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32"/>
  </p:handoutMasterIdLst>
  <p:sldIdLst>
    <p:sldId id="256" r:id="rId5"/>
    <p:sldId id="259" r:id="rId6"/>
    <p:sldId id="260" r:id="rId7"/>
    <p:sldId id="262" r:id="rId8"/>
    <p:sldId id="264" r:id="rId9"/>
    <p:sldId id="261" r:id="rId10"/>
    <p:sldId id="263" r:id="rId11"/>
    <p:sldId id="265" r:id="rId12"/>
    <p:sldId id="266" r:id="rId13"/>
    <p:sldId id="268" r:id="rId14"/>
    <p:sldId id="269" r:id="rId15"/>
    <p:sldId id="271" r:id="rId16"/>
    <p:sldId id="272" r:id="rId17"/>
    <p:sldId id="270" r:id="rId18"/>
    <p:sldId id="267" r:id="rId19"/>
    <p:sldId id="273" r:id="rId20"/>
    <p:sldId id="274" r:id="rId21"/>
    <p:sldId id="275" r:id="rId22"/>
    <p:sldId id="276" r:id="rId23"/>
    <p:sldId id="277" r:id="rId24"/>
    <p:sldId id="278" r:id="rId25"/>
    <p:sldId id="281" r:id="rId26"/>
    <p:sldId id="279" r:id="rId27"/>
    <p:sldId id="280" r:id="rId28"/>
    <p:sldId id="282" r:id="rId29"/>
    <p:sldId id="284" r:id="rId30"/>
    <p:sldId id="283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10/10/2016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rFeOYlxJbmw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thewaleswewant.co.uk/sites/default/files/Guide%20to%20the%20WFGAct.pdf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YKcswL_u7c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gov.wales/docs/desh/publications/160322-environment-act-impact-assessments-en.pdf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gov.wales/docs/desh/publications/160321-environment-wales-act-links-to-legislation-en.pdf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gov.wales/docs/dsjlg/publications/140218-wales-we-want-en.pdf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sport.wales/media/1701808/1165_sports_wales_facilities_for_future_generations_report_v8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59832" y="1844824"/>
            <a:ext cx="3816424" cy="2304256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Sports Policy and Strategy</a:t>
            </a: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M6X02096</a:t>
            </a: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Aims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dirty="0" smtClean="0"/>
              <a:t>To develop and integrate key overall strategic management methodologies, to critically evaluate strategic formulation at all levels in an organisation. 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 smtClean="0"/>
              <a:t>Using theory and examples to assess the significance of ecological factors in ensuring the long term sustainability of the organisation or professional athlete.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86167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Strategic Management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Makes fundamental decisions about the future direction of an organisation (Lynch, 2015).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C00000"/>
                </a:solidFill>
              </a:rPr>
              <a:t>What might these include?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5264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Sustainability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does sustainability mean for you?</a:t>
            </a:r>
          </a:p>
          <a:p>
            <a:endParaRPr lang="en-GB" dirty="0"/>
          </a:p>
          <a:p>
            <a:r>
              <a:rPr lang="en-GB" dirty="0" smtClean="0"/>
              <a:t>Can it be considered in multiple concepts within general life?</a:t>
            </a:r>
          </a:p>
          <a:p>
            <a:endParaRPr lang="en-GB" dirty="0"/>
          </a:p>
          <a:p>
            <a:r>
              <a:rPr lang="en-GB" dirty="0" smtClean="0"/>
              <a:t>Is it achievable and who takes accountability?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1041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Sustainable Development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this Act “sustainable development” means the process of improving the economic, social, environmental and cultural well-being of Wales by taking action, in accordance with the sustainable development principle, aimed at achieving the well-being goals.</a:t>
            </a:r>
          </a:p>
        </p:txBody>
      </p:sp>
    </p:spTree>
    <p:extLst>
      <p:ext uri="{BB962C8B-B14F-4D97-AF65-F5344CB8AC3E}">
        <p14:creationId xmlns:p14="http://schemas.microsoft.com/office/powerpoint/2010/main" val="2056592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Wellbeing and Future Generations Act 2015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www.youtube.com/watch?v=rFeOYlxJbmw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1368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A </a:t>
            </a:r>
            <a:r>
              <a:rPr lang="en-GB" dirty="0" smtClean="0">
                <a:solidFill>
                  <a:schemeClr val="tx2"/>
                </a:solidFill>
              </a:rPr>
              <a:t>Prosperous </a:t>
            </a:r>
            <a:r>
              <a:rPr lang="en-GB" dirty="0">
                <a:solidFill>
                  <a:schemeClr val="tx2"/>
                </a:solidFill>
              </a:rPr>
              <a:t>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3626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A </a:t>
            </a:r>
            <a:r>
              <a:rPr lang="en-GB" dirty="0" smtClean="0">
                <a:solidFill>
                  <a:schemeClr val="tx2"/>
                </a:solidFill>
              </a:rPr>
              <a:t>Resilient </a:t>
            </a:r>
            <a:r>
              <a:rPr lang="en-GB" dirty="0">
                <a:solidFill>
                  <a:schemeClr val="tx2"/>
                </a:solidFill>
              </a:rPr>
              <a:t>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19033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A </a:t>
            </a:r>
            <a:r>
              <a:rPr lang="en-GB" dirty="0" smtClean="0">
                <a:solidFill>
                  <a:schemeClr val="tx2"/>
                </a:solidFill>
              </a:rPr>
              <a:t>Healthier </a:t>
            </a:r>
            <a:r>
              <a:rPr lang="en-GB" dirty="0">
                <a:solidFill>
                  <a:schemeClr val="tx2"/>
                </a:solidFill>
              </a:rPr>
              <a:t>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79337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A </a:t>
            </a:r>
            <a:r>
              <a:rPr lang="en-GB" dirty="0" smtClean="0">
                <a:solidFill>
                  <a:schemeClr val="tx2"/>
                </a:solidFill>
              </a:rPr>
              <a:t>More Equal </a:t>
            </a:r>
            <a:r>
              <a:rPr lang="en-GB" dirty="0">
                <a:solidFill>
                  <a:schemeClr val="tx2"/>
                </a:solidFill>
              </a:rPr>
              <a:t>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10920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2"/>
                </a:solidFill>
              </a:rPr>
              <a:t>A Wales of </a:t>
            </a:r>
            <a:r>
              <a:rPr lang="en-GB" dirty="0" smtClean="0">
                <a:solidFill>
                  <a:schemeClr val="tx2"/>
                </a:solidFill>
              </a:rPr>
              <a:t>Cohesive Communities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98470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2"/>
                </a:solidFill>
              </a:rPr>
              <a:t>A Wales of vibrant culture and thriving Welsh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65088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A globally responsible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3696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Future Generation Report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thewaleswewant.co.uk/sites/default/files/Guide%20to%20the%20WFGAct.pdf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69579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Environment (Wales) Act 2016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www.youtube.com/watch?v=YYKcswL_u7c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15928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Part 1- </a:t>
            </a:r>
            <a:r>
              <a:rPr lang="en-GB" dirty="0">
                <a:solidFill>
                  <a:schemeClr val="tx2"/>
                </a:solidFill>
              </a:rPr>
              <a:t>Sustainable management of natural resources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enables </a:t>
            </a:r>
            <a:r>
              <a:rPr lang="en-GB" dirty="0"/>
              <a:t>Wales’ resources to be managed in a more proactive, sustainable and joined-up way.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It </a:t>
            </a:r>
            <a:r>
              <a:rPr lang="en-GB" dirty="0"/>
              <a:t>also helps to tackle the challenges we face and is focused on the opportunities our resources provide.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3849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Part </a:t>
            </a:r>
            <a:r>
              <a:rPr lang="en-GB" dirty="0" smtClean="0">
                <a:solidFill>
                  <a:schemeClr val="tx2"/>
                </a:solidFill>
              </a:rPr>
              <a:t>2 - Climate </a:t>
            </a:r>
            <a:r>
              <a:rPr lang="en-GB" dirty="0">
                <a:solidFill>
                  <a:schemeClr val="tx2"/>
                </a:solidFill>
              </a:rPr>
              <a:t>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Provides </a:t>
            </a:r>
            <a:r>
              <a:rPr lang="en-GB" dirty="0"/>
              <a:t>the Welsh Ministers with powers to put in place statutory emission reduction targets, including at least an 80% reduction in emissions by 2050 and carbon budgeting to support their delivery.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This </a:t>
            </a:r>
            <a:r>
              <a:rPr lang="en-GB" dirty="0"/>
              <a:t>is vital within the context of our existing UK and EU obligations and sets a clear pathway for decarbonisation. It also provides certainty and clarity for business and investment.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4371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Part </a:t>
            </a:r>
            <a:r>
              <a:rPr lang="en-GB" dirty="0" smtClean="0">
                <a:solidFill>
                  <a:schemeClr val="tx2"/>
                </a:solidFill>
              </a:rPr>
              <a:t>3 - Charges </a:t>
            </a:r>
            <a:r>
              <a:rPr lang="en-GB" dirty="0">
                <a:solidFill>
                  <a:schemeClr val="tx2"/>
                </a:solidFill>
              </a:rPr>
              <a:t>for carrier bags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extends </a:t>
            </a:r>
            <a:r>
              <a:rPr lang="en-GB" dirty="0"/>
              <a:t>the Welsh Ministers’ powers so that they may set a charge for other types of carrier bags such as bags for life.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It </a:t>
            </a:r>
            <a:r>
              <a:rPr lang="en-GB" dirty="0"/>
              <a:t>also places a duty on retailers to donate the net proceeds from the sale of carrier bags to good causes.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74768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2"/>
                </a:solidFill>
              </a:rPr>
              <a:t>Part </a:t>
            </a:r>
            <a:r>
              <a:rPr lang="en-GB" dirty="0" smtClean="0">
                <a:solidFill>
                  <a:schemeClr val="tx2"/>
                </a:solidFill>
              </a:rPr>
              <a:t>4 - Collection </a:t>
            </a:r>
            <a:r>
              <a:rPr lang="en-GB" dirty="0">
                <a:solidFill>
                  <a:schemeClr val="tx2"/>
                </a:solidFill>
              </a:rPr>
              <a:t>and disposal of waste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improves </a:t>
            </a:r>
            <a:r>
              <a:rPr lang="en-GB" dirty="0"/>
              <a:t>waste management processes by helping us achieve higher levels of business waste recycling, better food waste treatment and increased energy recovery.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This </a:t>
            </a:r>
            <a:r>
              <a:rPr lang="en-GB" dirty="0"/>
              <a:t>will help to decrease pressure on natural resources while also contributing towards positive results for both the economy and the environment.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97877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2"/>
                </a:solidFill>
              </a:rPr>
              <a:t>Parts 5 &amp; </a:t>
            </a:r>
            <a:r>
              <a:rPr lang="en-GB" dirty="0" smtClean="0">
                <a:solidFill>
                  <a:schemeClr val="tx2"/>
                </a:solidFill>
              </a:rPr>
              <a:t>6 - </a:t>
            </a:r>
            <a:r>
              <a:rPr lang="en-GB" dirty="0">
                <a:solidFill>
                  <a:schemeClr val="tx2"/>
                </a:solidFill>
              </a:rPr>
              <a:t>Fisheries for shellfish and marine licensing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Clarifies </a:t>
            </a:r>
            <a:r>
              <a:rPr lang="en-GB" dirty="0"/>
              <a:t>the law in relation to shellfisheries management and marine licensing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C00000"/>
                </a:solidFill>
              </a:rPr>
              <a:t>Purpose? 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C00000"/>
                </a:solidFill>
              </a:rPr>
              <a:t>Benefit?</a:t>
            </a:r>
            <a:endParaRPr lang="en-GB" dirty="0">
              <a:solidFill>
                <a:srgbClr val="C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09267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2"/>
                </a:solidFill>
              </a:rPr>
              <a:t>Part 7: Flood &amp; Coastal Erosion Committee and land drainage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Clarifies </a:t>
            </a:r>
            <a:r>
              <a:rPr lang="en-GB" dirty="0"/>
              <a:t>the law for other environmental regulatory regimes including flood risk management and land drainage.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94624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Impact Assessments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gov.wales/docs/desh/publications/160322-environment-act-impact-assessments-en.pdf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1138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Your Opinion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Wellbeing </a:t>
            </a:r>
            <a:r>
              <a:rPr lang="en-GB" dirty="0"/>
              <a:t>and Future Generations Act 2015?</a:t>
            </a:r>
          </a:p>
          <a:p>
            <a:endParaRPr lang="en-GB" dirty="0" smtClean="0"/>
          </a:p>
          <a:p>
            <a:r>
              <a:rPr lang="en-GB" dirty="0" smtClean="0"/>
              <a:t>Environment </a:t>
            </a:r>
            <a:r>
              <a:rPr lang="en-GB" dirty="0"/>
              <a:t>(Wales) Act </a:t>
            </a:r>
            <a:r>
              <a:rPr lang="en-GB" dirty="0" smtClean="0"/>
              <a:t>2016?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9256416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Linked to Legislation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Environment </a:t>
            </a:r>
            <a:r>
              <a:rPr lang="en-GB" dirty="0"/>
              <a:t>Act </a:t>
            </a:r>
            <a:r>
              <a:rPr lang="en-GB" dirty="0" smtClean="0"/>
              <a:t>2016</a:t>
            </a:r>
          </a:p>
          <a:p>
            <a:r>
              <a:rPr lang="en-GB" dirty="0" smtClean="0"/>
              <a:t>Well-being </a:t>
            </a:r>
            <a:r>
              <a:rPr lang="en-GB" dirty="0"/>
              <a:t>of Future Generations Act </a:t>
            </a:r>
            <a:r>
              <a:rPr lang="en-GB" dirty="0" smtClean="0"/>
              <a:t>2015</a:t>
            </a:r>
          </a:p>
          <a:p>
            <a:r>
              <a:rPr lang="en-GB" dirty="0" smtClean="0"/>
              <a:t>Planning </a:t>
            </a:r>
            <a:r>
              <a:rPr lang="en-GB" dirty="0"/>
              <a:t>Act </a:t>
            </a:r>
            <a:r>
              <a:rPr lang="en-GB" dirty="0" smtClean="0"/>
              <a:t>2015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gov.wales/docs/desh/publications/160321-environment-wales-act-links-to-legislation-en.pdf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05771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Wales 2050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>
              <a:hlinkClick r:id="rId2"/>
            </a:endParaRPr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gov.wales/docs/dsjlg/publications/140218-wales-we-want-en.pdf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6976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The Wales you want?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Top 3 fundamentals?</a:t>
            </a:r>
          </a:p>
          <a:p>
            <a:r>
              <a:rPr lang="en-GB" dirty="0" smtClean="0"/>
              <a:t>…</a:t>
            </a:r>
          </a:p>
          <a:p>
            <a:r>
              <a:rPr lang="en-GB" dirty="0" smtClean="0"/>
              <a:t>…</a:t>
            </a:r>
          </a:p>
          <a:p>
            <a:r>
              <a:rPr lang="en-GB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74110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Sport Wales Facilities for Future Generations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sport.wales/media/1701808/1165_sports_wales_facilities_for_future_generations_report_v8.pdf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435999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2006/metadata/properties"/>
    <ds:schemaRef ds:uri="303dbf9b-b85b-46a0-94f1-894078c07ecd"/>
    <ds:schemaRef ds:uri="http://purl.org/dc/elements/1.1/"/>
    <ds:schemaRef ds:uri="http://www.w3.org/XML/1998/namespace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6158</TotalTime>
  <Words>548</Words>
  <Application>Microsoft Office PowerPoint</Application>
  <PresentationFormat>On-screen Show (4:3)</PresentationFormat>
  <Paragraphs>88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Myriad Pro</vt:lpstr>
      <vt:lpstr>20140311PresentationUWTSDTemplate</vt:lpstr>
      <vt:lpstr>Sports Policy and Strategy M6X02096 </vt:lpstr>
      <vt:lpstr>Aims</vt:lpstr>
      <vt:lpstr>Strategic Management</vt:lpstr>
      <vt:lpstr>Sustainability</vt:lpstr>
      <vt:lpstr>Sustainable Development</vt:lpstr>
      <vt:lpstr>Wellbeing and Future Generations Act 2015</vt:lpstr>
      <vt:lpstr>A Prosperous Wales</vt:lpstr>
      <vt:lpstr>A Resilient Wales</vt:lpstr>
      <vt:lpstr>A Healthier Wales</vt:lpstr>
      <vt:lpstr>A More Equal Wales</vt:lpstr>
      <vt:lpstr>A Wales of Cohesive Communities</vt:lpstr>
      <vt:lpstr>A Wales of vibrant culture and thriving Welsh language</vt:lpstr>
      <vt:lpstr>A globally responsible Wales</vt:lpstr>
      <vt:lpstr>Future Generation Report</vt:lpstr>
      <vt:lpstr>Environment (Wales) Act 2016</vt:lpstr>
      <vt:lpstr>Part 1- Sustainable management of natural resources </vt:lpstr>
      <vt:lpstr>Part 2 - Climate change</vt:lpstr>
      <vt:lpstr>Part 3 - Charges for carrier bags</vt:lpstr>
      <vt:lpstr>Part 4 - Collection and disposal of waste</vt:lpstr>
      <vt:lpstr>Parts 5 &amp; 6 - Fisheries for shellfish and marine licensing </vt:lpstr>
      <vt:lpstr>Part 7: Flood &amp; Coastal Erosion Committee and land drainage</vt:lpstr>
      <vt:lpstr>Impact Assessments</vt:lpstr>
      <vt:lpstr>Your Opinion</vt:lpstr>
      <vt:lpstr>Linked to Legislation</vt:lpstr>
      <vt:lpstr>Wales 2050</vt:lpstr>
      <vt:lpstr>The Wales you want?</vt:lpstr>
      <vt:lpstr>Sport Wales Facilities for Future Generations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Andrew Thomas</cp:lastModifiedBy>
  <cp:revision>21</cp:revision>
  <dcterms:created xsi:type="dcterms:W3CDTF">2015-04-14T15:21:28Z</dcterms:created>
  <dcterms:modified xsi:type="dcterms:W3CDTF">2016-10-10T19:00:17Z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