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6" r:id="rId2"/>
    <p:sldId id="257" r:id="rId3"/>
  </p:sldIdLst>
  <p:sldSz cx="15113000" cy="213741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  <p:embeddedFont>
      <p:font typeface="Open Sans Extra Bold" panose="020B0604020202020204" charset="0"/>
      <p:regular r:id="rId8"/>
      <p:bold r:id="rId9"/>
    </p:embeddedFont>
    <p:embeddedFont>
      <p:font typeface="Open Sans Light Bold" panose="020B0604020202020204" charset="0"/>
      <p:regular r:id="rId10"/>
      <p:bold r:id="rId11"/>
    </p:embeddedFont>
    <p:embeddedFont>
      <p:font typeface="Open Sans Light Italics" panose="020B0604020202020204" charset="0"/>
      <p:regular r:id="rId12"/>
      <p:italic r:id="rId13"/>
    </p:embeddedFont>
    <p:embeddedFont>
      <p:font typeface="Oval Light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659" autoAdjust="0"/>
  </p:normalViewPr>
  <p:slideViewPr>
    <p:cSldViewPr>
      <p:cViewPr>
        <p:scale>
          <a:sx n="33" d="100"/>
          <a:sy n="33" d="100"/>
        </p:scale>
        <p:origin x="2280" y="-4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presProps" Target="presProps.xml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10" Type="http://schemas.openxmlformats.org/officeDocument/2006/relationships/image" Target="../media/image9.sv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51880" y="17249942"/>
            <a:ext cx="16623759" cy="743913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0800000">
            <a:off x="-800456" y="-3719566"/>
            <a:ext cx="16623759" cy="7439132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63833" y="6765161"/>
            <a:ext cx="6803866" cy="12627784"/>
            <a:chOff x="0" y="0"/>
            <a:chExt cx="9071821" cy="16837045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533184"/>
              <a:ext cx="9071821" cy="15770678"/>
              <a:chOff x="0" y="0"/>
              <a:chExt cx="1761610" cy="306242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1761610" cy="3062426"/>
              </a:xfrm>
              <a:custGeom>
                <a:avLst/>
                <a:gdLst/>
                <a:ahLst/>
                <a:cxnLst/>
                <a:rect l="l" t="t" r="r" b="b"/>
                <a:pathLst>
                  <a:path w="1761610" h="3062426">
                    <a:moveTo>
                      <a:pt x="0" y="0"/>
                    </a:moveTo>
                    <a:lnTo>
                      <a:pt x="1761610" y="0"/>
                    </a:lnTo>
                    <a:lnTo>
                      <a:pt x="1761610" y="3062426"/>
                    </a:lnTo>
                    <a:lnTo>
                      <a:pt x="0" y="306242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7" name="Group 7"/>
            <p:cNvGrpSpPr/>
            <p:nvPr/>
          </p:nvGrpSpPr>
          <p:grpSpPr>
            <a:xfrm>
              <a:off x="0" y="0"/>
              <a:ext cx="3074877" cy="1066367"/>
              <a:chOff x="0" y="0"/>
              <a:chExt cx="6350000" cy="220218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9" name="Group 9"/>
            <p:cNvGrpSpPr/>
            <p:nvPr/>
          </p:nvGrpSpPr>
          <p:grpSpPr>
            <a:xfrm>
              <a:off x="5996945" y="0"/>
              <a:ext cx="3074877" cy="1066367"/>
              <a:chOff x="0" y="0"/>
              <a:chExt cx="6350000" cy="220218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2984828" y="0"/>
              <a:ext cx="3074877" cy="1066367"/>
              <a:chOff x="0" y="0"/>
              <a:chExt cx="6350000" cy="220218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3" name="Group 13"/>
            <p:cNvGrpSpPr/>
            <p:nvPr/>
          </p:nvGrpSpPr>
          <p:grpSpPr>
            <a:xfrm rot="-10800000">
              <a:off x="5996945" y="15770678"/>
              <a:ext cx="3074877" cy="1066367"/>
              <a:chOff x="0" y="0"/>
              <a:chExt cx="6350000" cy="220218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5" name="Group 15"/>
            <p:cNvGrpSpPr/>
            <p:nvPr/>
          </p:nvGrpSpPr>
          <p:grpSpPr>
            <a:xfrm rot="-10800000">
              <a:off x="0" y="15770678"/>
              <a:ext cx="3074877" cy="1066367"/>
              <a:chOff x="0" y="0"/>
              <a:chExt cx="6350000" cy="220218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7" name="Group 17"/>
            <p:cNvGrpSpPr/>
            <p:nvPr/>
          </p:nvGrpSpPr>
          <p:grpSpPr>
            <a:xfrm rot="-10800000">
              <a:off x="3012116" y="15770678"/>
              <a:ext cx="3074877" cy="1066367"/>
              <a:chOff x="0" y="0"/>
              <a:chExt cx="6350000" cy="220218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  <p:grpSp>
        <p:nvGrpSpPr>
          <p:cNvPr id="19" name="Group 19"/>
          <p:cNvGrpSpPr/>
          <p:nvPr/>
        </p:nvGrpSpPr>
        <p:grpSpPr>
          <a:xfrm>
            <a:off x="7852301" y="6765161"/>
            <a:ext cx="6803866" cy="5111414"/>
            <a:chOff x="0" y="0"/>
            <a:chExt cx="9071821" cy="6815218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4586"/>
              <a:ext cx="9071821" cy="6262918"/>
              <a:chOff x="0" y="0"/>
              <a:chExt cx="1761610" cy="121616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761610" cy="1216164"/>
              </a:xfrm>
              <a:custGeom>
                <a:avLst/>
                <a:gdLst/>
                <a:ahLst/>
                <a:cxnLst/>
                <a:rect l="l" t="t" r="r" b="b"/>
                <a:pathLst>
                  <a:path w="1761610" h="1216164">
                    <a:moveTo>
                      <a:pt x="0" y="0"/>
                    </a:moveTo>
                    <a:lnTo>
                      <a:pt x="1761610" y="0"/>
                    </a:lnTo>
                    <a:lnTo>
                      <a:pt x="1761610" y="1216164"/>
                    </a:lnTo>
                    <a:lnTo>
                      <a:pt x="0" y="1216164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0" y="0"/>
              <a:ext cx="3074877" cy="1066367"/>
              <a:chOff x="0" y="0"/>
              <a:chExt cx="6350000" cy="220218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24" name="Group 24"/>
            <p:cNvGrpSpPr/>
            <p:nvPr/>
          </p:nvGrpSpPr>
          <p:grpSpPr>
            <a:xfrm>
              <a:off x="5996945" y="0"/>
              <a:ext cx="3074877" cy="1066367"/>
              <a:chOff x="0" y="0"/>
              <a:chExt cx="6350000" cy="220218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26" name="Group 26"/>
            <p:cNvGrpSpPr/>
            <p:nvPr/>
          </p:nvGrpSpPr>
          <p:grpSpPr>
            <a:xfrm>
              <a:off x="2984828" y="0"/>
              <a:ext cx="3074877" cy="1066367"/>
              <a:chOff x="0" y="0"/>
              <a:chExt cx="6350000" cy="2202180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28" name="Group 28"/>
            <p:cNvGrpSpPr/>
            <p:nvPr/>
          </p:nvGrpSpPr>
          <p:grpSpPr>
            <a:xfrm rot="-10800000">
              <a:off x="5996945" y="5748851"/>
              <a:ext cx="3074877" cy="1066367"/>
              <a:chOff x="0" y="0"/>
              <a:chExt cx="6350000" cy="2202180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30" name="Group 30"/>
            <p:cNvGrpSpPr/>
            <p:nvPr/>
          </p:nvGrpSpPr>
          <p:grpSpPr>
            <a:xfrm rot="-10800000">
              <a:off x="0" y="5748851"/>
              <a:ext cx="3074877" cy="1066367"/>
              <a:chOff x="0" y="0"/>
              <a:chExt cx="6350000" cy="2202180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32" name="Group 32"/>
            <p:cNvGrpSpPr/>
            <p:nvPr/>
          </p:nvGrpSpPr>
          <p:grpSpPr>
            <a:xfrm rot="-10800000">
              <a:off x="3012116" y="5748851"/>
              <a:ext cx="3074877" cy="1066367"/>
              <a:chOff x="0" y="0"/>
              <a:chExt cx="6350000" cy="220218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  <p:grpSp>
        <p:nvGrpSpPr>
          <p:cNvPr id="34" name="Group 34"/>
          <p:cNvGrpSpPr/>
          <p:nvPr/>
        </p:nvGrpSpPr>
        <p:grpSpPr>
          <a:xfrm>
            <a:off x="7852301" y="12388733"/>
            <a:ext cx="6814099" cy="7004212"/>
            <a:chOff x="0" y="0"/>
            <a:chExt cx="9085465" cy="9338949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533184"/>
              <a:ext cx="9071821" cy="8272582"/>
              <a:chOff x="0" y="0"/>
              <a:chExt cx="1761610" cy="160641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761610" cy="1606410"/>
              </a:xfrm>
              <a:custGeom>
                <a:avLst/>
                <a:gdLst/>
                <a:ahLst/>
                <a:cxnLst/>
                <a:rect l="l" t="t" r="r" b="b"/>
                <a:pathLst>
                  <a:path w="1761610" h="1606410">
                    <a:moveTo>
                      <a:pt x="0" y="0"/>
                    </a:moveTo>
                    <a:lnTo>
                      <a:pt x="1761610" y="0"/>
                    </a:lnTo>
                    <a:lnTo>
                      <a:pt x="1761610" y="1606410"/>
                    </a:lnTo>
                    <a:lnTo>
                      <a:pt x="0" y="160641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37" name="Group 37"/>
            <p:cNvGrpSpPr/>
            <p:nvPr/>
          </p:nvGrpSpPr>
          <p:grpSpPr>
            <a:xfrm>
              <a:off x="13644" y="0"/>
              <a:ext cx="3074877" cy="1066367"/>
              <a:chOff x="0" y="0"/>
              <a:chExt cx="6350000" cy="220218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39" name="Group 39"/>
            <p:cNvGrpSpPr/>
            <p:nvPr/>
          </p:nvGrpSpPr>
          <p:grpSpPr>
            <a:xfrm>
              <a:off x="6010589" y="0"/>
              <a:ext cx="3074877" cy="1066367"/>
              <a:chOff x="0" y="0"/>
              <a:chExt cx="6350000" cy="220218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41" name="Group 41"/>
            <p:cNvGrpSpPr/>
            <p:nvPr/>
          </p:nvGrpSpPr>
          <p:grpSpPr>
            <a:xfrm>
              <a:off x="2998472" y="0"/>
              <a:ext cx="3074877" cy="1066367"/>
              <a:chOff x="0" y="0"/>
              <a:chExt cx="6350000" cy="2202180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43" name="Group 43"/>
            <p:cNvGrpSpPr/>
            <p:nvPr/>
          </p:nvGrpSpPr>
          <p:grpSpPr>
            <a:xfrm rot="-10800000">
              <a:off x="5996945" y="8272582"/>
              <a:ext cx="3074877" cy="1066367"/>
              <a:chOff x="0" y="0"/>
              <a:chExt cx="6350000" cy="2202180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45" name="Group 45"/>
            <p:cNvGrpSpPr/>
            <p:nvPr/>
          </p:nvGrpSpPr>
          <p:grpSpPr>
            <a:xfrm rot="-10800000">
              <a:off x="0" y="8272582"/>
              <a:ext cx="3074877" cy="1066367"/>
              <a:chOff x="0" y="0"/>
              <a:chExt cx="6350000" cy="2202180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47" name="Group 47"/>
            <p:cNvGrpSpPr/>
            <p:nvPr/>
          </p:nvGrpSpPr>
          <p:grpSpPr>
            <a:xfrm rot="-10800000">
              <a:off x="3012116" y="8272582"/>
              <a:ext cx="3074877" cy="1066367"/>
              <a:chOff x="0" y="0"/>
              <a:chExt cx="6350000" cy="2202180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  <p:pic>
        <p:nvPicPr>
          <p:cNvPr id="49" name="Picture 4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856608" y="18824335"/>
            <a:ext cx="2082407" cy="230958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334464" y="16253003"/>
            <a:ext cx="2082407" cy="230958"/>
          </a:xfrm>
          <a:prstGeom prst="rect">
            <a:avLst/>
          </a:prstGeom>
        </p:spPr>
      </p:pic>
      <p:pic>
        <p:nvPicPr>
          <p:cNvPr id="51" name="Picture 5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41500" y="3053970"/>
            <a:ext cx="3539848" cy="3139691"/>
          </a:xfrm>
          <a:prstGeom prst="rect">
            <a:avLst/>
          </a:prstGeom>
        </p:spPr>
      </p:pic>
      <p:sp>
        <p:nvSpPr>
          <p:cNvPr id="52" name="TextBox 52"/>
          <p:cNvSpPr txBox="1"/>
          <p:nvPr/>
        </p:nvSpPr>
        <p:spPr>
          <a:xfrm>
            <a:off x="4939015" y="2698805"/>
            <a:ext cx="5241971" cy="1777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50"/>
              </a:lnSpc>
            </a:pPr>
            <a:r>
              <a:rPr lang="en-US" sz="4179" spc="848">
                <a:solidFill>
                  <a:srgbClr val="587850"/>
                </a:solidFill>
                <a:latin typeface="Open Sans Light Bold"/>
              </a:rPr>
              <a:t>HOTEL TRINITY</a:t>
            </a:r>
          </a:p>
          <a:p>
            <a:pPr algn="ctr">
              <a:lnSpc>
                <a:spcPts val="5850"/>
              </a:lnSpc>
            </a:pPr>
            <a:endParaRPr lang="en-US" sz="4179" spc="848">
              <a:solidFill>
                <a:srgbClr val="587850"/>
              </a:solidFill>
              <a:latin typeface="Open Sans Light Bold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822514" y="4578607"/>
            <a:ext cx="5474972" cy="1597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57"/>
              </a:lnSpc>
            </a:pPr>
            <a:r>
              <a:rPr lang="en-US" sz="9326" spc="802">
                <a:solidFill>
                  <a:srgbClr val="587850"/>
                </a:solidFill>
                <a:latin typeface="Open Sans Extra Bold"/>
              </a:rPr>
              <a:t>MENU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2431183" y="7148984"/>
            <a:ext cx="2869166" cy="692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57">
                <a:solidFill>
                  <a:srgbClr val="587850"/>
                </a:solidFill>
                <a:latin typeface="Open Sans Extra Bold Bold"/>
              </a:rPr>
              <a:t>MAIN COURSE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392364" y="7466694"/>
            <a:ext cx="1723740" cy="5832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57">
                <a:solidFill>
                  <a:srgbClr val="587850"/>
                </a:solidFill>
                <a:latin typeface="Open Sans Extra Bold Bold"/>
              </a:rPr>
              <a:t>DESSERT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095063" y="12899278"/>
            <a:ext cx="2318341" cy="640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57">
                <a:solidFill>
                  <a:srgbClr val="587850"/>
                </a:solidFill>
                <a:latin typeface="Open Sans Extra Bold Bold"/>
              </a:rPr>
              <a:t>BEVERAGES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940642" y="7941258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Chicken Steak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329110" y="8354229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Ice Cream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329110" y="13732395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Beer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8334226" y="16568163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Milkshake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329110" y="9283448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Brownies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329110" y="14661614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White Wine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8334226" y="17497382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Orange Juice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8329110" y="8818838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Cheese Cake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329110" y="14197005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Red Wine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8334226" y="17032772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Fresh Tea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329110" y="9748057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Pancake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8329110" y="15126223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Traditional Cocktail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8334226" y="17961991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Black Coffee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8329110" y="10212667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Cupcake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329110" y="15590833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Fresh Cocktail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0642" y="13449656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Pork Steak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940642" y="10768278"/>
            <a:ext cx="3822052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Beef Steak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940642" y="15948617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Lobster King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5941335" y="7941258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£135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13329803" y="8354229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£20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3329803" y="13732395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£30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3334920" y="16568163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£25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13329803" y="9283448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£15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13329803" y="14661614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£24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3334920" y="17497382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£10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13329803" y="8818838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£18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13329803" y="14197005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£35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13334920" y="17032772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£15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13329803" y="9748057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£15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13329803" y="15126223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£22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13334920" y="17961991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£10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13329803" y="10212667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£10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13329803" y="15590833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£20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5941335" y="13449656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£120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5941335" y="10853141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£145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5941335" y="15948617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£122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940642" y="13817321"/>
            <a:ext cx="4359707" cy="2497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delicious food, french fries &amp; salad. Wine Pairing: White and Red.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Available: Monday - Thursday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Opening Hours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The Finest Breed of Iberian Pork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Allergic Reaction: Nuts and Fruits 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Calorie Counter: 1800 KCal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587850"/>
              </a:solidFill>
              <a:latin typeface="Open Sans Light Italics"/>
            </a:endParaRPr>
          </a:p>
        </p:txBody>
      </p:sp>
      <p:sp>
        <p:nvSpPr>
          <p:cNvPr id="94" name="TextBox 94"/>
          <p:cNvSpPr txBox="1"/>
          <p:nvPr/>
        </p:nvSpPr>
        <p:spPr>
          <a:xfrm>
            <a:off x="940642" y="11220806"/>
            <a:ext cx="4359707" cy="2497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delicious food, French fries &amp; salad. Wine Pairing: White and Red.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Available: Monday - Thursday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Opening Hours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The Finest Dry aged Wagyu Steak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Allergic Reaction: Nuts and Fruits 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Calorie Counter: 1800 KCal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587850"/>
              </a:solidFill>
              <a:latin typeface="Open Sans Light Italics"/>
            </a:endParaRPr>
          </a:p>
        </p:txBody>
      </p:sp>
      <p:sp>
        <p:nvSpPr>
          <p:cNvPr id="95" name="TextBox 95"/>
          <p:cNvSpPr txBox="1"/>
          <p:nvPr/>
        </p:nvSpPr>
        <p:spPr>
          <a:xfrm>
            <a:off x="940642" y="16316282"/>
            <a:ext cx="4351672" cy="2183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delicious food, french fries &amp; salad. Wine Pairing: White and Red.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Available: Monday - Thursday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Opening Hours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Allergic Reaction: Nuts and Fruits 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Calorie Counter: 1200 KCal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587850"/>
              </a:solidFill>
              <a:latin typeface="Open Sans Light Italics"/>
            </a:endParaRPr>
          </a:p>
        </p:txBody>
      </p:sp>
      <p:sp>
        <p:nvSpPr>
          <p:cNvPr id="96" name="TextBox 96"/>
          <p:cNvSpPr txBox="1"/>
          <p:nvPr/>
        </p:nvSpPr>
        <p:spPr>
          <a:xfrm>
            <a:off x="8759004" y="18642634"/>
            <a:ext cx="500069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>
                <a:solidFill>
                  <a:srgbClr val="587850"/>
                </a:solidFill>
                <a:latin typeface="Open Sans Light Italics"/>
              </a:rPr>
              <a:t>Get a special discount up to 10% off every Saturday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478868" y="11034886"/>
            <a:ext cx="5550731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>
                <a:solidFill>
                  <a:srgbClr val="587850"/>
                </a:solidFill>
                <a:latin typeface="Open Sans Light Italics"/>
              </a:rPr>
              <a:t>Get a special discount up to 10% off every Saturday</a:t>
            </a:r>
          </a:p>
        </p:txBody>
      </p:sp>
      <p:sp>
        <p:nvSpPr>
          <p:cNvPr id="98" name="TextBox 98"/>
          <p:cNvSpPr txBox="1"/>
          <p:nvPr/>
        </p:nvSpPr>
        <p:spPr>
          <a:xfrm>
            <a:off x="5292314" y="6252605"/>
            <a:ext cx="4438219" cy="407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43"/>
              </a:lnSpc>
            </a:pPr>
            <a:r>
              <a:rPr lang="en-US" sz="2388">
                <a:solidFill>
                  <a:srgbClr val="587850"/>
                </a:solidFill>
                <a:latin typeface="Open Sans Extra Bold"/>
              </a:rPr>
              <a:t>- Est 2018 -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940642" y="8308923"/>
            <a:ext cx="4351672" cy="2497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delicious food, French fries &amp; salad. Wine Pairing: White and Red.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Available: Monday - Thursday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Opening Hours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The Finest Breast Cut of Turkey Chicken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Sautéed with Tropical Fruits and Veggies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Allergic Reaction: Nuts and Fruits </a:t>
            </a: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Calorie Counter: 1200 KCal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C521AE2-B8C4-8D2F-B59F-00814B5829C2}"/>
              </a:ext>
            </a:extLst>
          </p:cNvPr>
          <p:cNvSpPr txBox="1"/>
          <p:nvPr/>
        </p:nvSpPr>
        <p:spPr>
          <a:xfrm>
            <a:off x="698500" y="3587367"/>
            <a:ext cx="45938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Student ID: Elena Roxana </a:t>
            </a:r>
            <a:r>
              <a:rPr lang="en-GB" sz="3200" b="1" dirty="0" err="1"/>
              <a:t>Chelaru</a:t>
            </a:r>
            <a:endParaRPr lang="en-GB" sz="3200" b="1" dirty="0"/>
          </a:p>
          <a:p>
            <a:r>
              <a:rPr lang="en-GB" sz="3200" b="1" dirty="0"/>
              <a:t>Student ID: 2118844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51880" y="17249942"/>
            <a:ext cx="16623759" cy="7439132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63833" y="6765161"/>
            <a:ext cx="6803866" cy="12627784"/>
            <a:chOff x="0" y="0"/>
            <a:chExt cx="9071821" cy="16837045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533184"/>
              <a:ext cx="9071821" cy="15770678"/>
              <a:chOff x="0" y="0"/>
              <a:chExt cx="1761610" cy="306242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761610" cy="3062426"/>
              </a:xfrm>
              <a:custGeom>
                <a:avLst/>
                <a:gdLst/>
                <a:ahLst/>
                <a:cxnLst/>
                <a:rect l="l" t="t" r="r" b="b"/>
                <a:pathLst>
                  <a:path w="1761610" h="3062426">
                    <a:moveTo>
                      <a:pt x="0" y="0"/>
                    </a:moveTo>
                    <a:lnTo>
                      <a:pt x="1761610" y="0"/>
                    </a:lnTo>
                    <a:lnTo>
                      <a:pt x="1761610" y="3062426"/>
                    </a:lnTo>
                    <a:lnTo>
                      <a:pt x="0" y="306242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3074877" cy="1066367"/>
              <a:chOff x="0" y="0"/>
              <a:chExt cx="6350000" cy="220218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8" name="Group 8"/>
            <p:cNvGrpSpPr/>
            <p:nvPr/>
          </p:nvGrpSpPr>
          <p:grpSpPr>
            <a:xfrm>
              <a:off x="5996945" y="0"/>
              <a:ext cx="3074877" cy="1066367"/>
              <a:chOff x="0" y="0"/>
              <a:chExt cx="6350000" cy="220218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0" name="Group 10"/>
            <p:cNvGrpSpPr/>
            <p:nvPr/>
          </p:nvGrpSpPr>
          <p:grpSpPr>
            <a:xfrm>
              <a:off x="2984828" y="0"/>
              <a:ext cx="3074877" cy="1066367"/>
              <a:chOff x="0" y="0"/>
              <a:chExt cx="6350000" cy="220218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2" name="Group 12"/>
            <p:cNvGrpSpPr/>
            <p:nvPr/>
          </p:nvGrpSpPr>
          <p:grpSpPr>
            <a:xfrm rot="-10800000">
              <a:off x="5996945" y="15770678"/>
              <a:ext cx="3074877" cy="1066367"/>
              <a:chOff x="0" y="0"/>
              <a:chExt cx="6350000" cy="220218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4" name="Group 14"/>
            <p:cNvGrpSpPr/>
            <p:nvPr/>
          </p:nvGrpSpPr>
          <p:grpSpPr>
            <a:xfrm rot="-10800000">
              <a:off x="0" y="15770678"/>
              <a:ext cx="3074877" cy="1066367"/>
              <a:chOff x="0" y="0"/>
              <a:chExt cx="6350000" cy="220218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6" name="Group 16"/>
            <p:cNvGrpSpPr/>
            <p:nvPr/>
          </p:nvGrpSpPr>
          <p:grpSpPr>
            <a:xfrm rot="-10800000">
              <a:off x="3012116" y="15770678"/>
              <a:ext cx="3074877" cy="1066367"/>
              <a:chOff x="0" y="0"/>
              <a:chExt cx="6350000" cy="220218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82550"/>
                <a:ext cx="6350000" cy="211836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2118360">
                    <a:moveTo>
                      <a:pt x="5877560" y="149860"/>
                    </a:moveTo>
                    <a:cubicBezTo>
                      <a:pt x="5786120" y="208280"/>
                      <a:pt x="5713730" y="255270"/>
                      <a:pt x="5556250" y="255270"/>
                    </a:cubicBezTo>
                    <a:cubicBezTo>
                      <a:pt x="5398770" y="255270"/>
                      <a:pt x="5326380" y="209550"/>
                      <a:pt x="5234940" y="149860"/>
                    </a:cubicBezTo>
                    <a:cubicBezTo>
                      <a:pt x="5130800" y="82550"/>
                      <a:pt x="5001260" y="0"/>
                      <a:pt x="4762500" y="0"/>
                    </a:cubicBezTo>
                    <a:cubicBezTo>
                      <a:pt x="4523740" y="0"/>
                      <a:pt x="4394200" y="82550"/>
                      <a:pt x="4290060" y="148590"/>
                    </a:cubicBezTo>
                    <a:cubicBezTo>
                      <a:pt x="4198620" y="207010"/>
                      <a:pt x="4126230" y="254000"/>
                      <a:pt x="3968750" y="254000"/>
                    </a:cubicBezTo>
                    <a:cubicBezTo>
                      <a:pt x="3811270" y="254000"/>
                      <a:pt x="3738880" y="208280"/>
                      <a:pt x="3647440" y="148590"/>
                    </a:cubicBezTo>
                    <a:cubicBezTo>
                      <a:pt x="3543300" y="82550"/>
                      <a:pt x="3413760" y="0"/>
                      <a:pt x="3175000" y="0"/>
                    </a:cubicBezTo>
                    <a:cubicBezTo>
                      <a:pt x="2936240" y="0"/>
                      <a:pt x="2806700" y="82550"/>
                      <a:pt x="2702560" y="148590"/>
                    </a:cubicBezTo>
                    <a:cubicBezTo>
                      <a:pt x="2611120" y="207010"/>
                      <a:pt x="2538730" y="254000"/>
                      <a:pt x="2381250" y="254000"/>
                    </a:cubicBezTo>
                    <a:cubicBezTo>
                      <a:pt x="2223770" y="254000"/>
                      <a:pt x="2151380" y="208280"/>
                      <a:pt x="2059940" y="148590"/>
                    </a:cubicBezTo>
                    <a:cubicBezTo>
                      <a:pt x="1955800" y="82550"/>
                      <a:pt x="1826260" y="0"/>
                      <a:pt x="1587500" y="0"/>
                    </a:cubicBezTo>
                    <a:cubicBezTo>
                      <a:pt x="1348740" y="0"/>
                      <a:pt x="1219200" y="82550"/>
                      <a:pt x="1115060" y="148590"/>
                    </a:cubicBezTo>
                    <a:cubicBezTo>
                      <a:pt x="1023620" y="207010"/>
                      <a:pt x="951230" y="254000"/>
                      <a:pt x="793750" y="254000"/>
                    </a:cubicBezTo>
                    <a:cubicBezTo>
                      <a:pt x="636270" y="254000"/>
                      <a:pt x="563880" y="208280"/>
                      <a:pt x="472440" y="148590"/>
                    </a:cubicBezTo>
                    <a:cubicBezTo>
                      <a:pt x="368300" y="82550"/>
                      <a:pt x="238760" y="0"/>
                      <a:pt x="0" y="0"/>
                    </a:cubicBezTo>
                    <a:lnTo>
                      <a:pt x="0" y="2118360"/>
                    </a:lnTo>
                    <a:lnTo>
                      <a:pt x="6350000" y="2118360"/>
                    </a:lnTo>
                    <a:lnTo>
                      <a:pt x="6350000" y="0"/>
                    </a:lnTo>
                    <a:cubicBezTo>
                      <a:pt x="6111240" y="0"/>
                      <a:pt x="5981700" y="82550"/>
                      <a:pt x="5877560" y="14986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851668" y="7171935"/>
            <a:ext cx="2082407" cy="230958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0800000">
            <a:off x="-800456" y="-3719566"/>
            <a:ext cx="16623759" cy="7439132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41500" y="3053970"/>
            <a:ext cx="3539848" cy="313969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1477499" y="8938937"/>
            <a:ext cx="1642350" cy="164235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7511424" y="8938937"/>
            <a:ext cx="1606709" cy="1606709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13510374" y="8950042"/>
            <a:ext cx="1587727" cy="158450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07999" y="8938937"/>
            <a:ext cx="1578975" cy="1578975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2059981" y="12733393"/>
            <a:ext cx="3096038" cy="968216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9975428" y="12558057"/>
            <a:ext cx="1667560" cy="1318888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7734925" y="12444289"/>
            <a:ext cx="1546423" cy="15464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11642987" y="15900758"/>
            <a:ext cx="2351313" cy="211548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8636001" y="15900758"/>
            <a:ext cx="1947999" cy="1967675"/>
          </a:xfrm>
          <a:prstGeom prst="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3192566" y="7698993"/>
            <a:ext cx="1346401" cy="553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57">
                <a:solidFill>
                  <a:srgbClr val="587850"/>
                </a:solidFill>
                <a:latin typeface="Open Sans Extra Bold Bold"/>
              </a:rPr>
              <a:t>SALAD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40642" y="9714512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Caesar Salad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40642" y="8542697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Mix Salad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40642" y="10887345"/>
            <a:ext cx="3359061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Greek Salad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1335" y="9714512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£18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941335" y="8542697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£20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1335" y="10887345"/>
            <a:ext cx="84955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587850"/>
                </a:solidFill>
                <a:latin typeface="Open Sans Light Bold"/>
              </a:rPr>
              <a:t>£20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642" y="10082177"/>
            <a:ext cx="3822052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fresh vegetables and the rich signature dressing.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0642" y="8910362"/>
            <a:ext cx="3822052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fresh vegetables and the rich signature dressing.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0642" y="11255010"/>
            <a:ext cx="3822052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587850"/>
                </a:solidFill>
                <a:latin typeface="Open Sans Light Italics"/>
              </a:rPr>
              <a:t>Served with fresh vegetables and the rich signature dressing.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269375" y="12147109"/>
            <a:ext cx="5192783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1799">
                <a:solidFill>
                  <a:srgbClr val="587850"/>
                </a:solidFill>
                <a:latin typeface="Open Sans Light Italics"/>
              </a:rPr>
              <a:t>Get a special discount up to 10% off every Saturday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939015" y="2698805"/>
            <a:ext cx="5241971" cy="1777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50"/>
              </a:lnSpc>
            </a:pPr>
            <a:r>
              <a:rPr lang="en-US" sz="4179" spc="848">
                <a:solidFill>
                  <a:srgbClr val="587850"/>
                </a:solidFill>
                <a:latin typeface="Open Sans Light Bold"/>
              </a:rPr>
              <a:t>HOTEL TRINITY</a:t>
            </a:r>
          </a:p>
          <a:p>
            <a:pPr algn="ctr">
              <a:lnSpc>
                <a:spcPts val="5850"/>
              </a:lnSpc>
            </a:pPr>
            <a:endParaRPr lang="en-US" sz="4179" spc="848">
              <a:solidFill>
                <a:srgbClr val="587850"/>
              </a:solidFill>
              <a:latin typeface="Open Sans Light Bold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4822514" y="4578607"/>
            <a:ext cx="5474972" cy="1597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57"/>
              </a:lnSpc>
            </a:pPr>
            <a:r>
              <a:rPr lang="en-US" sz="9326" spc="802">
                <a:solidFill>
                  <a:srgbClr val="587850"/>
                </a:solidFill>
                <a:latin typeface="Open Sans Extra Bold"/>
              </a:rPr>
              <a:t>MENU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292314" y="6252605"/>
            <a:ext cx="4438219" cy="407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43"/>
              </a:lnSpc>
            </a:pPr>
            <a:r>
              <a:rPr lang="en-US" sz="2388">
                <a:solidFill>
                  <a:srgbClr val="587850"/>
                </a:solidFill>
                <a:latin typeface="Open Sans Extra Bold"/>
              </a:rPr>
              <a:t>- Est 2018 -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511424" y="6812786"/>
            <a:ext cx="7393373" cy="1243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21"/>
              </a:lnSpc>
            </a:pPr>
            <a:r>
              <a:rPr lang="en-US" sz="7301">
                <a:solidFill>
                  <a:srgbClr val="587850"/>
                </a:solidFill>
                <a:latin typeface="Open Sans Extra Bold"/>
              </a:rPr>
              <a:t>Find Us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549007" y="12568114"/>
            <a:ext cx="6718692" cy="6981995"/>
            <a:chOff x="0" y="0"/>
            <a:chExt cx="8958256" cy="9309326"/>
          </a:xfrm>
        </p:grpSpPr>
        <p:sp>
          <p:nvSpPr>
            <p:cNvPr id="46" name="TextBox 46"/>
            <p:cNvSpPr txBox="1"/>
            <p:nvPr/>
          </p:nvSpPr>
          <p:spPr>
            <a:xfrm>
              <a:off x="0" y="-219075"/>
              <a:ext cx="8958256" cy="25387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982"/>
                </a:lnSpc>
                <a:spcBef>
                  <a:spcPct val="0"/>
                </a:spcBef>
              </a:pPr>
              <a:r>
                <a:rPr lang="en-US" sz="11415" spc="2054">
                  <a:solidFill>
                    <a:srgbClr val="51FF00"/>
                  </a:solidFill>
                  <a:latin typeface="Oval Light"/>
                </a:rPr>
                <a:t>HAPPY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1361570"/>
              <a:ext cx="8958256" cy="79477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982"/>
                </a:lnSpc>
              </a:pPr>
              <a:r>
                <a:rPr lang="en-US" sz="11415" spc="2511">
                  <a:solidFill>
                    <a:srgbClr val="CDEF77"/>
                  </a:solidFill>
                  <a:latin typeface="Oval Light"/>
                </a:rPr>
                <a:t>HOUR</a:t>
              </a:r>
            </a:p>
            <a:p>
              <a:pPr algn="ctr">
                <a:lnSpc>
                  <a:spcPts val="15982"/>
                </a:lnSpc>
              </a:pPr>
              <a:r>
                <a:rPr lang="en-US" sz="11415" spc="2511">
                  <a:solidFill>
                    <a:srgbClr val="B63030"/>
                  </a:solidFill>
                  <a:latin typeface="Oval Light"/>
                </a:rPr>
                <a:t>EVERYDAY</a:t>
              </a:r>
            </a:p>
            <a:p>
              <a:pPr algn="ctr">
                <a:lnSpc>
                  <a:spcPts val="15982"/>
                </a:lnSpc>
                <a:spcBef>
                  <a:spcPct val="0"/>
                </a:spcBef>
              </a:pPr>
              <a:r>
                <a:rPr lang="en-US" sz="11415" spc="2511">
                  <a:solidFill>
                    <a:srgbClr val="CDEF77"/>
                  </a:solidFill>
                  <a:latin typeface="Oval Light"/>
                </a:rPr>
                <a:t>6-10 PM</a:t>
              </a:r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7390287" y="10971165"/>
            <a:ext cx="7393373" cy="1243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21"/>
              </a:lnSpc>
            </a:pPr>
            <a:r>
              <a:rPr lang="en-US" sz="7301">
                <a:solidFill>
                  <a:srgbClr val="587850"/>
                </a:solidFill>
                <a:latin typeface="Open Sans Extra Bold"/>
              </a:rPr>
              <a:t>We Accept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734925" y="14371712"/>
            <a:ext cx="7393373" cy="1243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21"/>
              </a:lnSpc>
            </a:pPr>
            <a:r>
              <a:rPr lang="en-US" sz="7301">
                <a:solidFill>
                  <a:srgbClr val="587850"/>
                </a:solidFill>
                <a:latin typeface="Open Sans Extra Bold"/>
              </a:rPr>
              <a:t>For Order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347</Words>
  <Application>Microsoft Office PowerPoint</Application>
  <PresentationFormat>Custom</PresentationFormat>
  <Paragraphs>91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Open Sans Extra Bold</vt:lpstr>
      <vt:lpstr>Open Sans Light Bold</vt:lpstr>
      <vt:lpstr>Calibri</vt:lpstr>
      <vt:lpstr>Open Sans Extra Bold Bold</vt:lpstr>
      <vt:lpstr>Oval Light</vt:lpstr>
      <vt:lpstr>Open Sans Light Italics</vt:lpstr>
      <vt:lpstr>Arial</vt:lpstr>
      <vt:lpstr>Office Theme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2022-06-08T00:50:13Z</dcterms:created>
  <dcterms:modified xsi:type="dcterms:W3CDTF">2022-06-15T20:21:02Z</dcterms:modified>
  <cp:category/>
  <dc:identifier/>
</cp:coreProperties>
</file>