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8"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varScale="1">
        <p:scale>
          <a:sx n="86" d="100"/>
          <a:sy n="86" d="100"/>
        </p:scale>
        <p:origin x="42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2/13/2020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2/13/2020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microsoft.com/office/2017/06/relationships/model3d" Target="../media/model3d1.glb"/><Relationship Id="rId7" Type="http://schemas.microsoft.com/office/2017/06/relationships/model3d" Target="../media/model3d3.glb"/><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4.png"/><Relationship Id="rId5" Type="http://schemas.microsoft.com/office/2017/06/relationships/model3d" Target="../media/model3d2.glb"/><Relationship Id="rId10" Type="http://schemas.openxmlformats.org/officeDocument/2006/relationships/image" Target="../media/image6.png"/><Relationship Id="rId4" Type="http://schemas.openxmlformats.org/officeDocument/2006/relationships/image" Target="../media/image3.png"/><Relationship Id="rId9" Type="http://schemas.microsoft.com/office/2017/06/relationships/model3d" Target="../media/model3d4.glb"/></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A577-F0E9-471A-AB9F-00732838B468}"/>
              </a:ext>
            </a:extLst>
          </p:cNvPr>
          <p:cNvSpPr>
            <a:spLocks noGrp="1"/>
          </p:cNvSpPr>
          <p:nvPr>
            <p:ph type="title"/>
          </p:nvPr>
        </p:nvSpPr>
        <p:spPr>
          <a:xfrm>
            <a:off x="0" y="-1"/>
            <a:ext cx="1429305" cy="1367484"/>
          </a:xfrm>
        </p:spPr>
        <p:txBody>
          <a:bodyPr>
            <a:normAutofit/>
          </a:bodyPr>
          <a:lstStyle/>
          <a:p>
            <a:r>
              <a:rPr lang="en-GB" sz="1600" b="1" u="sng" dirty="0"/>
              <a:t>Life Cycle </a:t>
            </a:r>
            <a:br>
              <a:rPr lang="en-GB" sz="1600" b="1" u="sng" dirty="0"/>
            </a:br>
            <a:r>
              <a:rPr lang="en-GB" sz="1600" b="1" u="sng" dirty="0"/>
              <a:t>Assessment</a:t>
            </a:r>
            <a:br>
              <a:rPr lang="en-GB" sz="1600" b="1" u="sng" dirty="0"/>
            </a:br>
            <a:r>
              <a:rPr lang="en-GB" sz="1600" b="1" u="sng" dirty="0"/>
              <a:t>of a </a:t>
            </a:r>
            <a:br>
              <a:rPr lang="en-GB" sz="1600" b="1" u="sng" dirty="0"/>
            </a:br>
            <a:r>
              <a:rPr lang="en-GB" sz="1600" b="1" u="sng" dirty="0"/>
              <a:t>concrete </a:t>
            </a:r>
            <a:br>
              <a:rPr lang="en-GB" sz="1600" b="1" u="sng" dirty="0"/>
            </a:br>
            <a:r>
              <a:rPr lang="en-GB" sz="1600" b="1" u="sng" dirty="0"/>
              <a:t>block</a:t>
            </a:r>
          </a:p>
        </p:txBody>
      </p:sp>
      <p:sp>
        <p:nvSpPr>
          <p:cNvPr id="4" name="Block Arc 3">
            <a:extLst>
              <a:ext uri="{FF2B5EF4-FFF2-40B4-BE49-F238E27FC236}">
                <a16:creationId xmlns:a16="http://schemas.microsoft.com/office/drawing/2014/main" id="{851DB566-54C9-4F45-B556-73E35AEFBEE4}"/>
              </a:ext>
            </a:extLst>
          </p:cNvPr>
          <p:cNvSpPr/>
          <p:nvPr/>
        </p:nvSpPr>
        <p:spPr>
          <a:xfrm rot="10800000">
            <a:off x="1228023" y="2762842"/>
            <a:ext cx="10932218" cy="1003176"/>
          </a:xfrm>
          <a:prstGeom prst="blockArc">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Right 4">
            <a:extLst>
              <a:ext uri="{FF2B5EF4-FFF2-40B4-BE49-F238E27FC236}">
                <a16:creationId xmlns:a16="http://schemas.microsoft.com/office/drawing/2014/main" id="{DE668E2F-C614-4574-850F-1967FA524FF6}"/>
              </a:ext>
            </a:extLst>
          </p:cNvPr>
          <p:cNvSpPr/>
          <p:nvPr/>
        </p:nvSpPr>
        <p:spPr>
          <a:xfrm rot="316312">
            <a:off x="2959814" y="3280091"/>
            <a:ext cx="479394" cy="570411"/>
          </a:xfrm>
          <a:prstGeom prst="right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562944B-81B1-4DF5-AD82-0DAE7E09F36C}"/>
              </a:ext>
            </a:extLst>
          </p:cNvPr>
          <p:cNvPicPr>
            <a:picLocks noChangeAspect="1"/>
          </p:cNvPicPr>
          <p:nvPr/>
        </p:nvPicPr>
        <p:blipFill>
          <a:blip r:embed="rId2"/>
          <a:stretch>
            <a:fillRect/>
          </a:stretch>
        </p:blipFill>
        <p:spPr>
          <a:xfrm rot="20787293">
            <a:off x="5230365" y="3318912"/>
            <a:ext cx="586466" cy="650059"/>
          </a:xfrm>
          <a:prstGeom prst="rect">
            <a:avLst/>
          </a:prstGeom>
        </p:spPr>
      </p:pic>
      <p:pic>
        <p:nvPicPr>
          <p:cNvPr id="8" name="Picture 7">
            <a:extLst>
              <a:ext uri="{FF2B5EF4-FFF2-40B4-BE49-F238E27FC236}">
                <a16:creationId xmlns:a16="http://schemas.microsoft.com/office/drawing/2014/main" id="{98D77383-42CD-4088-A07E-8060BA54AC78}"/>
              </a:ext>
            </a:extLst>
          </p:cNvPr>
          <p:cNvPicPr>
            <a:picLocks noChangeAspect="1"/>
          </p:cNvPicPr>
          <p:nvPr/>
        </p:nvPicPr>
        <p:blipFill>
          <a:blip r:embed="rId2"/>
          <a:stretch>
            <a:fillRect/>
          </a:stretch>
        </p:blipFill>
        <p:spPr>
          <a:xfrm rot="20672444">
            <a:off x="8155017" y="3363502"/>
            <a:ext cx="506012" cy="560881"/>
          </a:xfrm>
          <a:prstGeom prst="rect">
            <a:avLst/>
          </a:prstGeom>
        </p:spPr>
      </p:pic>
      <p:pic>
        <p:nvPicPr>
          <p:cNvPr id="9" name="Picture 8">
            <a:extLst>
              <a:ext uri="{FF2B5EF4-FFF2-40B4-BE49-F238E27FC236}">
                <a16:creationId xmlns:a16="http://schemas.microsoft.com/office/drawing/2014/main" id="{60EC820F-C12A-469E-A85F-34099EBF2B6A}"/>
              </a:ext>
            </a:extLst>
          </p:cNvPr>
          <p:cNvPicPr>
            <a:picLocks noChangeAspect="1"/>
          </p:cNvPicPr>
          <p:nvPr/>
        </p:nvPicPr>
        <p:blipFill>
          <a:blip r:embed="rId2"/>
          <a:stretch>
            <a:fillRect/>
          </a:stretch>
        </p:blipFill>
        <p:spPr>
          <a:xfrm rot="20800060">
            <a:off x="10571686" y="3265617"/>
            <a:ext cx="506012" cy="595701"/>
          </a:xfrm>
          <a:prstGeom prst="rect">
            <a:avLst/>
          </a:prstGeom>
        </p:spPr>
      </p:pic>
      <p:sp>
        <p:nvSpPr>
          <p:cNvPr id="11" name="TextBox 10">
            <a:extLst>
              <a:ext uri="{FF2B5EF4-FFF2-40B4-BE49-F238E27FC236}">
                <a16:creationId xmlns:a16="http://schemas.microsoft.com/office/drawing/2014/main" id="{728E2027-AF6D-4107-B606-C24A8B63A89E}"/>
              </a:ext>
            </a:extLst>
          </p:cNvPr>
          <p:cNvSpPr txBox="1"/>
          <p:nvPr/>
        </p:nvSpPr>
        <p:spPr>
          <a:xfrm>
            <a:off x="37444" y="1431692"/>
            <a:ext cx="1305018" cy="276999"/>
          </a:xfrm>
          <a:prstGeom prst="rect">
            <a:avLst/>
          </a:prstGeom>
          <a:noFill/>
        </p:spPr>
        <p:txBody>
          <a:bodyPr wrap="square" rtlCol="0">
            <a:spAutoFit/>
          </a:bodyPr>
          <a:lstStyle/>
          <a:p>
            <a:r>
              <a:rPr lang="en-GB" sz="1200" dirty="0"/>
              <a:t>Process</a:t>
            </a:r>
          </a:p>
        </p:txBody>
      </p:sp>
      <p:sp>
        <p:nvSpPr>
          <p:cNvPr id="12" name="TextBox 11">
            <a:extLst>
              <a:ext uri="{FF2B5EF4-FFF2-40B4-BE49-F238E27FC236}">
                <a16:creationId xmlns:a16="http://schemas.microsoft.com/office/drawing/2014/main" id="{5BBE18C6-41F2-4CA5-B5FD-9E787834CA7E}"/>
              </a:ext>
            </a:extLst>
          </p:cNvPr>
          <p:cNvSpPr txBox="1"/>
          <p:nvPr/>
        </p:nvSpPr>
        <p:spPr>
          <a:xfrm>
            <a:off x="124287" y="5094768"/>
            <a:ext cx="1305018" cy="646331"/>
          </a:xfrm>
          <a:prstGeom prst="rect">
            <a:avLst/>
          </a:prstGeom>
          <a:noFill/>
        </p:spPr>
        <p:txBody>
          <a:bodyPr wrap="square" rtlCol="0">
            <a:spAutoFit/>
          </a:bodyPr>
          <a:lstStyle/>
          <a:p>
            <a:r>
              <a:rPr lang="en-GB" sz="1200" dirty="0"/>
              <a:t>Merits, </a:t>
            </a:r>
          </a:p>
          <a:p>
            <a:r>
              <a:rPr lang="en-GB" sz="1200" dirty="0"/>
              <a:t>De-Merits </a:t>
            </a:r>
          </a:p>
          <a:p>
            <a:r>
              <a:rPr lang="en-GB" sz="1200" dirty="0"/>
              <a:t>&amp; costs</a:t>
            </a:r>
          </a:p>
        </p:txBody>
      </p:sp>
      <p:sp>
        <p:nvSpPr>
          <p:cNvPr id="13" name="TextBox 12">
            <a:extLst>
              <a:ext uri="{FF2B5EF4-FFF2-40B4-BE49-F238E27FC236}">
                <a16:creationId xmlns:a16="http://schemas.microsoft.com/office/drawing/2014/main" id="{3D9B249D-A38D-4839-9D06-43449ED29BFC}"/>
              </a:ext>
            </a:extLst>
          </p:cNvPr>
          <p:cNvSpPr txBox="1"/>
          <p:nvPr/>
        </p:nvSpPr>
        <p:spPr>
          <a:xfrm>
            <a:off x="-18148" y="3192600"/>
            <a:ext cx="1487968" cy="553998"/>
          </a:xfrm>
          <a:prstGeom prst="rect">
            <a:avLst/>
          </a:prstGeom>
          <a:noFill/>
        </p:spPr>
        <p:txBody>
          <a:bodyPr wrap="square" rtlCol="0">
            <a:spAutoFit/>
          </a:bodyPr>
          <a:lstStyle/>
          <a:p>
            <a:r>
              <a:rPr lang="en-GB" sz="1000" cap="all" dirty="0"/>
              <a:t>CEN/TC 350</a:t>
            </a:r>
          </a:p>
          <a:p>
            <a:r>
              <a:rPr lang="en-GB" sz="1000" cap="all" dirty="0"/>
              <a:t>Material Lifespan</a:t>
            </a:r>
          </a:p>
          <a:p>
            <a:r>
              <a:rPr lang="en-GB" sz="1000" cap="all" dirty="0"/>
              <a:t>Process </a:t>
            </a:r>
          </a:p>
        </p:txBody>
      </p:sp>
      <p:sp>
        <p:nvSpPr>
          <p:cNvPr id="15" name="TextBox 14">
            <a:extLst>
              <a:ext uri="{FF2B5EF4-FFF2-40B4-BE49-F238E27FC236}">
                <a16:creationId xmlns:a16="http://schemas.microsoft.com/office/drawing/2014/main" id="{4705A3E3-614F-4A18-80A5-8F4B9BB1BF08}"/>
              </a:ext>
            </a:extLst>
          </p:cNvPr>
          <p:cNvSpPr txBox="1"/>
          <p:nvPr/>
        </p:nvSpPr>
        <p:spPr>
          <a:xfrm>
            <a:off x="9712832" y="4796847"/>
            <a:ext cx="2344387" cy="861774"/>
          </a:xfrm>
          <a:prstGeom prst="rect">
            <a:avLst/>
          </a:prstGeom>
          <a:noFill/>
        </p:spPr>
        <p:txBody>
          <a:bodyPr wrap="square" rtlCol="0">
            <a:spAutoFit/>
          </a:bodyPr>
          <a:lstStyle/>
          <a:p>
            <a:r>
              <a:rPr lang="en-GB" sz="1000" dirty="0"/>
              <a:t>If thee concrete cannot be used again on site, then the transportation costs in order to remove it to waste disposal units can be high.</a:t>
            </a:r>
          </a:p>
        </p:txBody>
      </p:sp>
      <p:sp>
        <p:nvSpPr>
          <p:cNvPr id="16" name="TextBox 15">
            <a:extLst>
              <a:ext uri="{FF2B5EF4-FFF2-40B4-BE49-F238E27FC236}">
                <a16:creationId xmlns:a16="http://schemas.microsoft.com/office/drawing/2014/main" id="{03C2E6D8-6480-4F58-8040-139D0F39C59E}"/>
              </a:ext>
            </a:extLst>
          </p:cNvPr>
          <p:cNvSpPr txBox="1"/>
          <p:nvPr/>
        </p:nvSpPr>
        <p:spPr>
          <a:xfrm>
            <a:off x="7192171" y="4784748"/>
            <a:ext cx="2343465" cy="861774"/>
          </a:xfrm>
          <a:prstGeom prst="rect">
            <a:avLst/>
          </a:prstGeom>
          <a:noFill/>
        </p:spPr>
        <p:txBody>
          <a:bodyPr wrap="square" rtlCol="0">
            <a:spAutoFit/>
          </a:bodyPr>
          <a:lstStyle/>
          <a:p>
            <a:pPr algn="just"/>
            <a:r>
              <a:rPr lang="en-GB" sz="1000" dirty="0">
                <a:solidFill>
                  <a:prstClr val="white"/>
                </a:solidFill>
              </a:rPr>
              <a:t>They can also be removed or adjusted with relative ease – this being useful for future change of use of a building during its lifecycle. </a:t>
            </a:r>
            <a:endParaRPr lang="en-GB" dirty="0"/>
          </a:p>
        </p:txBody>
      </p:sp>
      <p:sp>
        <p:nvSpPr>
          <p:cNvPr id="17" name="TextBox 16">
            <a:extLst>
              <a:ext uri="{FF2B5EF4-FFF2-40B4-BE49-F238E27FC236}">
                <a16:creationId xmlns:a16="http://schemas.microsoft.com/office/drawing/2014/main" id="{826AA073-5B56-4A21-9E06-889FCCB4B4C8}"/>
              </a:ext>
            </a:extLst>
          </p:cNvPr>
          <p:cNvSpPr txBox="1"/>
          <p:nvPr/>
        </p:nvSpPr>
        <p:spPr>
          <a:xfrm>
            <a:off x="4490747" y="4784748"/>
            <a:ext cx="2439609" cy="861774"/>
          </a:xfrm>
          <a:prstGeom prst="rect">
            <a:avLst/>
          </a:prstGeom>
          <a:noFill/>
        </p:spPr>
        <p:txBody>
          <a:bodyPr wrap="square" rtlCol="0">
            <a:spAutoFit/>
          </a:bodyPr>
          <a:lstStyle/>
          <a:p>
            <a:pPr algn="just"/>
            <a:r>
              <a:rPr lang="en-GB" sz="1000" dirty="0"/>
              <a:t>The newly  made pre-fabricated blocks are immediately ready for installation on site.  This ensures that there is a much quicker construction process.</a:t>
            </a:r>
          </a:p>
        </p:txBody>
      </p:sp>
      <p:sp>
        <p:nvSpPr>
          <p:cNvPr id="18" name="TextBox 17">
            <a:extLst>
              <a:ext uri="{FF2B5EF4-FFF2-40B4-BE49-F238E27FC236}">
                <a16:creationId xmlns:a16="http://schemas.microsoft.com/office/drawing/2014/main" id="{FDA1EE34-72D2-4C39-9DAA-90A9128E2352}"/>
              </a:ext>
            </a:extLst>
          </p:cNvPr>
          <p:cNvSpPr txBox="1"/>
          <p:nvPr/>
        </p:nvSpPr>
        <p:spPr>
          <a:xfrm>
            <a:off x="1469820" y="4784748"/>
            <a:ext cx="2822950" cy="1015663"/>
          </a:xfrm>
          <a:prstGeom prst="rect">
            <a:avLst/>
          </a:prstGeom>
          <a:noFill/>
        </p:spPr>
        <p:txBody>
          <a:bodyPr wrap="square" rtlCol="0">
            <a:spAutoFit/>
          </a:bodyPr>
          <a:lstStyle/>
          <a:p>
            <a:pPr algn="just"/>
            <a:r>
              <a:rPr lang="en-GB" sz="1000" dirty="0"/>
              <a:t>This process aids the circular economy, in terms of employing skilled workers in the extraction and manufacturing processes. Co2 emissions must always be taken into consideration here. (Ramamurthy et al, 2018).  </a:t>
            </a:r>
          </a:p>
        </p:txBody>
      </p:sp>
      <p:sp>
        <p:nvSpPr>
          <p:cNvPr id="19" name="TextBox 18">
            <a:extLst>
              <a:ext uri="{FF2B5EF4-FFF2-40B4-BE49-F238E27FC236}">
                <a16:creationId xmlns:a16="http://schemas.microsoft.com/office/drawing/2014/main" id="{43F46839-E3F6-4619-8F00-4EF91114B43D}"/>
              </a:ext>
            </a:extLst>
          </p:cNvPr>
          <p:cNvSpPr txBox="1"/>
          <p:nvPr/>
        </p:nvSpPr>
        <p:spPr>
          <a:xfrm>
            <a:off x="9723326" y="998706"/>
            <a:ext cx="2229985" cy="1169551"/>
          </a:xfrm>
          <a:prstGeom prst="rect">
            <a:avLst/>
          </a:prstGeom>
          <a:noFill/>
        </p:spPr>
        <p:txBody>
          <a:bodyPr wrap="square" rtlCol="0">
            <a:spAutoFit/>
          </a:bodyPr>
          <a:lstStyle/>
          <a:p>
            <a:pPr algn="just"/>
            <a:r>
              <a:rPr lang="en-GB" sz="1000" dirty="0"/>
              <a:t>The </a:t>
            </a:r>
            <a:r>
              <a:rPr lang="en-GB" sz="1000" dirty="0" err="1"/>
              <a:t>oncrete</a:t>
            </a:r>
            <a:r>
              <a:rPr lang="en-GB" sz="1000" dirty="0"/>
              <a:t> blocks can be demolished by machinery with relative ease.  They can also be crushed on site, and recycled as aggregate and used as a sub-base for future buildings and roads.</a:t>
            </a:r>
          </a:p>
        </p:txBody>
      </p:sp>
      <p:sp>
        <p:nvSpPr>
          <p:cNvPr id="20" name="TextBox 19">
            <a:extLst>
              <a:ext uri="{FF2B5EF4-FFF2-40B4-BE49-F238E27FC236}">
                <a16:creationId xmlns:a16="http://schemas.microsoft.com/office/drawing/2014/main" id="{0B24B500-CE22-4853-8D77-0383B35DB744}"/>
              </a:ext>
            </a:extLst>
          </p:cNvPr>
          <p:cNvSpPr txBox="1"/>
          <p:nvPr/>
        </p:nvSpPr>
        <p:spPr>
          <a:xfrm>
            <a:off x="7103058" y="971116"/>
            <a:ext cx="2521693" cy="1015663"/>
          </a:xfrm>
          <a:prstGeom prst="rect">
            <a:avLst/>
          </a:prstGeom>
          <a:noFill/>
        </p:spPr>
        <p:txBody>
          <a:bodyPr wrap="square" rtlCol="0">
            <a:spAutoFit/>
          </a:bodyPr>
          <a:lstStyle/>
          <a:p>
            <a:pPr algn="just"/>
            <a:r>
              <a:rPr lang="en-GB" sz="1000" dirty="0"/>
              <a:t>Concrete blocks can be used for wall construction, floor construction and even in the construction of roofs.  The compressive strength of the concrete block allows them to be used where structural support is necessary.  </a:t>
            </a:r>
          </a:p>
        </p:txBody>
      </p:sp>
      <p:sp>
        <p:nvSpPr>
          <p:cNvPr id="21" name="TextBox 20">
            <a:extLst>
              <a:ext uri="{FF2B5EF4-FFF2-40B4-BE49-F238E27FC236}">
                <a16:creationId xmlns:a16="http://schemas.microsoft.com/office/drawing/2014/main" id="{B79A06A4-982D-4DE5-84E7-F6C95B30F3C1}"/>
              </a:ext>
            </a:extLst>
          </p:cNvPr>
          <p:cNvSpPr txBox="1"/>
          <p:nvPr/>
        </p:nvSpPr>
        <p:spPr>
          <a:xfrm>
            <a:off x="4416621" y="958170"/>
            <a:ext cx="2587862" cy="1477328"/>
          </a:xfrm>
          <a:prstGeom prst="rect">
            <a:avLst/>
          </a:prstGeom>
          <a:noFill/>
        </p:spPr>
        <p:txBody>
          <a:bodyPr wrap="square" rtlCol="0">
            <a:spAutoFit/>
          </a:bodyPr>
          <a:lstStyle/>
          <a:p>
            <a:pPr algn="just"/>
            <a:r>
              <a:rPr lang="en-GB" sz="1000" dirty="0"/>
              <a:t>The blocks are transported from the place of manufacture and are usually distributed to building suppliers, although they can be transported directly from plant to construction site.  The blocks can then be installed and need to be bound together with a sand, cement and water. combination between the joints.</a:t>
            </a:r>
          </a:p>
        </p:txBody>
      </p:sp>
      <p:sp>
        <p:nvSpPr>
          <p:cNvPr id="22" name="TextBox 21">
            <a:extLst>
              <a:ext uri="{FF2B5EF4-FFF2-40B4-BE49-F238E27FC236}">
                <a16:creationId xmlns:a16="http://schemas.microsoft.com/office/drawing/2014/main" id="{CFE259D9-EEF0-4E2C-B481-E1401572D361}"/>
              </a:ext>
            </a:extLst>
          </p:cNvPr>
          <p:cNvSpPr txBox="1"/>
          <p:nvPr/>
        </p:nvSpPr>
        <p:spPr>
          <a:xfrm>
            <a:off x="1316542" y="967557"/>
            <a:ext cx="2976228" cy="1323439"/>
          </a:xfrm>
          <a:prstGeom prst="rect">
            <a:avLst/>
          </a:prstGeom>
          <a:noFill/>
        </p:spPr>
        <p:txBody>
          <a:bodyPr wrap="square" rtlCol="0">
            <a:spAutoFit/>
          </a:bodyPr>
          <a:lstStyle/>
          <a:p>
            <a:pPr algn="just"/>
            <a:r>
              <a:rPr lang="en-GB" sz="1000" dirty="0"/>
              <a:t>At this stage in the process raw material extraction begins.  Stone now needs to be quarried; the aggregate is transported to the plant for the process to begin. It is then mixed with sand, water and cement and put in to a block mould, then inserted in to a curing kiln.  Once at temperature the block is allowed to cure.  (PCA, 2020)</a:t>
            </a:r>
          </a:p>
        </p:txBody>
      </p:sp>
      <p:sp>
        <p:nvSpPr>
          <p:cNvPr id="23" name="TextBox 22">
            <a:extLst>
              <a:ext uri="{FF2B5EF4-FFF2-40B4-BE49-F238E27FC236}">
                <a16:creationId xmlns:a16="http://schemas.microsoft.com/office/drawing/2014/main" id="{98CC48FE-4DF7-47B9-868A-D76E282A2379}"/>
              </a:ext>
            </a:extLst>
          </p:cNvPr>
          <p:cNvSpPr txBox="1"/>
          <p:nvPr/>
        </p:nvSpPr>
        <p:spPr>
          <a:xfrm>
            <a:off x="2726694" y="3810807"/>
            <a:ext cx="1022100" cy="461665"/>
          </a:xfrm>
          <a:prstGeom prst="rect">
            <a:avLst/>
          </a:prstGeom>
          <a:noFill/>
        </p:spPr>
        <p:txBody>
          <a:bodyPr wrap="square" rtlCol="0">
            <a:spAutoFit/>
          </a:bodyPr>
          <a:lstStyle/>
          <a:p>
            <a:pPr algn="ctr"/>
            <a:r>
              <a:rPr lang="en-GB" sz="1200" dirty="0"/>
              <a:t>Stage A</a:t>
            </a:r>
          </a:p>
          <a:p>
            <a:r>
              <a:rPr lang="en-GB" sz="1200" dirty="0"/>
              <a:t>PRODUCT</a:t>
            </a:r>
          </a:p>
        </p:txBody>
      </p:sp>
      <p:sp>
        <p:nvSpPr>
          <p:cNvPr id="25" name="TextBox 24">
            <a:extLst>
              <a:ext uri="{FF2B5EF4-FFF2-40B4-BE49-F238E27FC236}">
                <a16:creationId xmlns:a16="http://schemas.microsoft.com/office/drawing/2014/main" id="{F6BF4D36-F8DB-471E-AE40-3C5CB6DCCD95}"/>
              </a:ext>
            </a:extLst>
          </p:cNvPr>
          <p:cNvSpPr txBox="1"/>
          <p:nvPr/>
        </p:nvSpPr>
        <p:spPr>
          <a:xfrm>
            <a:off x="7890067" y="3902434"/>
            <a:ext cx="865306" cy="461665"/>
          </a:xfrm>
          <a:prstGeom prst="rect">
            <a:avLst/>
          </a:prstGeom>
          <a:noFill/>
        </p:spPr>
        <p:txBody>
          <a:bodyPr wrap="square" rtlCol="0">
            <a:spAutoFit/>
          </a:bodyPr>
          <a:lstStyle/>
          <a:p>
            <a:pPr algn="ctr"/>
            <a:r>
              <a:rPr lang="en-GB" sz="1200" dirty="0"/>
              <a:t>Stage c</a:t>
            </a:r>
          </a:p>
          <a:p>
            <a:pPr algn="ctr"/>
            <a:r>
              <a:rPr lang="en-GB" sz="1200" dirty="0"/>
              <a:t>USE</a:t>
            </a:r>
          </a:p>
        </p:txBody>
      </p:sp>
      <p:sp>
        <p:nvSpPr>
          <p:cNvPr id="26" name="TextBox 25">
            <a:extLst>
              <a:ext uri="{FF2B5EF4-FFF2-40B4-BE49-F238E27FC236}">
                <a16:creationId xmlns:a16="http://schemas.microsoft.com/office/drawing/2014/main" id="{E98E19B3-EFDE-4129-AFF6-01187C807BED}"/>
              </a:ext>
            </a:extLst>
          </p:cNvPr>
          <p:cNvSpPr txBox="1"/>
          <p:nvPr/>
        </p:nvSpPr>
        <p:spPr>
          <a:xfrm>
            <a:off x="10398710" y="3843302"/>
            <a:ext cx="1107372" cy="461665"/>
          </a:xfrm>
          <a:prstGeom prst="rect">
            <a:avLst/>
          </a:prstGeom>
          <a:noFill/>
        </p:spPr>
        <p:txBody>
          <a:bodyPr wrap="square" rtlCol="0">
            <a:spAutoFit/>
          </a:bodyPr>
          <a:lstStyle/>
          <a:p>
            <a:pPr algn="ctr"/>
            <a:r>
              <a:rPr lang="en-GB" sz="1200" dirty="0"/>
              <a:t>Stage D</a:t>
            </a:r>
          </a:p>
          <a:p>
            <a:r>
              <a:rPr lang="en-GB" sz="1200" dirty="0"/>
              <a:t>END OF LIFE</a:t>
            </a:r>
          </a:p>
        </p:txBody>
      </p:sp>
      <p:sp>
        <p:nvSpPr>
          <p:cNvPr id="30" name="TextBox 29">
            <a:extLst>
              <a:ext uri="{FF2B5EF4-FFF2-40B4-BE49-F238E27FC236}">
                <a16:creationId xmlns:a16="http://schemas.microsoft.com/office/drawing/2014/main" id="{F5C3975B-C141-4552-8388-E645F2039EFA}"/>
              </a:ext>
            </a:extLst>
          </p:cNvPr>
          <p:cNvSpPr txBox="1"/>
          <p:nvPr/>
        </p:nvSpPr>
        <p:spPr>
          <a:xfrm>
            <a:off x="0" y="5920179"/>
            <a:ext cx="12160241" cy="1200329"/>
          </a:xfrm>
          <a:prstGeom prst="rect">
            <a:avLst/>
          </a:prstGeom>
          <a:noFill/>
        </p:spPr>
        <p:txBody>
          <a:bodyPr wrap="square" rtlCol="0">
            <a:spAutoFit/>
          </a:bodyPr>
          <a:lstStyle/>
          <a:p>
            <a:pPr algn="ctr"/>
            <a:r>
              <a:rPr lang="en-GB" sz="1000" dirty="0"/>
              <a:t>CEN AFNOR (2020) CEN/TC 350- </a:t>
            </a:r>
            <a:r>
              <a:rPr lang="en-GB" sz="1000" i="1" dirty="0"/>
              <a:t>Sustainability of Construction Works</a:t>
            </a:r>
            <a:r>
              <a:rPr lang="en-GB" sz="1000" dirty="0"/>
              <a:t>. http://portailgroupe.afnor.fr/public_espacenormalisation/centc350/index.htm Accessed on 10/02/2020.</a:t>
            </a:r>
          </a:p>
          <a:p>
            <a:pPr algn="ctr"/>
            <a:r>
              <a:rPr lang="en-GB" sz="1000" dirty="0" err="1"/>
              <a:t>Kassim</a:t>
            </a:r>
            <a:r>
              <a:rPr lang="en-GB" sz="1000" dirty="0"/>
              <a:t>, R. and </a:t>
            </a:r>
            <a:r>
              <a:rPr lang="en-GB" sz="1000" dirty="0" err="1"/>
              <a:t>Santhi</a:t>
            </a:r>
            <a:r>
              <a:rPr lang="en-GB" sz="1000" dirty="0"/>
              <a:t>, M. (2016) Basic studies on embodied energy in construction materials. </a:t>
            </a:r>
            <a:r>
              <a:rPr lang="en-GB" sz="1000" i="1" dirty="0"/>
              <a:t>International Journal of Earth Sciences and Engineering. </a:t>
            </a:r>
            <a:r>
              <a:rPr lang="en-GB" sz="1000" dirty="0"/>
              <a:t>9(6) 2452-2456</a:t>
            </a:r>
          </a:p>
          <a:p>
            <a:pPr algn="ctr"/>
            <a:r>
              <a:rPr lang="en-GB" sz="1000" dirty="0"/>
              <a:t>Portland Cement Association (2020) </a:t>
            </a:r>
            <a:r>
              <a:rPr lang="en-GB" sz="1000" i="1" dirty="0"/>
              <a:t>How cement is made. </a:t>
            </a:r>
            <a:r>
              <a:rPr lang="en-GB" sz="1000" dirty="0"/>
              <a:t>https://www.cement.org/cement-concrete-applications/how-concrete-is-made. Accessed on 08/02/2020</a:t>
            </a:r>
          </a:p>
          <a:p>
            <a:pPr algn="ctr"/>
            <a:r>
              <a:rPr lang="en-GB" sz="1000" dirty="0"/>
              <a:t>Ramamurthy, K., Radhakrishnan, R. and Rajasekhar, G. (2018) Strength behaviour of plastered concrete block masonry. Masonry International. 9(5</a:t>
            </a:r>
            <a:r>
              <a:rPr lang="en-GB" sz="1000"/>
              <a:t>) 216-220</a:t>
            </a:r>
            <a:endParaRPr lang="en-GB" sz="1000" dirty="0"/>
          </a:p>
          <a:p>
            <a:pPr algn="r"/>
            <a:r>
              <a:rPr lang="en-GB" sz="1200" dirty="0"/>
              <a:t>Matthew Morgan - 1708254</a:t>
            </a:r>
          </a:p>
          <a:p>
            <a:endParaRPr lang="en-GB" sz="1000" dirty="0"/>
          </a:p>
          <a:p>
            <a:endParaRPr lang="en-GB" sz="1000" dirty="0"/>
          </a:p>
        </p:txBody>
      </p:sp>
      <p:sp>
        <p:nvSpPr>
          <p:cNvPr id="31" name="TextBox 30">
            <a:extLst>
              <a:ext uri="{FF2B5EF4-FFF2-40B4-BE49-F238E27FC236}">
                <a16:creationId xmlns:a16="http://schemas.microsoft.com/office/drawing/2014/main" id="{64FDD2A1-63B3-42ED-98FD-F74F832EC9C8}"/>
              </a:ext>
            </a:extLst>
          </p:cNvPr>
          <p:cNvSpPr txBox="1"/>
          <p:nvPr/>
        </p:nvSpPr>
        <p:spPr>
          <a:xfrm>
            <a:off x="1429306" y="67131"/>
            <a:ext cx="10730936" cy="707886"/>
          </a:xfrm>
          <a:prstGeom prst="rect">
            <a:avLst/>
          </a:prstGeom>
          <a:noFill/>
        </p:spPr>
        <p:txBody>
          <a:bodyPr wrap="square" rtlCol="0">
            <a:spAutoFit/>
          </a:bodyPr>
          <a:lstStyle/>
          <a:p>
            <a:r>
              <a:rPr lang="en-GB" sz="1000" dirty="0"/>
              <a:t>The principles of lifecycle assessment are concerned with the long-term performance of the product, in this case – the concrete block  It is important to look at the initial manufacture, design, construction, and use of product, right through to its end of life and hopefully its recyclability.  The poster shows the cradle to grave life of the concrete block in relation to the CEN/TC 350 material lifespan process as laid out by CEN AFNOR (2020).  This poster displays the amount of embodied energy consumed during the lifecycle of the product, from its extraction through to its manufacture and use, and its ultimate demolition and end of life (</a:t>
            </a:r>
            <a:r>
              <a:rPr lang="en-GB" sz="1000" dirty="0" err="1"/>
              <a:t>Kassim</a:t>
            </a:r>
            <a:r>
              <a:rPr lang="en-GB" sz="1000" dirty="0"/>
              <a:t> and </a:t>
            </a:r>
            <a:r>
              <a:rPr lang="en-GB" sz="1000" dirty="0" err="1"/>
              <a:t>Santhi</a:t>
            </a:r>
            <a:r>
              <a:rPr lang="en-GB" sz="1000" dirty="0"/>
              <a:t>, 2016).</a:t>
            </a:r>
          </a:p>
        </p:txBody>
      </p:sp>
      <p:sp>
        <p:nvSpPr>
          <p:cNvPr id="32" name="TextBox 31">
            <a:extLst>
              <a:ext uri="{FF2B5EF4-FFF2-40B4-BE49-F238E27FC236}">
                <a16:creationId xmlns:a16="http://schemas.microsoft.com/office/drawing/2014/main" id="{2257EF7C-FDE8-4B97-ADD3-1B3433EA586A}"/>
              </a:ext>
            </a:extLst>
          </p:cNvPr>
          <p:cNvSpPr txBox="1"/>
          <p:nvPr/>
        </p:nvSpPr>
        <p:spPr>
          <a:xfrm rot="16200000">
            <a:off x="10747695" y="2557498"/>
            <a:ext cx="1305018" cy="461665"/>
          </a:xfrm>
          <a:prstGeom prst="rect">
            <a:avLst/>
          </a:prstGeom>
          <a:noFill/>
        </p:spPr>
        <p:txBody>
          <a:bodyPr wrap="square" rtlCol="0">
            <a:spAutoFit/>
          </a:bodyPr>
          <a:lstStyle/>
          <a:p>
            <a:r>
              <a:rPr lang="en-GB" sz="1200" dirty="0"/>
              <a:t>Waste Processing</a:t>
            </a:r>
          </a:p>
        </p:txBody>
      </p:sp>
      <p:sp>
        <p:nvSpPr>
          <p:cNvPr id="33" name="TextBox 32">
            <a:extLst>
              <a:ext uri="{FF2B5EF4-FFF2-40B4-BE49-F238E27FC236}">
                <a16:creationId xmlns:a16="http://schemas.microsoft.com/office/drawing/2014/main" id="{159ED8B3-35AF-497D-AFA0-BC18EDFAAF52}"/>
              </a:ext>
            </a:extLst>
          </p:cNvPr>
          <p:cNvSpPr txBox="1"/>
          <p:nvPr/>
        </p:nvSpPr>
        <p:spPr>
          <a:xfrm rot="16200000">
            <a:off x="10371017" y="2702814"/>
            <a:ext cx="1305018" cy="276999"/>
          </a:xfrm>
          <a:prstGeom prst="rect">
            <a:avLst/>
          </a:prstGeom>
          <a:noFill/>
        </p:spPr>
        <p:txBody>
          <a:bodyPr wrap="square" rtlCol="0">
            <a:spAutoFit/>
          </a:bodyPr>
          <a:lstStyle/>
          <a:p>
            <a:r>
              <a:rPr lang="en-GB" sz="1200" dirty="0"/>
              <a:t>Transport</a:t>
            </a:r>
          </a:p>
        </p:txBody>
      </p:sp>
      <p:sp>
        <p:nvSpPr>
          <p:cNvPr id="34" name="TextBox 33">
            <a:extLst>
              <a:ext uri="{FF2B5EF4-FFF2-40B4-BE49-F238E27FC236}">
                <a16:creationId xmlns:a16="http://schemas.microsoft.com/office/drawing/2014/main" id="{2C166E90-957B-4C2F-8714-50565BD159C4}"/>
              </a:ext>
            </a:extLst>
          </p:cNvPr>
          <p:cNvSpPr txBox="1"/>
          <p:nvPr/>
        </p:nvSpPr>
        <p:spPr>
          <a:xfrm rot="16200000">
            <a:off x="10078706" y="2666958"/>
            <a:ext cx="1305018" cy="276999"/>
          </a:xfrm>
          <a:prstGeom prst="rect">
            <a:avLst/>
          </a:prstGeom>
          <a:noFill/>
        </p:spPr>
        <p:txBody>
          <a:bodyPr wrap="square" rtlCol="0">
            <a:spAutoFit/>
          </a:bodyPr>
          <a:lstStyle/>
          <a:p>
            <a:r>
              <a:rPr lang="en-GB" sz="1200" dirty="0"/>
              <a:t>Demolition</a:t>
            </a:r>
          </a:p>
        </p:txBody>
      </p:sp>
      <p:sp>
        <p:nvSpPr>
          <p:cNvPr id="35" name="TextBox 34">
            <a:extLst>
              <a:ext uri="{FF2B5EF4-FFF2-40B4-BE49-F238E27FC236}">
                <a16:creationId xmlns:a16="http://schemas.microsoft.com/office/drawing/2014/main" id="{706D06C3-5A37-4434-9FBA-4F7B23ECA2C2}"/>
              </a:ext>
            </a:extLst>
          </p:cNvPr>
          <p:cNvSpPr txBox="1"/>
          <p:nvPr/>
        </p:nvSpPr>
        <p:spPr>
          <a:xfrm rot="16200000">
            <a:off x="8569943" y="2674906"/>
            <a:ext cx="1305018" cy="461665"/>
          </a:xfrm>
          <a:prstGeom prst="rect">
            <a:avLst/>
          </a:prstGeom>
          <a:noFill/>
        </p:spPr>
        <p:txBody>
          <a:bodyPr wrap="square" rtlCol="0">
            <a:spAutoFit/>
          </a:bodyPr>
          <a:lstStyle/>
          <a:p>
            <a:r>
              <a:rPr lang="en-GB" sz="1200" dirty="0"/>
              <a:t>Operational Water Use</a:t>
            </a:r>
          </a:p>
        </p:txBody>
      </p:sp>
      <p:sp>
        <p:nvSpPr>
          <p:cNvPr id="36" name="TextBox 35">
            <a:extLst>
              <a:ext uri="{FF2B5EF4-FFF2-40B4-BE49-F238E27FC236}">
                <a16:creationId xmlns:a16="http://schemas.microsoft.com/office/drawing/2014/main" id="{74C71E62-F69F-475E-87E9-39778119609A}"/>
              </a:ext>
            </a:extLst>
          </p:cNvPr>
          <p:cNvSpPr txBox="1"/>
          <p:nvPr/>
        </p:nvSpPr>
        <p:spPr>
          <a:xfrm rot="16200000">
            <a:off x="6553316" y="2794061"/>
            <a:ext cx="1305018" cy="276999"/>
          </a:xfrm>
          <a:prstGeom prst="rect">
            <a:avLst/>
          </a:prstGeom>
          <a:noFill/>
        </p:spPr>
        <p:txBody>
          <a:bodyPr wrap="square" rtlCol="0">
            <a:spAutoFit/>
          </a:bodyPr>
          <a:lstStyle/>
          <a:p>
            <a:r>
              <a:rPr lang="en-GB" sz="1200" dirty="0"/>
              <a:t>Use</a:t>
            </a:r>
          </a:p>
        </p:txBody>
      </p:sp>
      <p:sp>
        <p:nvSpPr>
          <p:cNvPr id="37" name="TextBox 36">
            <a:extLst>
              <a:ext uri="{FF2B5EF4-FFF2-40B4-BE49-F238E27FC236}">
                <a16:creationId xmlns:a16="http://schemas.microsoft.com/office/drawing/2014/main" id="{9CB496A4-01C4-473A-90BF-856AE76CF424}"/>
              </a:ext>
            </a:extLst>
          </p:cNvPr>
          <p:cNvSpPr txBox="1"/>
          <p:nvPr/>
        </p:nvSpPr>
        <p:spPr>
          <a:xfrm rot="16200000">
            <a:off x="8141532" y="2696889"/>
            <a:ext cx="1305018" cy="461665"/>
          </a:xfrm>
          <a:prstGeom prst="rect">
            <a:avLst/>
          </a:prstGeom>
          <a:noFill/>
        </p:spPr>
        <p:txBody>
          <a:bodyPr wrap="square" rtlCol="0">
            <a:spAutoFit/>
          </a:bodyPr>
          <a:lstStyle/>
          <a:p>
            <a:r>
              <a:rPr lang="en-GB" sz="1200" dirty="0"/>
              <a:t>Operational Energy Use</a:t>
            </a:r>
          </a:p>
        </p:txBody>
      </p:sp>
      <p:sp>
        <p:nvSpPr>
          <p:cNvPr id="38" name="TextBox 37">
            <a:extLst>
              <a:ext uri="{FF2B5EF4-FFF2-40B4-BE49-F238E27FC236}">
                <a16:creationId xmlns:a16="http://schemas.microsoft.com/office/drawing/2014/main" id="{A558B208-A959-4F09-A744-25C2A457ED97}"/>
              </a:ext>
            </a:extLst>
          </p:cNvPr>
          <p:cNvSpPr txBox="1"/>
          <p:nvPr/>
        </p:nvSpPr>
        <p:spPr>
          <a:xfrm rot="16200000">
            <a:off x="6839440" y="2794060"/>
            <a:ext cx="1305018" cy="276999"/>
          </a:xfrm>
          <a:prstGeom prst="rect">
            <a:avLst/>
          </a:prstGeom>
          <a:noFill/>
        </p:spPr>
        <p:txBody>
          <a:bodyPr wrap="square" rtlCol="0">
            <a:spAutoFit/>
          </a:bodyPr>
          <a:lstStyle/>
          <a:p>
            <a:r>
              <a:rPr lang="en-GB" sz="1200" dirty="0"/>
              <a:t>Maintenance</a:t>
            </a:r>
          </a:p>
        </p:txBody>
      </p:sp>
      <p:sp>
        <p:nvSpPr>
          <p:cNvPr id="39" name="TextBox 38">
            <a:extLst>
              <a:ext uri="{FF2B5EF4-FFF2-40B4-BE49-F238E27FC236}">
                <a16:creationId xmlns:a16="http://schemas.microsoft.com/office/drawing/2014/main" id="{5F635A18-7B3F-4B49-8515-0B0389911FCF}"/>
              </a:ext>
            </a:extLst>
          </p:cNvPr>
          <p:cNvSpPr txBox="1"/>
          <p:nvPr/>
        </p:nvSpPr>
        <p:spPr>
          <a:xfrm rot="16200000">
            <a:off x="9729088" y="2670154"/>
            <a:ext cx="1405332" cy="276999"/>
          </a:xfrm>
          <a:prstGeom prst="rect">
            <a:avLst/>
          </a:prstGeom>
          <a:noFill/>
        </p:spPr>
        <p:txBody>
          <a:bodyPr wrap="square" rtlCol="0">
            <a:spAutoFit/>
          </a:bodyPr>
          <a:lstStyle/>
          <a:p>
            <a:r>
              <a:rPr lang="en-GB" sz="1200" dirty="0"/>
              <a:t>Deconstruction</a:t>
            </a:r>
          </a:p>
        </p:txBody>
      </p:sp>
      <p:sp>
        <p:nvSpPr>
          <p:cNvPr id="40" name="TextBox 39">
            <a:extLst>
              <a:ext uri="{FF2B5EF4-FFF2-40B4-BE49-F238E27FC236}">
                <a16:creationId xmlns:a16="http://schemas.microsoft.com/office/drawing/2014/main" id="{8D7C2A76-7C63-4719-8045-099527B02058}"/>
              </a:ext>
            </a:extLst>
          </p:cNvPr>
          <p:cNvSpPr txBox="1"/>
          <p:nvPr/>
        </p:nvSpPr>
        <p:spPr>
          <a:xfrm rot="16200000">
            <a:off x="2178149" y="2636054"/>
            <a:ext cx="1305018" cy="461665"/>
          </a:xfrm>
          <a:prstGeom prst="rect">
            <a:avLst/>
          </a:prstGeom>
          <a:noFill/>
        </p:spPr>
        <p:txBody>
          <a:bodyPr wrap="square" rtlCol="0">
            <a:spAutoFit/>
          </a:bodyPr>
          <a:lstStyle/>
          <a:p>
            <a:r>
              <a:rPr lang="en-GB" sz="1200" dirty="0"/>
              <a:t>Raw material</a:t>
            </a:r>
          </a:p>
          <a:p>
            <a:r>
              <a:rPr lang="en-GB" sz="1200" dirty="0"/>
              <a:t>supply</a:t>
            </a:r>
          </a:p>
        </p:txBody>
      </p:sp>
      <p:sp>
        <p:nvSpPr>
          <p:cNvPr id="41" name="TextBox 40">
            <a:extLst>
              <a:ext uri="{FF2B5EF4-FFF2-40B4-BE49-F238E27FC236}">
                <a16:creationId xmlns:a16="http://schemas.microsoft.com/office/drawing/2014/main" id="{F1F113D4-A65A-4CCE-8313-8A84F494641D}"/>
              </a:ext>
            </a:extLst>
          </p:cNvPr>
          <p:cNvSpPr txBox="1"/>
          <p:nvPr/>
        </p:nvSpPr>
        <p:spPr>
          <a:xfrm rot="16200000">
            <a:off x="2561306" y="2637991"/>
            <a:ext cx="1305018" cy="276999"/>
          </a:xfrm>
          <a:prstGeom prst="rect">
            <a:avLst/>
          </a:prstGeom>
          <a:noFill/>
        </p:spPr>
        <p:txBody>
          <a:bodyPr wrap="square" rtlCol="0">
            <a:spAutoFit/>
          </a:bodyPr>
          <a:lstStyle/>
          <a:p>
            <a:r>
              <a:rPr lang="en-GB" sz="1200" dirty="0"/>
              <a:t>Transport</a:t>
            </a:r>
          </a:p>
        </p:txBody>
      </p:sp>
      <p:sp>
        <p:nvSpPr>
          <p:cNvPr id="42" name="TextBox 41">
            <a:extLst>
              <a:ext uri="{FF2B5EF4-FFF2-40B4-BE49-F238E27FC236}">
                <a16:creationId xmlns:a16="http://schemas.microsoft.com/office/drawing/2014/main" id="{BC57076B-9C21-4741-8F53-5F20B557B874}"/>
              </a:ext>
            </a:extLst>
          </p:cNvPr>
          <p:cNvSpPr txBox="1"/>
          <p:nvPr/>
        </p:nvSpPr>
        <p:spPr>
          <a:xfrm rot="16200000">
            <a:off x="2868143" y="2758416"/>
            <a:ext cx="1305018" cy="276999"/>
          </a:xfrm>
          <a:prstGeom prst="rect">
            <a:avLst/>
          </a:prstGeom>
          <a:noFill/>
        </p:spPr>
        <p:txBody>
          <a:bodyPr wrap="square" rtlCol="0">
            <a:spAutoFit/>
          </a:bodyPr>
          <a:lstStyle/>
          <a:p>
            <a:r>
              <a:rPr lang="en-GB" sz="1200" dirty="0"/>
              <a:t>Manufacturing</a:t>
            </a:r>
          </a:p>
        </p:txBody>
      </p:sp>
      <p:sp>
        <p:nvSpPr>
          <p:cNvPr id="43" name="TextBox 42">
            <a:extLst>
              <a:ext uri="{FF2B5EF4-FFF2-40B4-BE49-F238E27FC236}">
                <a16:creationId xmlns:a16="http://schemas.microsoft.com/office/drawing/2014/main" id="{67A177D1-925E-4299-A230-F1B52E526EE4}"/>
              </a:ext>
            </a:extLst>
          </p:cNvPr>
          <p:cNvSpPr txBox="1"/>
          <p:nvPr/>
        </p:nvSpPr>
        <p:spPr>
          <a:xfrm rot="16200000">
            <a:off x="4626561" y="2746760"/>
            <a:ext cx="1305018" cy="276999"/>
          </a:xfrm>
          <a:prstGeom prst="rect">
            <a:avLst/>
          </a:prstGeom>
          <a:noFill/>
        </p:spPr>
        <p:txBody>
          <a:bodyPr wrap="square" rtlCol="0">
            <a:spAutoFit/>
          </a:bodyPr>
          <a:lstStyle/>
          <a:p>
            <a:r>
              <a:rPr lang="en-GB" sz="1200" dirty="0"/>
              <a:t>Transport</a:t>
            </a:r>
          </a:p>
        </p:txBody>
      </p:sp>
      <p:sp>
        <p:nvSpPr>
          <p:cNvPr id="44" name="TextBox 43">
            <a:extLst>
              <a:ext uri="{FF2B5EF4-FFF2-40B4-BE49-F238E27FC236}">
                <a16:creationId xmlns:a16="http://schemas.microsoft.com/office/drawing/2014/main" id="{FF62E472-9D62-46DA-A7B6-086D1CF882C3}"/>
              </a:ext>
            </a:extLst>
          </p:cNvPr>
          <p:cNvSpPr txBox="1"/>
          <p:nvPr/>
        </p:nvSpPr>
        <p:spPr>
          <a:xfrm rot="16200000">
            <a:off x="5114920" y="2590196"/>
            <a:ext cx="1305018" cy="646331"/>
          </a:xfrm>
          <a:prstGeom prst="rect">
            <a:avLst/>
          </a:prstGeom>
          <a:noFill/>
        </p:spPr>
        <p:txBody>
          <a:bodyPr wrap="square" rtlCol="0">
            <a:spAutoFit/>
          </a:bodyPr>
          <a:lstStyle/>
          <a:p>
            <a:r>
              <a:rPr lang="en-GB" sz="1200" dirty="0"/>
              <a:t>Construction Installation Process</a:t>
            </a:r>
          </a:p>
        </p:txBody>
      </p:sp>
      <p:sp>
        <p:nvSpPr>
          <p:cNvPr id="45" name="TextBox 44">
            <a:extLst>
              <a:ext uri="{FF2B5EF4-FFF2-40B4-BE49-F238E27FC236}">
                <a16:creationId xmlns:a16="http://schemas.microsoft.com/office/drawing/2014/main" id="{1AEF6864-7B31-4342-B76D-92EACFCDF22B}"/>
              </a:ext>
            </a:extLst>
          </p:cNvPr>
          <p:cNvSpPr txBox="1"/>
          <p:nvPr/>
        </p:nvSpPr>
        <p:spPr>
          <a:xfrm rot="16200000">
            <a:off x="7119428" y="2794059"/>
            <a:ext cx="1305018" cy="276999"/>
          </a:xfrm>
          <a:prstGeom prst="rect">
            <a:avLst/>
          </a:prstGeom>
          <a:noFill/>
        </p:spPr>
        <p:txBody>
          <a:bodyPr wrap="square" rtlCol="0">
            <a:spAutoFit/>
          </a:bodyPr>
          <a:lstStyle/>
          <a:p>
            <a:r>
              <a:rPr lang="en-GB" sz="1200" dirty="0"/>
              <a:t>Repair</a:t>
            </a:r>
          </a:p>
        </p:txBody>
      </p:sp>
      <p:sp>
        <p:nvSpPr>
          <p:cNvPr id="46" name="TextBox 45">
            <a:extLst>
              <a:ext uri="{FF2B5EF4-FFF2-40B4-BE49-F238E27FC236}">
                <a16:creationId xmlns:a16="http://schemas.microsoft.com/office/drawing/2014/main" id="{7BD08290-2A85-4BFA-8EE9-33CE3C601299}"/>
              </a:ext>
            </a:extLst>
          </p:cNvPr>
          <p:cNvSpPr txBox="1"/>
          <p:nvPr/>
        </p:nvSpPr>
        <p:spPr>
          <a:xfrm rot="16200000">
            <a:off x="7440303" y="2774287"/>
            <a:ext cx="1305018" cy="276999"/>
          </a:xfrm>
          <a:prstGeom prst="rect">
            <a:avLst/>
          </a:prstGeom>
          <a:noFill/>
        </p:spPr>
        <p:txBody>
          <a:bodyPr wrap="square" rtlCol="0">
            <a:spAutoFit/>
          </a:bodyPr>
          <a:lstStyle/>
          <a:p>
            <a:r>
              <a:rPr lang="en-GB" sz="1200" dirty="0"/>
              <a:t>Replacement</a:t>
            </a:r>
          </a:p>
        </p:txBody>
      </p:sp>
      <p:sp>
        <p:nvSpPr>
          <p:cNvPr id="47" name="TextBox 46">
            <a:extLst>
              <a:ext uri="{FF2B5EF4-FFF2-40B4-BE49-F238E27FC236}">
                <a16:creationId xmlns:a16="http://schemas.microsoft.com/office/drawing/2014/main" id="{904E8083-66BF-48D1-9B41-BB2CF1FC28FC}"/>
              </a:ext>
            </a:extLst>
          </p:cNvPr>
          <p:cNvSpPr txBox="1"/>
          <p:nvPr/>
        </p:nvSpPr>
        <p:spPr>
          <a:xfrm rot="16200000">
            <a:off x="7756888" y="2774286"/>
            <a:ext cx="1305018" cy="276999"/>
          </a:xfrm>
          <a:prstGeom prst="rect">
            <a:avLst/>
          </a:prstGeom>
          <a:noFill/>
        </p:spPr>
        <p:txBody>
          <a:bodyPr wrap="square" rtlCol="0">
            <a:spAutoFit/>
          </a:bodyPr>
          <a:lstStyle/>
          <a:p>
            <a:r>
              <a:rPr lang="en-GB" sz="1200" dirty="0"/>
              <a:t>Refurbishment</a:t>
            </a:r>
          </a:p>
        </p:txBody>
      </p:sp>
      <p:sp>
        <p:nvSpPr>
          <p:cNvPr id="48" name="TextBox 47">
            <a:extLst>
              <a:ext uri="{FF2B5EF4-FFF2-40B4-BE49-F238E27FC236}">
                <a16:creationId xmlns:a16="http://schemas.microsoft.com/office/drawing/2014/main" id="{BC035DB2-CECB-430B-B350-AF3D5F6DEC48}"/>
              </a:ext>
            </a:extLst>
          </p:cNvPr>
          <p:cNvSpPr txBox="1"/>
          <p:nvPr/>
        </p:nvSpPr>
        <p:spPr>
          <a:xfrm rot="16200000">
            <a:off x="11162302" y="2536782"/>
            <a:ext cx="1305018" cy="276999"/>
          </a:xfrm>
          <a:prstGeom prst="rect">
            <a:avLst/>
          </a:prstGeom>
          <a:noFill/>
        </p:spPr>
        <p:txBody>
          <a:bodyPr wrap="square" rtlCol="0">
            <a:spAutoFit/>
          </a:bodyPr>
          <a:lstStyle/>
          <a:p>
            <a:r>
              <a:rPr lang="en-GB" sz="1200" dirty="0"/>
              <a:t>Disposal</a:t>
            </a:r>
          </a:p>
        </p:txBody>
      </p:sp>
      <mc:AlternateContent xmlns:mc="http://schemas.openxmlformats.org/markup-compatibility/2006">
        <mc:Choice xmlns:am3d="http://schemas.microsoft.com/office/drawing/2017/model3d" Requires="am3d">
          <p:graphicFrame>
            <p:nvGraphicFramePr>
              <p:cNvPr id="49" name="3D Model 48" descr="Cement Mixer">
                <a:extLst>
                  <a:ext uri="{FF2B5EF4-FFF2-40B4-BE49-F238E27FC236}">
                    <a16:creationId xmlns:a16="http://schemas.microsoft.com/office/drawing/2014/main" id="{40D237A5-FBA3-4C60-93C2-19DA8A4DCD0A}"/>
                  </a:ext>
                </a:extLst>
              </p:cNvPr>
              <p:cNvGraphicFramePr>
                <a:graphicFrameLocks noChangeAspect="1"/>
              </p:cNvGraphicFramePr>
              <p:nvPr>
                <p:extLst>
                  <p:ext uri="{D42A27DB-BD31-4B8C-83A1-F6EECF244321}">
                    <p14:modId xmlns:p14="http://schemas.microsoft.com/office/powerpoint/2010/main" val="3871701703"/>
                  </p:ext>
                </p:extLst>
              </p:nvPr>
            </p:nvGraphicFramePr>
            <p:xfrm>
              <a:off x="3635742" y="2864109"/>
              <a:ext cx="1167770" cy="1186758"/>
            </p:xfrm>
            <a:graphic>
              <a:graphicData uri="http://schemas.microsoft.com/office/drawing/2017/model3d">
                <am3d:model3d r:embed="rId3">
                  <am3d:spPr>
                    <a:xfrm>
                      <a:off x="0" y="0"/>
                      <a:ext cx="1167770" cy="1186758"/>
                    </a:xfrm>
                    <a:prstGeom prst="rect">
                      <a:avLst/>
                    </a:prstGeom>
                  </am3d:spPr>
                  <am3d:camera>
                    <am3d:pos x="0" y="0" z="61925301"/>
                    <am3d:up dx="0" dy="36000000" dz="0"/>
                    <am3d:lookAt x="0" y="0" z="0"/>
                    <am3d:perspective fov="2700000"/>
                  </am3d:camera>
                  <am3d:trans>
                    <am3d:meterPerModelUnit n="454545" d="1000000"/>
                    <am3d:preTrans dx="0" dy="0" dz="0"/>
                    <am3d:scale>
                      <am3d:sx n="1000000" d="1000000"/>
                      <am3d:sy n="1000000" d="1000000"/>
                      <am3d:sz n="1000000" d="1000000"/>
                    </am3d:scale>
                    <am3d:rot ax="953007" ay="2445515" az="631407"/>
                    <am3d:postTrans dx="0" dy="0" dz="0"/>
                  </am3d:trans>
                  <am3d:raster rName="Office3DRenderer" rVer="16.0.8326">
                    <am3d:blip r:embed="rId4"/>
                  </am3d:raster>
                  <am3d:objViewport viewportSz="162348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9" name="3D Model 48" descr="Cement Mixer">
                <a:extLst>
                  <a:ext uri="{FF2B5EF4-FFF2-40B4-BE49-F238E27FC236}">
                    <a16:creationId xmlns:a16="http://schemas.microsoft.com/office/drawing/2014/main" id="{40D237A5-FBA3-4C60-93C2-19DA8A4DCD0A}"/>
                  </a:ext>
                </a:extLst>
              </p:cNvPr>
              <p:cNvPicPr>
                <a:picLocks noGrp="1" noRot="1" noChangeAspect="1" noMove="1" noResize="1" noEditPoints="1" noAdjustHandles="1" noChangeArrowheads="1" noChangeShapeType="1" noCrop="1"/>
              </p:cNvPicPr>
              <p:nvPr/>
            </p:nvPicPr>
            <p:blipFill>
              <a:blip r:embed="rId4"/>
              <a:stretch>
                <a:fillRect/>
              </a:stretch>
            </p:blipFill>
            <p:spPr>
              <a:xfrm>
                <a:off x="3635742" y="2864109"/>
                <a:ext cx="1167770" cy="1186758"/>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50" name="3D Model 49" descr="Residential House">
                <a:extLst>
                  <a:ext uri="{FF2B5EF4-FFF2-40B4-BE49-F238E27FC236}">
                    <a16:creationId xmlns:a16="http://schemas.microsoft.com/office/drawing/2014/main" id="{1228399B-CB0E-4021-969C-D0C590BB883A}"/>
                  </a:ext>
                </a:extLst>
              </p:cNvPr>
              <p:cNvGraphicFramePr>
                <a:graphicFrameLocks noChangeAspect="1"/>
              </p:cNvGraphicFramePr>
              <p:nvPr>
                <p:extLst>
                  <p:ext uri="{D42A27DB-BD31-4B8C-83A1-F6EECF244321}">
                    <p14:modId xmlns:p14="http://schemas.microsoft.com/office/powerpoint/2010/main" val="3704227827"/>
                  </p:ext>
                </p:extLst>
              </p:nvPr>
            </p:nvGraphicFramePr>
            <p:xfrm>
              <a:off x="5696298" y="2965692"/>
              <a:ext cx="1584988" cy="1373113"/>
            </p:xfrm>
            <a:graphic>
              <a:graphicData uri="http://schemas.microsoft.com/office/drawing/2017/model3d">
                <am3d:model3d r:embed="rId5">
                  <am3d:spPr>
                    <a:xfrm>
                      <a:off x="0" y="0"/>
                      <a:ext cx="1584988" cy="1373113"/>
                    </a:xfrm>
                    <a:prstGeom prst="rect">
                      <a:avLst/>
                    </a:prstGeom>
                  </am3d:spPr>
                  <am3d:camera>
                    <am3d:pos x="0" y="0" z="75862235"/>
                    <am3d:up dx="0" dy="36000000" dz="0"/>
                    <am3d:lookAt x="0" y="0" z="0"/>
                    <am3d:perspective fov="2700000"/>
                  </am3d:camera>
                  <am3d:trans>
                    <am3d:meterPerModelUnit n="397732" d="1000000"/>
                    <am3d:preTrans dx="0" dy="-14437568" dz="0"/>
                    <am3d:scale>
                      <am3d:sx n="1000000" d="1000000"/>
                      <am3d:sy n="1000000" d="1000000"/>
                      <am3d:sz n="1000000" d="1000000"/>
                    </am3d:scale>
                    <am3d:rot ax="-99474" ay="-1882029" az="51789"/>
                    <am3d:postTrans dx="0" dy="0" dz="0"/>
                  </am3d:trans>
                  <am3d:raster rName="Office3DRenderer" rVer="16.0.8326">
                    <am3d:blip r:embed="rId6"/>
                  </am3d:raster>
                  <am3d:objViewport viewportSz="231840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0" name="3D Model 49" descr="Residential House">
                <a:extLst>
                  <a:ext uri="{FF2B5EF4-FFF2-40B4-BE49-F238E27FC236}">
                    <a16:creationId xmlns:a16="http://schemas.microsoft.com/office/drawing/2014/main" id="{1228399B-CB0E-4021-969C-D0C590BB883A}"/>
                  </a:ext>
                </a:extLst>
              </p:cNvPr>
              <p:cNvPicPr>
                <a:picLocks noGrp="1" noRot="1" noChangeAspect="1" noMove="1" noResize="1" noEditPoints="1" noAdjustHandles="1" noChangeArrowheads="1" noChangeShapeType="1" noCrop="1"/>
              </p:cNvPicPr>
              <p:nvPr/>
            </p:nvPicPr>
            <p:blipFill>
              <a:blip r:embed="rId6"/>
              <a:stretch>
                <a:fillRect/>
              </a:stretch>
            </p:blipFill>
            <p:spPr>
              <a:xfrm>
                <a:off x="5696298" y="2965692"/>
                <a:ext cx="1584988" cy="1373113"/>
              </a:xfrm>
              <a:prstGeom prst="rect">
                <a:avLst/>
              </a:prstGeom>
            </p:spPr>
          </p:pic>
        </mc:Fallback>
      </mc:AlternateContent>
      <p:sp>
        <p:nvSpPr>
          <p:cNvPr id="24" name="TextBox 23">
            <a:extLst>
              <a:ext uri="{FF2B5EF4-FFF2-40B4-BE49-F238E27FC236}">
                <a16:creationId xmlns:a16="http://schemas.microsoft.com/office/drawing/2014/main" id="{276C4337-305D-4565-9D15-BB43DEC1485F}"/>
              </a:ext>
            </a:extLst>
          </p:cNvPr>
          <p:cNvSpPr txBox="1"/>
          <p:nvPr/>
        </p:nvSpPr>
        <p:spPr>
          <a:xfrm>
            <a:off x="4502729" y="3903420"/>
            <a:ext cx="1587866" cy="646331"/>
          </a:xfrm>
          <a:prstGeom prst="rect">
            <a:avLst/>
          </a:prstGeom>
          <a:noFill/>
        </p:spPr>
        <p:txBody>
          <a:bodyPr wrap="square" rtlCol="0">
            <a:spAutoFit/>
          </a:bodyPr>
          <a:lstStyle/>
          <a:p>
            <a:pPr algn="ctr"/>
            <a:r>
              <a:rPr lang="en-GB" sz="1200" dirty="0"/>
              <a:t>Stage B</a:t>
            </a:r>
          </a:p>
          <a:p>
            <a:pPr algn="ctr"/>
            <a:r>
              <a:rPr lang="en-GB" sz="1200" dirty="0"/>
              <a:t>CONSTRUCTION PROCESS</a:t>
            </a:r>
          </a:p>
        </p:txBody>
      </p:sp>
      <mc:AlternateContent xmlns:mc="http://schemas.openxmlformats.org/markup-compatibility/2006">
        <mc:Choice xmlns:am3d="http://schemas.microsoft.com/office/drawing/2017/model3d" Requires="am3d">
          <p:graphicFrame>
            <p:nvGraphicFramePr>
              <p:cNvPr id="51" name="3D Model 50" descr="Commercial Truck">
                <a:extLst>
                  <a:ext uri="{FF2B5EF4-FFF2-40B4-BE49-F238E27FC236}">
                    <a16:creationId xmlns:a16="http://schemas.microsoft.com/office/drawing/2014/main" id="{DA5D6201-19A8-4E84-973F-845ED30F9FA1}"/>
                  </a:ext>
                </a:extLst>
              </p:cNvPr>
              <p:cNvGraphicFramePr>
                <a:graphicFrameLocks noChangeAspect="1"/>
              </p:cNvGraphicFramePr>
              <p:nvPr>
                <p:extLst>
                  <p:ext uri="{D42A27DB-BD31-4B8C-83A1-F6EECF244321}">
                    <p14:modId xmlns:p14="http://schemas.microsoft.com/office/powerpoint/2010/main" val="61197319"/>
                  </p:ext>
                </p:extLst>
              </p:nvPr>
            </p:nvGraphicFramePr>
            <p:xfrm>
              <a:off x="1213478" y="2419680"/>
              <a:ext cx="1519124" cy="1391127"/>
            </p:xfrm>
            <a:graphic>
              <a:graphicData uri="http://schemas.microsoft.com/office/drawing/2017/model3d">
                <am3d:model3d r:embed="rId7">
                  <am3d:spPr>
                    <a:xfrm>
                      <a:off x="0" y="0"/>
                      <a:ext cx="1519124" cy="1391127"/>
                    </a:xfrm>
                    <a:prstGeom prst="rect">
                      <a:avLst/>
                    </a:prstGeom>
                  </am3d:spPr>
                  <am3d:camera>
                    <am3d:pos x="0" y="0" z="53757940"/>
                    <am3d:up dx="0" dy="36000000" dz="0"/>
                    <am3d:lookAt x="0" y="0" z="0"/>
                    <am3d:perspective fov="2700000"/>
                  </am3d:camera>
                  <am3d:trans>
                    <am3d:meterPerModelUnit n="195064" d="1000000"/>
                    <am3d:preTrans dx="0" dy="-7601456" dz="2"/>
                    <am3d:scale>
                      <am3d:sx n="1000000" d="1000000"/>
                      <am3d:sy n="1000000" d="1000000"/>
                      <am3d:sz n="1000000" d="1000000"/>
                    </am3d:scale>
                    <am3d:rot ax="2047004" ay="2174582" az="1309662"/>
                    <am3d:postTrans dx="0" dy="0" dz="0"/>
                  </am3d:trans>
                  <am3d:raster rName="Office3DRenderer" rVer="16.0.8326">
                    <am3d:blip r:embed="rId8"/>
                  </am3d:raster>
                  <am3d:objViewport viewportSz="191658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1" name="3D Model 50" descr="Commercial Truck">
                <a:extLst>
                  <a:ext uri="{FF2B5EF4-FFF2-40B4-BE49-F238E27FC236}">
                    <a16:creationId xmlns:a16="http://schemas.microsoft.com/office/drawing/2014/main" id="{DA5D6201-19A8-4E84-973F-845ED30F9FA1}"/>
                  </a:ext>
                </a:extLst>
              </p:cNvPr>
              <p:cNvPicPr>
                <a:picLocks noGrp="1" noRot="1" noChangeAspect="1" noMove="1" noResize="1" noEditPoints="1" noAdjustHandles="1" noChangeArrowheads="1" noChangeShapeType="1" noCrop="1"/>
              </p:cNvPicPr>
              <p:nvPr/>
            </p:nvPicPr>
            <p:blipFill>
              <a:blip r:embed="rId8"/>
              <a:stretch>
                <a:fillRect/>
              </a:stretch>
            </p:blipFill>
            <p:spPr>
              <a:xfrm>
                <a:off x="1213478" y="2419680"/>
                <a:ext cx="1519124" cy="1391127"/>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52" name="3D Model 51" descr="Recycle">
                <a:extLst>
                  <a:ext uri="{FF2B5EF4-FFF2-40B4-BE49-F238E27FC236}">
                    <a16:creationId xmlns:a16="http://schemas.microsoft.com/office/drawing/2014/main" id="{BA90388D-D121-4D96-AB6A-40CCC4D691BE}"/>
                  </a:ext>
                </a:extLst>
              </p:cNvPr>
              <p:cNvGraphicFramePr>
                <a:graphicFrameLocks noChangeAspect="1"/>
              </p:cNvGraphicFramePr>
              <p:nvPr>
                <p:extLst>
                  <p:ext uri="{D42A27DB-BD31-4B8C-83A1-F6EECF244321}">
                    <p14:modId xmlns:p14="http://schemas.microsoft.com/office/powerpoint/2010/main" val="3406329674"/>
                  </p:ext>
                </p:extLst>
              </p:nvPr>
            </p:nvGraphicFramePr>
            <p:xfrm>
              <a:off x="9395383" y="3055654"/>
              <a:ext cx="1150297" cy="1094526"/>
            </p:xfrm>
            <a:graphic>
              <a:graphicData uri="http://schemas.microsoft.com/office/drawing/2017/model3d">
                <am3d:model3d r:embed="rId9">
                  <am3d:spPr>
                    <a:xfrm>
                      <a:off x="0" y="0"/>
                      <a:ext cx="1150297" cy="1094526"/>
                    </a:xfrm>
                    <a:prstGeom prst="rect">
                      <a:avLst/>
                    </a:prstGeom>
                  </am3d:spPr>
                  <am3d:camera>
                    <am3d:pos x="0" y="0" z="64966007"/>
                    <am3d:up dx="0" dy="36000000" dz="0"/>
                    <am3d:lookAt x="0" y="0" z="0"/>
                    <am3d:perspective fov="2700000"/>
                  </am3d:camera>
                  <am3d:trans>
                    <am3d:meterPerModelUnit n="1921828" d="1000000"/>
                    <am3d:preTrans dx="2" dy="-17360034" dz="-182462"/>
                    <am3d:scale>
                      <am3d:sx n="1000000" d="1000000"/>
                      <am3d:sy n="1000000" d="1000000"/>
                      <am3d:sz n="1000000" d="1000000"/>
                    </am3d:scale>
                    <am3d:rot ax="1824682" ay="1074471" az="613827"/>
                    <am3d:postTrans dx="0" dy="0" dz="0"/>
                  </am3d:trans>
                  <am3d:raster rName="Office3DRenderer" rVer="16.0.8326">
                    <am3d:blip r:embed="rId10"/>
                  </am3d:raster>
                  <am3d:objViewport viewportSz="161041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2" name="3D Model 51" descr="Recycle">
                <a:extLst>
                  <a:ext uri="{FF2B5EF4-FFF2-40B4-BE49-F238E27FC236}">
                    <a16:creationId xmlns:a16="http://schemas.microsoft.com/office/drawing/2014/main" id="{BA90388D-D121-4D96-AB6A-40CCC4D691BE}"/>
                  </a:ext>
                </a:extLst>
              </p:cNvPr>
              <p:cNvPicPr>
                <a:picLocks noGrp="1" noRot="1" noChangeAspect="1" noMove="1" noResize="1" noEditPoints="1" noAdjustHandles="1" noChangeArrowheads="1" noChangeShapeType="1" noCrop="1"/>
              </p:cNvPicPr>
              <p:nvPr/>
            </p:nvPicPr>
            <p:blipFill>
              <a:blip r:embed="rId10"/>
              <a:stretch>
                <a:fillRect/>
              </a:stretch>
            </p:blipFill>
            <p:spPr>
              <a:xfrm>
                <a:off x="9395383" y="3055654"/>
                <a:ext cx="1150297" cy="1094526"/>
              </a:xfrm>
              <a:prstGeom prst="rect">
                <a:avLst/>
              </a:prstGeom>
            </p:spPr>
          </p:pic>
        </mc:Fallback>
      </mc:AlternateContent>
    </p:spTree>
    <p:extLst>
      <p:ext uri="{BB962C8B-B14F-4D97-AF65-F5344CB8AC3E}">
        <p14:creationId xmlns:p14="http://schemas.microsoft.com/office/powerpoint/2010/main" val="2003159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A9E023"/>
      </a:accent1>
      <a:accent2>
        <a:srgbClr val="1FCDB6"/>
      </a:accent2>
      <a:accent3>
        <a:srgbClr val="5F99C9"/>
      </a:accent3>
      <a:accent4>
        <a:srgbClr val="AE65D1"/>
      </a:accent4>
      <a:accent5>
        <a:srgbClr val="D06423"/>
      </a:accent5>
      <a:accent6>
        <a:srgbClr val="DCAB11"/>
      </a:accent6>
      <a:hlink>
        <a:srgbClr val="ADE133"/>
      </a:hlink>
      <a:folHlink>
        <a:srgbClr val="C2EA6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1FEE2289-88FB-467C-9C9A-54F3C85768F0}"/>
    </a:ext>
  </a:extLst>
</a:theme>
</file>

<file path=docProps/app.xml><?xml version="1.0" encoding="utf-8"?>
<Properties xmlns="http://schemas.openxmlformats.org/officeDocument/2006/extended-properties" xmlns:vt="http://schemas.openxmlformats.org/officeDocument/2006/docPropsVTypes">
  <Template>TM03457485[[fn=Mesh]]</Template>
  <TotalTime>169</TotalTime>
  <Words>621</Words>
  <Application>Microsoft Office PowerPoint</Application>
  <PresentationFormat>Widescreen</PresentationFormat>
  <Paragraphs>48</Paragraphs>
  <Slides>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Century Gothic</vt:lpstr>
      <vt:lpstr>Mesh</vt:lpstr>
      <vt:lpstr>Life Cycle  Assessment of a  concrete  block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Morgan (1708254)</dc:creator>
  <cp:lastModifiedBy>Matthew Morgan (1708254)</cp:lastModifiedBy>
  <cp:revision>26</cp:revision>
  <dcterms:created xsi:type="dcterms:W3CDTF">2020-02-13T19:20:47Z</dcterms:created>
  <dcterms:modified xsi:type="dcterms:W3CDTF">2020-02-13T22:10:43Z</dcterms:modified>
</cp:coreProperties>
</file>