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4"/>
  </p:handoutMasterIdLst>
  <p:sldIdLst>
    <p:sldId id="256" r:id="rId2"/>
    <p:sldId id="257" r:id="rId3"/>
    <p:sldId id="258" r:id="rId4"/>
    <p:sldId id="278" r:id="rId5"/>
    <p:sldId id="259" r:id="rId6"/>
    <p:sldId id="260" r:id="rId7"/>
    <p:sldId id="273" r:id="rId8"/>
    <p:sldId id="262" r:id="rId9"/>
    <p:sldId id="276" r:id="rId10"/>
    <p:sldId id="265" r:id="rId11"/>
    <p:sldId id="281" r:id="rId12"/>
    <p:sldId id="283" r:id="rId13"/>
  </p:sldIdLst>
  <p:sldSz cx="9144000" cy="6858000" type="screen4x3"/>
  <p:notesSz cx="6888163" cy="100203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 New Roman" pitchFamily="16" charset="0"/>
        <a:ea typeface="+mn-ea"/>
        <a:cs typeface="Times New Roman" pitchFamily="16" charset="0"/>
      </a:defRPr>
    </a:lvl1pPr>
    <a:lvl2pPr marL="457200" algn="l" rtl="0" fontAlgn="base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 New Roman" pitchFamily="16" charset="0"/>
        <a:ea typeface="+mn-ea"/>
        <a:cs typeface="Times New Roman" pitchFamily="16" charset="0"/>
      </a:defRPr>
    </a:lvl2pPr>
    <a:lvl3pPr marL="914400" algn="l" rtl="0" fontAlgn="base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 New Roman" pitchFamily="16" charset="0"/>
        <a:ea typeface="+mn-ea"/>
        <a:cs typeface="Times New Roman" pitchFamily="16" charset="0"/>
      </a:defRPr>
    </a:lvl3pPr>
    <a:lvl4pPr marL="1371600" algn="l" rtl="0" fontAlgn="base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 New Roman" pitchFamily="16" charset="0"/>
        <a:ea typeface="+mn-ea"/>
        <a:cs typeface="Times New Roman" pitchFamily="16" charset="0"/>
      </a:defRPr>
    </a:lvl4pPr>
    <a:lvl5pPr marL="1828800" algn="l" rtl="0" fontAlgn="base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 New Roman" pitchFamily="16" charset="0"/>
        <a:ea typeface="+mn-ea"/>
        <a:cs typeface="Times New Roman" pitchFamily="16" charset="0"/>
      </a:defRPr>
    </a:lvl5pPr>
    <a:lvl6pPr marL="2286000" algn="l" defTabSz="914400" rtl="0" eaLnBrk="1" latinLnBrk="0" hangingPunct="1">
      <a:defRPr sz="2000" kern="1200">
        <a:solidFill>
          <a:schemeClr val="tx1"/>
        </a:solidFill>
        <a:latin typeface="Times New Roman" pitchFamily="16" charset="0"/>
        <a:ea typeface="+mn-ea"/>
        <a:cs typeface="Times New Roman" pitchFamily="16" charset="0"/>
      </a:defRPr>
    </a:lvl6pPr>
    <a:lvl7pPr marL="2743200" algn="l" defTabSz="914400" rtl="0" eaLnBrk="1" latinLnBrk="0" hangingPunct="1">
      <a:defRPr sz="2000" kern="1200">
        <a:solidFill>
          <a:schemeClr val="tx1"/>
        </a:solidFill>
        <a:latin typeface="Times New Roman" pitchFamily="16" charset="0"/>
        <a:ea typeface="+mn-ea"/>
        <a:cs typeface="Times New Roman" pitchFamily="16" charset="0"/>
      </a:defRPr>
    </a:lvl7pPr>
    <a:lvl8pPr marL="3200400" algn="l" defTabSz="914400" rtl="0" eaLnBrk="1" latinLnBrk="0" hangingPunct="1">
      <a:defRPr sz="2000" kern="1200">
        <a:solidFill>
          <a:schemeClr val="tx1"/>
        </a:solidFill>
        <a:latin typeface="Times New Roman" pitchFamily="16" charset="0"/>
        <a:ea typeface="+mn-ea"/>
        <a:cs typeface="Times New Roman" pitchFamily="16" charset="0"/>
      </a:defRPr>
    </a:lvl8pPr>
    <a:lvl9pPr marL="3657600" algn="l" defTabSz="914400" rtl="0" eaLnBrk="1" latinLnBrk="0" hangingPunct="1">
      <a:defRPr sz="2000" kern="1200">
        <a:solidFill>
          <a:schemeClr val="tx1"/>
        </a:solidFill>
        <a:latin typeface="Times New Roman" pitchFamily="16" charset="0"/>
        <a:ea typeface="+mn-ea"/>
        <a:cs typeface="Times New Roman" pitchFamily="16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>
      <p:cViewPr>
        <p:scale>
          <a:sx n="100" d="100"/>
          <a:sy n="100" d="100"/>
        </p:scale>
        <p:origin x="-904" y="-126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handoutMaster" Target="handoutMasters/handoutMaster1.xml"/><Relationship Id="rId15" Type="http://schemas.openxmlformats.org/officeDocument/2006/relationships/printerSettings" Target="printerSettings/printerSettings1.bin"/><Relationship Id="rId16" Type="http://schemas.openxmlformats.org/officeDocument/2006/relationships/presProps" Target="presProps.xml"/><Relationship Id="rId17" Type="http://schemas.openxmlformats.org/officeDocument/2006/relationships/viewProps" Target="viewProps.xml"/><Relationship Id="rId18" Type="http://schemas.openxmlformats.org/officeDocument/2006/relationships/theme" Target="theme/theme1.xml"/><Relationship Id="rId1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84500" cy="501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16" tIns="48308" rIns="96616" bIns="48308" numCol="1" anchor="t" anchorCtr="0" compatLnSpc="1">
            <a:prstTxWarp prst="textNoShape">
              <a:avLst/>
            </a:prstTxWarp>
          </a:bodyPr>
          <a:lstStyle>
            <a:lvl1pPr defTabSz="966788">
              <a:defRPr sz="1300" smtClean="0">
                <a:latin typeface="Times New Roman" pitchFamily="18" charset="0"/>
                <a:cs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366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03663" y="0"/>
            <a:ext cx="2984500" cy="501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16" tIns="48308" rIns="96616" bIns="48308" numCol="1" anchor="t" anchorCtr="0" compatLnSpc="1">
            <a:prstTxWarp prst="textNoShape">
              <a:avLst/>
            </a:prstTxWarp>
          </a:bodyPr>
          <a:lstStyle>
            <a:lvl1pPr algn="r" defTabSz="966788">
              <a:defRPr sz="1300" smtClean="0">
                <a:latin typeface="Times New Roman" pitchFamily="18" charset="0"/>
                <a:cs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366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518650"/>
            <a:ext cx="2984500" cy="501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16" tIns="48308" rIns="96616" bIns="48308" numCol="1" anchor="b" anchorCtr="0" compatLnSpc="1">
            <a:prstTxWarp prst="textNoShape">
              <a:avLst/>
            </a:prstTxWarp>
          </a:bodyPr>
          <a:lstStyle>
            <a:lvl1pPr defTabSz="966788">
              <a:defRPr sz="1300" smtClean="0">
                <a:latin typeface="Times New Roman" pitchFamily="18" charset="0"/>
                <a:cs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366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03663" y="9518650"/>
            <a:ext cx="2984500" cy="501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16" tIns="48308" rIns="96616" bIns="48308" numCol="1" anchor="b" anchorCtr="0" compatLnSpc="1">
            <a:prstTxWarp prst="textNoShape">
              <a:avLst/>
            </a:prstTxWarp>
          </a:bodyPr>
          <a:lstStyle>
            <a:lvl1pPr algn="r" defTabSz="966788">
              <a:defRPr sz="1300" smtClean="0">
                <a:latin typeface="Times New Roman" pitchFamily="18" charset="0"/>
                <a:cs typeface="Times New Roman" pitchFamily="18" charset="0"/>
              </a:defRPr>
            </a:lvl1pPr>
          </a:lstStyle>
          <a:p>
            <a:pPr>
              <a:defRPr/>
            </a:pPr>
            <a:fld id="{D60C1916-64A7-42BD-9359-DC966F55651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15554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D64EBE-575B-4645-ADD0-E3D05F0B88C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4421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DB6647-5D02-4CF5-9BCE-EBDE047EC31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4946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37DBC5-FAF1-42CF-8C34-B5605948F1B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8691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58C4DA-7A40-47FA-AB39-551290EED1D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2495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C6EDBE-4D9F-4042-8FA1-74933F4D996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69713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A788A6-4DC0-44C8-A7D5-E29BBF9AF9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94178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E9CE17-B9BD-4AD9-84EC-F77C7FE4D78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5409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BD8222-0814-4584-94A1-AC833D3B7C7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37751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04886B-9B15-427B-B8E9-F200C2675DC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1313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1C78BE-25E0-4F7F-B5E0-75A55F22AA4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7198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0276C4-FD4A-4A82-B7B7-C8C6862E35C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2866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8E9F23-EE49-46C1-85C8-6285670E46F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70469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EA7BB5-2073-4C37-8BC9-FACAFCBDFE5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90948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685800" y="609600"/>
            <a:ext cx="7770813" cy="114141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85800" y="1981200"/>
            <a:ext cx="3808413" cy="19796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981200"/>
            <a:ext cx="3810000" cy="19796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85800" y="4113213"/>
            <a:ext cx="3808413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6613" y="4113213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15C3FA-7870-48E8-9D19-F54C3A0D275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1270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theme" Target="../theme/theme1.xml"/><Relationship Id="rId16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6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>
                <a:latin typeface="Times New Roman" pitchFamily="18" charset="0"/>
                <a:cs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>
                <a:latin typeface="Times New Roman" pitchFamily="18" charset="0"/>
                <a:cs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>
                <a:latin typeface="Times New Roman" pitchFamily="18" charset="0"/>
                <a:cs typeface="Times New Roman" pitchFamily="18" charset="0"/>
              </a:defRPr>
            </a:lvl1pPr>
          </a:lstStyle>
          <a:p>
            <a:pPr>
              <a:defRPr/>
            </a:pPr>
            <a:fld id="{601FDE14-7574-4EE6-9A19-65573B5E004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4" Type="http://schemas.openxmlformats.org/officeDocument/2006/relationships/image" Target="../media/image4.jpeg"/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6.jpeg"/><Relationship Id="rId3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8.jpeg"/><Relationship Id="rId3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4" Type="http://schemas.openxmlformats.org/officeDocument/2006/relationships/image" Target="../media/image14.jpeg"/><Relationship Id="rId5" Type="http://schemas.openxmlformats.org/officeDocument/2006/relationships/image" Target="../media/image15.jpeg"/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6.png"/><Relationship Id="rId3" Type="http://schemas.openxmlformats.org/officeDocument/2006/relationships/image" Target="../media/image1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b="1" smtClean="0">
                <a:latin typeface="Arial" charset="0"/>
              </a:rPr>
              <a:t>The Ra</a:t>
            </a:r>
            <a:r>
              <a:rPr lang="en-US" altLang="en-US" sz="3600" b="1" smtClean="0">
                <a:latin typeface="Arial" charset="0"/>
                <a:cs typeface="Arial" charset="0"/>
              </a:rPr>
              <a:t>ë</a:t>
            </a:r>
            <a:r>
              <a:rPr lang="en-GB" altLang="en-US" sz="3600" b="1" smtClean="0">
                <a:latin typeface="Arial" charset="0"/>
              </a:rPr>
              <a:t>lian Movement </a:t>
            </a:r>
          </a:p>
        </p:txBody>
      </p:sp>
      <p:pic>
        <p:nvPicPr>
          <p:cNvPr id="2051" name="Picture 1029" descr="Rael: Messenger of the Elohim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27088" y="2708275"/>
            <a:ext cx="1905000" cy="2428875"/>
          </a:xfrm>
          <a:noFill/>
          <a:ln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052" name="Picture 1033" descr="rael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511925" y="2708275"/>
            <a:ext cx="2249488" cy="2376488"/>
          </a:xfrm>
          <a:noFill/>
          <a:ln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053" name="Picture 1036" descr="Gianni Motti, Ufo-Cult 1, 2003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059113" y="2924175"/>
            <a:ext cx="3087687" cy="1981200"/>
          </a:xfrm>
          <a:noFill/>
          <a:ln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Founder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en-GB" altLang="en-US" sz="2800" smtClean="0"/>
              <a:t>Claude Vorilhon (b. 1946) – Vichy, France</a:t>
            </a:r>
          </a:p>
          <a:p>
            <a:pPr eaLnBrk="1" hangingPunct="1"/>
            <a:r>
              <a:rPr lang="en-GB" altLang="en-US" sz="2800" smtClean="0"/>
              <a:t>Raised by Aunt &amp; Grandmother</a:t>
            </a:r>
          </a:p>
          <a:p>
            <a:pPr eaLnBrk="1" hangingPunct="1"/>
            <a:r>
              <a:rPr lang="en-GB" altLang="en-US" sz="2800" smtClean="0"/>
              <a:t>Musician &amp; Racing Car Driver</a:t>
            </a:r>
          </a:p>
          <a:p>
            <a:pPr eaLnBrk="1" hangingPunct="1"/>
            <a:r>
              <a:rPr lang="en-GB" altLang="en-US" sz="2800" smtClean="0"/>
              <a:t>Racing Car Journalist</a:t>
            </a:r>
          </a:p>
          <a:p>
            <a:pPr eaLnBrk="1" hangingPunct="1"/>
            <a:endParaRPr lang="en-GB" altLang="en-US" sz="2800" smtClean="0"/>
          </a:p>
          <a:p>
            <a:pPr eaLnBrk="1" hangingPunct="1"/>
            <a:endParaRPr lang="en-GB" altLang="en-US" sz="2800" smtClean="0"/>
          </a:p>
        </p:txBody>
      </p:sp>
      <p:pic>
        <p:nvPicPr>
          <p:cNvPr id="3076" name="Picture 5" descr="340x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726113" y="1773238"/>
            <a:ext cx="2540000" cy="3600450"/>
          </a:xfrm>
          <a:noFill/>
          <a:ln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Encounter with the Elohim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800" dirty="0" smtClean="0"/>
              <a:t>13</a:t>
            </a:r>
            <a:r>
              <a:rPr lang="en-GB" altLang="en-US" sz="2800" baseline="30000" dirty="0" smtClean="0"/>
              <a:t>th</a:t>
            </a:r>
            <a:r>
              <a:rPr lang="en-GB" altLang="en-US" sz="2800" dirty="0" smtClean="0"/>
              <a:t> December 1973 – Clermont-Ferrand Volcano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 smtClean="0"/>
              <a:t>Flying Saucer: 7m x 2.5m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 smtClean="0"/>
              <a:t>4’ (1.2m) ‘Man’ mistaken for child.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 smtClean="0"/>
              <a:t>Alien was leader of Council of Elohim – his name way Yahweh.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 smtClean="0"/>
              <a:t>Explained </a:t>
            </a:r>
            <a:r>
              <a:rPr lang="en-GB" altLang="en-US" sz="2800" dirty="0" err="1" smtClean="0"/>
              <a:t>Rael</a:t>
            </a:r>
            <a:r>
              <a:rPr lang="en-GB" altLang="en-US" sz="2800" dirty="0" smtClean="0"/>
              <a:t> (‘Messenger of Elohim’) had been watched since birth.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 smtClean="0"/>
              <a:t>Explained creation story and cosmology to </a:t>
            </a:r>
            <a:r>
              <a:rPr lang="en-GB" altLang="en-US" sz="2800" dirty="0" err="1" smtClean="0"/>
              <a:t>Rael</a:t>
            </a:r>
            <a:r>
              <a:rPr lang="en-GB" altLang="en-US" sz="2800" dirty="0" smtClean="0"/>
              <a:t> over 6 meetings in the next six days at the same place.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3.bp.blogspot.com/_MO3WnXoYcbw/Sl5xiCiiUxI/AAAAAAAAAT0/tUfsKKZ7nns/s400/Rael_encounter_elohi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382588"/>
            <a:ext cx="3810000" cy="24003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4" descr="http://farm5.staticflickr.com/4069/4307082115_71ca18091c_z.jpg?zz=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2925" y="3357563"/>
            <a:ext cx="4422775" cy="3116262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4341813" y="982663"/>
            <a:ext cx="4572000" cy="1014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en-GB" altLang="en-US" sz="1800">
                <a:solidFill>
                  <a:schemeClr val="tx1"/>
                </a:solidFill>
              </a:rPr>
              <a:t>http://raelportugal.blogspot.co.uk/2009/02/quem-sao-os-elohim.html</a:t>
            </a:r>
          </a:p>
          <a:p>
            <a:endParaRPr lang="en-GB" altLang="en-US">
              <a:solidFill>
                <a:schemeClr val="tx1"/>
              </a:solidFill>
            </a:endParaRPr>
          </a:p>
        </p:txBody>
      </p:sp>
      <p:sp>
        <p:nvSpPr>
          <p:cNvPr id="4101" name="Rectangle 4"/>
          <p:cNvSpPr>
            <a:spLocks noChangeArrowheads="1"/>
          </p:cNvSpPr>
          <p:nvPr/>
        </p:nvSpPr>
        <p:spPr bwMode="auto">
          <a:xfrm>
            <a:off x="107950" y="4652963"/>
            <a:ext cx="40259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en-GB" altLang="en-US" sz="1800">
                <a:solidFill>
                  <a:schemeClr val="tx1"/>
                </a:solidFill>
              </a:rPr>
              <a:t>http://www.flickr.com/photos/raelportugal/4307082115/sizes/z/in/photostream/</a:t>
            </a:r>
          </a:p>
        </p:txBody>
      </p:sp>
    </p:spTree>
    <p:extLst>
      <p:ext uri="{BB962C8B-B14F-4D97-AF65-F5344CB8AC3E}">
        <p14:creationId xmlns:p14="http://schemas.microsoft.com/office/powerpoint/2010/main" val="290268343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The Elohim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‘Those who come from the sky’.  Plural noun.</a:t>
            </a:r>
          </a:p>
          <a:p>
            <a:pPr eaLnBrk="1" hangingPunct="1"/>
            <a:r>
              <a:rPr lang="en-GB" altLang="en-US" dirty="0" smtClean="0"/>
              <a:t>Human-like creatures who have attained great scientific knowledge.</a:t>
            </a:r>
          </a:p>
          <a:p>
            <a:pPr eaLnBrk="1" hangingPunct="1"/>
            <a:r>
              <a:rPr lang="en-GB" altLang="en-US" dirty="0" smtClean="0"/>
              <a:t>Genetic-engineering on own planet</a:t>
            </a:r>
          </a:p>
          <a:p>
            <a:pPr eaLnBrk="1" hangingPunct="1"/>
            <a:r>
              <a:rPr lang="en-GB" altLang="en-US" dirty="0" smtClean="0"/>
              <a:t>Found earth to carry out experiments.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The Elohim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Spoken of in the Bible: (Gen1:26, 6:1 &amp; 6:4)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Humans are creation of Elohim – no place for evolution in </a:t>
            </a:r>
            <a:r>
              <a:rPr lang="en-GB" altLang="en-US" dirty="0" err="1" smtClean="0"/>
              <a:t>Raelism</a:t>
            </a:r>
            <a:r>
              <a:rPr lang="en-GB" altLang="en-US" dirty="0" smtClean="0"/>
              <a:t>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Sent </a:t>
            </a:r>
            <a:r>
              <a:rPr lang="en-GB" altLang="en-US" dirty="0" smtClean="0"/>
              <a:t>messengers to right wrongs (e.g. Jesus, Mohammed, </a:t>
            </a:r>
            <a:r>
              <a:rPr lang="en-GB" altLang="en-US" dirty="0" err="1" smtClean="0"/>
              <a:t>etc</a:t>
            </a:r>
            <a:r>
              <a:rPr lang="en-GB" altLang="en-US" dirty="0" smtClean="0"/>
              <a:t>).  </a:t>
            </a:r>
            <a:r>
              <a:rPr lang="en-GB" altLang="en-US" dirty="0" err="1" smtClean="0"/>
              <a:t>Rael</a:t>
            </a:r>
            <a:r>
              <a:rPr lang="en-GB" altLang="en-US" dirty="0" smtClean="0"/>
              <a:t> is final prophet.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1026"/>
          <p:cNvSpPr>
            <a:spLocks noGrp="1" noChangeArrowheads="1"/>
          </p:cNvSpPr>
          <p:nvPr>
            <p:ph type="title"/>
          </p:nvPr>
        </p:nvSpPr>
        <p:spPr>
          <a:xfrm>
            <a:off x="685800" y="152400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en-US" sz="3200" dirty="0" smtClean="0"/>
              <a:t>Plans for </a:t>
            </a:r>
            <a:r>
              <a:rPr lang="en-GB" altLang="en-US" sz="3200" dirty="0" smtClean="0"/>
              <a:t>Embassy by 2035 Israel</a:t>
            </a:r>
            <a:endParaRPr lang="en-GB" altLang="en-US" sz="3200" dirty="0" smtClean="0"/>
          </a:p>
        </p:txBody>
      </p:sp>
      <p:pic>
        <p:nvPicPr>
          <p:cNvPr id="11267" name="Picture 1027" descr="C:\Users\Stephen Gregg\Pictures\MP Navigator EX\2009_03_02\IMG2_00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524000"/>
            <a:ext cx="3614738" cy="5153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8" name="Picture 1028" descr="C:\Users\Stephen Gregg\Pictures\MP Navigator EX\2009_03_02\IMG2_000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1447800"/>
            <a:ext cx="3719513" cy="518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Atheistic Religion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7772400" cy="1303784"/>
          </a:xfrm>
        </p:spPr>
        <p:txBody>
          <a:bodyPr/>
          <a:lstStyle/>
          <a:p>
            <a:pPr marL="609600" indent="-609600" eaLnBrk="1" hangingPunct="1"/>
            <a:r>
              <a:rPr lang="en-GB" altLang="en-US" sz="2000" dirty="0" smtClean="0"/>
              <a:t>No ‘God’ figure</a:t>
            </a:r>
          </a:p>
          <a:p>
            <a:pPr marL="609600" indent="-609600" eaLnBrk="1" hangingPunct="1"/>
            <a:r>
              <a:rPr lang="en-GB" altLang="en-US" sz="2000" dirty="0" smtClean="0"/>
              <a:t>No belief in the ‘supernatural’</a:t>
            </a:r>
          </a:p>
          <a:p>
            <a:pPr marL="609600" indent="-609600" eaLnBrk="1" hangingPunct="1"/>
            <a:r>
              <a:rPr lang="en-GB" altLang="en-US" sz="2000" dirty="0" smtClean="0"/>
              <a:t>The (pseudo)-scientific interpretation of supernatural claims:</a:t>
            </a:r>
          </a:p>
          <a:p>
            <a:pPr marL="609600" indent="-609600" eaLnBrk="1" hangingPunct="1"/>
            <a:endParaRPr lang="en-GB" altLang="en-US" sz="2000" dirty="0" smtClean="0"/>
          </a:p>
          <a:p>
            <a:pPr marL="609600" indent="-609600" eaLnBrk="1" hangingPunct="1">
              <a:buFontTx/>
              <a:buAutoNum type="arabicPeriod"/>
            </a:pPr>
            <a:endParaRPr lang="en-GB" altLang="en-US" sz="2000" dirty="0" smtClean="0"/>
          </a:p>
        </p:txBody>
      </p:sp>
      <p:pic>
        <p:nvPicPr>
          <p:cNvPr id="4" name="Picture 2" descr="http://images.inpurespirit.com.s3.amazonaws.com/wp-content/uploads/2011/03/god-is-a-myth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284984"/>
            <a:ext cx="4176712" cy="313213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107504" y="6093296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GB" altLang="en-US" sz="1100" dirty="0"/>
              <a:t>http://</a:t>
            </a:r>
            <a:r>
              <a:rPr lang="en-GB" altLang="en-US" sz="1100" dirty="0" err="1"/>
              <a:t>words.inpurespirit.com</a:t>
            </a:r>
            <a:r>
              <a:rPr lang="en-GB" altLang="en-US" sz="1100" dirty="0"/>
              <a:t>/3044/god-is-a-myth-the-</a:t>
            </a:r>
            <a:r>
              <a:rPr lang="en-GB" altLang="en-US" sz="1100" dirty="0" err="1"/>
              <a:t>raelian</a:t>
            </a:r>
            <a:r>
              <a:rPr lang="en-GB" altLang="en-US" sz="1100" dirty="0"/>
              <a:t>-road-campaign/</a:t>
            </a:r>
            <a:endParaRPr lang="en-GB" alt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 smtClean="0"/>
              <a:t>Meditation</a:t>
            </a:r>
          </a:p>
        </p:txBody>
      </p:sp>
      <p:sp>
        <p:nvSpPr>
          <p:cNvPr id="16387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000" dirty="0" smtClean="0"/>
              <a:t>Sensual Meditation – taught to </a:t>
            </a:r>
            <a:r>
              <a:rPr lang="en-GB" altLang="en-US" sz="2000" dirty="0" err="1" smtClean="0"/>
              <a:t>Rael</a:t>
            </a:r>
            <a:r>
              <a:rPr lang="en-GB" altLang="en-US" sz="2000" dirty="0" smtClean="0"/>
              <a:t> by the Elohim</a:t>
            </a:r>
          </a:p>
          <a:p>
            <a:pPr eaLnBrk="1" hangingPunct="1"/>
            <a:r>
              <a:rPr lang="en-GB" altLang="en-US" sz="2000" dirty="0" smtClean="0"/>
              <a:t>Induces states of altered consciousness</a:t>
            </a:r>
          </a:p>
          <a:p>
            <a:pPr eaLnBrk="1" hangingPunct="1"/>
            <a:r>
              <a:rPr lang="en-GB" altLang="en-US" sz="2000" dirty="0" smtClean="0"/>
              <a:t>Encourages connection between body and nature</a:t>
            </a:r>
          </a:p>
          <a:p>
            <a:pPr eaLnBrk="1" hangingPunct="1"/>
            <a:r>
              <a:rPr lang="en-GB" altLang="en-US" sz="2000" dirty="0" smtClean="0"/>
              <a:t>Often performed in dark, lying down with audio tape of </a:t>
            </a:r>
            <a:r>
              <a:rPr lang="en-GB" altLang="en-US" sz="2000" dirty="0" err="1" smtClean="0"/>
              <a:t>Rael</a:t>
            </a:r>
            <a:r>
              <a:rPr lang="en-GB" altLang="en-US" sz="2000" dirty="0" smtClean="0"/>
              <a:t> speaking to soothe individual</a:t>
            </a:r>
          </a:p>
          <a:p>
            <a:pPr eaLnBrk="1" hangingPunct="1"/>
            <a:r>
              <a:rPr lang="en-GB" altLang="en-US" sz="2000" dirty="0" smtClean="0"/>
              <a:t>Also done communally in congregations at </a:t>
            </a:r>
            <a:r>
              <a:rPr lang="en-GB" altLang="en-US" sz="2000" dirty="0" err="1" smtClean="0"/>
              <a:t>Raelian</a:t>
            </a:r>
            <a:r>
              <a:rPr lang="en-GB" altLang="en-US" sz="2000" dirty="0" smtClean="0"/>
              <a:t> meetings</a:t>
            </a:r>
          </a:p>
          <a:p>
            <a:pPr eaLnBrk="1" hangingPunct="1"/>
            <a:r>
              <a:rPr lang="en-GB" altLang="en-US" sz="2000" dirty="0" smtClean="0"/>
              <a:t>Important, as it adds an ‘experiential’ dimension to the religion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2878088" cy="1143000"/>
          </a:xfrm>
        </p:spPr>
        <p:txBody>
          <a:bodyPr/>
          <a:lstStyle/>
          <a:p>
            <a:pPr eaLnBrk="1" hangingPunct="1"/>
            <a:r>
              <a:rPr lang="en-GB" altLang="en-US" sz="3200" dirty="0" smtClean="0"/>
              <a:t>Sexual Liberty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7772400" cy="180784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000" dirty="0" smtClean="0"/>
              <a:t>Sexuality is expression of humanity and to be enjoyed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 dirty="0" smtClean="0"/>
              <a:t>Bisexuality and Homosexuality accepted without question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 dirty="0" smtClean="0"/>
              <a:t>Sex workers and exotic dancers are not judged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 dirty="0" smtClean="0"/>
              <a:t>Summer camps welcome freedom of sexual expression – but only with consent from all concerned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000" dirty="0" smtClean="0"/>
          </a:p>
        </p:txBody>
      </p:sp>
      <p:pic>
        <p:nvPicPr>
          <p:cNvPr id="4" name="Picture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140200" y="4221163"/>
            <a:ext cx="4392613" cy="2386012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2" name="Rectangle 1"/>
          <p:cNvSpPr/>
          <p:nvPr/>
        </p:nvSpPr>
        <p:spPr>
          <a:xfrm>
            <a:off x="2421582" y="6165304"/>
            <a:ext cx="1415371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altLang="en-US" sz="1600" dirty="0" err="1"/>
              <a:t>Raeliangay.org</a:t>
            </a:r>
            <a:endParaRPr lang="en-GB" alt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4" descr="photo-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9388" y="188913"/>
            <a:ext cx="5195887" cy="3463925"/>
          </a:xfrm>
          <a:noFill/>
          <a:ln>
            <a:solidFill>
              <a:schemeClr val="tx1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171" name="Picture 6" descr="photo-29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580063" y="1916113"/>
            <a:ext cx="3294062" cy="4392612"/>
          </a:xfrm>
          <a:noFill/>
          <a:ln>
            <a:solidFill>
              <a:schemeClr val="tx1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172" name="Picture 9" descr="7b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87450" y="4076700"/>
            <a:ext cx="3013075" cy="2262188"/>
          </a:xfrm>
          <a:noFill/>
          <a:ln>
            <a:solidFill>
              <a:schemeClr val="tx1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173" name="Picture 12" descr="2b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56325" y="260350"/>
            <a:ext cx="1995488" cy="1347788"/>
          </a:xfrm>
          <a:noFill/>
          <a:ln>
            <a:solidFill>
              <a:schemeClr val="tx1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7174" name="TextBox 1"/>
          <p:cNvSpPr txBox="1">
            <a:spLocks noChangeArrowheads="1"/>
          </p:cNvSpPr>
          <p:nvPr/>
        </p:nvSpPr>
        <p:spPr bwMode="auto">
          <a:xfrm>
            <a:off x="3635375" y="6469063"/>
            <a:ext cx="194468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sz="1800">
                <a:solidFill>
                  <a:schemeClr val="tx1"/>
                </a:solidFill>
              </a:rPr>
              <a:t>Raeliangay.org</a:t>
            </a:r>
          </a:p>
        </p:txBody>
      </p:sp>
    </p:spTree>
    <p:extLst>
      <p:ext uri="{BB962C8B-B14F-4D97-AF65-F5344CB8AC3E}">
        <p14:creationId xmlns:p14="http://schemas.microsoft.com/office/powerpoint/2010/main" val="14031838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4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4316412" cy="3046413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9220" name="TextBox 1"/>
          <p:cNvSpPr txBox="1">
            <a:spLocks noChangeArrowheads="1"/>
          </p:cNvSpPr>
          <p:nvPr/>
        </p:nvSpPr>
        <p:spPr bwMode="auto">
          <a:xfrm>
            <a:off x="395536" y="6237312"/>
            <a:ext cx="1439689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algn="ctr"/>
            <a:r>
              <a:rPr lang="en-GB" altLang="en-US" sz="1800" dirty="0" err="1">
                <a:solidFill>
                  <a:schemeClr val="tx1"/>
                </a:solidFill>
              </a:rPr>
              <a:t>Popealice.org</a:t>
            </a:r>
            <a:endParaRPr lang="en-GB" altLang="en-US" sz="1800" dirty="0">
              <a:solidFill>
                <a:schemeClr val="tx1"/>
              </a:solidFill>
            </a:endParaRPr>
          </a:p>
        </p:txBody>
      </p:sp>
      <p:pic>
        <p:nvPicPr>
          <p:cNvPr id="6" name="Picture 8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462338" y="3063875"/>
            <a:ext cx="5681662" cy="3794125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043331351"/>
      </p:ext>
    </p:extLst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Times New Roman"/>
      </a:majorFont>
      <a:minorFont>
        <a:latin typeface="Times New Roman"/>
        <a:ea typeface=""/>
        <a:cs typeface="Times New Roma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2985</TotalTime>
  <Words>391</Words>
  <Application>Microsoft Macintosh PowerPoint</Application>
  <PresentationFormat>On-screen Show (4:3)</PresentationFormat>
  <Paragraphs>45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Default Design</vt:lpstr>
      <vt:lpstr>The Raëlian Movement </vt:lpstr>
      <vt:lpstr>Founder</vt:lpstr>
      <vt:lpstr>Encounter with the Elohim</vt:lpstr>
      <vt:lpstr>PowerPoint Presentation</vt:lpstr>
      <vt:lpstr>The Elohim</vt:lpstr>
      <vt:lpstr>The Elohim</vt:lpstr>
      <vt:lpstr>Plans for Embassy by 2035 Israel</vt:lpstr>
      <vt:lpstr>Atheistic Religion</vt:lpstr>
      <vt:lpstr>Meditation</vt:lpstr>
      <vt:lpstr>Sexual Liberty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Philosophy?</dc:title>
  <dc:creator>Stephen Gregg</dc:creator>
  <cp:lastModifiedBy>Sarah</cp:lastModifiedBy>
  <cp:revision>179</cp:revision>
  <dcterms:created xsi:type="dcterms:W3CDTF">2007-01-27T09:48:36Z</dcterms:created>
  <dcterms:modified xsi:type="dcterms:W3CDTF">2015-04-22T20:06:27Z</dcterms:modified>
</cp:coreProperties>
</file>