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9" r:id="rId2"/>
    <p:sldId id="316" r:id="rId3"/>
    <p:sldId id="330" r:id="rId4"/>
    <p:sldId id="322" r:id="rId5"/>
    <p:sldId id="413" r:id="rId6"/>
    <p:sldId id="333" r:id="rId7"/>
    <p:sldId id="346" r:id="rId8"/>
    <p:sldId id="412" r:id="rId9"/>
    <p:sldId id="315" r:id="rId10"/>
    <p:sldId id="414" r:id="rId11"/>
    <p:sldId id="415" r:id="rId12"/>
    <p:sldId id="416" r:id="rId13"/>
    <p:sldId id="286" r:id="rId14"/>
    <p:sldId id="356" r:id="rId15"/>
    <p:sldId id="584" r:id="rId16"/>
    <p:sldId id="359" r:id="rId17"/>
    <p:sldId id="355" r:id="rId18"/>
    <p:sldId id="326" r:id="rId19"/>
    <p:sldId id="585" r:id="rId20"/>
    <p:sldId id="360" r:id="rId21"/>
    <p:sldId id="587" r:id="rId22"/>
    <p:sldId id="591" r:id="rId23"/>
    <p:sldId id="378" r:id="rId24"/>
    <p:sldId id="377" r:id="rId25"/>
    <p:sldId id="363" r:id="rId26"/>
    <p:sldId id="586" r:id="rId27"/>
    <p:sldId id="551" r:id="rId28"/>
    <p:sldId id="56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47" autoAdjust="0"/>
    <p:restoredTop sz="73180" autoAdjust="0"/>
  </p:normalViewPr>
  <p:slideViewPr>
    <p:cSldViewPr snapToGrid="0">
      <p:cViewPr varScale="1">
        <p:scale>
          <a:sx n="51" d="100"/>
          <a:sy n="51" d="100"/>
        </p:scale>
        <p:origin x="149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0FB02A-3A83-4D4C-B6F5-9289C1E17C5D}" type="doc">
      <dgm:prSet loTypeId="urn:microsoft.com/office/officeart/2005/8/layout/venn1" loCatId="relationship" qsTypeId="urn:microsoft.com/office/officeart/2005/8/quickstyle/simple1" qsCatId="simple" csTypeId="urn:microsoft.com/office/officeart/2005/8/colors/accent1_2" csCatId="accent1" phldr="1"/>
      <dgm:spPr/>
    </dgm:pt>
    <dgm:pt modelId="{C60AF5C3-8752-4194-83D4-3461461DE778}">
      <dgm:prSet phldrT="[Text]"/>
      <dgm:spPr/>
      <dgm:t>
        <a:bodyPr/>
        <a:lstStyle/>
        <a:p>
          <a:r>
            <a:rPr lang="en-GB" b="1" dirty="0"/>
            <a:t>Bio</a:t>
          </a:r>
          <a:r>
            <a:rPr lang="en-GB" dirty="0"/>
            <a:t>: genes, bacteria, viruses, trauma, malfunctions</a:t>
          </a:r>
        </a:p>
      </dgm:t>
    </dgm:pt>
    <dgm:pt modelId="{71465AD4-FC5D-4125-B32E-66EC0BE06C86}" type="parTrans" cxnId="{25457467-D951-4F74-82F4-387A52CB01E6}">
      <dgm:prSet/>
      <dgm:spPr/>
      <dgm:t>
        <a:bodyPr/>
        <a:lstStyle/>
        <a:p>
          <a:endParaRPr lang="en-GB"/>
        </a:p>
      </dgm:t>
    </dgm:pt>
    <dgm:pt modelId="{725BD157-907F-4457-BBAD-316F5DC0EB91}" type="sibTrans" cxnId="{25457467-D951-4F74-82F4-387A52CB01E6}">
      <dgm:prSet/>
      <dgm:spPr/>
      <dgm:t>
        <a:bodyPr/>
        <a:lstStyle/>
        <a:p>
          <a:endParaRPr lang="en-GB"/>
        </a:p>
      </dgm:t>
    </dgm:pt>
    <dgm:pt modelId="{BD8CC580-9963-4ED3-A00B-40AE25BD27A6}">
      <dgm:prSet phldrT="[Text]"/>
      <dgm:spPr/>
      <dgm:t>
        <a:bodyPr/>
        <a:lstStyle/>
        <a:p>
          <a:r>
            <a:rPr lang="en-GB" b="1" dirty="0"/>
            <a:t>Social</a:t>
          </a:r>
          <a:r>
            <a:rPr lang="en-GB" dirty="0"/>
            <a:t>: gender, ethnicity, class, education, employment</a:t>
          </a:r>
        </a:p>
      </dgm:t>
    </dgm:pt>
    <dgm:pt modelId="{04FCAA75-F63C-4F4E-A211-649D07ED8603}" type="parTrans" cxnId="{406DEF0E-6348-4A46-A434-36ED412D8AC2}">
      <dgm:prSet/>
      <dgm:spPr/>
      <dgm:t>
        <a:bodyPr/>
        <a:lstStyle/>
        <a:p>
          <a:endParaRPr lang="en-GB"/>
        </a:p>
      </dgm:t>
    </dgm:pt>
    <dgm:pt modelId="{5513C2C3-2988-44AE-9F33-4BABC94CC899}" type="sibTrans" cxnId="{406DEF0E-6348-4A46-A434-36ED412D8AC2}">
      <dgm:prSet/>
      <dgm:spPr/>
      <dgm:t>
        <a:bodyPr/>
        <a:lstStyle/>
        <a:p>
          <a:endParaRPr lang="en-GB"/>
        </a:p>
      </dgm:t>
    </dgm:pt>
    <dgm:pt modelId="{D05978BA-AD82-4BDE-975F-020169120806}">
      <dgm:prSet phldrT="[Text]"/>
      <dgm:spPr/>
      <dgm:t>
        <a:bodyPr/>
        <a:lstStyle/>
        <a:p>
          <a:r>
            <a:rPr lang="en-GB" b="1" dirty="0"/>
            <a:t>Psycho</a:t>
          </a:r>
          <a:r>
            <a:rPr lang="en-GB" dirty="0"/>
            <a:t>: beliefs, behaviours, copings, pain, stress</a:t>
          </a:r>
        </a:p>
      </dgm:t>
    </dgm:pt>
    <dgm:pt modelId="{A227133E-DB1C-4BDE-9947-0C94133EA6B3}" type="parTrans" cxnId="{D2066F32-B0D9-4393-94C6-BA7F87BE2F6A}">
      <dgm:prSet/>
      <dgm:spPr/>
      <dgm:t>
        <a:bodyPr/>
        <a:lstStyle/>
        <a:p>
          <a:endParaRPr lang="en-GB"/>
        </a:p>
      </dgm:t>
    </dgm:pt>
    <dgm:pt modelId="{00EDCF96-9FAD-4BC0-8600-6FF96FC8AEF0}" type="sibTrans" cxnId="{D2066F32-B0D9-4393-94C6-BA7F87BE2F6A}">
      <dgm:prSet/>
      <dgm:spPr/>
      <dgm:t>
        <a:bodyPr/>
        <a:lstStyle/>
        <a:p>
          <a:endParaRPr lang="en-GB"/>
        </a:p>
      </dgm:t>
    </dgm:pt>
    <dgm:pt modelId="{4BB7D39B-45DB-4B82-AAC0-87B2680E2DB5}" type="pres">
      <dgm:prSet presAssocID="{080FB02A-3A83-4D4C-B6F5-9289C1E17C5D}" presName="compositeShape" presStyleCnt="0">
        <dgm:presLayoutVars>
          <dgm:chMax val="7"/>
          <dgm:dir/>
          <dgm:resizeHandles val="exact"/>
        </dgm:presLayoutVars>
      </dgm:prSet>
      <dgm:spPr/>
    </dgm:pt>
    <dgm:pt modelId="{C23E0DF6-A219-4A73-B6CF-220B4F07FBD6}" type="pres">
      <dgm:prSet presAssocID="{C60AF5C3-8752-4194-83D4-3461461DE778}" presName="circ1" presStyleLbl="vennNode1" presStyleIdx="0" presStyleCnt="3"/>
      <dgm:spPr/>
    </dgm:pt>
    <dgm:pt modelId="{BF75C29B-9C94-44FD-8CB2-B02D2565F58B}" type="pres">
      <dgm:prSet presAssocID="{C60AF5C3-8752-4194-83D4-3461461DE778}" presName="circ1Tx" presStyleLbl="revTx" presStyleIdx="0" presStyleCnt="0">
        <dgm:presLayoutVars>
          <dgm:chMax val="0"/>
          <dgm:chPref val="0"/>
          <dgm:bulletEnabled val="1"/>
        </dgm:presLayoutVars>
      </dgm:prSet>
      <dgm:spPr/>
    </dgm:pt>
    <dgm:pt modelId="{A92FA3CA-0B30-4C9C-99D7-394E0AA90018}" type="pres">
      <dgm:prSet presAssocID="{BD8CC580-9963-4ED3-A00B-40AE25BD27A6}" presName="circ2" presStyleLbl="vennNode1" presStyleIdx="1" presStyleCnt="3"/>
      <dgm:spPr/>
    </dgm:pt>
    <dgm:pt modelId="{2D6E4C9B-3FD0-4BB3-A283-365FE57DF5AE}" type="pres">
      <dgm:prSet presAssocID="{BD8CC580-9963-4ED3-A00B-40AE25BD27A6}" presName="circ2Tx" presStyleLbl="revTx" presStyleIdx="0" presStyleCnt="0">
        <dgm:presLayoutVars>
          <dgm:chMax val="0"/>
          <dgm:chPref val="0"/>
          <dgm:bulletEnabled val="1"/>
        </dgm:presLayoutVars>
      </dgm:prSet>
      <dgm:spPr/>
    </dgm:pt>
    <dgm:pt modelId="{2547A7D0-FF48-46D6-BD24-C6EEA216DCB3}" type="pres">
      <dgm:prSet presAssocID="{D05978BA-AD82-4BDE-975F-020169120806}" presName="circ3" presStyleLbl="vennNode1" presStyleIdx="2" presStyleCnt="3"/>
      <dgm:spPr/>
    </dgm:pt>
    <dgm:pt modelId="{DDE3AF4C-B119-4174-B187-4167D1C36F14}" type="pres">
      <dgm:prSet presAssocID="{D05978BA-AD82-4BDE-975F-020169120806}" presName="circ3Tx" presStyleLbl="revTx" presStyleIdx="0" presStyleCnt="0">
        <dgm:presLayoutVars>
          <dgm:chMax val="0"/>
          <dgm:chPref val="0"/>
          <dgm:bulletEnabled val="1"/>
        </dgm:presLayoutVars>
      </dgm:prSet>
      <dgm:spPr/>
    </dgm:pt>
  </dgm:ptLst>
  <dgm:cxnLst>
    <dgm:cxn modelId="{406DEF0E-6348-4A46-A434-36ED412D8AC2}" srcId="{080FB02A-3A83-4D4C-B6F5-9289C1E17C5D}" destId="{BD8CC580-9963-4ED3-A00B-40AE25BD27A6}" srcOrd="1" destOrd="0" parTransId="{04FCAA75-F63C-4F4E-A211-649D07ED8603}" sibTransId="{5513C2C3-2988-44AE-9F33-4BABC94CC899}"/>
    <dgm:cxn modelId="{D2066F32-B0D9-4393-94C6-BA7F87BE2F6A}" srcId="{080FB02A-3A83-4D4C-B6F5-9289C1E17C5D}" destId="{D05978BA-AD82-4BDE-975F-020169120806}" srcOrd="2" destOrd="0" parTransId="{A227133E-DB1C-4BDE-9947-0C94133EA6B3}" sibTransId="{00EDCF96-9FAD-4BC0-8600-6FF96FC8AEF0}"/>
    <dgm:cxn modelId="{5FEA195F-37B2-422A-B4E5-8092967D0DE3}" type="presOf" srcId="{D05978BA-AD82-4BDE-975F-020169120806}" destId="{DDE3AF4C-B119-4174-B187-4167D1C36F14}" srcOrd="1" destOrd="0" presId="urn:microsoft.com/office/officeart/2005/8/layout/venn1"/>
    <dgm:cxn modelId="{25457467-D951-4F74-82F4-387A52CB01E6}" srcId="{080FB02A-3A83-4D4C-B6F5-9289C1E17C5D}" destId="{C60AF5C3-8752-4194-83D4-3461461DE778}" srcOrd="0" destOrd="0" parTransId="{71465AD4-FC5D-4125-B32E-66EC0BE06C86}" sibTransId="{725BD157-907F-4457-BBAD-316F5DC0EB91}"/>
    <dgm:cxn modelId="{6D7F746F-3016-44CA-9340-E2804A22112D}" type="presOf" srcId="{C60AF5C3-8752-4194-83D4-3461461DE778}" destId="{C23E0DF6-A219-4A73-B6CF-220B4F07FBD6}" srcOrd="0" destOrd="0" presId="urn:microsoft.com/office/officeart/2005/8/layout/venn1"/>
    <dgm:cxn modelId="{90909C95-6365-4C8F-AB7E-5CE1002E8F72}" type="presOf" srcId="{080FB02A-3A83-4D4C-B6F5-9289C1E17C5D}" destId="{4BB7D39B-45DB-4B82-AAC0-87B2680E2DB5}" srcOrd="0" destOrd="0" presId="urn:microsoft.com/office/officeart/2005/8/layout/venn1"/>
    <dgm:cxn modelId="{931DEC95-25B5-43DE-9F9A-D2084CECF13F}" type="presOf" srcId="{C60AF5C3-8752-4194-83D4-3461461DE778}" destId="{BF75C29B-9C94-44FD-8CB2-B02D2565F58B}" srcOrd="1" destOrd="0" presId="urn:microsoft.com/office/officeart/2005/8/layout/venn1"/>
    <dgm:cxn modelId="{21B8E7DE-BB5C-4FCC-BA44-FB5F6F1E7423}" type="presOf" srcId="{BD8CC580-9963-4ED3-A00B-40AE25BD27A6}" destId="{2D6E4C9B-3FD0-4BB3-A283-365FE57DF5AE}" srcOrd="1" destOrd="0" presId="urn:microsoft.com/office/officeart/2005/8/layout/venn1"/>
    <dgm:cxn modelId="{E09183E0-51A9-425D-AE76-10667C74572A}" type="presOf" srcId="{D05978BA-AD82-4BDE-975F-020169120806}" destId="{2547A7D0-FF48-46D6-BD24-C6EEA216DCB3}" srcOrd="0" destOrd="0" presId="urn:microsoft.com/office/officeart/2005/8/layout/venn1"/>
    <dgm:cxn modelId="{ED175EE2-5A23-4CE6-B85A-22D297A6901D}" type="presOf" srcId="{BD8CC580-9963-4ED3-A00B-40AE25BD27A6}" destId="{A92FA3CA-0B30-4C9C-99D7-394E0AA90018}" srcOrd="0" destOrd="0" presId="urn:microsoft.com/office/officeart/2005/8/layout/venn1"/>
    <dgm:cxn modelId="{B8FAA437-F1D8-4CE9-914E-83E503D01242}" type="presParOf" srcId="{4BB7D39B-45DB-4B82-AAC0-87B2680E2DB5}" destId="{C23E0DF6-A219-4A73-B6CF-220B4F07FBD6}" srcOrd="0" destOrd="0" presId="urn:microsoft.com/office/officeart/2005/8/layout/venn1"/>
    <dgm:cxn modelId="{F314CFBC-B51B-4D20-ACBE-9C2E6E1CA858}" type="presParOf" srcId="{4BB7D39B-45DB-4B82-AAC0-87B2680E2DB5}" destId="{BF75C29B-9C94-44FD-8CB2-B02D2565F58B}" srcOrd="1" destOrd="0" presId="urn:microsoft.com/office/officeart/2005/8/layout/venn1"/>
    <dgm:cxn modelId="{16F00C40-56B2-4EEB-954B-6F89D8FD1F61}" type="presParOf" srcId="{4BB7D39B-45DB-4B82-AAC0-87B2680E2DB5}" destId="{A92FA3CA-0B30-4C9C-99D7-394E0AA90018}" srcOrd="2" destOrd="0" presId="urn:microsoft.com/office/officeart/2005/8/layout/venn1"/>
    <dgm:cxn modelId="{9E863028-4175-4246-9FE3-F39B3CD12A37}" type="presParOf" srcId="{4BB7D39B-45DB-4B82-AAC0-87B2680E2DB5}" destId="{2D6E4C9B-3FD0-4BB3-A283-365FE57DF5AE}" srcOrd="3" destOrd="0" presId="urn:microsoft.com/office/officeart/2005/8/layout/venn1"/>
    <dgm:cxn modelId="{4AF2C7E6-C3BC-41B2-979F-7610431E2017}" type="presParOf" srcId="{4BB7D39B-45DB-4B82-AAC0-87B2680E2DB5}" destId="{2547A7D0-FF48-46D6-BD24-C6EEA216DCB3}" srcOrd="4" destOrd="0" presId="urn:microsoft.com/office/officeart/2005/8/layout/venn1"/>
    <dgm:cxn modelId="{53CDE334-1269-4746-907B-0D62BD5F2CA1}" type="presParOf" srcId="{4BB7D39B-45DB-4B82-AAC0-87B2680E2DB5}" destId="{DDE3AF4C-B119-4174-B187-4167D1C36F14}"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E0DF6-A219-4A73-B6CF-220B4F07FBD6}">
      <dsp:nvSpPr>
        <dsp:cNvPr id="0" name=""/>
        <dsp:cNvSpPr/>
      </dsp:nvSpPr>
      <dsp:spPr>
        <a:xfrm>
          <a:off x="2850541" y="65532"/>
          <a:ext cx="3145556" cy="314555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b="1" kern="1200" dirty="0"/>
            <a:t>Bio</a:t>
          </a:r>
          <a:r>
            <a:rPr lang="en-GB" sz="2600" kern="1200" dirty="0"/>
            <a:t>: genes, bacteria, viruses, trauma, malfunctions</a:t>
          </a:r>
        </a:p>
      </dsp:txBody>
      <dsp:txXfrm>
        <a:off x="3269949" y="616004"/>
        <a:ext cx="2306741" cy="1415500"/>
      </dsp:txXfrm>
    </dsp:sp>
    <dsp:sp modelId="{A92FA3CA-0B30-4C9C-99D7-394E0AA90018}">
      <dsp:nvSpPr>
        <dsp:cNvPr id="0" name=""/>
        <dsp:cNvSpPr/>
      </dsp:nvSpPr>
      <dsp:spPr>
        <a:xfrm>
          <a:off x="3985563" y="2031505"/>
          <a:ext cx="3145556" cy="314555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b="1" kern="1200" dirty="0"/>
            <a:t>Social</a:t>
          </a:r>
          <a:r>
            <a:rPr lang="en-GB" sz="2600" kern="1200" dirty="0"/>
            <a:t>: gender, ethnicity, class, education, employment</a:t>
          </a:r>
        </a:p>
      </dsp:txBody>
      <dsp:txXfrm>
        <a:off x="4947579" y="2844107"/>
        <a:ext cx="1887333" cy="1730056"/>
      </dsp:txXfrm>
    </dsp:sp>
    <dsp:sp modelId="{2547A7D0-FF48-46D6-BD24-C6EEA216DCB3}">
      <dsp:nvSpPr>
        <dsp:cNvPr id="0" name=""/>
        <dsp:cNvSpPr/>
      </dsp:nvSpPr>
      <dsp:spPr>
        <a:xfrm>
          <a:off x="1715520" y="2031505"/>
          <a:ext cx="3145556" cy="314555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b="1" kern="1200" dirty="0"/>
            <a:t>Psycho</a:t>
          </a:r>
          <a:r>
            <a:rPr lang="en-GB" sz="2600" kern="1200" dirty="0"/>
            <a:t>: beliefs, behaviours, copings, pain, stress</a:t>
          </a:r>
        </a:p>
      </dsp:txBody>
      <dsp:txXfrm>
        <a:off x="2011726" y="2844107"/>
        <a:ext cx="1887333" cy="173005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03/10/2024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C7B4B2D-AF71-BD69-2F79-3D0DE02FF45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F921C07-AC9E-9719-4BA2-88847F7F85E5}"/>
              </a:ext>
            </a:extLst>
          </p:cNvPr>
          <p:cNvSpPr>
            <a:spLocks noGrp="1" noChangeArrowheads="1"/>
          </p:cNvSpPr>
          <p:nvPr>
            <p:ph type="body" idx="1"/>
          </p:nvPr>
        </p:nvSpPr>
        <p:spPr bwMode="auto"/>
        <p:txBody>
          <a:bodyPr wrap="square" numCol="1" anchor="t" anchorCtr="0" compatLnSpc="1">
            <a:prstTxWarp prst="textNoShape">
              <a:avLst/>
            </a:prstTxWarp>
            <a:normAutofit/>
          </a:bodyPr>
          <a:lstStyle/>
          <a:p>
            <a:pPr>
              <a:defRPr/>
            </a:pPr>
            <a:endParaRPr lang="en-GB" altLang="en-US" dirty="0"/>
          </a:p>
        </p:txBody>
      </p:sp>
      <p:sp>
        <p:nvSpPr>
          <p:cNvPr id="21508" name="Slide Number Placeholder 3">
            <a:extLst>
              <a:ext uri="{FF2B5EF4-FFF2-40B4-BE49-F238E27FC236}">
                <a16:creationId xmlns:a16="http://schemas.microsoft.com/office/drawing/2014/main" id="{AF22B723-ABBF-C578-D698-7A1924571BA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3B4A0D-5893-427C-A79C-69F0EE89B350}" type="slidenum">
              <a:rPr lang="en-GB" altLang="en-US" smtClean="0"/>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5A6AF17E-381E-5087-83CF-33DB76210F9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8A8E9644-0F9E-CE00-4565-310992C090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46AB17EC-654B-666C-F6B8-2B439A15633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F3980D0-2C44-4217-806B-536A603C550F}" type="slidenum">
              <a:rPr lang="en-GB" altLang="en-US" smtClean="0"/>
              <a:pPr/>
              <a:t>4</a:t>
            </a:fld>
            <a:endParaRPr lang="en-GB" altLang="en-US"/>
          </a:p>
        </p:txBody>
      </p:sp>
    </p:spTree>
    <p:extLst>
      <p:ext uri="{BB962C8B-B14F-4D97-AF65-F5344CB8AC3E}">
        <p14:creationId xmlns:p14="http://schemas.microsoft.com/office/powerpoint/2010/main" val="894028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8F3C8964-992B-0881-0039-5F4F5F317E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3537B5D8-9CA9-A89B-0670-41E765034CD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i="1" dirty="0"/>
          </a:p>
        </p:txBody>
      </p:sp>
      <p:sp>
        <p:nvSpPr>
          <p:cNvPr id="25604" name="Slide Number Placeholder 3">
            <a:extLst>
              <a:ext uri="{FF2B5EF4-FFF2-40B4-BE49-F238E27FC236}">
                <a16:creationId xmlns:a16="http://schemas.microsoft.com/office/drawing/2014/main" id="{3CE0292F-0241-2D6A-A6E7-F0DA9E60C7C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8586F5B-6840-4D0A-864C-3FC6D967E521}" type="slidenum">
              <a:rPr lang="en-US" altLang="en-US" smtClean="0"/>
              <a:pPr/>
              <a:t>5</a:t>
            </a:fld>
            <a:endParaRPr lang="en-US" altLang="en-US"/>
          </a:p>
        </p:txBody>
      </p:sp>
    </p:spTree>
    <p:extLst>
      <p:ext uri="{BB962C8B-B14F-4D97-AF65-F5344CB8AC3E}">
        <p14:creationId xmlns:p14="http://schemas.microsoft.com/office/powerpoint/2010/main" val="420085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3CE4803-0231-91B4-AE51-112F795B6D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C74B607-2DF0-36BC-FDBA-0B4D2D64476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7EB44C96-F082-85E5-6465-35E2215EE90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9006F8A-62A6-4828-A155-2D25B39B51D6}" type="slidenum">
              <a:rPr lang="en-GB" altLang="en-US" smtClean="0"/>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F753FF-2C2C-20FE-13D9-B6E6C22CC6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B210836D-1EE1-0566-98B0-D10CAEE109F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2F7157D0-B98A-9D1F-376F-F96C2B09D11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DDA6DA2-26A6-46ED-8682-33FBBA00A581}"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8</a:t>
            </a:fld>
            <a:endParaRPr lang="en-GB"/>
          </a:p>
        </p:txBody>
      </p:sp>
    </p:spTree>
    <p:extLst>
      <p:ext uri="{BB962C8B-B14F-4D97-AF65-F5344CB8AC3E}">
        <p14:creationId xmlns:p14="http://schemas.microsoft.com/office/powerpoint/2010/main" val="1630787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B4E2B3AE-8A73-DD5B-9656-963AB14810E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3649980-C64B-E67B-0F04-5DED9E7079D2}"/>
              </a:ext>
            </a:extLst>
          </p:cNvPr>
          <p:cNvSpPr>
            <a:spLocks noGrp="1"/>
          </p:cNvSpPr>
          <p:nvPr>
            <p:ph type="body" idx="1"/>
          </p:nvPr>
        </p:nvSpPr>
        <p:spPr/>
        <p:txBody>
          <a:bodyPr>
            <a:normAutofit/>
          </a:bodyPr>
          <a:lstStyle/>
          <a:p>
            <a:pPr>
              <a:defRPr/>
            </a:pPr>
            <a:endParaRPr lang="en-GB" dirty="0"/>
          </a:p>
        </p:txBody>
      </p:sp>
      <p:sp>
        <p:nvSpPr>
          <p:cNvPr id="45060" name="Slide Number Placeholder 3">
            <a:extLst>
              <a:ext uri="{FF2B5EF4-FFF2-40B4-BE49-F238E27FC236}">
                <a16:creationId xmlns:a16="http://schemas.microsoft.com/office/drawing/2014/main" id="{2FAE35EC-EA13-FDFB-59BB-571DE298FB5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389E38F0-0E66-48CC-BEF9-ED59BF3536F7}" type="slidenum">
              <a:rPr lang="en-GB" altLang="en-US" smtClean="0"/>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96453353-A64C-A487-DE5E-F94088AB67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A21C622-A59E-2A6C-4608-1B493B10FB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9463A3D2-9271-5DA9-AB44-634B553DB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57D56602-DC26-4F19-9A51-4DF3730F6F22}" type="slidenum">
              <a:rPr lang="en-US" altLang="en-US" smtClean="0"/>
              <a:pPr/>
              <a:t>13</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642E2AE6-A6CF-EB91-AFEC-3A51BF5123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ABA9B7BB-7681-77E1-B73A-A829AC0BC50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2468" name="Slide Number Placeholder 3">
            <a:extLst>
              <a:ext uri="{FF2B5EF4-FFF2-40B4-BE49-F238E27FC236}">
                <a16:creationId xmlns:a16="http://schemas.microsoft.com/office/drawing/2014/main" id="{AA3E8296-D693-DA7E-3A0A-60768F7DDCF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FF4EC8E-C710-447F-947F-8B4E59FD892A}" type="slidenum">
              <a:rPr lang="en-GB" altLang="en-US" smtClean="0"/>
              <a:pPr/>
              <a:t>14</a:t>
            </a:fld>
            <a:endParaRPr lang="en-GB" altLang="en-US"/>
          </a:p>
        </p:txBody>
      </p:sp>
    </p:spTree>
    <p:extLst>
      <p:ext uri="{BB962C8B-B14F-4D97-AF65-F5344CB8AC3E}">
        <p14:creationId xmlns:p14="http://schemas.microsoft.com/office/powerpoint/2010/main" val="3940114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84C1A14-5E0F-FBF6-4334-3F0A0A35F7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00763970-DB5D-2B99-49F4-82FF090D609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60420" name="Slide Number Placeholder 3">
            <a:extLst>
              <a:ext uri="{FF2B5EF4-FFF2-40B4-BE49-F238E27FC236}">
                <a16:creationId xmlns:a16="http://schemas.microsoft.com/office/drawing/2014/main" id="{AF39134B-73DB-8C98-28F4-2206A876B8F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AD56EAC-5437-4539-B4FA-2B61E24B2381}" type="slidenum">
              <a:rPr lang="en-US" altLang="en-US" smtClean="0"/>
              <a:pPr/>
              <a:t>15</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C029BD93-B4F1-ABC0-494B-FA4AFECAC53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DB91625C-AF7D-B469-0E9A-199A26154332}"/>
              </a:ext>
            </a:extLst>
          </p:cNvPr>
          <p:cNvSpPr>
            <a:spLocks noGrp="1"/>
          </p:cNvSpPr>
          <p:nvPr>
            <p:ph type="body" idx="1"/>
          </p:nvPr>
        </p:nvSpPr>
        <p:spPr/>
        <p:txBody>
          <a:bodyPr>
            <a:normAutofit fontScale="70000" lnSpcReduction="20000"/>
          </a:bodyPr>
          <a:lstStyle/>
          <a:p>
            <a:pPr>
              <a:defRPr/>
            </a:pPr>
            <a:endParaRPr lang="en-GB" dirty="0"/>
          </a:p>
        </p:txBody>
      </p:sp>
      <p:sp>
        <p:nvSpPr>
          <p:cNvPr id="66564" name="Slide Number Placeholder 3">
            <a:extLst>
              <a:ext uri="{FF2B5EF4-FFF2-40B4-BE49-F238E27FC236}">
                <a16:creationId xmlns:a16="http://schemas.microsoft.com/office/drawing/2014/main" id="{DB42BACF-E2D6-63AB-CE40-ADA28E1D9FA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B0B58D3-3C45-4E93-84AE-847631F37F37}" type="slidenum">
              <a:rPr lang="en-GB" altLang="en-US" smtClean="0"/>
              <a:pPr/>
              <a:t>16</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4859BFE5-71E7-D0FD-CC5F-DEB489CD09C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9E750F8D-1956-1997-DC35-0BF375583AC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8612" name="Slide Number Placeholder 3">
            <a:extLst>
              <a:ext uri="{FF2B5EF4-FFF2-40B4-BE49-F238E27FC236}">
                <a16:creationId xmlns:a16="http://schemas.microsoft.com/office/drawing/2014/main" id="{2649C33E-49B4-3AC2-23EB-BA75BBEDC82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4CF2FA91-8B24-4575-A5B2-226CF8305EE7}" type="slidenum">
              <a:rPr lang="en-GB" altLang="en-US" smtClean="0"/>
              <a:pPr/>
              <a:t>17</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AC0747F5-853A-0CA1-DFC4-EDA77B03FBC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6992C14E-24A9-ACF8-2E91-37A1CE55F25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D9902772-BD64-03C7-6689-9F10EBF72D5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B8C65A6-1ABE-4CC0-9789-1D1CD5FC4765}" type="slidenum">
              <a:rPr lang="en-US" altLang="en-US" smtClean="0"/>
              <a:pPr/>
              <a:t>18</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32D80FF5-23BF-95C5-BD78-3156B9F136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C059C5F6-EE82-C579-632B-835136A45AC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C8576557-C7DA-CDC1-A57F-8594621BCF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3336D5AA-720C-4777-8EC8-D6AFBF3B8EA4}" type="slidenum">
              <a:rPr lang="en-US" altLang="en-US" smtClean="0"/>
              <a:pPr/>
              <a:t>19</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C3B04777-5DDF-DA34-0397-68529FA4235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BBEFAF06-5587-9425-84EC-BA1757447D4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F9CB681A-CFA0-1B19-AB68-E352CB27FDE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C318B4B-1D72-445E-A978-016DA3910086}" type="slidenum">
              <a:rPr lang="en-GB" altLang="en-US" smtClean="0"/>
              <a:pPr/>
              <a:t>20</a:t>
            </a:fld>
            <a:endParaRPr lang="en-GB" altLang="en-US"/>
          </a:p>
        </p:txBody>
      </p:sp>
    </p:spTree>
    <p:extLst>
      <p:ext uri="{BB962C8B-B14F-4D97-AF65-F5344CB8AC3E}">
        <p14:creationId xmlns:p14="http://schemas.microsoft.com/office/powerpoint/2010/main" val="2452182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22</a:t>
            </a:fld>
            <a:endParaRPr lang="en-GB"/>
          </a:p>
        </p:txBody>
      </p:sp>
    </p:spTree>
    <p:extLst>
      <p:ext uri="{BB962C8B-B14F-4D97-AF65-F5344CB8AC3E}">
        <p14:creationId xmlns:p14="http://schemas.microsoft.com/office/powerpoint/2010/main" val="33455023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B16427B8-59E3-98A9-FDC9-E658CC74596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028CC9AA-5C11-3CB0-A2B8-172A55F8AFB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4756" name="Slide Number Placeholder 3">
            <a:extLst>
              <a:ext uri="{FF2B5EF4-FFF2-40B4-BE49-F238E27FC236}">
                <a16:creationId xmlns:a16="http://schemas.microsoft.com/office/drawing/2014/main" id="{B4C4DEFE-4359-3C02-CF69-040FC710C4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7E122A1-4611-45A0-AEF6-23FD2716E113}" type="slidenum">
              <a:rPr lang="en-US" altLang="en-US" smtClean="0"/>
              <a:pPr/>
              <a:t>23</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041A50BE-AD23-BE84-145E-AD34E63C440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C81DCA90-B71F-7C0D-8A53-59378F246A2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 typeface="Wingdings 2" panose="05020102010507070707" pitchFamily="18" charset="2"/>
              <a:buNone/>
            </a:pPr>
            <a:endParaRPr lang="en-GB" altLang="en-US" sz="800"/>
          </a:p>
          <a:p>
            <a:endParaRPr lang="en-GB" altLang="en-US"/>
          </a:p>
        </p:txBody>
      </p:sp>
      <p:sp>
        <p:nvSpPr>
          <p:cNvPr id="76804" name="Slide Number Placeholder 3">
            <a:extLst>
              <a:ext uri="{FF2B5EF4-FFF2-40B4-BE49-F238E27FC236}">
                <a16:creationId xmlns:a16="http://schemas.microsoft.com/office/drawing/2014/main" id="{7A6FF0F0-70B7-DC30-F658-F89F5CDDFB4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6FA16094-5E64-4766-93C0-33FD05B6F42E}" type="slidenum">
              <a:rPr lang="en-US" altLang="en-US" smtClean="0"/>
              <a:pPr/>
              <a:t>24</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F7D0FB96-DA03-B7C6-173E-2E00E1A5E1F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74CF1F9F-2F8B-1454-2F90-189F912833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78852" name="Slide Number Placeholder 3">
            <a:extLst>
              <a:ext uri="{FF2B5EF4-FFF2-40B4-BE49-F238E27FC236}">
                <a16:creationId xmlns:a16="http://schemas.microsoft.com/office/drawing/2014/main" id="{FC17B45C-033E-E6AF-8DA2-5AC08640E2B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1A57228-E2D2-4FA2-9F78-FA85E482678E}" type="slidenum">
              <a:rPr lang="en-GB" altLang="en-US" smtClean="0"/>
              <a:pPr/>
              <a:t>25</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27</a:t>
            </a:fld>
            <a:endParaRPr lang="en-GB"/>
          </a:p>
        </p:txBody>
      </p:sp>
    </p:spTree>
    <p:extLst>
      <p:ext uri="{BB962C8B-B14F-4D97-AF65-F5344CB8AC3E}">
        <p14:creationId xmlns:p14="http://schemas.microsoft.com/office/powerpoint/2010/main" val="11702250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03/10/2024</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03/10/2024</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03/10/2024</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03/10/2024</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03/10/2024</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03/10/2024</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03/10/2024</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03/10/2024</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03/10/2024</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03/10/2024</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03/10/2024</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03/10/2024</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kingsfund.org.uk/" TargetMode="External"/><Relationship Id="rId13" Type="http://schemas.openxmlformats.org/officeDocument/2006/relationships/hyperlink" Target="https://publications.parliament.uk/pa/cm/cmhealth.htm" TargetMode="External"/><Relationship Id="rId3" Type="http://schemas.openxmlformats.org/officeDocument/2006/relationships/hyperlink" Target="https://www.nihr.ac.uk/" TargetMode="External"/><Relationship Id="rId7" Type="http://schemas.openxmlformats.org/officeDocument/2006/relationships/hyperlink" Target="https://www.scie.org.uk/" TargetMode="External"/><Relationship Id="rId12" Type="http://schemas.openxmlformats.org/officeDocument/2006/relationships/hyperlink" Target="https://www.gov.uk/"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nice.org.uk/" TargetMode="External"/><Relationship Id="rId11" Type="http://schemas.openxmlformats.org/officeDocument/2006/relationships/hyperlink" Target="https://gov.wales/" TargetMode="External"/><Relationship Id="rId5" Type="http://schemas.openxmlformats.org/officeDocument/2006/relationships/hyperlink" Target="https://careinspectorate.wales/" TargetMode="External"/><Relationship Id="rId15" Type="http://schemas.openxmlformats.org/officeDocument/2006/relationships/hyperlink" Target="https://research.senedd.wales/" TargetMode="External"/><Relationship Id="rId10" Type="http://schemas.openxmlformats.org/officeDocument/2006/relationships/hyperlink" Target="https://www.ons.gov.uk/" TargetMode="External"/><Relationship Id="rId4" Type="http://schemas.openxmlformats.org/officeDocument/2006/relationships/hyperlink" Target="http://www.cqc.org.uk/" TargetMode="External"/><Relationship Id="rId9" Type="http://schemas.openxmlformats.org/officeDocument/2006/relationships/hyperlink" Target="https://www.who.int/" TargetMode="External"/><Relationship Id="rId14" Type="http://schemas.openxmlformats.org/officeDocument/2006/relationships/hyperlink" Target="https://www.jrf.org.uk/"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un.org/development/desa/pd/" TargetMode="External"/><Relationship Id="rId13" Type="http://schemas.openxmlformats.org/officeDocument/2006/relationships/hyperlink" Target="https://www.cardiff.ac.uk/wales-governance-centre" TargetMode="External"/><Relationship Id="rId3" Type="http://schemas.openxmlformats.org/officeDocument/2006/relationships/hyperlink" Target="https://casp-uk.net/" TargetMode="External"/><Relationship Id="rId7" Type="http://schemas.openxmlformats.org/officeDocument/2006/relationships/hyperlink" Target="https://eurohealthobservatory.who.int/" TargetMode="External"/><Relationship Id="rId12" Type="http://schemas.openxmlformats.org/officeDocument/2006/relationships/hyperlink" Target="https://www.iwa.wales/" TargetMode="External"/><Relationship Id="rId2" Type="http://schemas.openxmlformats.org/officeDocument/2006/relationships/hyperlink" Target="https://www.nuffieldtrust.org.uk/" TargetMode="External"/><Relationship Id="rId1" Type="http://schemas.openxmlformats.org/officeDocument/2006/relationships/slideLayout" Target="../slideLayouts/slideLayout2.xml"/><Relationship Id="rId6" Type="http://schemas.openxmlformats.org/officeDocument/2006/relationships/hyperlink" Target="https://www.rand.org/" TargetMode="External"/><Relationship Id="rId11" Type="http://schemas.openxmlformats.org/officeDocument/2006/relationships/hyperlink" Target="https://wcpp.org.uk/" TargetMode="External"/><Relationship Id="rId5" Type="http://schemas.openxmlformats.org/officeDocument/2006/relationships/hyperlink" Target="https://www.ippr.org/" TargetMode="External"/><Relationship Id="rId10" Type="http://schemas.openxmlformats.org/officeDocument/2006/relationships/hyperlink" Target="https://ifs.org.uk/" TargetMode="External"/><Relationship Id="rId4" Type="http://schemas.openxmlformats.org/officeDocument/2006/relationships/hyperlink" Target="http://health.org.uk/" TargetMode="External"/><Relationship Id="rId9" Type="http://schemas.openxmlformats.org/officeDocument/2006/relationships/hyperlink" Target="https://cepr.org/" TargetMode="External"/><Relationship Id="rId14" Type="http://schemas.openxmlformats.org/officeDocument/2006/relationships/hyperlink" Target="https://senedd.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Room AS411, Swansea Business Campus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406316" y="1600200"/>
            <a:ext cx="10518376" cy="1828800"/>
          </a:xfrm>
        </p:spPr>
        <p:txBody>
          <a:bodyPr/>
          <a:lstStyle/>
          <a:p>
            <a:pPr algn="l" eaLnBrk="1" hangingPunct="1"/>
            <a:r>
              <a:rPr lang="en-GB" altLang="en-US" sz="2400" b="1" dirty="0"/>
              <a:t>BMHP5010.  Practising Healthcare in Wales: People and Policy.  </a:t>
            </a:r>
            <a:br>
              <a:rPr lang="en-GB" altLang="en-US" sz="2400" b="1" dirty="0"/>
            </a:br>
            <a:r>
              <a:rPr lang="en-GB" altLang="en-US" sz="2400" b="1" dirty="0"/>
              <a:t>Academic year 2024/25.</a:t>
            </a:r>
            <a:br>
              <a:rPr lang="en-GB" altLang="en-US" sz="2400" dirty="0"/>
            </a:br>
            <a:r>
              <a:rPr lang="en-GB" sz="2400" dirty="0"/>
              <a:t>Le</a:t>
            </a:r>
            <a:r>
              <a:rPr lang="en-GB" altLang="en-US" sz="2400" dirty="0"/>
              <a:t>cture one w/c 30</a:t>
            </a:r>
            <a:r>
              <a:rPr lang="en-GB" altLang="en-US" sz="2400" baseline="30000" dirty="0"/>
              <a:t>th</a:t>
            </a:r>
            <a:r>
              <a:rPr lang="en-GB" altLang="en-US" sz="2400" dirty="0"/>
              <a:t> September 2024</a:t>
            </a:r>
            <a:br>
              <a:rPr lang="en-GB" altLang="en-US" sz="4000" dirty="0"/>
            </a:br>
            <a:endParaRPr lang="en-GB" altLang="en-US"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243840" y="274638"/>
            <a:ext cx="11338560" cy="670242"/>
          </a:xfrm>
        </p:spPr>
        <p:txBody>
          <a:bodyPr/>
          <a:lstStyle/>
          <a:p>
            <a:r>
              <a:rPr lang="en-GB" dirty="0"/>
              <a:t>Today</a:t>
            </a:r>
          </a:p>
        </p:txBody>
      </p:sp>
      <p:sp>
        <p:nvSpPr>
          <p:cNvPr id="3" name="Content Placeholder 2">
            <a:extLst>
              <a:ext uri="{FF2B5EF4-FFF2-40B4-BE49-F238E27FC236}">
                <a16:creationId xmlns:a16="http://schemas.microsoft.com/office/drawing/2014/main" id="{DED1A1D4-2A1C-4C20-827E-248ADE59103E}"/>
              </a:ext>
            </a:extLst>
          </p:cNvPr>
          <p:cNvSpPr>
            <a:spLocks noGrp="1"/>
          </p:cNvSpPr>
          <p:nvPr>
            <p:ph sz="quarter" idx="1"/>
          </p:nvPr>
        </p:nvSpPr>
        <p:spPr>
          <a:xfrm>
            <a:off x="243840" y="944880"/>
            <a:ext cx="11338560" cy="5791200"/>
          </a:xfrm>
        </p:spPr>
        <p:txBody>
          <a:bodyPr/>
          <a:lstStyle/>
          <a:p>
            <a:r>
              <a:rPr lang="en-GB" sz="2800" dirty="0"/>
              <a:t>Introduction to the module and assignments</a:t>
            </a:r>
          </a:p>
          <a:p>
            <a:r>
              <a:rPr lang="en-GB" sz="2800" dirty="0"/>
              <a:t>Understandings, conceptualisations and meanings of health</a:t>
            </a:r>
          </a:p>
          <a:p>
            <a:r>
              <a:rPr lang="en-GB" sz="2800" dirty="0"/>
              <a:t>Factors that can impact on health: the importance of having contextually-relevant health and social care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449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D8656-76BD-AB73-65D9-EE8A20D97A91}"/>
              </a:ext>
            </a:extLst>
          </p:cNvPr>
          <p:cNvSpPr>
            <a:spLocks noGrp="1"/>
          </p:cNvSpPr>
          <p:nvPr>
            <p:ph type="title"/>
          </p:nvPr>
        </p:nvSpPr>
        <p:spPr>
          <a:xfrm>
            <a:off x="140677" y="274639"/>
            <a:ext cx="10527323" cy="706437"/>
          </a:xfrm>
        </p:spPr>
        <p:txBody>
          <a:bodyPr>
            <a:normAutofit fontScale="90000"/>
          </a:bodyPr>
          <a:lstStyle/>
          <a:p>
            <a:pPr>
              <a:defRPr/>
            </a:pPr>
            <a:r>
              <a:rPr lang="en-GB" sz="2400" dirty="0"/>
              <a:t>Conceptualisation of health can be cultural and can vary between geographical locations: western Africa today  </a:t>
            </a:r>
          </a:p>
        </p:txBody>
      </p:sp>
      <p:pic>
        <p:nvPicPr>
          <p:cNvPr id="20483" name="Picture 2" descr="D:\trinity1920\wellbeingandresilience\1_8.jpg">
            <a:extLst>
              <a:ext uri="{FF2B5EF4-FFF2-40B4-BE49-F238E27FC236}">
                <a16:creationId xmlns:a16="http://schemas.microsoft.com/office/drawing/2014/main" id="{4DBDC89B-6E49-09FC-1D6F-719063C791D1}"/>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208213" y="1038226"/>
            <a:ext cx="7416800" cy="5349875"/>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9CA75-3910-CD08-BD42-4ECE09F0FE18}"/>
              </a:ext>
            </a:extLst>
          </p:cNvPr>
          <p:cNvSpPr>
            <a:spLocks noGrp="1"/>
          </p:cNvSpPr>
          <p:nvPr>
            <p:ph type="title"/>
          </p:nvPr>
        </p:nvSpPr>
        <p:spPr>
          <a:xfrm>
            <a:off x="1524000" y="274639"/>
            <a:ext cx="9144000" cy="777875"/>
          </a:xfrm>
        </p:spPr>
        <p:txBody>
          <a:bodyPr>
            <a:normAutofit fontScale="90000"/>
          </a:bodyPr>
          <a:lstStyle/>
          <a:p>
            <a:pPr>
              <a:defRPr/>
            </a:pPr>
            <a:br>
              <a:rPr lang="en-GB" sz="2800" dirty="0"/>
            </a:br>
            <a:br>
              <a:rPr lang="en-GB" sz="2800" dirty="0"/>
            </a:br>
            <a:br>
              <a:rPr lang="en-GB" sz="2800" dirty="0"/>
            </a:br>
            <a:r>
              <a:rPr lang="en-GB" sz="2800" dirty="0"/>
              <a:t> Western Europe today</a:t>
            </a:r>
          </a:p>
        </p:txBody>
      </p:sp>
      <p:pic>
        <p:nvPicPr>
          <p:cNvPr id="3" name="Picture 2">
            <a:extLst>
              <a:ext uri="{FF2B5EF4-FFF2-40B4-BE49-F238E27FC236}">
                <a16:creationId xmlns:a16="http://schemas.microsoft.com/office/drawing/2014/main" id="{0C724679-F30C-C5B0-723D-53C6A7F58116}"/>
              </a:ext>
            </a:extLst>
          </p:cNvPr>
          <p:cNvPicPr>
            <a:picLocks noChangeAspect="1"/>
          </p:cNvPicPr>
          <p:nvPr/>
        </p:nvPicPr>
        <p:blipFill>
          <a:blip r:embed="rId3"/>
          <a:stretch>
            <a:fillRect/>
          </a:stretch>
        </p:blipFill>
        <p:spPr>
          <a:xfrm>
            <a:off x="3829212" y="1073310"/>
            <a:ext cx="4197674" cy="5430741"/>
          </a:xfrm>
          <a:prstGeom prst="rect">
            <a:avLst/>
          </a:prstGeom>
        </p:spPr>
      </p:pic>
    </p:spTree>
    <p:extLst>
      <p:ext uri="{BB962C8B-B14F-4D97-AF65-F5344CB8AC3E}">
        <p14:creationId xmlns:p14="http://schemas.microsoft.com/office/powerpoint/2010/main" val="1109633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1464005-EF4C-44F3-BDED-02EE002E08D8}"/>
              </a:ext>
            </a:extLst>
          </p:cNvPr>
          <p:cNvSpPr>
            <a:spLocks noGrp="1"/>
          </p:cNvSpPr>
          <p:nvPr>
            <p:ph type="title"/>
          </p:nvPr>
        </p:nvSpPr>
        <p:spPr>
          <a:xfrm>
            <a:off x="193431" y="274638"/>
            <a:ext cx="10474569" cy="1143000"/>
          </a:xfrm>
        </p:spPr>
        <p:txBody>
          <a:bodyPr>
            <a:normAutofit fontScale="90000"/>
          </a:bodyPr>
          <a:lstStyle/>
          <a:p>
            <a:pPr>
              <a:defRPr/>
            </a:pPr>
            <a:r>
              <a:rPr lang="en-GB" dirty="0"/>
              <a:t>Conceptualisations of health can change over time: western Europe in the 16</a:t>
            </a:r>
            <a:r>
              <a:rPr lang="en-GB" baseline="30000" dirty="0"/>
              <a:t>th</a:t>
            </a:r>
            <a:r>
              <a:rPr lang="en-GB" dirty="0"/>
              <a:t>/17</a:t>
            </a:r>
            <a:r>
              <a:rPr lang="en-GB" baseline="30000" dirty="0"/>
              <a:t>th</a:t>
            </a:r>
            <a:r>
              <a:rPr lang="en-GB" dirty="0"/>
              <a:t> century</a:t>
            </a:r>
          </a:p>
        </p:txBody>
      </p:sp>
      <p:pic>
        <p:nvPicPr>
          <p:cNvPr id="24579" name="Picture 2" descr="D:\trinity1920\principlesofpractice\download (1).jpg">
            <a:extLst>
              <a:ext uri="{FF2B5EF4-FFF2-40B4-BE49-F238E27FC236}">
                <a16:creationId xmlns:a16="http://schemas.microsoft.com/office/drawing/2014/main" id="{EECAA5B6-EE07-4F47-398B-64D9558D5F11}"/>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3629415" y="1417638"/>
            <a:ext cx="4176713" cy="5194300"/>
          </a:xfrm>
        </p:spPr>
      </p:pic>
    </p:spTree>
    <p:extLst>
      <p:ext uri="{BB962C8B-B14F-4D97-AF65-F5344CB8AC3E}">
        <p14:creationId xmlns:p14="http://schemas.microsoft.com/office/powerpoint/2010/main" val="1786607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B0EEC957-5F93-1C59-D278-4FC840D990DC}"/>
              </a:ext>
            </a:extLst>
          </p:cNvPr>
          <p:cNvSpPr>
            <a:spLocks noGrp="1"/>
          </p:cNvSpPr>
          <p:nvPr>
            <p:ph type="title"/>
          </p:nvPr>
        </p:nvSpPr>
        <p:spPr>
          <a:xfrm>
            <a:off x="211015" y="188913"/>
            <a:ext cx="11358944" cy="1117600"/>
          </a:xfrm>
        </p:spPr>
        <p:txBody>
          <a:bodyPr/>
          <a:lstStyle/>
          <a:p>
            <a:r>
              <a:rPr lang="en-GB" altLang="en-US" sz="2400" dirty="0"/>
              <a:t>Beliefs of what constitutes good health are reported differently between adults below or over sixty years of age (Elias and Lowton, 2014): for this lady, it might mean being able to get to the shops</a:t>
            </a:r>
          </a:p>
        </p:txBody>
      </p:sp>
      <p:pic>
        <p:nvPicPr>
          <p:cNvPr id="26627" name="Picture 2" descr="D:\trinity1920\wellbeingandresilience\20190521-arthritis-stock.jpg">
            <a:extLst>
              <a:ext uri="{FF2B5EF4-FFF2-40B4-BE49-F238E27FC236}">
                <a16:creationId xmlns:a16="http://schemas.microsoft.com/office/drawing/2014/main" id="{C27D9FCF-B32F-BC33-DC05-63F7A984329B}"/>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263776" y="1412876"/>
            <a:ext cx="7561263" cy="504031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36482206-4F76-B056-B3F2-851D6B37CED3}"/>
              </a:ext>
            </a:extLst>
          </p:cNvPr>
          <p:cNvSpPr>
            <a:spLocks noGrp="1"/>
          </p:cNvSpPr>
          <p:nvPr>
            <p:ph type="title"/>
          </p:nvPr>
        </p:nvSpPr>
        <p:spPr>
          <a:xfrm>
            <a:off x="246185" y="315912"/>
            <a:ext cx="10421815" cy="369888"/>
          </a:xfrm>
        </p:spPr>
        <p:txBody>
          <a:bodyPr/>
          <a:lstStyle/>
          <a:p>
            <a:r>
              <a:rPr lang="en-GB" altLang="en-US" sz="2800" dirty="0"/>
              <a:t>For this man it might mean being able to run a marathon </a:t>
            </a:r>
          </a:p>
        </p:txBody>
      </p:sp>
      <p:pic>
        <p:nvPicPr>
          <p:cNvPr id="28675" name="Content Placeholder 4" descr="A person running on a road&#10;&#10;Description automatically generated">
            <a:extLst>
              <a:ext uri="{FF2B5EF4-FFF2-40B4-BE49-F238E27FC236}">
                <a16:creationId xmlns:a16="http://schemas.microsoft.com/office/drawing/2014/main" id="{67E3C7CB-3754-0F25-8754-D546DB87473C}"/>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286001" y="685800"/>
            <a:ext cx="7559675" cy="5029200"/>
          </a:xfrm>
        </p:spPr>
      </p:pic>
      <p:sp>
        <p:nvSpPr>
          <p:cNvPr id="28676" name="TextBox 1">
            <a:extLst>
              <a:ext uri="{FF2B5EF4-FFF2-40B4-BE49-F238E27FC236}">
                <a16:creationId xmlns:a16="http://schemas.microsoft.com/office/drawing/2014/main" id="{BA8ED822-DB86-860F-5ADA-935353080A8D}"/>
              </a:ext>
            </a:extLst>
          </p:cNvPr>
          <p:cNvSpPr txBox="1">
            <a:spLocks noChangeArrowheads="1"/>
          </p:cNvSpPr>
          <p:nvPr/>
        </p:nvSpPr>
        <p:spPr bwMode="auto">
          <a:xfrm>
            <a:off x="1981200" y="5943600"/>
            <a:ext cx="5029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1800">
                <a:latin typeface="Arial" panose="020B0604020202020204" pitchFamily="34" charset="0"/>
              </a:rPr>
              <a:t>(See, for example, Rowe and Mitchell, 2013)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206FE3E-BF4C-3FAA-5E55-8D9631492105}"/>
              </a:ext>
            </a:extLst>
          </p:cNvPr>
          <p:cNvSpPr>
            <a:spLocks noGrp="1"/>
          </p:cNvSpPr>
          <p:nvPr>
            <p:ph type="title"/>
          </p:nvPr>
        </p:nvSpPr>
        <p:spPr>
          <a:xfrm>
            <a:off x="440267" y="274638"/>
            <a:ext cx="9770533" cy="792162"/>
          </a:xfrm>
        </p:spPr>
        <p:txBody>
          <a:bodyPr/>
          <a:lstStyle/>
          <a:p>
            <a:r>
              <a:rPr lang="en-GB" altLang="en-US" dirty="0"/>
              <a:t>The meaning of health: contextual issues </a:t>
            </a:r>
          </a:p>
        </p:txBody>
      </p:sp>
      <p:sp>
        <p:nvSpPr>
          <p:cNvPr id="3" name="Content Placeholder 2">
            <a:extLst>
              <a:ext uri="{FF2B5EF4-FFF2-40B4-BE49-F238E27FC236}">
                <a16:creationId xmlns:a16="http://schemas.microsoft.com/office/drawing/2014/main" id="{CA3D6073-E874-B597-F7B3-3AAB5CF7EDBC}"/>
              </a:ext>
            </a:extLst>
          </p:cNvPr>
          <p:cNvSpPr>
            <a:spLocks noGrp="1"/>
          </p:cNvSpPr>
          <p:nvPr>
            <p:ph sz="quarter" idx="1"/>
          </p:nvPr>
        </p:nvSpPr>
        <p:spPr>
          <a:xfrm>
            <a:off x="186612" y="1212979"/>
            <a:ext cx="11700588" cy="5878285"/>
          </a:xfrm>
        </p:spPr>
        <p:txBody>
          <a:bodyPr>
            <a:normAutofit fontScale="77500" lnSpcReduction="20000"/>
          </a:bodyPr>
          <a:lstStyle/>
          <a:p>
            <a:pPr>
              <a:defRPr/>
            </a:pPr>
            <a:r>
              <a:rPr lang="en-GB" sz="4600" dirty="0"/>
              <a:t>It is difficult to say what health is in absolute terms; it can be conceptualised in a number of different ways</a:t>
            </a:r>
          </a:p>
          <a:p>
            <a:pPr>
              <a:defRPr/>
            </a:pPr>
            <a:r>
              <a:rPr lang="en-GB" sz="4600" dirty="0"/>
              <a:t>The meaning of health can vary depending on (historic) time; geographic location; age/gender/sex: it depends on context (also an important factor in health policy, as we shall see)</a:t>
            </a:r>
          </a:p>
          <a:p>
            <a:pPr>
              <a:defRPr/>
            </a:pPr>
            <a:r>
              <a:rPr lang="en-GB" sz="4600" dirty="0"/>
              <a:t>These different understandings also true of ‘lay’ definitions of health</a:t>
            </a:r>
          </a:p>
          <a:p>
            <a:pPr>
              <a:defRPr/>
            </a:pPr>
            <a:r>
              <a:rPr lang="en-GB" sz="4600" dirty="0"/>
              <a:t>Lay people are those who are not (health) care professionals; they often hold very varying perceptions of health – relates to ‘subjective wellbeing’ – i.e. ‘An individual’s assessment of their state of wellbeing’ (</a:t>
            </a:r>
            <a:r>
              <a:rPr lang="en-GB" sz="4600" dirty="0" err="1"/>
              <a:t>Hubley</a:t>
            </a:r>
            <a:r>
              <a:rPr lang="en-GB" sz="4600" dirty="0"/>
              <a:t> and </a:t>
            </a:r>
            <a:r>
              <a:rPr lang="en-GB" sz="4600" dirty="0" err="1"/>
              <a:t>Copeman</a:t>
            </a:r>
            <a:r>
              <a:rPr lang="en-GB" sz="4600" dirty="0"/>
              <a:t> with Woodall, 2013, p. 40)</a:t>
            </a:r>
          </a:p>
          <a:p>
            <a:pPr marL="0" indent="0">
              <a:buNone/>
              <a:defRPr/>
            </a:pPr>
            <a:r>
              <a:rPr lang="en-GB" sz="1400" dirty="0"/>
              <a:t>(</a:t>
            </a:r>
            <a:r>
              <a:rPr lang="en-GB" sz="1500" dirty="0"/>
              <a:t>See, for instance, Blaxter,1990; Earle, 2016; Scriven, 2017; Napier, 2017; Giddens and Sutton, 2021).  </a:t>
            </a:r>
          </a:p>
        </p:txBody>
      </p:sp>
    </p:spTree>
    <p:extLst>
      <p:ext uri="{BB962C8B-B14F-4D97-AF65-F5344CB8AC3E}">
        <p14:creationId xmlns:p14="http://schemas.microsoft.com/office/powerpoint/2010/main" val="2975026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6D45B-E909-5E28-EDA5-0A83E67070D1}"/>
              </a:ext>
            </a:extLst>
          </p:cNvPr>
          <p:cNvSpPr>
            <a:spLocks noGrp="1"/>
          </p:cNvSpPr>
          <p:nvPr>
            <p:ph type="title"/>
          </p:nvPr>
        </p:nvSpPr>
        <p:spPr>
          <a:xfrm>
            <a:off x="270933" y="274639"/>
            <a:ext cx="9939867" cy="621832"/>
          </a:xfrm>
        </p:spPr>
        <p:txBody>
          <a:bodyPr>
            <a:normAutofit fontScale="90000"/>
          </a:bodyPr>
          <a:lstStyle/>
          <a:p>
            <a:pPr>
              <a:defRPr/>
            </a:pPr>
            <a:r>
              <a:rPr lang="en-GB" dirty="0"/>
              <a:t> ‘Lay’ views of health  </a:t>
            </a:r>
          </a:p>
        </p:txBody>
      </p:sp>
      <p:sp>
        <p:nvSpPr>
          <p:cNvPr id="3" name="Content Placeholder 2">
            <a:extLst>
              <a:ext uri="{FF2B5EF4-FFF2-40B4-BE49-F238E27FC236}">
                <a16:creationId xmlns:a16="http://schemas.microsoft.com/office/drawing/2014/main" id="{CFC3A68C-C3C2-0365-8DE3-A704A91DCA79}"/>
              </a:ext>
            </a:extLst>
          </p:cNvPr>
          <p:cNvSpPr>
            <a:spLocks noGrp="1"/>
          </p:cNvSpPr>
          <p:nvPr>
            <p:ph sz="quarter" idx="1"/>
          </p:nvPr>
        </p:nvSpPr>
        <p:spPr>
          <a:xfrm>
            <a:off x="270933" y="727788"/>
            <a:ext cx="11784218" cy="6130211"/>
          </a:xfrm>
        </p:spPr>
        <p:txBody>
          <a:bodyPr>
            <a:normAutofit fontScale="92500" lnSpcReduction="20000"/>
          </a:bodyPr>
          <a:lstStyle/>
          <a:p>
            <a:pPr>
              <a:defRPr/>
            </a:pPr>
            <a:r>
              <a:rPr lang="en-GB" sz="3500" dirty="0"/>
              <a:t>Significant amount of research/writing considers people’s differing perceptions of health (see, for instance, </a:t>
            </a:r>
            <a:r>
              <a:rPr lang="en-GB" sz="3500" dirty="0" err="1"/>
              <a:t>Benyamini</a:t>
            </a:r>
            <a:r>
              <a:rPr lang="en-GB" sz="3500" dirty="0"/>
              <a:t> and Leventhal, 2019; </a:t>
            </a:r>
            <a:r>
              <a:rPr lang="en-GB" sz="3500" dirty="0" err="1"/>
              <a:t>Mouratidi</a:t>
            </a:r>
            <a:r>
              <a:rPr lang="en-GB" sz="3500" dirty="0"/>
              <a:t>, </a:t>
            </a:r>
            <a:r>
              <a:rPr lang="en-GB" sz="3500" dirty="0" err="1"/>
              <a:t>Bonoti</a:t>
            </a:r>
            <a:r>
              <a:rPr lang="en-GB" sz="3500" dirty="0"/>
              <a:t> and </a:t>
            </a:r>
            <a:r>
              <a:rPr lang="en-GB" sz="3500" dirty="0" err="1"/>
              <a:t>Leondari</a:t>
            </a:r>
            <a:r>
              <a:rPr lang="en-GB" sz="3500" dirty="0"/>
              <a:t>, 2016)</a:t>
            </a:r>
          </a:p>
          <a:p>
            <a:pPr>
              <a:defRPr/>
            </a:pPr>
            <a:r>
              <a:rPr lang="en-GB" sz="3500" dirty="0"/>
              <a:t>This is often a reflection of, for instance: particular circumstances/experience/professional background</a:t>
            </a:r>
          </a:p>
          <a:p>
            <a:pPr>
              <a:defRPr/>
            </a:pPr>
            <a:r>
              <a:rPr lang="en-GB" sz="3500" dirty="0"/>
              <a:t>E.g. an asylum seeker might value living within his/her own socio-cultural milieu as very important, whereas someone who works in a smoking cessation service might prioritise not smoking</a:t>
            </a:r>
          </a:p>
          <a:p>
            <a:pPr>
              <a:defRPr/>
            </a:pPr>
            <a:r>
              <a:rPr lang="en-GB" sz="3500" dirty="0"/>
              <a:t>It is possible that views of health are fluid, changing as circumstances change </a:t>
            </a:r>
          </a:p>
          <a:p>
            <a:pPr>
              <a:defRPr/>
            </a:pPr>
            <a:r>
              <a:rPr lang="en-GB" sz="3500" dirty="0"/>
              <a:t>Researchers drawing on interpretive sociological perspectives have found that amongst ‘lay’ people ‘conceptualisations of health are neither universal nor given’ (Cooper and Thorogood, 2013, p. 23).  However, the views of ‘experts’ in health are perhaps more easily categorised, often falling in specific domains.   </a:t>
            </a:r>
          </a:p>
          <a:p>
            <a:pPr marL="0" indent="0">
              <a:buNone/>
              <a:defRPr/>
            </a:pPr>
            <a:r>
              <a:rPr lang="en-GB" sz="1500" dirty="0"/>
              <a:t>(See also Scriven, 2017)</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598E29E-61F6-2A2E-016D-DB0E4FA76B32}"/>
              </a:ext>
            </a:extLst>
          </p:cNvPr>
          <p:cNvSpPr>
            <a:spLocks noGrp="1"/>
          </p:cNvSpPr>
          <p:nvPr>
            <p:ph type="title"/>
          </p:nvPr>
        </p:nvSpPr>
        <p:spPr>
          <a:xfrm>
            <a:off x="423333" y="274638"/>
            <a:ext cx="10092267" cy="639762"/>
          </a:xfrm>
        </p:spPr>
        <p:txBody>
          <a:bodyPr/>
          <a:lstStyle/>
          <a:p>
            <a:r>
              <a:rPr lang="en-GB" altLang="en-US" sz="2800" dirty="0"/>
              <a:t>‘Expert’ views of health: the biomedical model of health</a:t>
            </a:r>
          </a:p>
        </p:txBody>
      </p:sp>
      <p:pic>
        <p:nvPicPr>
          <p:cNvPr id="43011" name="Picture 2" descr="The biomedical model focuses on objective laboratory tests as opposed to subjective feelings of the patient.">
            <a:extLst>
              <a:ext uri="{FF2B5EF4-FFF2-40B4-BE49-F238E27FC236}">
                <a16:creationId xmlns:a16="http://schemas.microsoft.com/office/drawing/2014/main" id="{AD9CE87C-81D1-0A32-EBC2-349AA39FF072}"/>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3335867" y="1081087"/>
            <a:ext cx="3810000" cy="550227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465E3F9-E1B1-7484-8519-94E44F525413}"/>
              </a:ext>
            </a:extLst>
          </p:cNvPr>
          <p:cNvSpPr>
            <a:spLocks noGrp="1"/>
          </p:cNvSpPr>
          <p:nvPr>
            <p:ph type="title"/>
          </p:nvPr>
        </p:nvSpPr>
        <p:spPr>
          <a:xfrm>
            <a:off x="287868" y="228600"/>
            <a:ext cx="10380132" cy="533400"/>
          </a:xfrm>
        </p:spPr>
        <p:txBody>
          <a:bodyPr/>
          <a:lstStyle/>
          <a:p>
            <a:r>
              <a:rPr lang="en-GB" altLang="en-US" dirty="0"/>
              <a:t>The biomedical model of health</a:t>
            </a:r>
          </a:p>
        </p:txBody>
      </p:sp>
      <p:sp>
        <p:nvSpPr>
          <p:cNvPr id="3" name="Content Placeholder 2">
            <a:extLst>
              <a:ext uri="{FF2B5EF4-FFF2-40B4-BE49-F238E27FC236}">
                <a16:creationId xmlns:a16="http://schemas.microsoft.com/office/drawing/2014/main" id="{A4BA6C95-0305-1EDB-5055-6DA9CFCD23E0}"/>
              </a:ext>
            </a:extLst>
          </p:cNvPr>
          <p:cNvSpPr>
            <a:spLocks noGrp="1"/>
          </p:cNvSpPr>
          <p:nvPr>
            <p:ph sz="quarter" idx="1"/>
          </p:nvPr>
        </p:nvSpPr>
        <p:spPr>
          <a:xfrm>
            <a:off x="203199" y="762000"/>
            <a:ext cx="11700933" cy="8153400"/>
          </a:xfrm>
        </p:spPr>
        <p:txBody>
          <a:bodyPr>
            <a:normAutofit fontScale="25000" lnSpcReduction="20000"/>
          </a:bodyPr>
          <a:lstStyle/>
          <a:p>
            <a:pPr>
              <a:defRPr/>
            </a:pPr>
            <a:r>
              <a:rPr lang="en-GB" sz="11200" dirty="0"/>
              <a:t>Dominated thinking about health for most of the twentieth century; the model on which modern western medicine rests.</a:t>
            </a:r>
            <a:r>
              <a:rPr lang="en-GB" altLang="en-US" sz="11200" dirty="0"/>
              <a:t> </a:t>
            </a:r>
          </a:p>
          <a:p>
            <a:pPr>
              <a:defRPr/>
            </a:pPr>
            <a:r>
              <a:rPr lang="en-GB" altLang="en-US" sz="11200" dirty="0"/>
              <a:t>Basic premises: health seen as the absence of biological abnormality; diseases have specific causes; the human body likened to a machine to be restored to health through personalised treatments that arrest, or reverse, the disease process; health of society is seen as largely dependent on the state of medical knowledge and the availability of medical resources. </a:t>
            </a:r>
          </a:p>
          <a:p>
            <a:pPr>
              <a:defRPr/>
            </a:pPr>
            <a:r>
              <a:rPr lang="en-GB" altLang="en-US" sz="11200" dirty="0"/>
              <a:t>The biomedical model has three main assumptions with regard to health, namely:</a:t>
            </a:r>
            <a:endParaRPr lang="en-GB" sz="11200" dirty="0">
              <a:solidFill>
                <a:prstClr val="black"/>
              </a:solidFill>
            </a:endParaRPr>
          </a:p>
          <a:p>
            <a:pPr marL="1108710" lvl="2" indent="-514350">
              <a:buClr>
                <a:srgbClr val="D34817">
                  <a:tint val="60000"/>
                </a:srgbClr>
              </a:buClr>
              <a:buFont typeface="+mj-lt"/>
              <a:buAutoNum type="romanUcPeriod"/>
              <a:defRPr/>
            </a:pPr>
            <a:r>
              <a:rPr lang="en-GB" sz="11200" dirty="0">
                <a:solidFill>
                  <a:prstClr val="black"/>
                </a:solidFill>
              </a:rPr>
              <a:t>Disease seen as breakdown in the human body (no longer seen as ‘normal’)</a:t>
            </a:r>
          </a:p>
          <a:p>
            <a:pPr marL="1108710" lvl="2" indent="-514350">
              <a:buClr>
                <a:srgbClr val="D34817">
                  <a:tint val="60000"/>
                </a:srgbClr>
              </a:buClr>
              <a:buFont typeface="+mj-lt"/>
              <a:buAutoNum type="romanUcPeriod"/>
              <a:defRPr/>
            </a:pPr>
            <a:r>
              <a:rPr lang="en-GB" sz="11200" dirty="0">
                <a:solidFill>
                  <a:prstClr val="black"/>
                </a:solidFill>
              </a:rPr>
              <a:t>Mind/body separation: emphasis on curing disease, not well-being.  The body can be manipulated, investigated and treated in isolation.  Patients subject to ‘medical gaze’  (Foucault, 2003), i.e. the scrutiny of medical/health practitioners</a:t>
            </a:r>
            <a:r>
              <a:rPr lang="en-GB" sz="11200" b="1" dirty="0">
                <a:solidFill>
                  <a:prstClr val="black"/>
                </a:solidFill>
              </a:rPr>
              <a:t> </a:t>
            </a:r>
          </a:p>
          <a:p>
            <a:pPr marL="1108710" lvl="2" indent="-514350">
              <a:buClr>
                <a:srgbClr val="D34817">
                  <a:tint val="60000"/>
                </a:srgbClr>
              </a:buClr>
              <a:buFont typeface="+mj-lt"/>
              <a:buAutoNum type="romanUcPeriod"/>
              <a:defRPr/>
            </a:pPr>
            <a:r>
              <a:rPr lang="en-GB" sz="11200" dirty="0">
                <a:solidFill>
                  <a:prstClr val="black"/>
                </a:solidFill>
              </a:rPr>
              <a:t>Trained medical specialists are the only experts; hospitals appropriate environment for treatment.  </a:t>
            </a:r>
            <a:endParaRPr lang="en-GB" altLang="en-US" sz="11200" dirty="0"/>
          </a:p>
          <a:p>
            <a:pPr marL="0" indent="0">
              <a:buNone/>
              <a:defRPr/>
            </a:pPr>
            <a:endParaRPr lang="en-GB" sz="4800" dirty="0"/>
          </a:p>
          <a:p>
            <a:pPr marL="0" indent="0">
              <a:buNone/>
              <a:defRPr/>
            </a:pPr>
            <a:endParaRPr lang="en-GB" sz="4800" dirty="0"/>
          </a:p>
          <a:p>
            <a:pPr marL="0" indent="0">
              <a:buNone/>
              <a:defRPr/>
            </a:pPr>
            <a:r>
              <a:rPr lang="en-GB" sz="4800" dirty="0"/>
              <a:t>(See Taylor, 2007; Earle, 2016; Hallam, 2011; Giddens and Sutton, 2021; Nettleton, 2021)</a:t>
            </a:r>
          </a:p>
          <a:p>
            <a:pPr>
              <a:defRPr/>
            </a:pPr>
            <a:endParaRPr lang="en-GB" sz="9600" dirty="0"/>
          </a:p>
          <a:p>
            <a:pPr>
              <a:defRPr/>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EA1AB768-F239-DAF4-0D6E-726A4F26A87B}"/>
              </a:ext>
            </a:extLst>
          </p:cNvPr>
          <p:cNvSpPr>
            <a:spLocks noGrp="1"/>
          </p:cNvSpPr>
          <p:nvPr>
            <p:ph type="title"/>
          </p:nvPr>
        </p:nvSpPr>
        <p:spPr>
          <a:xfrm>
            <a:off x="270933" y="274638"/>
            <a:ext cx="9939867" cy="792162"/>
          </a:xfrm>
        </p:spPr>
        <p:txBody>
          <a:bodyPr/>
          <a:lstStyle/>
          <a:p>
            <a:r>
              <a:rPr lang="en-GB" altLang="en-US" sz="2400" dirty="0"/>
              <a:t>‘Expert’ view of health: the social model of health/disability</a:t>
            </a:r>
          </a:p>
        </p:txBody>
      </p:sp>
      <p:pic>
        <p:nvPicPr>
          <p:cNvPr id="48131" name="Picture 2" descr="Choosing a Stair Climber for Disabled People in a Wheelchair - Zonzini">
            <a:extLst>
              <a:ext uri="{FF2B5EF4-FFF2-40B4-BE49-F238E27FC236}">
                <a16:creationId xmlns:a16="http://schemas.microsoft.com/office/drawing/2014/main" id="{E2E3D229-AFA3-249B-4C5E-569DF207C254}"/>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2089150" y="1219200"/>
            <a:ext cx="7664450" cy="5100638"/>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A2E18394-2E9B-4088-AE9B-81AA0649134C}"/>
              </a:ext>
            </a:extLst>
          </p:cNvPr>
          <p:cNvSpPr>
            <a:spLocks noGrp="1"/>
          </p:cNvSpPr>
          <p:nvPr>
            <p:ph type="title"/>
          </p:nvPr>
        </p:nvSpPr>
        <p:spPr>
          <a:xfrm>
            <a:off x="321733" y="304800"/>
            <a:ext cx="10270067" cy="533400"/>
          </a:xfrm>
        </p:spPr>
        <p:txBody>
          <a:bodyPr/>
          <a:lstStyle/>
          <a:p>
            <a:r>
              <a:rPr lang="en-GB" altLang="en-US" dirty="0"/>
              <a:t>The social model of health/disability</a:t>
            </a:r>
          </a:p>
        </p:txBody>
      </p:sp>
      <p:sp>
        <p:nvSpPr>
          <p:cNvPr id="53251" name="Content Placeholder 2">
            <a:extLst>
              <a:ext uri="{FF2B5EF4-FFF2-40B4-BE49-F238E27FC236}">
                <a16:creationId xmlns:a16="http://schemas.microsoft.com/office/drawing/2014/main" id="{5601FED9-2517-D21D-9CB7-9EE4D5D55D69}"/>
              </a:ext>
            </a:extLst>
          </p:cNvPr>
          <p:cNvSpPr>
            <a:spLocks noGrp="1"/>
          </p:cNvSpPr>
          <p:nvPr>
            <p:ph sz="quarter" idx="1"/>
          </p:nvPr>
        </p:nvSpPr>
        <p:spPr>
          <a:xfrm>
            <a:off x="152400" y="838200"/>
            <a:ext cx="12039600" cy="6193970"/>
          </a:xfrm>
        </p:spPr>
        <p:txBody>
          <a:bodyPr/>
          <a:lstStyle/>
          <a:p>
            <a:pPr>
              <a:defRPr/>
            </a:pPr>
            <a:r>
              <a:rPr lang="en-GB" sz="3000" dirty="0"/>
              <a:t>Sociologists argue health and illness (to varying extents) determined by many different factors (not just absence of disease)</a:t>
            </a:r>
          </a:p>
          <a:p>
            <a:pPr>
              <a:defRPr/>
            </a:pPr>
            <a:r>
              <a:rPr lang="en-GB" sz="3000" dirty="0"/>
              <a:t>The ‘social model of health/disability’ posits that factors outside pathology/disease also play a part in determining how/why health-related issues occur; </a:t>
            </a:r>
            <a:r>
              <a:rPr lang="en-GB" altLang="en-US" sz="3000" dirty="0"/>
              <a:t>disability seen as societal issue: people (including those living with chronic conditions) disabled by societal structures (physical/social environments &amp; attitudes of people). </a:t>
            </a:r>
            <a:endParaRPr lang="en-GB" sz="3000" dirty="0"/>
          </a:p>
          <a:p>
            <a:pPr>
              <a:defRPr/>
            </a:pPr>
            <a:r>
              <a:rPr lang="en-GB" sz="3000" dirty="0"/>
              <a:t>Model takes account of society’s structure; considers impact of, for instance: gender; ethnicity, socio-economic factors and social cohesion; factors include: individual behaviour/lifestyle/resilience; access to health services; living conditions (housing); state of environment; income/education levels; relationships with friends/family.  </a:t>
            </a:r>
          </a:p>
          <a:p>
            <a:pPr marL="0" indent="0">
              <a:buNone/>
              <a:defRPr/>
            </a:pPr>
            <a:r>
              <a:rPr lang="en-GB" altLang="en-US" sz="1400" dirty="0"/>
              <a:t>(See Oliver, 1990; 2009; Ledger, </a:t>
            </a:r>
            <a:r>
              <a:rPr lang="en-GB" altLang="en-US" sz="1400" dirty="0" err="1"/>
              <a:t>Shufflebotham</a:t>
            </a:r>
            <a:r>
              <a:rPr lang="en-GB" altLang="en-US" sz="1400" dirty="0"/>
              <a:t> and Walmsley, 2016; Calder, 2020; Giddens and Sutton, 2021; Disability Wales 2024; </a:t>
            </a:r>
            <a:r>
              <a:rPr lang="en-GB" sz="1400" dirty="0"/>
              <a:t>Stevenson, 2018; Hallam, 2011; Glasby, 2017; McKeown, Record and Turner, 1975; Rodham, 2019; Wilkinson and Pickett, 2006; 2009; </a:t>
            </a:r>
            <a:r>
              <a:rPr lang="en-GB" sz="1400" dirty="0" err="1"/>
              <a:t>Blaxter</a:t>
            </a:r>
            <a:r>
              <a:rPr lang="en-GB" sz="1400" dirty="0"/>
              <a:t>, 1990; Frawley, 2020)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20CF9-5F66-9BA1-0EFE-9E97199A86A9}"/>
              </a:ext>
            </a:extLst>
          </p:cNvPr>
          <p:cNvSpPr>
            <a:spLocks noGrp="1"/>
          </p:cNvSpPr>
          <p:nvPr>
            <p:ph type="title"/>
          </p:nvPr>
        </p:nvSpPr>
        <p:spPr>
          <a:xfrm>
            <a:off x="406400" y="274638"/>
            <a:ext cx="10261600" cy="487362"/>
          </a:xfrm>
        </p:spPr>
        <p:txBody>
          <a:bodyPr>
            <a:normAutofit fontScale="90000"/>
          </a:bodyPr>
          <a:lstStyle/>
          <a:p>
            <a:pPr>
              <a:defRPr/>
            </a:pPr>
            <a:r>
              <a:rPr lang="en-GB" dirty="0"/>
              <a:t>Various definitions of health and of wellbeing</a:t>
            </a:r>
          </a:p>
        </p:txBody>
      </p:sp>
      <p:sp>
        <p:nvSpPr>
          <p:cNvPr id="3" name="Content Placeholder 2">
            <a:extLst>
              <a:ext uri="{FF2B5EF4-FFF2-40B4-BE49-F238E27FC236}">
                <a16:creationId xmlns:a16="http://schemas.microsoft.com/office/drawing/2014/main" id="{39C0D122-F792-83A8-0362-687FFA37B180}"/>
              </a:ext>
            </a:extLst>
          </p:cNvPr>
          <p:cNvSpPr>
            <a:spLocks noGrp="1"/>
          </p:cNvSpPr>
          <p:nvPr>
            <p:ph sz="quarter" idx="1"/>
          </p:nvPr>
        </p:nvSpPr>
        <p:spPr>
          <a:xfrm>
            <a:off x="254000" y="762000"/>
            <a:ext cx="11785600" cy="6096000"/>
          </a:xfrm>
        </p:spPr>
        <p:txBody>
          <a:bodyPr>
            <a:normAutofit fontScale="25000" lnSpcReduction="20000"/>
          </a:bodyPr>
          <a:lstStyle/>
          <a:p>
            <a:pPr>
              <a:defRPr/>
            </a:pPr>
            <a:r>
              <a:rPr lang="en-GB" altLang="en-US" sz="11200" dirty="0"/>
              <a:t>Different conceptualisations/understandings of health; thus, difficult to define/many definitions.  The World Health Organization (WHO) definition of health (this is included in the WHO Constitution – see WHO, 2020) has proved enduring: </a:t>
            </a:r>
          </a:p>
          <a:p>
            <a:pPr>
              <a:buFont typeface="Wingdings 2" panose="05020102010507070707" pitchFamily="18" charset="2"/>
              <a:buNone/>
              <a:defRPr/>
            </a:pPr>
            <a:r>
              <a:rPr lang="en-GB" altLang="en-US" sz="11200" dirty="0"/>
              <a:t>		</a:t>
            </a:r>
            <a:r>
              <a:rPr lang="en-GB" altLang="en-US" sz="10400" dirty="0"/>
              <a:t>Health is a state of complete physical, mental and social well-being and not merely 	the 	absence of disease or infirmity.  (WHO, 2020, p. 2).</a:t>
            </a:r>
          </a:p>
          <a:p>
            <a:pPr>
              <a:defRPr/>
            </a:pPr>
            <a:r>
              <a:rPr lang="en-US" altLang="en-US" sz="11200" dirty="0"/>
              <a:t>Wellbeing: similarly multifaceted/complex, similar definitional issues (see Scott, 2012;  Vernon, 2014; Allan and Hand, 2014; </a:t>
            </a:r>
            <a:r>
              <a:rPr lang="en-US" altLang="en-US" sz="11200" dirty="0" err="1"/>
              <a:t>Fattore</a:t>
            </a:r>
            <a:r>
              <a:rPr lang="en-US" altLang="en-US" sz="11200" dirty="0"/>
              <a:t> and Mason, 2016; Bautista et al., 2023; Wilson, Massey and </a:t>
            </a:r>
            <a:r>
              <a:rPr lang="en-US" altLang="en-US" sz="11200" dirty="0" err="1"/>
              <a:t>Mabhala</a:t>
            </a:r>
            <a:r>
              <a:rPr lang="en-US" altLang="en-US" sz="11200" dirty="0"/>
              <a:t>, 2015).</a:t>
            </a:r>
          </a:p>
          <a:p>
            <a:pPr>
              <a:defRPr/>
            </a:pPr>
            <a:r>
              <a:rPr lang="en-US" sz="11200" dirty="0"/>
              <a:t>Can be u</a:t>
            </a:r>
            <a:r>
              <a:rPr lang="en-GB" sz="11200" dirty="0" err="1"/>
              <a:t>nderstood</a:t>
            </a:r>
            <a:r>
              <a:rPr lang="en-GB" sz="11200" dirty="0"/>
              <a:t> in terms of wellness, health &amp; happiness, satisfaction of basic human needs, e.g. material subsistence, protection, affection, understanding, &amp; autonomy, which then contribute to physical and mental health &amp; abilities for social participation (see, for instance: Wilson, Massey and </a:t>
            </a:r>
            <a:r>
              <a:rPr lang="en-GB" sz="11200" dirty="0" err="1"/>
              <a:t>Mabhala</a:t>
            </a:r>
            <a:r>
              <a:rPr lang="en-GB" sz="11200" dirty="0"/>
              <a:t>, 2015; Slade, </a:t>
            </a:r>
            <a:r>
              <a:rPr lang="en-GB" sz="11200" dirty="0" err="1"/>
              <a:t>Oades</a:t>
            </a:r>
            <a:r>
              <a:rPr lang="en-GB" sz="11200" dirty="0"/>
              <a:t> and Jarden, 2017; Bautista et al., 2023) wellbeing has been defined as:</a:t>
            </a:r>
            <a:r>
              <a:rPr lang="en-US" altLang="en-US" sz="11200" dirty="0"/>
              <a:t>	</a:t>
            </a:r>
          </a:p>
          <a:p>
            <a:pPr marL="0" indent="0">
              <a:buNone/>
              <a:defRPr/>
            </a:pPr>
            <a:r>
              <a:rPr lang="en-US" altLang="en-US" sz="11200" dirty="0"/>
              <a:t>	</a:t>
            </a:r>
            <a:r>
              <a:rPr lang="en-US" altLang="en-US" sz="10400" dirty="0"/>
              <a:t>…having the ability to engage in meaningful activities, feeling good and in control, and 	being resilient to changes that occur in life (Rowe and Mitchell, 2013, p. 189). </a:t>
            </a:r>
          </a:p>
          <a:p>
            <a:pPr marL="0" indent="0">
              <a:buNone/>
              <a:defRPr/>
            </a:pPr>
            <a:r>
              <a:rPr lang="en-US" altLang="en-US" sz="11200" dirty="0"/>
              <a:t> </a:t>
            </a:r>
          </a:p>
          <a:p>
            <a:pPr marL="0" indent="0">
              <a:buNone/>
              <a:defRPr/>
            </a:pPr>
            <a:r>
              <a:rPr lang="en-US" altLang="en-US" sz="3000" dirty="0"/>
              <a:t> </a:t>
            </a:r>
          </a:p>
          <a:p>
            <a:pPr marL="0" indent="0">
              <a:buNone/>
              <a:defRPr/>
            </a:pPr>
            <a:endParaRPr lang="en-GB" sz="1500" dirty="0"/>
          </a:p>
          <a:p>
            <a:pPr marL="0" indent="0">
              <a:buNone/>
              <a:defRPr/>
            </a:pPr>
            <a:endParaRPr lang="en-GB" sz="1500" dirty="0"/>
          </a:p>
          <a:p>
            <a:pPr marL="0" indent="0">
              <a:buNone/>
              <a:defRPr/>
            </a:pPr>
            <a:endParaRPr lang="en-GB" sz="1500" dirty="0"/>
          </a:p>
          <a:p>
            <a:pPr marL="0" indent="0">
              <a:buNone/>
              <a:defRPr/>
            </a:pPr>
            <a:endParaRPr lang="en-GB" sz="1500" dirty="0"/>
          </a:p>
          <a:p>
            <a:pPr marL="0" indent="0">
              <a:buNone/>
              <a:defRPr/>
            </a:pPr>
            <a:endParaRPr lang="en-GB" sz="1500" dirty="0"/>
          </a:p>
          <a:p>
            <a:pPr marL="0" indent="0">
              <a:buNone/>
              <a:defRPr/>
            </a:pPr>
            <a:endParaRPr lang="en-GB" sz="1500" dirty="0"/>
          </a:p>
          <a:p>
            <a:pPr marL="0" indent="0">
              <a:buNone/>
              <a:defRPr/>
            </a:pPr>
            <a:endParaRPr lang="en-GB" sz="1500" dirty="0"/>
          </a:p>
          <a:p>
            <a:pPr marL="0" indent="0">
              <a:buNone/>
              <a:defRPr/>
            </a:pPr>
            <a:endParaRPr lang="en-GB" sz="1500" dirty="0"/>
          </a:p>
          <a:p>
            <a:pPr>
              <a:buFont typeface="Wingdings 2" panose="05020102010507070707" pitchFamily="18" charset="2"/>
              <a:buNone/>
              <a:defRPr/>
            </a:pPr>
            <a:endParaRPr lang="en-GB" sz="1500" dirty="0"/>
          </a:p>
          <a:p>
            <a:pPr>
              <a:buFont typeface="Wingdings 2" panose="05020102010507070707" pitchFamily="18" charset="2"/>
              <a:buNone/>
              <a:defRPr/>
            </a:pPr>
            <a:endParaRPr lang="en-GB" sz="1500" dirty="0"/>
          </a:p>
        </p:txBody>
      </p:sp>
    </p:spTree>
    <p:extLst>
      <p:ext uri="{BB962C8B-B14F-4D97-AF65-F5344CB8AC3E}">
        <p14:creationId xmlns:p14="http://schemas.microsoft.com/office/powerpoint/2010/main" val="2762635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6427BCD-4441-FBF6-2B75-9F3376599F0C}"/>
              </a:ext>
            </a:extLst>
          </p:cNvPr>
          <p:cNvSpPr>
            <a:spLocks noGrp="1"/>
          </p:cNvSpPr>
          <p:nvPr>
            <p:ph type="title"/>
          </p:nvPr>
        </p:nvSpPr>
        <p:spPr>
          <a:xfrm>
            <a:off x="423081" y="274638"/>
            <a:ext cx="9787719" cy="563562"/>
          </a:xfrm>
        </p:spPr>
        <p:txBody>
          <a:bodyPr>
            <a:normAutofit fontScale="90000"/>
          </a:bodyPr>
          <a:lstStyle/>
          <a:p>
            <a:pPr>
              <a:defRPr/>
            </a:pPr>
            <a:r>
              <a:rPr lang="en-GB" altLang="en-US" dirty="0"/>
              <a:t>Various models of health/wellbeing</a:t>
            </a:r>
          </a:p>
        </p:txBody>
      </p:sp>
      <p:sp>
        <p:nvSpPr>
          <p:cNvPr id="59395" name="Content Placeholder 2">
            <a:extLst>
              <a:ext uri="{FF2B5EF4-FFF2-40B4-BE49-F238E27FC236}">
                <a16:creationId xmlns:a16="http://schemas.microsoft.com/office/drawing/2014/main" id="{33BAF05B-8665-200D-6D13-609BFF0F7515}"/>
              </a:ext>
            </a:extLst>
          </p:cNvPr>
          <p:cNvSpPr>
            <a:spLocks noGrp="1"/>
          </p:cNvSpPr>
          <p:nvPr>
            <p:ph sz="quarter" idx="1"/>
          </p:nvPr>
        </p:nvSpPr>
        <p:spPr>
          <a:xfrm>
            <a:off x="239485" y="838200"/>
            <a:ext cx="11669485" cy="6019799"/>
          </a:xfrm>
        </p:spPr>
        <p:txBody>
          <a:bodyPr/>
          <a:lstStyle/>
          <a:p>
            <a:r>
              <a:rPr lang="en-GB" altLang="en-US" sz="3200" dirty="0"/>
              <a:t>Health has thus been conceptualised as: </a:t>
            </a:r>
          </a:p>
          <a:p>
            <a:pPr lvl="1"/>
            <a:r>
              <a:rPr lang="en-GB" altLang="en-US" sz="3000" dirty="0"/>
              <a:t>a ‘health field’ (Lalonde, 1974);</a:t>
            </a:r>
          </a:p>
          <a:p>
            <a:pPr lvl="1"/>
            <a:r>
              <a:rPr lang="en-GB" altLang="en-US" sz="3200" dirty="0"/>
              <a:t>in terms of interconnections (Engel, 1977);</a:t>
            </a:r>
          </a:p>
          <a:p>
            <a:pPr lvl="1"/>
            <a:r>
              <a:rPr lang="en-GB" altLang="en-US" sz="3200" dirty="0"/>
              <a:t>as a continuum (Travis and Ryan, 2004); </a:t>
            </a:r>
          </a:p>
          <a:p>
            <a:pPr lvl="1"/>
            <a:r>
              <a:rPr lang="en-GB" altLang="en-US" sz="3200" dirty="0"/>
              <a:t>considered as multifactorial (Dahlgren and Whitehead, 2006; Organisation for Economic Co-operation and Development [OECD], 2020; WG, 2015)</a:t>
            </a:r>
          </a:p>
          <a:p>
            <a:r>
              <a:rPr lang="en-GB" altLang="en-US" sz="3200" dirty="0"/>
              <a:t>But it has also been argued that health comprises very complex ideas that cannot be conveyed by simple models/definitions (Rowe and Mitchell, 2013).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6336-8A70-4978-39CD-AB38EF56BED3}"/>
              </a:ext>
            </a:extLst>
          </p:cNvPr>
          <p:cNvSpPr>
            <a:spLocks noGrp="1"/>
          </p:cNvSpPr>
          <p:nvPr>
            <p:ph type="title"/>
          </p:nvPr>
        </p:nvSpPr>
        <p:spPr/>
        <p:txBody>
          <a:bodyPr>
            <a:normAutofit/>
          </a:bodyPr>
          <a:lstStyle/>
          <a:p>
            <a:pPr>
              <a:defRPr/>
            </a:pPr>
            <a:r>
              <a:rPr lang="en-GB" dirty="0"/>
              <a:t>The Health Field Concept (Lalonde, 1974)</a:t>
            </a:r>
          </a:p>
        </p:txBody>
      </p:sp>
      <p:sp>
        <p:nvSpPr>
          <p:cNvPr id="65539" name="Content Placeholder 2">
            <a:extLst>
              <a:ext uri="{FF2B5EF4-FFF2-40B4-BE49-F238E27FC236}">
                <a16:creationId xmlns:a16="http://schemas.microsoft.com/office/drawing/2014/main" id="{BBE46A8D-23F1-FDF8-EA31-67908AD56BDA}"/>
              </a:ext>
            </a:extLst>
          </p:cNvPr>
          <p:cNvSpPr>
            <a:spLocks noGrp="1"/>
          </p:cNvSpPr>
          <p:nvPr>
            <p:ph sz="quarter" idx="1"/>
          </p:nvPr>
        </p:nvSpPr>
        <p:spPr>
          <a:xfrm>
            <a:off x="1524000" y="1447801"/>
            <a:ext cx="8686800" cy="4860925"/>
          </a:xfrm>
        </p:spPr>
        <p:txBody>
          <a:bodyPr/>
          <a:lstStyle/>
          <a:p>
            <a:endParaRPr lang="en-GB" altLang="en-US"/>
          </a:p>
          <a:p>
            <a:endParaRPr lang="en-GB" altLang="en-US"/>
          </a:p>
          <a:p>
            <a:pPr>
              <a:buFont typeface="Wingdings 2" panose="05020102010507070707" pitchFamily="18" charset="2"/>
              <a:buNone/>
            </a:pPr>
            <a:r>
              <a:rPr lang="en-GB" altLang="en-US"/>
              <a:t>                                  </a:t>
            </a:r>
            <a:r>
              <a:rPr lang="en-GB" altLang="en-US" sz="2000"/>
              <a:t>Environmental influences   </a:t>
            </a:r>
          </a:p>
          <a:p>
            <a:pPr>
              <a:buFont typeface="Wingdings 2" panose="05020102010507070707" pitchFamily="18" charset="2"/>
              <a:buNone/>
            </a:pPr>
            <a:endParaRPr lang="en-GB" altLang="en-US"/>
          </a:p>
          <a:p>
            <a:pPr>
              <a:buFont typeface="Wingdings 2" panose="05020102010507070707" pitchFamily="18" charset="2"/>
              <a:buNone/>
            </a:pPr>
            <a:endParaRPr lang="en-GB" altLang="en-US"/>
          </a:p>
          <a:p>
            <a:pPr>
              <a:buFont typeface="Wingdings 2" panose="05020102010507070707" pitchFamily="18" charset="2"/>
              <a:buNone/>
            </a:pPr>
            <a:r>
              <a:rPr lang="en-GB" altLang="en-US"/>
              <a:t>    </a:t>
            </a:r>
            <a:r>
              <a:rPr lang="en-GB" altLang="en-US" sz="2000"/>
              <a:t>Extent and nature of Health Services                            Genetic and Biological Influences </a:t>
            </a:r>
          </a:p>
          <a:p>
            <a:pPr>
              <a:buFont typeface="Wingdings 2" panose="05020102010507070707" pitchFamily="18" charset="2"/>
              <a:buNone/>
            </a:pPr>
            <a:endParaRPr lang="en-GB" altLang="en-US" sz="2000"/>
          </a:p>
          <a:p>
            <a:pPr>
              <a:buFont typeface="Wingdings 2" panose="05020102010507070707" pitchFamily="18" charset="2"/>
              <a:buNone/>
            </a:pPr>
            <a:r>
              <a:rPr lang="en-GB" altLang="en-US" sz="2000"/>
              <a:t>                                                         Individual Lifestyle                  </a:t>
            </a:r>
          </a:p>
          <a:p>
            <a:pPr>
              <a:buFont typeface="Wingdings 2" panose="05020102010507070707" pitchFamily="18" charset="2"/>
              <a:buNone/>
            </a:pPr>
            <a:r>
              <a:rPr lang="en-GB" altLang="en-US"/>
              <a:t>                                          </a:t>
            </a:r>
          </a:p>
        </p:txBody>
      </p:sp>
      <p:sp>
        <p:nvSpPr>
          <p:cNvPr id="5" name="4-Point Star 4">
            <a:extLst>
              <a:ext uri="{FF2B5EF4-FFF2-40B4-BE49-F238E27FC236}">
                <a16:creationId xmlns:a16="http://schemas.microsoft.com/office/drawing/2014/main" id="{FAD25D0E-D1C3-90AC-AA9F-D0A7ABBB0DA7}"/>
              </a:ext>
            </a:extLst>
          </p:cNvPr>
          <p:cNvSpPr/>
          <p:nvPr/>
        </p:nvSpPr>
        <p:spPr>
          <a:xfrm>
            <a:off x="3719514" y="2781301"/>
            <a:ext cx="4321175" cy="2016125"/>
          </a:xfrm>
          <a:prstGeom prst="star4">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Health</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0AFC2F-5198-70EA-20F5-33DE8ACF44FA}"/>
              </a:ext>
            </a:extLst>
          </p:cNvPr>
          <p:cNvSpPr>
            <a:spLocks noGrp="1"/>
          </p:cNvSpPr>
          <p:nvPr>
            <p:ph sz="quarter" idx="1"/>
          </p:nvPr>
        </p:nvSpPr>
        <p:spPr>
          <a:xfrm>
            <a:off x="1774825" y="981076"/>
            <a:ext cx="8642350" cy="5472113"/>
          </a:xfrm>
        </p:spPr>
        <p:txBody>
          <a:bodyPr>
            <a:normAutofit fontScale="92500" lnSpcReduction="10000"/>
          </a:bodyPr>
          <a:lstStyle/>
          <a:p>
            <a:pPr>
              <a:defRPr/>
            </a:pPr>
            <a:r>
              <a:rPr lang="en-GB" sz="2400" dirty="0"/>
              <a:t>The biopsychosocial model</a:t>
            </a:r>
          </a:p>
          <a:p>
            <a:pPr marL="0" indent="0">
              <a:buNone/>
              <a:defRPr/>
            </a:pPr>
            <a:endParaRPr lang="en-GB" sz="2400" dirty="0"/>
          </a:p>
          <a:p>
            <a:pPr marL="0" indent="0">
              <a:buNone/>
              <a:defRPr/>
            </a:pPr>
            <a:endParaRPr lang="en-GB" sz="2400" dirty="0"/>
          </a:p>
          <a:p>
            <a:pPr marL="0" indent="0">
              <a:buNone/>
              <a:defRPr/>
            </a:pPr>
            <a:endParaRPr lang="en-GB" sz="2400" dirty="0"/>
          </a:p>
          <a:p>
            <a:pPr>
              <a:defRPr/>
            </a:pPr>
            <a:endParaRPr lang="en-GB" sz="2400" dirty="0"/>
          </a:p>
          <a:p>
            <a:pPr>
              <a:defRPr/>
            </a:pPr>
            <a:endParaRPr lang="en-GB" sz="2400" dirty="0"/>
          </a:p>
          <a:p>
            <a:pPr>
              <a:defRPr/>
            </a:pPr>
            <a:endParaRPr lang="en-GB" sz="2400" dirty="0"/>
          </a:p>
          <a:p>
            <a:pPr>
              <a:defRPr/>
            </a:pPr>
            <a:endParaRPr lang="en-GB" sz="2400" dirty="0"/>
          </a:p>
          <a:p>
            <a:pPr>
              <a:defRPr/>
            </a:pPr>
            <a:endParaRPr lang="en-GB" sz="2400" dirty="0"/>
          </a:p>
          <a:p>
            <a:pPr>
              <a:defRPr/>
            </a:pPr>
            <a:endParaRPr lang="en-GB" sz="2400" dirty="0"/>
          </a:p>
          <a:p>
            <a:pPr>
              <a:defRPr/>
            </a:pPr>
            <a:endParaRPr lang="en-GB" sz="2400" dirty="0"/>
          </a:p>
          <a:p>
            <a:pPr>
              <a:defRPr/>
            </a:pPr>
            <a:endParaRPr lang="en-GB" sz="2400" dirty="0"/>
          </a:p>
          <a:p>
            <a:pPr>
              <a:buFont typeface="Wingdings 2" panose="05020102010507070707" pitchFamily="18" charset="2"/>
              <a:buNone/>
              <a:defRPr/>
            </a:pPr>
            <a:endParaRPr lang="en-GB" sz="2400" dirty="0"/>
          </a:p>
          <a:p>
            <a:pPr>
              <a:buFont typeface="Wingdings 2" panose="05020102010507070707" pitchFamily="18" charset="2"/>
              <a:buNone/>
              <a:defRPr/>
            </a:pPr>
            <a:r>
              <a:rPr lang="en-GB" sz="2400" dirty="0"/>
              <a:t>(See Engel, 1977)</a:t>
            </a:r>
          </a:p>
          <a:p>
            <a:pPr>
              <a:defRPr/>
            </a:pPr>
            <a:endParaRPr lang="en-GB" dirty="0"/>
          </a:p>
        </p:txBody>
      </p:sp>
      <p:graphicFrame>
        <p:nvGraphicFramePr>
          <p:cNvPr id="4" name="Diagram 3">
            <a:extLst>
              <a:ext uri="{FF2B5EF4-FFF2-40B4-BE49-F238E27FC236}">
                <a16:creationId xmlns:a16="http://schemas.microsoft.com/office/drawing/2014/main" id="{E53F16A0-A664-294F-E87F-2E418D52FF46}"/>
              </a:ext>
            </a:extLst>
          </p:cNvPr>
          <p:cNvGraphicFramePr/>
          <p:nvPr/>
        </p:nvGraphicFramePr>
        <p:xfrm>
          <a:off x="1569840" y="1340768"/>
          <a:ext cx="8846640" cy="52425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BFA8C534-0BAF-19A8-6D58-DE5F10353422}"/>
              </a:ext>
            </a:extLst>
          </p:cNvPr>
          <p:cNvSpPr>
            <a:spLocks noGrp="1"/>
          </p:cNvSpPr>
          <p:nvPr>
            <p:ph type="title"/>
          </p:nvPr>
        </p:nvSpPr>
        <p:spPr>
          <a:xfrm>
            <a:off x="1570038" y="274639"/>
            <a:ext cx="8640762" cy="706437"/>
          </a:xfrm>
        </p:spPr>
        <p:txBody>
          <a:bodyPr>
            <a:normAutofit fontScale="90000"/>
          </a:bodyPr>
          <a:lstStyle/>
          <a:p>
            <a:pPr>
              <a:defRPr/>
            </a:pPr>
            <a:r>
              <a:rPr lang="en-GB" dirty="0"/>
              <a:t>The biopsychosocial model of health</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67B9C8C0-59F3-11D6-90C5-5E58AB82BEA5}"/>
              </a:ext>
            </a:extLst>
          </p:cNvPr>
          <p:cNvSpPr>
            <a:spLocks noGrp="1"/>
          </p:cNvSpPr>
          <p:nvPr>
            <p:ph type="title"/>
          </p:nvPr>
        </p:nvSpPr>
        <p:spPr/>
        <p:txBody>
          <a:bodyPr/>
          <a:lstStyle/>
          <a:p>
            <a:r>
              <a:rPr lang="en-GB" altLang="en-US" dirty="0"/>
              <a:t> </a:t>
            </a:r>
          </a:p>
        </p:txBody>
      </p:sp>
      <p:sp>
        <p:nvSpPr>
          <p:cNvPr id="15363" name="Content Placeholder 2">
            <a:extLst>
              <a:ext uri="{FF2B5EF4-FFF2-40B4-BE49-F238E27FC236}">
                <a16:creationId xmlns:a16="http://schemas.microsoft.com/office/drawing/2014/main" id="{BFA6355F-8067-5BC8-A13E-695AA725FFDC}"/>
              </a:ext>
            </a:extLst>
          </p:cNvPr>
          <p:cNvSpPr>
            <a:spLocks noGrp="1"/>
          </p:cNvSpPr>
          <p:nvPr>
            <p:ph sz="quarter" idx="1"/>
          </p:nvPr>
        </p:nvSpPr>
        <p:spPr>
          <a:xfrm>
            <a:off x="1992314" y="1447800"/>
            <a:ext cx="8218487" cy="4572000"/>
          </a:xfrm>
        </p:spPr>
        <p:txBody>
          <a:bodyPr>
            <a:normAutofit fontScale="92500"/>
          </a:bodyPr>
          <a:lstStyle/>
          <a:p>
            <a:pPr>
              <a:defRPr/>
            </a:pPr>
            <a:r>
              <a:rPr lang="en-GB" altLang="en-US" dirty="0"/>
              <a:t>Biomedical model - background</a:t>
            </a:r>
          </a:p>
          <a:p>
            <a:pPr lvl="1">
              <a:defRPr/>
            </a:pPr>
            <a:r>
              <a:rPr lang="en-GB" altLang="en-US" dirty="0"/>
              <a:t>Victorian era saw big improvements in health and life expectancy – </a:t>
            </a:r>
            <a:r>
              <a:rPr lang="en-GB" altLang="en-US" i="1" dirty="0"/>
              <a:t>why was this</a:t>
            </a:r>
            <a:r>
              <a:rPr lang="en-GB" altLang="en-US" dirty="0"/>
              <a:t>? </a:t>
            </a:r>
          </a:p>
          <a:p>
            <a:pPr>
              <a:defRPr/>
            </a:pPr>
            <a:r>
              <a:rPr lang="en-GB" altLang="en-US" dirty="0"/>
              <a:t>Biomedical model: </a:t>
            </a:r>
          </a:p>
          <a:p>
            <a:pPr lvl="1">
              <a:defRPr/>
            </a:pPr>
            <a:r>
              <a:rPr lang="en-GB" altLang="en-US" dirty="0"/>
              <a:t>Health = absence of disease/abnormality</a:t>
            </a:r>
          </a:p>
          <a:p>
            <a:pPr lvl="1">
              <a:defRPr/>
            </a:pPr>
            <a:r>
              <a:rPr lang="en-GB" altLang="en-US" dirty="0"/>
              <a:t>Ill-health = bodily </a:t>
            </a:r>
            <a:r>
              <a:rPr lang="en-GB" altLang="en-US" dirty="0" err="1"/>
              <a:t>misfunctions</a:t>
            </a:r>
            <a:r>
              <a:rPr lang="en-GB" altLang="en-US" dirty="0"/>
              <a:t>; invasion by bacteria/viruses; trauma</a:t>
            </a:r>
          </a:p>
          <a:p>
            <a:pPr lvl="1">
              <a:defRPr/>
            </a:pPr>
            <a:r>
              <a:rPr lang="en-GB" altLang="en-US" dirty="0"/>
              <a:t>Body = ‘machine’ to be ‘fixed’</a:t>
            </a:r>
          </a:p>
          <a:p>
            <a:pPr marL="319088" lvl="1" indent="0">
              <a:buNone/>
              <a:defRPr/>
            </a:pPr>
            <a:endParaRPr lang="en-GB" altLang="en-US" dirty="0"/>
          </a:p>
          <a:p>
            <a:pPr marL="501650" indent="-457200">
              <a:defRPr/>
            </a:pPr>
            <a:r>
              <a:rPr lang="en-GB" altLang="en-US" i="1" dirty="0"/>
              <a:t>What are the limitations of this model</a:t>
            </a:r>
            <a:r>
              <a:rPr lang="en-GB" altLang="en-US" dirty="0"/>
              <a:t>?</a:t>
            </a:r>
          </a:p>
          <a:p>
            <a:pPr lvl="1">
              <a:defRPr/>
            </a:pPr>
            <a:endParaRPr lang="en-GB" altLang="en-US" dirty="0"/>
          </a:p>
          <a:p>
            <a:pPr>
              <a:defRPr/>
            </a:pPr>
            <a:r>
              <a:rPr lang="en-GB" altLang="en-US" dirty="0"/>
              <a:t>(s</a:t>
            </a:r>
          </a:p>
        </p:txBody>
      </p:sp>
      <p:pic>
        <p:nvPicPr>
          <p:cNvPr id="69636" name="Picture 4" descr="D:\trinity1920\principlesofpractice\994182bad2b790afa9f2c924769eaed5.jpg">
            <a:extLst>
              <a:ext uri="{FF2B5EF4-FFF2-40B4-BE49-F238E27FC236}">
                <a16:creationId xmlns:a16="http://schemas.microsoft.com/office/drawing/2014/main" id="{1E957E53-27BC-8D21-DEA3-C9E30ED4B7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476250"/>
            <a:ext cx="9144000" cy="532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7" name="TextBox 1">
            <a:extLst>
              <a:ext uri="{FF2B5EF4-FFF2-40B4-BE49-F238E27FC236}">
                <a16:creationId xmlns:a16="http://schemas.microsoft.com/office/drawing/2014/main" id="{70BDCB07-3DE5-450B-6E7F-11958D7EFFD0}"/>
              </a:ext>
            </a:extLst>
          </p:cNvPr>
          <p:cNvSpPr txBox="1">
            <a:spLocks noChangeArrowheads="1"/>
          </p:cNvSpPr>
          <p:nvPr/>
        </p:nvSpPr>
        <p:spPr bwMode="auto">
          <a:xfrm>
            <a:off x="1992314" y="6019800"/>
            <a:ext cx="34178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1800">
                <a:latin typeface="Arial" panose="020B0604020202020204" pitchFamily="34" charset="0"/>
              </a:rPr>
              <a:t>(See Travis and Ryan, 2004)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Content Placeholder 2">
            <a:extLst>
              <a:ext uri="{FF2B5EF4-FFF2-40B4-BE49-F238E27FC236}">
                <a16:creationId xmlns:a16="http://schemas.microsoft.com/office/drawing/2014/main" id="{FBAA3F6D-DCF7-2912-0B36-70FECC01846A}"/>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3006148" y="828676"/>
            <a:ext cx="8035925" cy="5762625"/>
          </a:xfrm>
        </p:spPr>
      </p:pic>
      <p:sp>
        <p:nvSpPr>
          <p:cNvPr id="71683" name="TextBox 4">
            <a:extLst>
              <a:ext uri="{FF2B5EF4-FFF2-40B4-BE49-F238E27FC236}">
                <a16:creationId xmlns:a16="http://schemas.microsoft.com/office/drawing/2014/main" id="{0445072A-CA4E-308F-4AEC-08EB42C80DCC}"/>
              </a:ext>
            </a:extLst>
          </p:cNvPr>
          <p:cNvSpPr txBox="1">
            <a:spLocks noChangeArrowheads="1"/>
          </p:cNvSpPr>
          <p:nvPr/>
        </p:nvSpPr>
        <p:spPr bwMode="auto">
          <a:xfrm>
            <a:off x="681644" y="914399"/>
            <a:ext cx="2161309"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1800" dirty="0">
                <a:latin typeface="Arial" panose="020B0604020202020204" pitchFamily="34" charset="0"/>
              </a:rPr>
              <a:t>The Main Determinants of Health (see Dahlgren and Whitehead, 2006, p. 7)</a:t>
            </a:r>
          </a:p>
        </p:txBody>
      </p:sp>
      <p:sp>
        <p:nvSpPr>
          <p:cNvPr id="6" name="Title 1">
            <a:extLst>
              <a:ext uri="{FF2B5EF4-FFF2-40B4-BE49-F238E27FC236}">
                <a16:creationId xmlns:a16="http://schemas.microsoft.com/office/drawing/2014/main" id="{2C8BC831-D319-4425-5FE6-75FFCC9FF699}"/>
              </a:ext>
            </a:extLst>
          </p:cNvPr>
          <p:cNvSpPr txBox="1">
            <a:spLocks noGrp="1"/>
          </p:cNvSpPr>
          <p:nvPr>
            <p:ph type="title"/>
          </p:nvPr>
        </p:nvSpPr>
        <p:spPr>
          <a:xfrm>
            <a:off x="365760" y="304800"/>
            <a:ext cx="10149841" cy="523876"/>
          </a:xfrm>
        </p:spPr>
        <p:txBody>
          <a:bodyPr>
            <a:normAutofit fontScale="90000"/>
          </a:bodyPr>
          <a:lst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a:defRPr>
            </a:lvl2pPr>
            <a:lvl3pPr algn="l" rtl="0" eaLnBrk="0" fontAlgn="base" hangingPunct="0">
              <a:spcBef>
                <a:spcPct val="0"/>
              </a:spcBef>
              <a:spcAft>
                <a:spcPct val="0"/>
              </a:spcAft>
              <a:defRPr sz="4000">
                <a:solidFill>
                  <a:schemeClr val="tx2"/>
                </a:solidFill>
                <a:latin typeface="Franklin Gothic Book"/>
              </a:defRPr>
            </a:lvl3pPr>
            <a:lvl4pPr algn="l" rtl="0" eaLnBrk="0" fontAlgn="base" hangingPunct="0">
              <a:spcBef>
                <a:spcPct val="0"/>
              </a:spcBef>
              <a:spcAft>
                <a:spcPct val="0"/>
              </a:spcAft>
              <a:defRPr sz="4000">
                <a:solidFill>
                  <a:schemeClr val="tx2"/>
                </a:solidFill>
                <a:latin typeface="Franklin Gothic Book"/>
              </a:defRPr>
            </a:lvl4pPr>
            <a:lvl5pPr algn="l" rtl="0" eaLnBrk="0" fontAlgn="base" hangingPunct="0">
              <a:spcBef>
                <a:spcPct val="0"/>
              </a:spcBef>
              <a:spcAft>
                <a:spcPct val="0"/>
              </a:spcAft>
              <a:defRPr sz="4000">
                <a:solidFill>
                  <a:schemeClr val="tx2"/>
                </a:solidFill>
                <a:latin typeface="Franklin Gothic Book"/>
              </a:defRPr>
            </a:lvl5pPr>
            <a:lvl6pPr marL="457200" algn="l" rtl="0" fontAlgn="base">
              <a:spcBef>
                <a:spcPct val="0"/>
              </a:spcBef>
              <a:spcAft>
                <a:spcPct val="0"/>
              </a:spcAft>
              <a:defRPr sz="4000">
                <a:solidFill>
                  <a:schemeClr val="tx2"/>
                </a:solidFill>
                <a:latin typeface="Franklin Gothic Book"/>
              </a:defRPr>
            </a:lvl6pPr>
            <a:lvl7pPr marL="914400" algn="l" rtl="0" fontAlgn="base">
              <a:spcBef>
                <a:spcPct val="0"/>
              </a:spcBef>
              <a:spcAft>
                <a:spcPct val="0"/>
              </a:spcAft>
              <a:defRPr sz="4000">
                <a:solidFill>
                  <a:schemeClr val="tx2"/>
                </a:solidFill>
                <a:latin typeface="Franklin Gothic Book"/>
              </a:defRPr>
            </a:lvl7pPr>
            <a:lvl8pPr marL="1371600" algn="l" rtl="0" fontAlgn="base">
              <a:spcBef>
                <a:spcPct val="0"/>
              </a:spcBef>
              <a:spcAft>
                <a:spcPct val="0"/>
              </a:spcAft>
              <a:defRPr sz="4000">
                <a:solidFill>
                  <a:schemeClr val="tx2"/>
                </a:solidFill>
                <a:latin typeface="Franklin Gothic Book"/>
              </a:defRPr>
            </a:lvl8pPr>
            <a:lvl9pPr marL="1828800" algn="l" rtl="0" fontAlgn="base">
              <a:spcBef>
                <a:spcPct val="0"/>
              </a:spcBef>
              <a:spcAft>
                <a:spcPct val="0"/>
              </a:spcAft>
              <a:defRPr sz="4000">
                <a:solidFill>
                  <a:schemeClr val="tx2"/>
                </a:solidFill>
                <a:latin typeface="Franklin Gothic Book"/>
              </a:defRPr>
            </a:lvl9pPr>
          </a:lstStyle>
          <a:p>
            <a:pPr>
              <a:defRPr/>
            </a:pPr>
            <a:r>
              <a:rPr lang="en-GB" dirty="0"/>
              <a:t>The ‘rainbow model’ of health</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95AB585E-0FBC-CAEB-8DF7-52D1202A6AF1}"/>
              </a:ext>
            </a:extLst>
          </p:cNvPr>
          <p:cNvSpPr>
            <a:spLocks noGrp="1"/>
          </p:cNvSpPr>
          <p:nvPr>
            <p:ph type="title"/>
          </p:nvPr>
        </p:nvSpPr>
        <p:spPr>
          <a:xfrm>
            <a:off x="299258" y="365759"/>
            <a:ext cx="11754197" cy="636773"/>
          </a:xfrm>
        </p:spPr>
        <p:txBody>
          <a:bodyPr/>
          <a:lstStyle/>
          <a:p>
            <a:r>
              <a:rPr lang="en-GB" altLang="en-US" sz="2800" dirty="0"/>
              <a:t>The Organisation for Economic Co-operation and Development (OECD) Well-being Framework</a:t>
            </a:r>
          </a:p>
        </p:txBody>
      </p:sp>
      <p:pic>
        <p:nvPicPr>
          <p:cNvPr id="80899" name="Content Placeholder 4">
            <a:extLst>
              <a:ext uri="{FF2B5EF4-FFF2-40B4-BE49-F238E27FC236}">
                <a16:creationId xmlns:a16="http://schemas.microsoft.com/office/drawing/2014/main" id="{B2E4498F-5000-A051-C963-203E62E14CCE}"/>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483428" y="1002533"/>
            <a:ext cx="6934200" cy="5643563"/>
          </a:xfrm>
        </p:spPr>
      </p:pic>
    </p:spTree>
    <p:extLst>
      <p:ext uri="{BB962C8B-B14F-4D97-AF65-F5344CB8AC3E}">
        <p14:creationId xmlns:p14="http://schemas.microsoft.com/office/powerpoint/2010/main" val="29655521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FF613-B5F3-929F-72AB-CAFBE8930F4E}"/>
              </a:ext>
            </a:extLst>
          </p:cNvPr>
          <p:cNvSpPr>
            <a:spLocks noGrp="1"/>
          </p:cNvSpPr>
          <p:nvPr>
            <p:ph type="title"/>
          </p:nvPr>
        </p:nvSpPr>
        <p:spPr>
          <a:xfrm>
            <a:off x="368490" y="274638"/>
            <a:ext cx="11213910" cy="708001"/>
          </a:xfrm>
        </p:spPr>
        <p:txBody>
          <a:bodyPr/>
          <a:lstStyle/>
          <a:p>
            <a:r>
              <a:rPr lang="en-GB" dirty="0"/>
              <a:t>WG well-being goals (see WG, 2024)</a:t>
            </a:r>
          </a:p>
        </p:txBody>
      </p:sp>
      <p:pic>
        <p:nvPicPr>
          <p:cNvPr id="5" name="Content Placeholder 4">
            <a:extLst>
              <a:ext uri="{FF2B5EF4-FFF2-40B4-BE49-F238E27FC236}">
                <a16:creationId xmlns:a16="http://schemas.microsoft.com/office/drawing/2014/main" id="{E7952810-5802-45BA-AD43-394C7B7541AA}"/>
              </a:ext>
            </a:extLst>
          </p:cNvPr>
          <p:cNvPicPr>
            <a:picLocks noGrp="1" noChangeAspect="1"/>
          </p:cNvPicPr>
          <p:nvPr>
            <p:ph sz="quarter" idx="1"/>
          </p:nvPr>
        </p:nvPicPr>
        <p:blipFill>
          <a:blip r:embed="rId2"/>
          <a:stretch>
            <a:fillRect/>
          </a:stretch>
        </p:blipFill>
        <p:spPr>
          <a:xfrm>
            <a:off x="3225421" y="1079483"/>
            <a:ext cx="5500048" cy="5503879"/>
          </a:xfrm>
          <a:prstGeom prst="rect">
            <a:avLst/>
          </a:prstGeom>
        </p:spPr>
      </p:pic>
    </p:spTree>
    <p:extLst>
      <p:ext uri="{BB962C8B-B14F-4D97-AF65-F5344CB8AC3E}">
        <p14:creationId xmlns:p14="http://schemas.microsoft.com/office/powerpoint/2010/main" val="19666718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map&#10;&#10;Description automatically generated">
            <a:extLst>
              <a:ext uri="{FF2B5EF4-FFF2-40B4-BE49-F238E27FC236}">
                <a16:creationId xmlns:a16="http://schemas.microsoft.com/office/drawing/2014/main" id="{0039D256-78A1-4326-9D3C-B8E877827BF9}"/>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543396" y="204802"/>
            <a:ext cx="9105207" cy="6448395"/>
          </a:xfrm>
        </p:spPr>
      </p:pic>
    </p:spTree>
    <p:extLst>
      <p:ext uri="{BB962C8B-B14F-4D97-AF65-F5344CB8AC3E}">
        <p14:creationId xmlns:p14="http://schemas.microsoft.com/office/powerpoint/2010/main" val="1841142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D5848285-8287-1938-60FD-576BC696809D}"/>
              </a:ext>
            </a:extLst>
          </p:cNvPr>
          <p:cNvSpPr>
            <a:spLocks noGrp="1"/>
          </p:cNvSpPr>
          <p:nvPr>
            <p:ph type="title"/>
          </p:nvPr>
        </p:nvSpPr>
        <p:spPr>
          <a:xfrm>
            <a:off x="304800" y="274638"/>
            <a:ext cx="10255252" cy="633412"/>
          </a:xfrm>
        </p:spPr>
        <p:txBody>
          <a:bodyPr/>
          <a:lstStyle/>
          <a:p>
            <a:r>
              <a:rPr lang="en-GB" altLang="en-US" sz="3200" dirty="0"/>
              <a:t>Factors that can impact on health…</a:t>
            </a:r>
          </a:p>
        </p:txBody>
      </p:sp>
      <p:sp>
        <p:nvSpPr>
          <p:cNvPr id="3" name="Content Placeholder 2">
            <a:extLst>
              <a:ext uri="{FF2B5EF4-FFF2-40B4-BE49-F238E27FC236}">
                <a16:creationId xmlns:a16="http://schemas.microsoft.com/office/drawing/2014/main" id="{F3154C33-6F84-3709-2965-2EF60D7EF488}"/>
              </a:ext>
            </a:extLst>
          </p:cNvPr>
          <p:cNvSpPr>
            <a:spLocks noGrp="1"/>
          </p:cNvSpPr>
          <p:nvPr>
            <p:ph sz="quarter" idx="1"/>
          </p:nvPr>
        </p:nvSpPr>
        <p:spPr>
          <a:xfrm>
            <a:off x="182881" y="908050"/>
            <a:ext cx="11704320" cy="5797550"/>
          </a:xfrm>
        </p:spPr>
        <p:txBody>
          <a:bodyPr>
            <a:normAutofit/>
          </a:bodyPr>
          <a:lstStyle/>
          <a:p>
            <a:pPr>
              <a:defRPr/>
            </a:pPr>
            <a:r>
              <a:rPr lang="en-GB" sz="3200" dirty="0"/>
              <a:t>Genetics: plays a part in determining lifespan, healthiness, the likelihood of developing certain illnesses.</a:t>
            </a:r>
          </a:p>
          <a:p>
            <a:pPr>
              <a:defRPr/>
            </a:pPr>
            <a:r>
              <a:rPr lang="en-GB" sz="3200" dirty="0"/>
              <a:t>Individual behaviour/lifestyle/resilience: balanced eating, keeping active, (not) smoking, (not) drinking, dealing with day-to-day stresses of life</a:t>
            </a:r>
          </a:p>
          <a:p>
            <a:pPr>
              <a:defRPr/>
            </a:pPr>
            <a:r>
              <a:rPr lang="en-GB" sz="3200" dirty="0"/>
              <a:t>Health services: access to/use of services that prevent and treat disease </a:t>
            </a:r>
          </a:p>
          <a:p>
            <a:pPr>
              <a:defRPr/>
            </a:pPr>
            <a:r>
              <a:rPr lang="en-GB" sz="3200" dirty="0"/>
              <a:t>Ethnicity: different ethnic groups report different levels of health and use different levels of health services</a:t>
            </a:r>
          </a:p>
          <a:p>
            <a:pPr>
              <a:defRPr/>
            </a:pPr>
            <a:r>
              <a:rPr lang="en-GB" sz="3200" dirty="0"/>
              <a:t>Gender: men and women live with different types of conditions at different ages.</a:t>
            </a:r>
          </a:p>
          <a:p>
            <a:pPr marL="0" indent="0">
              <a:buNone/>
              <a:defRPr/>
            </a:pPr>
            <a:r>
              <a:rPr lang="en-GB" altLang="en-US" sz="2000" dirty="0"/>
              <a:t>(See Giddens and Sutton, 2021; Hallam, 2011; Glasby, 2017; Rodham,2019)</a:t>
            </a:r>
            <a:endParaRPr lang="en-GB" sz="2000" dirty="0"/>
          </a:p>
          <a:p>
            <a:pPr>
              <a:defRPr/>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A71C7-8482-515E-3BB4-55238436F168}"/>
              </a:ext>
            </a:extLst>
          </p:cNvPr>
          <p:cNvSpPr>
            <a:spLocks noGrp="1"/>
          </p:cNvSpPr>
          <p:nvPr>
            <p:ph type="title"/>
          </p:nvPr>
        </p:nvSpPr>
        <p:spPr>
          <a:xfrm>
            <a:off x="216131" y="274638"/>
            <a:ext cx="9994669" cy="633412"/>
          </a:xfrm>
        </p:spPr>
        <p:txBody>
          <a:bodyPr>
            <a:normAutofit fontScale="90000"/>
          </a:bodyPr>
          <a:lstStyle/>
          <a:p>
            <a:pPr>
              <a:defRPr/>
            </a:pPr>
            <a:r>
              <a:rPr lang="en-GB" dirty="0"/>
              <a:t>…more factors</a:t>
            </a:r>
          </a:p>
        </p:txBody>
      </p:sp>
      <p:sp>
        <p:nvSpPr>
          <p:cNvPr id="3" name="Content Placeholder 2">
            <a:extLst>
              <a:ext uri="{FF2B5EF4-FFF2-40B4-BE49-F238E27FC236}">
                <a16:creationId xmlns:a16="http://schemas.microsoft.com/office/drawing/2014/main" id="{D36B8B86-C682-D86D-675D-F171F53AA807}"/>
              </a:ext>
            </a:extLst>
          </p:cNvPr>
          <p:cNvSpPr>
            <a:spLocks noGrp="1"/>
          </p:cNvSpPr>
          <p:nvPr>
            <p:ph sz="quarter" idx="1"/>
          </p:nvPr>
        </p:nvSpPr>
        <p:spPr>
          <a:xfrm>
            <a:off x="216131" y="908050"/>
            <a:ext cx="11975869" cy="6102350"/>
          </a:xfrm>
        </p:spPr>
        <p:txBody>
          <a:bodyPr>
            <a:normAutofit/>
          </a:bodyPr>
          <a:lstStyle/>
          <a:p>
            <a:pPr>
              <a:defRPr/>
            </a:pPr>
            <a:r>
              <a:rPr lang="en-GB" sz="4000" dirty="0"/>
              <a:t>Physical environment:  safe water/clean air, healthy workplaces, safe houses, communities, transport. </a:t>
            </a:r>
          </a:p>
          <a:p>
            <a:pPr>
              <a:defRPr/>
            </a:pPr>
            <a:r>
              <a:rPr lang="en-GB" sz="4000" dirty="0"/>
              <a:t>Employment/working conditions: the employed report better health, particularly people with greater control over working conditions</a:t>
            </a:r>
          </a:p>
          <a:p>
            <a:pPr>
              <a:defRPr/>
            </a:pPr>
            <a:r>
              <a:rPr lang="en-GB" sz="4000" dirty="0"/>
              <a:t>Social support networks: support from families, friends and communities</a:t>
            </a:r>
          </a:p>
          <a:p>
            <a:pPr>
              <a:defRPr/>
            </a:pPr>
            <a:r>
              <a:rPr lang="en-GB" sz="4000" dirty="0"/>
              <a:t>Culture:  customs and traditions, and the beliefs of the family</a:t>
            </a:r>
          </a:p>
          <a:p>
            <a:pPr marL="0" indent="0">
              <a:buNone/>
              <a:defRPr/>
            </a:pPr>
            <a:endParaRPr lang="en-GB" altLang="en-US" sz="1400" dirty="0"/>
          </a:p>
          <a:p>
            <a:pPr marL="0" indent="0">
              <a:buNone/>
              <a:defRPr/>
            </a:pPr>
            <a:r>
              <a:rPr lang="en-GB" altLang="en-US" sz="1400" dirty="0"/>
              <a:t>(See Giddens and Sutton, 2021; Hallam, 2011; Glasby, 2017; Rodham,2019)</a:t>
            </a:r>
            <a:endParaRPr lang="en-GB" sz="1400" dirty="0"/>
          </a:p>
          <a:p>
            <a:pPr>
              <a:defRPr/>
            </a:pPr>
            <a:endParaRPr lang="en-GB" dirty="0"/>
          </a:p>
          <a:p>
            <a:pPr>
              <a:defRPr/>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6121-B4FA-A188-FB52-537245F49141}"/>
              </a:ext>
            </a:extLst>
          </p:cNvPr>
          <p:cNvSpPr>
            <a:spLocks noGrp="1"/>
          </p:cNvSpPr>
          <p:nvPr>
            <p:ph type="title"/>
          </p:nvPr>
        </p:nvSpPr>
        <p:spPr>
          <a:xfrm>
            <a:off x="399011" y="274639"/>
            <a:ext cx="9811789" cy="561975"/>
          </a:xfrm>
        </p:spPr>
        <p:txBody>
          <a:bodyPr>
            <a:normAutofit fontScale="90000"/>
          </a:bodyPr>
          <a:lstStyle/>
          <a:p>
            <a:pPr>
              <a:defRPr/>
            </a:pPr>
            <a:r>
              <a:rPr lang="en-US" dirty="0"/>
              <a:t>Evidence for a ‘social model’ of health</a:t>
            </a:r>
          </a:p>
        </p:txBody>
      </p:sp>
      <p:sp>
        <p:nvSpPr>
          <p:cNvPr id="44035" name="Content Placeholder 2">
            <a:extLst>
              <a:ext uri="{FF2B5EF4-FFF2-40B4-BE49-F238E27FC236}">
                <a16:creationId xmlns:a16="http://schemas.microsoft.com/office/drawing/2014/main" id="{7A09120D-DD32-7334-F9B4-3A60069BFBE4}"/>
              </a:ext>
            </a:extLst>
          </p:cNvPr>
          <p:cNvSpPr>
            <a:spLocks noGrp="1"/>
          </p:cNvSpPr>
          <p:nvPr>
            <p:ph sz="quarter" idx="1"/>
          </p:nvPr>
        </p:nvSpPr>
        <p:spPr>
          <a:xfrm>
            <a:off x="266007" y="836613"/>
            <a:ext cx="11654444" cy="6021387"/>
          </a:xfrm>
        </p:spPr>
        <p:txBody>
          <a:bodyPr/>
          <a:lstStyle/>
          <a:p>
            <a:pPr>
              <a:defRPr/>
            </a:pPr>
            <a:r>
              <a:rPr lang="en-GB" altLang="en-US" sz="4000" dirty="0"/>
              <a:t>Research supports the thinking that health is influenced by wider behavioural/societal issues: in the UK, the work of McKeown, Record and Turner (1975) indicated that improvements in health in the UK could not be explained by the ‘biomedical model’ alone</a:t>
            </a:r>
          </a:p>
          <a:p>
            <a:pPr>
              <a:defRPr/>
            </a:pPr>
            <a:r>
              <a:rPr lang="en-GB" altLang="en-US" sz="4000" dirty="0"/>
              <a:t>In the U.S., the Alameda County Study linked longer life with seven health behaviours (known as the, ‘Alameda 7’)</a:t>
            </a:r>
          </a:p>
          <a:p>
            <a:pPr marL="0" indent="0">
              <a:buNone/>
              <a:defRPr/>
            </a:pPr>
            <a:r>
              <a:rPr lang="en-GB" altLang="en-US" sz="4000" dirty="0"/>
              <a:t>	Can you guess what the seven behaviours were?  </a:t>
            </a:r>
          </a:p>
          <a:p>
            <a:pPr marL="0" indent="0">
              <a:buNone/>
              <a:defRPr/>
            </a:pPr>
            <a:r>
              <a:rPr lang="en-GB" altLang="en-US" sz="1400" dirty="0"/>
              <a:t> </a:t>
            </a:r>
          </a:p>
          <a:p>
            <a:pPr marL="0" indent="0">
              <a:buNone/>
              <a:defRPr/>
            </a:pPr>
            <a:r>
              <a:rPr lang="en-GB" altLang="en-US" sz="1400" dirty="0"/>
              <a:t>(See also McKeown, 1979;  Rodham, 2019).  </a:t>
            </a:r>
            <a:endParaRPr lang="en-US" altLang="en-US" sz="1400" dirty="0"/>
          </a:p>
        </p:txBody>
      </p:sp>
      <p:pic>
        <p:nvPicPr>
          <p:cNvPr id="3" name="Picture 1">
            <a:extLst>
              <a:ext uri="{FF2B5EF4-FFF2-40B4-BE49-F238E27FC236}">
                <a16:creationId xmlns:a16="http://schemas.microsoft.com/office/drawing/2014/main" id="{BC0089C9-4759-C73F-A2B4-88B92496B7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011" y="5316331"/>
            <a:ext cx="561975"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002114-8A12-6EA0-7E99-D453BB2FC619}"/>
              </a:ext>
            </a:extLst>
          </p:cNvPr>
          <p:cNvSpPr>
            <a:spLocks noGrp="1"/>
          </p:cNvSpPr>
          <p:nvPr>
            <p:ph sz="quarter" idx="1"/>
          </p:nvPr>
        </p:nvSpPr>
        <p:spPr>
          <a:xfrm>
            <a:off x="332509" y="315884"/>
            <a:ext cx="11321935" cy="6313516"/>
          </a:xfrm>
        </p:spPr>
        <p:txBody>
          <a:bodyPr/>
          <a:lstStyle/>
          <a:p>
            <a:pPr>
              <a:defRPr/>
            </a:pPr>
            <a:r>
              <a:rPr lang="en-GB" altLang="en-US" sz="4400" dirty="0"/>
              <a:t>Never having smoked; </a:t>
            </a:r>
          </a:p>
          <a:p>
            <a:pPr>
              <a:defRPr/>
            </a:pPr>
            <a:r>
              <a:rPr lang="en-GB" altLang="en-US" sz="4400" dirty="0"/>
              <a:t>drinking less than five drinks at one sitting; </a:t>
            </a:r>
          </a:p>
          <a:p>
            <a:pPr>
              <a:defRPr/>
            </a:pPr>
            <a:r>
              <a:rPr lang="en-GB" altLang="en-US" sz="4400" dirty="0"/>
              <a:t>sleeping 7-8 hours a night; </a:t>
            </a:r>
          </a:p>
          <a:p>
            <a:pPr>
              <a:defRPr/>
            </a:pPr>
            <a:r>
              <a:rPr lang="en-GB" altLang="en-US" sz="4400" dirty="0"/>
              <a:t>exercising;  </a:t>
            </a:r>
          </a:p>
          <a:p>
            <a:pPr>
              <a:defRPr/>
            </a:pPr>
            <a:r>
              <a:rPr lang="en-GB" altLang="en-US" sz="4400" dirty="0"/>
              <a:t>maintaining desirable weight for height; </a:t>
            </a:r>
          </a:p>
          <a:p>
            <a:pPr>
              <a:defRPr/>
            </a:pPr>
            <a:r>
              <a:rPr lang="en-GB" altLang="en-US" sz="4400" dirty="0"/>
              <a:t>avoiding snacks</a:t>
            </a:r>
          </a:p>
          <a:p>
            <a:pPr>
              <a:defRPr/>
            </a:pPr>
            <a:r>
              <a:rPr lang="en-GB" altLang="en-US" sz="4400" dirty="0"/>
              <a:t>eating breakfast regularly </a:t>
            </a:r>
          </a:p>
          <a:p>
            <a:pPr marL="0" indent="0">
              <a:buNone/>
              <a:defRPr/>
            </a:pPr>
            <a:r>
              <a:rPr lang="en-GB" altLang="en-US" sz="1400" dirty="0"/>
              <a:t>(See Housman and Dorman, 2005)</a:t>
            </a:r>
            <a:endParaRPr lang="en-GB" sz="1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18" y="274638"/>
            <a:ext cx="11329182" cy="330273"/>
          </a:xfrm>
        </p:spPr>
        <p:txBody>
          <a:bodyPr/>
          <a:lstStyle/>
          <a:p>
            <a:r>
              <a:rPr lang="en-GB" sz="2400" dirty="0"/>
              <a:t>Some websites of general interest for (policy) research in health and care</a:t>
            </a:r>
          </a:p>
        </p:txBody>
      </p:sp>
      <p:sp>
        <p:nvSpPr>
          <p:cNvPr id="3" name="Content Placeholder 2"/>
          <p:cNvSpPr>
            <a:spLocks noGrp="1"/>
          </p:cNvSpPr>
          <p:nvPr>
            <p:ph sz="quarter" idx="1"/>
          </p:nvPr>
        </p:nvSpPr>
        <p:spPr>
          <a:xfrm>
            <a:off x="1" y="604911"/>
            <a:ext cx="12078928" cy="6253089"/>
          </a:xfrm>
        </p:spPr>
        <p:txBody>
          <a:bodyPr/>
          <a:lstStyle/>
          <a:p>
            <a:pPr>
              <a:buNone/>
            </a:pPr>
            <a:r>
              <a:rPr lang="en-GB" sz="1400" dirty="0"/>
              <a:t>	</a:t>
            </a:r>
            <a:r>
              <a:rPr lang="en-GB" sz="2400" dirty="0"/>
              <a:t>National Institute for Health Care Research  </a:t>
            </a:r>
            <a:r>
              <a:rPr lang="en-GB" sz="2400" dirty="0">
                <a:hlinkClick r:id="rId3"/>
              </a:rPr>
              <a:t>https://www.nihr.ac.uk/</a:t>
            </a:r>
            <a:r>
              <a:rPr lang="en-GB" sz="2400" dirty="0"/>
              <a:t> 	</a:t>
            </a:r>
          </a:p>
          <a:p>
            <a:pPr>
              <a:buNone/>
            </a:pPr>
            <a:r>
              <a:rPr lang="en-GB" sz="2400" dirty="0"/>
              <a:t>	Care Quality Commission </a:t>
            </a:r>
            <a:r>
              <a:rPr lang="en-GB" sz="2400" dirty="0">
                <a:hlinkClick r:id="rId4"/>
              </a:rPr>
              <a:t>http://www.cqc.org.uk</a:t>
            </a:r>
            <a:r>
              <a:rPr lang="en-GB" sz="2400" dirty="0"/>
              <a:t>  </a:t>
            </a:r>
          </a:p>
          <a:p>
            <a:pPr>
              <a:buNone/>
            </a:pPr>
            <a:r>
              <a:rPr lang="en-GB" sz="2400" dirty="0"/>
              <a:t>	Care Inspectorate Wales  </a:t>
            </a:r>
            <a:r>
              <a:rPr lang="en-GB" sz="2400" dirty="0">
                <a:hlinkClick r:id="rId5"/>
              </a:rPr>
              <a:t>https://careinspectorate.wales/</a:t>
            </a:r>
            <a:r>
              <a:rPr lang="en-GB" sz="2400" dirty="0"/>
              <a:t> </a:t>
            </a:r>
          </a:p>
          <a:p>
            <a:pPr>
              <a:buNone/>
            </a:pPr>
            <a:r>
              <a:rPr lang="en-GB" sz="2400" dirty="0"/>
              <a:t>	National Institute for Health and Care Excellence (NICE) </a:t>
            </a:r>
            <a:r>
              <a:rPr lang="en-GB" sz="2400" dirty="0">
                <a:hlinkClick r:id="rId6"/>
              </a:rPr>
              <a:t>https://www.nice.org.uk/</a:t>
            </a:r>
            <a:r>
              <a:rPr lang="en-GB" sz="2400" dirty="0"/>
              <a:t> </a:t>
            </a:r>
          </a:p>
          <a:p>
            <a:pPr>
              <a:buNone/>
            </a:pPr>
            <a:r>
              <a:rPr lang="en-GB" sz="2400" dirty="0"/>
              <a:t>	Social Care Institute for Excellence: </a:t>
            </a:r>
            <a:r>
              <a:rPr lang="en-GB" sz="2400" dirty="0">
                <a:hlinkClick r:id="rId7"/>
              </a:rPr>
              <a:t>https://www.scie.org.uk/</a:t>
            </a:r>
            <a:r>
              <a:rPr lang="en-GB" sz="2400" dirty="0"/>
              <a:t> </a:t>
            </a:r>
          </a:p>
          <a:p>
            <a:pPr>
              <a:buNone/>
            </a:pPr>
            <a:r>
              <a:rPr lang="en-GB" sz="2400" dirty="0"/>
              <a:t>	King’s Fund: </a:t>
            </a:r>
            <a:r>
              <a:rPr lang="en-GB" sz="2400" dirty="0">
                <a:hlinkClick r:id="rId8"/>
              </a:rPr>
              <a:t>https://www.kingsfund.org.uk/</a:t>
            </a:r>
            <a:r>
              <a:rPr lang="en-GB" sz="2400" dirty="0"/>
              <a:t> </a:t>
            </a:r>
          </a:p>
          <a:p>
            <a:pPr>
              <a:buNone/>
            </a:pPr>
            <a:r>
              <a:rPr lang="en-GB" sz="2400" dirty="0"/>
              <a:t>	World Health Organisation: </a:t>
            </a:r>
            <a:r>
              <a:rPr lang="en-GB" sz="2400" dirty="0">
                <a:hlinkClick r:id="rId9"/>
              </a:rPr>
              <a:t>https://www.who.int/</a:t>
            </a:r>
            <a:r>
              <a:rPr lang="en-GB" sz="2400" dirty="0"/>
              <a:t> 	</a:t>
            </a:r>
          </a:p>
          <a:p>
            <a:pPr>
              <a:buNone/>
            </a:pPr>
            <a:r>
              <a:rPr lang="en-GB" sz="2400" dirty="0"/>
              <a:t>	Office for National Statistics: </a:t>
            </a:r>
            <a:r>
              <a:rPr lang="en-GB" sz="2400" dirty="0">
                <a:hlinkClick r:id="rId10"/>
              </a:rPr>
              <a:t>https://www.ons.gov.uk/</a:t>
            </a:r>
            <a:r>
              <a:rPr lang="en-GB" sz="2400" dirty="0"/>
              <a:t> </a:t>
            </a:r>
          </a:p>
          <a:p>
            <a:pPr>
              <a:buNone/>
            </a:pPr>
            <a:r>
              <a:rPr lang="en-GB" sz="2400" dirty="0"/>
              <a:t>	Welsh Government </a:t>
            </a:r>
            <a:r>
              <a:rPr lang="en-GB" sz="2400" dirty="0">
                <a:hlinkClick r:id="rId11"/>
              </a:rPr>
              <a:t>https://gov.wales/</a:t>
            </a:r>
            <a:r>
              <a:rPr lang="en-GB" sz="2400" dirty="0"/>
              <a:t> 	</a:t>
            </a:r>
          </a:p>
          <a:p>
            <a:pPr>
              <a:buNone/>
            </a:pPr>
            <a:r>
              <a:rPr lang="en-GB" sz="2400" dirty="0"/>
              <a:t>	UK Government: </a:t>
            </a:r>
            <a:r>
              <a:rPr lang="en-GB" sz="2400" dirty="0">
                <a:hlinkClick r:id="rId12"/>
              </a:rPr>
              <a:t>https://www.gov.uk/</a:t>
            </a:r>
            <a:r>
              <a:rPr lang="en-GB" sz="2400" dirty="0"/>
              <a:t> </a:t>
            </a:r>
          </a:p>
          <a:p>
            <a:pPr>
              <a:buNone/>
            </a:pPr>
            <a:r>
              <a:rPr lang="en-GB" sz="2400" dirty="0"/>
              <a:t>	Health of Commons Health Committee Reports: </a:t>
            </a:r>
            <a:r>
              <a:rPr lang="en-GB" sz="2400" dirty="0">
                <a:hlinkClick r:id="rId13"/>
              </a:rPr>
              <a:t>https://publications.parliament.uk/pa/cm/cmhealth.htm</a:t>
            </a:r>
            <a:r>
              <a:rPr lang="en-GB" sz="2400" dirty="0"/>
              <a:t> </a:t>
            </a:r>
          </a:p>
          <a:p>
            <a:pPr>
              <a:buNone/>
            </a:pPr>
            <a:r>
              <a:rPr lang="en-GB" sz="2400" dirty="0"/>
              <a:t>	Joseph Rowntree Foundation: </a:t>
            </a:r>
            <a:r>
              <a:rPr lang="en-GB" sz="2400" dirty="0">
                <a:hlinkClick r:id="rId14"/>
              </a:rPr>
              <a:t>https://www.jrf.org.uk/</a:t>
            </a:r>
            <a:endParaRPr lang="en-GB" sz="2400" dirty="0"/>
          </a:p>
          <a:p>
            <a:pPr>
              <a:buNone/>
            </a:pPr>
            <a:r>
              <a:rPr lang="en-GB" sz="2400" dirty="0"/>
              <a:t>	Senedd Research </a:t>
            </a:r>
            <a:r>
              <a:rPr lang="en-GB" sz="2400" dirty="0">
                <a:hlinkClick r:id="rId15"/>
              </a:rPr>
              <a:t>https://research.senedd.wales/</a:t>
            </a:r>
            <a:r>
              <a:rPr lang="en-GB" sz="2400" dirty="0"/>
              <a:t> </a:t>
            </a:r>
          </a:p>
          <a:p>
            <a:pPr>
              <a:buNone/>
            </a:pPr>
            <a:r>
              <a:rPr lang="en-GB" sz="1200" dirty="0"/>
              <a:t>	</a:t>
            </a:r>
          </a:p>
        </p:txBody>
      </p:sp>
    </p:spTree>
    <p:extLst>
      <p:ext uri="{BB962C8B-B14F-4D97-AF65-F5344CB8AC3E}">
        <p14:creationId xmlns:p14="http://schemas.microsoft.com/office/powerpoint/2010/main" val="13630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1B7C1-8777-3B4F-A070-F792BE882BE4}"/>
              </a:ext>
            </a:extLst>
          </p:cNvPr>
          <p:cNvSpPr>
            <a:spLocks noGrp="1"/>
          </p:cNvSpPr>
          <p:nvPr>
            <p:ph sz="quarter" idx="1"/>
          </p:nvPr>
        </p:nvSpPr>
        <p:spPr>
          <a:xfrm>
            <a:off x="294969" y="206477"/>
            <a:ext cx="11287432" cy="5813323"/>
          </a:xfrm>
        </p:spPr>
        <p:txBody>
          <a:bodyPr/>
          <a:lstStyle/>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Nuffield Trust: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2"/>
              </a:rPr>
              <a:t>https://www.nuffieldtrust.org.uk/</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Critical Appraisal Skills Programme.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3"/>
              </a:rPr>
              <a:t>https://casp-uk.net/</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Health Foundation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4"/>
              </a:rPr>
              <a:t>http://health.org.uk/</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Institute for Public Policy Research (IPPR)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5"/>
              </a:rPr>
              <a:t>https://www.ippr.org/</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Rand Corporation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6"/>
              </a:rPr>
              <a:t>https://www.rand.org/</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European Observatory on Health Systems and Policies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7"/>
              </a:rPr>
              <a:t>https://eurohealthobservatory.who.int/</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United Nations Population Division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8"/>
              </a:rPr>
              <a:t>https://www.un.org/development/desa/pd/</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Centre for Economic Policy Research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9"/>
              </a:rPr>
              <a:t>https://cepr.org/</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Institute for Fiscal Studies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10"/>
              </a:rPr>
              <a:t>https://ifs.org.uk/</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Institute for Public Policy Research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5"/>
              </a:rPr>
              <a:t>https://www.ippr.org/</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Wales Centre for Public Policy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11"/>
              </a:rPr>
              <a:t>Wales Centre for Public Policy | WCPP</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lang="en-GB" sz="2400" dirty="0">
                <a:solidFill>
                  <a:prstClr val="black"/>
                </a:solidFill>
                <a:latin typeface="Perpetua"/>
              </a:rPr>
              <a:t>Institute for Welsh Affairs. </a:t>
            </a:r>
            <a:r>
              <a:rPr lang="en-GB" sz="2400" dirty="0">
                <a:solidFill>
                  <a:prstClr val="black"/>
                </a:solidFill>
                <a:latin typeface="Perpetua"/>
                <a:hlinkClick r:id="rId12"/>
              </a:rPr>
              <a:t>https://www.iwa.wales/</a:t>
            </a:r>
            <a:r>
              <a:rPr lang="en-GB" sz="2400" dirty="0">
                <a:solidFill>
                  <a:prstClr val="black"/>
                </a:solidFill>
                <a:latin typeface="Perpetua"/>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kumimoji="0" lang="en-GB" sz="2400" b="0" i="0" u="none" strike="noStrike" kern="1200" cap="none" spc="0" normalizeH="0" baseline="0" noProof="0" dirty="0">
                <a:ln>
                  <a:noFill/>
                </a:ln>
                <a:solidFill>
                  <a:prstClr val="black"/>
                </a:solidFill>
                <a:effectLst/>
                <a:uLnTx/>
                <a:uFillTx/>
                <a:latin typeface="Perpetua"/>
                <a:ea typeface="+mn-ea"/>
                <a:cs typeface="+mn-cs"/>
              </a:rPr>
              <a:t>Wales Governance Centre. </a:t>
            </a:r>
            <a:r>
              <a:rPr kumimoji="0" lang="en-GB" sz="2400" b="0" i="0" u="none" strike="noStrike" kern="1200" cap="none" spc="0" normalizeH="0" baseline="0" noProof="0" dirty="0">
                <a:ln>
                  <a:noFill/>
                </a:ln>
                <a:solidFill>
                  <a:prstClr val="black"/>
                </a:solidFill>
                <a:effectLst/>
                <a:uLnTx/>
                <a:uFillTx/>
                <a:latin typeface="Perpetua"/>
                <a:ea typeface="+mn-ea"/>
                <a:cs typeface="+mn-cs"/>
                <a:hlinkClick r:id="rId13"/>
              </a:rPr>
              <a:t>https://www.cardiff.ac.uk/wales-governance-centre</a:t>
            </a:r>
            <a:r>
              <a:rPr kumimoji="0" lang="en-GB" sz="2400" b="0" i="0" u="none" strike="noStrike" kern="1200" cap="none" spc="0" normalizeH="0" baseline="0" noProof="0" dirty="0">
                <a:ln>
                  <a:noFill/>
                </a:ln>
                <a:solidFill>
                  <a:prstClr val="black"/>
                </a:solidFill>
                <a:effectLst/>
                <a:uLnTx/>
                <a:uFillTx/>
                <a:latin typeface="Perpetua"/>
                <a:ea typeface="+mn-ea"/>
                <a:cs typeface="+mn-cs"/>
              </a:rPr>
              <a:t> </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None/>
              <a:tabLst/>
              <a:defRPr/>
            </a:pPr>
            <a:r>
              <a:rPr lang="en-GB" sz="2400" dirty="0">
                <a:solidFill>
                  <a:prstClr val="black"/>
                </a:solidFill>
                <a:latin typeface="Perpetua"/>
              </a:rPr>
              <a:t>Senedd Cymru/Welsh Parliament. </a:t>
            </a:r>
            <a:r>
              <a:rPr lang="en-GB" sz="2400" dirty="0">
                <a:solidFill>
                  <a:prstClr val="black"/>
                </a:solidFill>
                <a:latin typeface="Perpetua"/>
                <a:hlinkClick r:id="rId14"/>
              </a:rPr>
              <a:t>https://senedd.wales/</a:t>
            </a:r>
            <a:r>
              <a:rPr lang="en-GB" sz="2400" dirty="0">
                <a:solidFill>
                  <a:prstClr val="black"/>
                </a:solidFill>
                <a:latin typeface="Perpetua"/>
              </a:rPr>
              <a:t> </a:t>
            </a:r>
            <a:endParaRPr kumimoji="0" lang="en-GB" sz="2400" b="0" i="0" u="none" strike="noStrike" kern="1200" cap="none" spc="0" normalizeH="0" baseline="0" noProof="0" dirty="0">
              <a:ln>
                <a:noFill/>
              </a:ln>
              <a:solidFill>
                <a:prstClr val="black"/>
              </a:solidFill>
              <a:effectLst/>
              <a:uLnTx/>
              <a:uFillTx/>
              <a:latin typeface="Perpetua"/>
              <a:ea typeface="+mn-ea"/>
              <a:cs typeface="+mn-cs"/>
            </a:endParaRPr>
          </a:p>
          <a:p>
            <a:endParaRPr lang="en-GB" dirty="0"/>
          </a:p>
        </p:txBody>
      </p:sp>
    </p:spTree>
    <p:extLst>
      <p:ext uri="{BB962C8B-B14F-4D97-AF65-F5344CB8AC3E}">
        <p14:creationId xmlns:p14="http://schemas.microsoft.com/office/powerpoint/2010/main" val="30223283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5246</TotalTime>
  <Words>2258</Words>
  <Application>Microsoft Office PowerPoint</Application>
  <PresentationFormat>Widescreen</PresentationFormat>
  <Paragraphs>196</Paragraphs>
  <Slides>28</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Franklin Gothic Book</vt:lpstr>
      <vt:lpstr>Perpetua</vt:lpstr>
      <vt:lpstr>Wingdings 2</vt:lpstr>
      <vt:lpstr>Equity</vt:lpstr>
      <vt:lpstr>BMHP5010.  Practising Healthcare in Wales: People and Policy.   Academic year 2024/25. Lecture one w/c 30th September 2024 </vt:lpstr>
      <vt:lpstr>Today</vt:lpstr>
      <vt:lpstr>Conceptualisation of health can be cultural and can vary between geographical locations: western Africa today  </vt:lpstr>
      <vt:lpstr>    Western Europe today</vt:lpstr>
      <vt:lpstr>Conceptualisations of health can change over time: western Europe in the 16th/17th century</vt:lpstr>
      <vt:lpstr>Beliefs of what constitutes good health are reported differently between adults below or over sixty years of age (Elias and Lowton, 2014): for this lady, it might mean being able to get to the shops</vt:lpstr>
      <vt:lpstr>For this man it might mean being able to run a marathon </vt:lpstr>
      <vt:lpstr>The meaning of health: contextual issues </vt:lpstr>
      <vt:lpstr> ‘Lay’ views of health  </vt:lpstr>
      <vt:lpstr>‘Expert’ views of health: the biomedical model of health</vt:lpstr>
      <vt:lpstr>The biomedical model of health</vt:lpstr>
      <vt:lpstr>‘Expert’ view of health: the social model of health/disability</vt:lpstr>
      <vt:lpstr>The social model of health/disability</vt:lpstr>
      <vt:lpstr>Various definitions of health and of wellbeing</vt:lpstr>
      <vt:lpstr>Various models of health/wellbeing</vt:lpstr>
      <vt:lpstr>The Health Field Concept (Lalonde, 1974)</vt:lpstr>
      <vt:lpstr>The biopsychosocial model of health</vt:lpstr>
      <vt:lpstr> </vt:lpstr>
      <vt:lpstr>The ‘rainbow model’ of health</vt:lpstr>
      <vt:lpstr>The Organisation for Economic Co-operation and Development (OECD) Well-being Framework</vt:lpstr>
      <vt:lpstr>WG well-being goals (see WG, 2024)</vt:lpstr>
      <vt:lpstr>PowerPoint Presentation</vt:lpstr>
      <vt:lpstr>Factors that can impact on health…</vt:lpstr>
      <vt:lpstr>…more factors</vt:lpstr>
      <vt:lpstr>Evidence for a ‘social model’ of health</vt:lpstr>
      <vt:lpstr>PowerPoint Presentation</vt:lpstr>
      <vt:lpstr>Some websites of general interest for (policy) research in health and care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145</cp:revision>
  <dcterms:created xsi:type="dcterms:W3CDTF">2021-08-31T06:51:44Z</dcterms:created>
  <dcterms:modified xsi:type="dcterms:W3CDTF">2024-10-03T06:53:34Z</dcterms:modified>
</cp:coreProperties>
</file>