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56" r:id="rId2"/>
    <p:sldId id="257" r:id="rId3"/>
    <p:sldId id="283" r:id="rId4"/>
    <p:sldId id="273" r:id="rId5"/>
    <p:sldId id="284" r:id="rId6"/>
    <p:sldId id="285" r:id="rId7"/>
    <p:sldId id="274" r:id="rId8"/>
    <p:sldId id="286" r:id="rId9"/>
    <p:sldId id="287" r:id="rId10"/>
    <p:sldId id="288" r:id="rId11"/>
    <p:sldId id="289" r:id="rId12"/>
    <p:sldId id="275" r:id="rId13"/>
    <p:sldId id="290" r:id="rId14"/>
    <p:sldId id="291" r:id="rId15"/>
    <p:sldId id="276" r:id="rId16"/>
    <p:sldId id="292" r:id="rId17"/>
    <p:sldId id="293" r:id="rId18"/>
    <p:sldId id="277" r:id="rId19"/>
    <p:sldId id="294" r:id="rId20"/>
    <p:sldId id="295" r:id="rId21"/>
    <p:sldId id="278" r:id="rId22"/>
    <p:sldId id="296" r:id="rId23"/>
    <p:sldId id="297" r:id="rId24"/>
    <p:sldId id="279" r:id="rId25"/>
    <p:sldId id="298" r:id="rId26"/>
    <p:sldId id="299" r:id="rId27"/>
    <p:sldId id="280" r:id="rId28"/>
    <p:sldId id="300" r:id="rId29"/>
    <p:sldId id="281" r:id="rId30"/>
    <p:sldId id="301" r:id="rId31"/>
    <p:sldId id="282" r:id="rId32"/>
    <p:sldId id="302" r:id="rId33"/>
    <p:sldId id="303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72C253-B4D5-42CB-98F1-E2084716E46A}" type="datetimeFigureOut">
              <a:rPr lang="en-US" smtClean="0"/>
              <a:pPr/>
              <a:t>2/15/2021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5FB96-C752-4391-BD09-E3B59B3D633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69616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5FB96-C752-4391-BD09-E3B59B3D633D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5FB96-C752-4391-BD09-E3B59B3D633D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5FB96-C752-4391-BD09-E3B59B3D633D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5FB96-C752-4391-BD09-E3B59B3D633D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5FB96-C752-4391-BD09-E3B59B3D633D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5FB96-C752-4391-BD09-E3B59B3D633D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5FB96-C752-4391-BD09-E3B59B3D633D}" type="slidenum">
              <a:rPr lang="en-GB" smtClean="0"/>
              <a:pPr/>
              <a:t>18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5FB96-C752-4391-BD09-E3B59B3D633D}" type="slidenum">
              <a:rPr lang="en-GB" smtClean="0"/>
              <a:pPr/>
              <a:t>21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5FB96-C752-4391-BD09-E3B59B3D633D}" type="slidenum">
              <a:rPr lang="en-GB" smtClean="0"/>
              <a:pPr/>
              <a:t>24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5FB96-C752-4391-BD09-E3B59B3D633D}" type="slidenum">
              <a:rPr lang="en-GB" smtClean="0"/>
              <a:pPr/>
              <a:t>27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5FB96-C752-4391-BD09-E3B59B3D633D}" type="slidenum">
              <a:rPr lang="en-GB" smtClean="0"/>
              <a:pPr/>
              <a:t>29</a:t>
            </a:fld>
            <a:endParaRPr lang="en-GB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5FB96-C752-4391-BD09-E3B59B3D633D}" type="slidenum">
              <a:rPr lang="en-GB" smtClean="0"/>
              <a:pPr/>
              <a:t>31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60A59-627A-4768-83BD-EFF63DF18DB1}" type="datetimeFigureOut">
              <a:rPr lang="en-US" smtClean="0"/>
              <a:pPr/>
              <a:t>2/15/2021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87F68-7B33-4AB8-ABA7-92101C54B94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60A59-627A-4768-83BD-EFF63DF18DB1}" type="datetimeFigureOut">
              <a:rPr lang="en-US" smtClean="0"/>
              <a:pPr/>
              <a:t>2/15/2021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87F68-7B33-4AB8-ABA7-92101C54B94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60A59-627A-4768-83BD-EFF63DF18DB1}" type="datetimeFigureOut">
              <a:rPr lang="en-US" smtClean="0"/>
              <a:pPr/>
              <a:t>2/15/2021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87F68-7B33-4AB8-ABA7-92101C54B94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60A59-627A-4768-83BD-EFF63DF18DB1}" type="datetimeFigureOut">
              <a:rPr lang="en-US" smtClean="0"/>
              <a:pPr/>
              <a:t>2/15/2021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87F68-7B33-4AB8-ABA7-92101C54B94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60A59-627A-4768-83BD-EFF63DF18DB1}" type="datetimeFigureOut">
              <a:rPr lang="en-US" smtClean="0"/>
              <a:pPr/>
              <a:t>2/15/2021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87F68-7B33-4AB8-ABA7-92101C54B94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60A59-627A-4768-83BD-EFF63DF18DB1}" type="datetimeFigureOut">
              <a:rPr lang="en-US" smtClean="0"/>
              <a:pPr/>
              <a:t>2/15/2021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87F68-7B33-4AB8-ABA7-92101C54B94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60A59-627A-4768-83BD-EFF63DF18DB1}" type="datetimeFigureOut">
              <a:rPr lang="en-US" smtClean="0"/>
              <a:pPr/>
              <a:t>2/15/2021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87F68-7B33-4AB8-ABA7-92101C54B94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60A59-627A-4768-83BD-EFF63DF18DB1}" type="datetimeFigureOut">
              <a:rPr lang="en-US" smtClean="0"/>
              <a:pPr/>
              <a:t>2/15/2021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87F68-7B33-4AB8-ABA7-92101C54B94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60A59-627A-4768-83BD-EFF63DF18DB1}" type="datetimeFigureOut">
              <a:rPr lang="en-US" smtClean="0"/>
              <a:pPr/>
              <a:t>2/15/2021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87F68-7B33-4AB8-ABA7-92101C54B94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60A59-627A-4768-83BD-EFF63DF18DB1}" type="datetimeFigureOut">
              <a:rPr lang="en-US" smtClean="0"/>
              <a:pPr/>
              <a:t>2/15/2021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87F68-7B33-4AB8-ABA7-92101C54B94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60A59-627A-4768-83BD-EFF63DF18DB1}" type="datetimeFigureOut">
              <a:rPr lang="en-US" smtClean="0"/>
              <a:pPr/>
              <a:t>2/15/2021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87F68-7B33-4AB8-ABA7-92101C54B94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160A59-627A-4768-83BD-EFF63DF18DB1}" type="datetimeFigureOut">
              <a:rPr lang="en-US" smtClean="0"/>
              <a:pPr/>
              <a:t>2/15/2021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087F68-7B33-4AB8-ABA7-92101C54B94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ritain map 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15718" y="729234"/>
            <a:ext cx="4512564" cy="539953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4282" y="214290"/>
            <a:ext cx="286508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Introducing  </a:t>
            </a:r>
          </a:p>
          <a:p>
            <a:r>
              <a:rPr lang="en-GB" sz="4000" b="1" dirty="0" smtClean="0"/>
              <a:t>British  </a:t>
            </a:r>
          </a:p>
          <a:p>
            <a:r>
              <a:rPr lang="en-GB" sz="4000" b="1" dirty="0" smtClean="0"/>
              <a:t>archaeology</a:t>
            </a:r>
            <a:endParaRPr lang="en-GB" sz="40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tain map fade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15718" y="729234"/>
            <a:ext cx="4512564" cy="53995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5720" y="428604"/>
            <a:ext cx="31851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PALAEOLITHIC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85720" y="1285860"/>
            <a:ext cx="34900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/>
              <a:t>500,000 BC – 8,500 BC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85720" y="2000240"/>
            <a:ext cx="483145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Lower Palaeolithic  </a:t>
            </a:r>
            <a:r>
              <a:rPr lang="en-GB" b="1" dirty="0" smtClean="0"/>
              <a:t>- c.500,000 BC – c.250,000 BC</a:t>
            </a:r>
          </a:p>
          <a:p>
            <a:endParaRPr lang="en-GB" b="1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Middle Palaeolithic</a:t>
            </a:r>
            <a:r>
              <a:rPr lang="en-GB" b="1" dirty="0" smtClean="0"/>
              <a:t>  - c.250,000 BC – c.35,000 BC</a:t>
            </a:r>
          </a:p>
          <a:p>
            <a:endParaRPr lang="en-GB" b="1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Upper Palaeolithic  </a:t>
            </a:r>
            <a:r>
              <a:rPr lang="en-GB" b="1" dirty="0" smtClean="0"/>
              <a:t>- c.35,000 BC – c.8,500 BC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85720" y="4429132"/>
            <a:ext cx="4400564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changing environments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Neanderthals + modern humans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new technologies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715140" y="357166"/>
            <a:ext cx="2174313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 smtClean="0"/>
              <a:t>Key Sites</a:t>
            </a:r>
            <a:r>
              <a:rPr lang="en-GB" sz="2800" b="1" dirty="0" smtClean="0"/>
              <a:t>:</a:t>
            </a:r>
          </a:p>
          <a:p>
            <a:r>
              <a:rPr lang="en-GB" sz="2400" b="1" dirty="0" smtClean="0"/>
              <a:t>*Boxgrove</a:t>
            </a:r>
          </a:p>
          <a:p>
            <a:r>
              <a:rPr lang="en-GB" sz="2400" b="1" dirty="0" smtClean="0"/>
              <a:t>*Swanscombe</a:t>
            </a:r>
          </a:p>
          <a:p>
            <a:r>
              <a:rPr lang="en-GB" sz="2400" b="1" dirty="0" smtClean="0"/>
              <a:t>*Middenhall</a:t>
            </a:r>
          </a:p>
          <a:p>
            <a:r>
              <a:rPr lang="en-GB" sz="2400" b="1" dirty="0" smtClean="0"/>
              <a:t>*Hoxne</a:t>
            </a:r>
          </a:p>
          <a:p>
            <a:r>
              <a:rPr lang="en-GB" sz="2400" b="1" dirty="0" smtClean="0"/>
              <a:t>*Creswell Crags</a:t>
            </a:r>
          </a:p>
          <a:p>
            <a:r>
              <a:rPr lang="en-GB" sz="2400" b="1" dirty="0" smtClean="0"/>
              <a:t>*Kent’s Cavern</a:t>
            </a:r>
          </a:p>
          <a:p>
            <a:r>
              <a:rPr lang="en-GB" sz="2400" b="1" dirty="0" smtClean="0"/>
              <a:t>*Gough’s cave</a:t>
            </a:r>
            <a:endParaRPr lang="en-GB" sz="24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 ‘Lady’ of </a:t>
            </a:r>
            <a:r>
              <a:rPr lang="en-GB" dirty="0" err="1" smtClean="0"/>
              <a:t>Paviland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16832"/>
            <a:ext cx="3456384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6058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tain map fade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15718" y="729234"/>
            <a:ext cx="4512564" cy="53995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5720" y="428604"/>
            <a:ext cx="28037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MESOLITHIC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85720" y="1285860"/>
            <a:ext cx="312457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/>
              <a:t>8,500 BC – 4,000 BC</a:t>
            </a:r>
          </a:p>
          <a:p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85720" y="4429132"/>
            <a:ext cx="3557449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changing environments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Britain becomes an island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new technologies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715140" y="357166"/>
            <a:ext cx="2290114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 smtClean="0"/>
              <a:t>Key Sites</a:t>
            </a:r>
            <a:r>
              <a:rPr lang="en-GB" sz="2800" b="1" dirty="0" smtClean="0"/>
              <a:t>:</a:t>
            </a:r>
          </a:p>
          <a:p>
            <a:r>
              <a:rPr lang="en-GB" sz="2400" b="1" dirty="0" smtClean="0"/>
              <a:t>*Star Carr</a:t>
            </a:r>
          </a:p>
          <a:p>
            <a:r>
              <a:rPr lang="en-GB" sz="2400" b="1" dirty="0" smtClean="0"/>
              <a:t>*Broomhill</a:t>
            </a:r>
          </a:p>
          <a:p>
            <a:r>
              <a:rPr lang="en-GB" sz="2400" b="1" dirty="0" smtClean="0"/>
              <a:t>*Crandons Cross</a:t>
            </a:r>
          </a:p>
          <a:p>
            <a:r>
              <a:rPr lang="en-GB" sz="2400" b="1" dirty="0" smtClean="0"/>
              <a:t>*Warcock Hill</a:t>
            </a:r>
          </a:p>
          <a:p>
            <a:r>
              <a:rPr lang="en-GB" sz="2400" b="1" dirty="0" smtClean="0"/>
              <a:t>*Howick</a:t>
            </a:r>
          </a:p>
          <a:p>
            <a:r>
              <a:rPr lang="en-GB" sz="2400" b="1" dirty="0" smtClean="0"/>
              <a:t>*Deepcar</a:t>
            </a:r>
          </a:p>
          <a:p>
            <a:r>
              <a:rPr lang="en-GB" sz="2400" b="1" dirty="0" smtClean="0"/>
              <a:t>*Aveline’s Hole</a:t>
            </a:r>
          </a:p>
          <a:p>
            <a:endParaRPr lang="en-GB" sz="24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 </a:t>
            </a:r>
            <a:r>
              <a:rPr lang="en-GB" dirty="0" err="1" smtClean="0"/>
              <a:t>Carr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988840"/>
            <a:ext cx="5256584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90314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 </a:t>
            </a:r>
            <a:r>
              <a:rPr lang="en-GB" dirty="0" err="1" smtClean="0"/>
              <a:t>Carr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700808"/>
            <a:ext cx="3744416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29698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tain map fade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15718" y="729234"/>
            <a:ext cx="4512564" cy="53995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5720" y="428604"/>
            <a:ext cx="24473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NEOLITHIC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85720" y="1285860"/>
            <a:ext cx="3124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/>
              <a:t>4,000 BC – 2,200 BC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85720" y="4429132"/>
            <a:ext cx="4800481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introduction of farming and pottery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trade and exchange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monumentality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715140" y="357166"/>
            <a:ext cx="2315057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 smtClean="0"/>
              <a:t>Key Sites</a:t>
            </a:r>
            <a:r>
              <a:rPr lang="en-GB" sz="2800" b="1" dirty="0" smtClean="0"/>
              <a:t>:</a:t>
            </a:r>
          </a:p>
          <a:p>
            <a:r>
              <a:rPr lang="en-GB" sz="2400" b="1" dirty="0" smtClean="0"/>
              <a:t>*Stonehenge</a:t>
            </a:r>
          </a:p>
          <a:p>
            <a:r>
              <a:rPr lang="en-GB" sz="2400" b="1" dirty="0" smtClean="0"/>
              <a:t>*West Kennet</a:t>
            </a:r>
          </a:p>
          <a:p>
            <a:r>
              <a:rPr lang="en-GB" sz="2400" b="1" dirty="0" smtClean="0"/>
              <a:t>*Windmill Hill</a:t>
            </a:r>
          </a:p>
          <a:p>
            <a:r>
              <a:rPr lang="en-GB" sz="2400" b="1" dirty="0" smtClean="0"/>
              <a:t>*’Sweet Track’</a:t>
            </a:r>
          </a:p>
          <a:p>
            <a:r>
              <a:rPr lang="en-GB" sz="2400" b="1" dirty="0" smtClean="0"/>
              <a:t>*Grimes Graves</a:t>
            </a:r>
          </a:p>
          <a:p>
            <a:r>
              <a:rPr lang="en-GB" sz="2400" b="1" dirty="0" smtClean="0"/>
              <a:t>*</a:t>
            </a:r>
            <a:r>
              <a:rPr lang="en-GB" sz="2000" b="1" dirty="0" smtClean="0"/>
              <a:t>Durrington Wa</a:t>
            </a:r>
            <a:r>
              <a:rPr lang="en-GB" sz="2400" b="1" dirty="0" smtClean="0"/>
              <a:t>lls</a:t>
            </a:r>
          </a:p>
          <a:p>
            <a:r>
              <a:rPr lang="en-GB" sz="2400" b="1" dirty="0" smtClean="0"/>
              <a:t>*Silbury Hill</a:t>
            </a:r>
          </a:p>
          <a:p>
            <a:r>
              <a:rPr lang="en-GB" sz="2400" b="1" dirty="0" smtClean="0"/>
              <a:t>*Avebury</a:t>
            </a:r>
          </a:p>
          <a:p>
            <a:r>
              <a:rPr lang="en-GB" sz="2400" b="1" dirty="0" smtClean="0"/>
              <a:t>*Hambledon Hill</a:t>
            </a:r>
          </a:p>
          <a:p>
            <a:endParaRPr lang="en-GB" sz="2400" b="1" dirty="0" smtClean="0"/>
          </a:p>
          <a:p>
            <a:endParaRPr lang="en-GB" sz="24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Stonehenge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88840"/>
            <a:ext cx="5184576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7067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Rhos</a:t>
            </a:r>
            <a:r>
              <a:rPr lang="en-GB" dirty="0" smtClean="0"/>
              <a:t> y </a:t>
            </a:r>
            <a:r>
              <a:rPr lang="en-GB" dirty="0" err="1" smtClean="0"/>
              <a:t>felin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132856"/>
            <a:ext cx="5904656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3981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Carn</a:t>
            </a:r>
            <a:r>
              <a:rPr lang="en-GB" dirty="0" smtClean="0"/>
              <a:t> </a:t>
            </a:r>
            <a:r>
              <a:rPr lang="en-GB" dirty="0" err="1" smtClean="0"/>
              <a:t>Goedog</a:t>
            </a:r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772816"/>
            <a:ext cx="5472608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86831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Pentre </a:t>
            </a:r>
            <a:r>
              <a:rPr lang="en-GB" dirty="0" err="1" smtClean="0"/>
              <a:t>Ifan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844824"/>
            <a:ext cx="439248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04864"/>
            <a:ext cx="3528392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93902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tain map fade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15718" y="729234"/>
            <a:ext cx="4512564" cy="53995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5720" y="428604"/>
            <a:ext cx="25742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Bronze Age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85720" y="1285860"/>
            <a:ext cx="2848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/>
              <a:t>2,200 BC – 800 BC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85720" y="4429132"/>
            <a:ext cx="4629472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metal working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cross channel trade and exchange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ritual structures and sacred places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715140" y="357166"/>
            <a:ext cx="2202398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 smtClean="0"/>
              <a:t>Key Sites</a:t>
            </a:r>
            <a:r>
              <a:rPr lang="en-GB" sz="2800" b="1" dirty="0" smtClean="0"/>
              <a:t>:</a:t>
            </a:r>
          </a:p>
          <a:p>
            <a:r>
              <a:rPr lang="en-GB" sz="2400" b="1" dirty="0" smtClean="0"/>
              <a:t>*Stonehenge</a:t>
            </a:r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Uffington</a:t>
            </a:r>
            <a:endParaRPr lang="en-GB" sz="2400" b="1" dirty="0" smtClean="0"/>
          </a:p>
          <a:p>
            <a:r>
              <a:rPr lang="en-GB" sz="2400" b="1" dirty="0" smtClean="0"/>
              <a:t>*Dover boat</a:t>
            </a:r>
          </a:p>
          <a:p>
            <a:r>
              <a:rPr lang="en-GB" sz="2400" b="1" dirty="0" smtClean="0"/>
              <a:t>*North </a:t>
            </a:r>
            <a:r>
              <a:rPr lang="en-GB" sz="2400" b="1" dirty="0" err="1" smtClean="0"/>
              <a:t>Ferriby</a:t>
            </a:r>
            <a:endParaRPr lang="en-GB" sz="2400" b="1" dirty="0" smtClean="0"/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Potterne</a:t>
            </a:r>
            <a:endParaRPr lang="en-GB" sz="2400" b="1" dirty="0" smtClean="0"/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Dorney</a:t>
            </a:r>
            <a:endParaRPr lang="en-GB" sz="2400" b="1" dirty="0" smtClean="0"/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Caldicot</a:t>
            </a:r>
            <a:endParaRPr lang="en-GB" sz="2400" b="1" dirty="0" smtClean="0"/>
          </a:p>
          <a:p>
            <a:r>
              <a:rPr lang="en-GB" sz="2400" b="1" dirty="0" smtClean="0"/>
              <a:t>*Flag Fen</a:t>
            </a:r>
          </a:p>
          <a:p>
            <a:r>
              <a:rPr lang="en-GB" sz="2400" b="1" dirty="0" smtClean="0"/>
              <a:t>*</a:t>
            </a:r>
            <a:r>
              <a:rPr lang="en-GB" sz="2000" b="1" dirty="0" smtClean="0"/>
              <a:t>Sutton Courtenay</a:t>
            </a:r>
          </a:p>
          <a:p>
            <a:endParaRPr lang="en-GB" sz="2400" b="1" dirty="0" smtClean="0"/>
          </a:p>
          <a:p>
            <a:endParaRPr lang="en-GB" sz="2400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Foel</a:t>
            </a:r>
            <a:r>
              <a:rPr lang="en-GB" dirty="0" smtClean="0"/>
              <a:t> </a:t>
            </a:r>
            <a:r>
              <a:rPr lang="en-GB" dirty="0" err="1" smtClean="0"/>
              <a:t>Drygan</a:t>
            </a:r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132856"/>
            <a:ext cx="5688632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37698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Bronze Age burial urn</a:t>
            </a:r>
            <a:endParaRPr lang="en-GB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132856"/>
            <a:ext cx="3240359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84866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tain map fade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15718" y="729234"/>
            <a:ext cx="4512564" cy="53995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5720" y="428604"/>
            <a:ext cx="1971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Iron Age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85720" y="1285860"/>
            <a:ext cx="24416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/>
              <a:t>800 BC – AD 43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85720" y="4429132"/>
            <a:ext cx="6159378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new metal working techniques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regional diversity and cultural identities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coinage and contemporary historical accounts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715140" y="357166"/>
            <a:ext cx="2244397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 smtClean="0"/>
              <a:t>Key Sites</a:t>
            </a:r>
            <a:r>
              <a:rPr lang="en-GB" sz="2800" b="1" dirty="0" smtClean="0"/>
              <a:t>:</a:t>
            </a:r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Danebury</a:t>
            </a:r>
            <a:endParaRPr lang="en-GB" sz="2400" b="1" dirty="0" smtClean="0"/>
          </a:p>
          <a:p>
            <a:r>
              <a:rPr lang="en-GB" sz="2400" b="1" dirty="0" smtClean="0"/>
              <a:t>*Glastonbury</a:t>
            </a:r>
          </a:p>
          <a:p>
            <a:r>
              <a:rPr lang="en-GB" sz="2400" b="1" dirty="0" smtClean="0"/>
              <a:t>*Maiden Castle</a:t>
            </a:r>
          </a:p>
          <a:p>
            <a:r>
              <a:rPr lang="en-GB" sz="2400" b="1" dirty="0" smtClean="0"/>
              <a:t>*</a:t>
            </a:r>
            <a:r>
              <a:rPr lang="en-GB" sz="2000" b="1" dirty="0" err="1" smtClean="0"/>
              <a:t>Hengistbury</a:t>
            </a:r>
            <a:r>
              <a:rPr lang="en-GB" sz="2000" b="1" dirty="0" smtClean="0"/>
              <a:t> Head</a:t>
            </a:r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Castell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Henllys</a:t>
            </a:r>
            <a:endParaRPr lang="en-GB" sz="2400" b="1" dirty="0" smtClean="0"/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Bredon</a:t>
            </a:r>
            <a:r>
              <a:rPr lang="en-GB" sz="2400" b="1" dirty="0" smtClean="0"/>
              <a:t> Hill</a:t>
            </a:r>
          </a:p>
          <a:p>
            <a:r>
              <a:rPr lang="en-GB" sz="2400" b="1" dirty="0" smtClean="0"/>
              <a:t>*Woodbury</a:t>
            </a:r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Sheepen</a:t>
            </a:r>
            <a:endParaRPr lang="en-GB" sz="2400" b="1" dirty="0" smtClean="0"/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Bagendon</a:t>
            </a:r>
            <a:endParaRPr lang="en-GB" sz="2400" b="1" dirty="0" smtClean="0"/>
          </a:p>
          <a:p>
            <a:endParaRPr lang="en-GB" sz="2400" b="1" dirty="0" smtClean="0"/>
          </a:p>
          <a:p>
            <a:endParaRPr lang="en-GB" sz="2400" b="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Castell </a:t>
            </a:r>
            <a:r>
              <a:rPr lang="en-GB" dirty="0" err="1" smtClean="0"/>
              <a:t>Henllys</a:t>
            </a:r>
            <a:endParaRPr lang="en-GB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7" y="2204864"/>
            <a:ext cx="4536504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76872"/>
            <a:ext cx="3816424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23889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Maiden Castle</a:t>
            </a:r>
            <a:endParaRPr lang="en-GB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56792"/>
            <a:ext cx="5976664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13260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tain map fade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15718" y="729234"/>
            <a:ext cx="4512564" cy="53995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5720" y="428604"/>
            <a:ext cx="19125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ROMAN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85720" y="1285860"/>
            <a:ext cx="1967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/>
              <a:t>AD 43 – 410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85720" y="4429132"/>
            <a:ext cx="5430910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major transport structures and networks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new social structures and economies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art and architecture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715140" y="357166"/>
            <a:ext cx="2177647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 smtClean="0"/>
              <a:t>Key Sites</a:t>
            </a:r>
            <a:r>
              <a:rPr lang="en-GB" sz="2800" b="1" dirty="0" smtClean="0"/>
              <a:t>:</a:t>
            </a:r>
          </a:p>
          <a:p>
            <a:r>
              <a:rPr lang="en-GB" sz="2400" b="1" dirty="0" smtClean="0"/>
              <a:t>*Colchester</a:t>
            </a:r>
          </a:p>
          <a:p>
            <a:r>
              <a:rPr lang="en-GB" sz="2400" b="1" dirty="0" smtClean="0"/>
              <a:t>*London</a:t>
            </a:r>
          </a:p>
          <a:p>
            <a:r>
              <a:rPr lang="en-GB" sz="2400" b="1" dirty="0" smtClean="0"/>
              <a:t>*York</a:t>
            </a:r>
          </a:p>
          <a:p>
            <a:r>
              <a:rPr lang="en-GB" sz="2400" b="1" dirty="0" smtClean="0"/>
              <a:t>*Chester</a:t>
            </a:r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Vindolanda</a:t>
            </a:r>
            <a:endParaRPr lang="en-GB" sz="2400" b="1" dirty="0" smtClean="0"/>
          </a:p>
          <a:p>
            <a:r>
              <a:rPr lang="en-GB" sz="2400" b="1" dirty="0" smtClean="0"/>
              <a:t>*Hadrian’s Wall</a:t>
            </a:r>
          </a:p>
          <a:p>
            <a:r>
              <a:rPr lang="en-GB" sz="2400" b="1" dirty="0" smtClean="0"/>
              <a:t>*Bath</a:t>
            </a:r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Silchester</a:t>
            </a:r>
            <a:endParaRPr lang="en-GB" sz="2400" b="1" dirty="0" smtClean="0"/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Dolaucothi</a:t>
            </a:r>
            <a:endParaRPr lang="en-GB" sz="2400" b="1" dirty="0" smtClean="0"/>
          </a:p>
          <a:p>
            <a:endParaRPr lang="en-GB" sz="2400" b="1" dirty="0" smtClean="0"/>
          </a:p>
          <a:p>
            <a:endParaRPr lang="en-GB" sz="2400" b="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Roman Carmarthen</a:t>
            </a:r>
            <a:endParaRPr lang="en-GB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700808"/>
            <a:ext cx="5472607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3961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Caerleon</a:t>
            </a:r>
            <a:endParaRPr lang="en-GB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1700808"/>
            <a:ext cx="403244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844824"/>
            <a:ext cx="3096343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56374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tain map fade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15718" y="729234"/>
            <a:ext cx="4512564" cy="53995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5720" y="428604"/>
            <a:ext cx="33290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Early Medieval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85720" y="1285860"/>
            <a:ext cx="2332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/>
              <a:t>AD 410 – 1066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85720" y="4429132"/>
            <a:ext cx="6117316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changing economies and competing kingdoms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Christianity 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Vikings and </a:t>
            </a:r>
            <a:r>
              <a:rPr lang="en-GB" sz="2400" dirty="0" err="1" smtClean="0"/>
              <a:t>Danelaw</a:t>
            </a:r>
            <a:endParaRPr lang="en-GB" sz="2400" dirty="0" smtClean="0"/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715140" y="357166"/>
            <a:ext cx="2016771" cy="49552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 smtClean="0"/>
              <a:t>Key Sites</a:t>
            </a:r>
            <a:r>
              <a:rPr lang="en-GB" sz="2800" b="1" dirty="0" smtClean="0"/>
              <a:t>:</a:t>
            </a:r>
          </a:p>
          <a:p>
            <a:r>
              <a:rPr lang="en-GB" sz="2400" b="1" dirty="0" smtClean="0"/>
              <a:t>*Offa’s Dyke</a:t>
            </a:r>
          </a:p>
          <a:p>
            <a:r>
              <a:rPr lang="en-GB" sz="2400" b="1" dirty="0" smtClean="0"/>
              <a:t>*London</a:t>
            </a:r>
          </a:p>
          <a:p>
            <a:r>
              <a:rPr lang="en-GB" sz="2400" b="1" dirty="0" smtClean="0"/>
              <a:t>*York</a:t>
            </a:r>
          </a:p>
          <a:p>
            <a:r>
              <a:rPr lang="en-GB" sz="2400" b="1" dirty="0" smtClean="0"/>
              <a:t>*Dublin</a:t>
            </a:r>
          </a:p>
          <a:p>
            <a:r>
              <a:rPr lang="en-GB" sz="2400" b="1" dirty="0" smtClean="0"/>
              <a:t>*Sutton </a:t>
            </a:r>
            <a:r>
              <a:rPr lang="en-GB" sz="2400" b="1" dirty="0" err="1" smtClean="0"/>
              <a:t>Hoo</a:t>
            </a:r>
            <a:endParaRPr lang="en-GB" sz="2400" b="1" dirty="0" smtClean="0"/>
          </a:p>
          <a:p>
            <a:r>
              <a:rPr lang="en-GB" sz="2400" b="1" dirty="0" smtClean="0"/>
              <a:t>*Winchester</a:t>
            </a:r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Yevering</a:t>
            </a:r>
            <a:endParaRPr lang="en-GB" sz="2400" b="1" dirty="0" smtClean="0"/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Chedder</a:t>
            </a:r>
            <a:endParaRPr lang="en-GB" sz="2400" b="1" dirty="0" smtClean="0"/>
          </a:p>
          <a:p>
            <a:r>
              <a:rPr lang="en-GB" sz="2400" b="1" dirty="0" smtClean="0"/>
              <a:t>*Jarrow</a:t>
            </a:r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Nevern</a:t>
            </a:r>
            <a:r>
              <a:rPr lang="en-GB" sz="2400" b="1" dirty="0" smtClean="0"/>
              <a:t> Cross</a:t>
            </a:r>
          </a:p>
          <a:p>
            <a:endParaRPr lang="en-GB" sz="2400" b="1" dirty="0" smtClean="0"/>
          </a:p>
          <a:p>
            <a:endParaRPr lang="en-GB" sz="2400" b="1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Sutton </a:t>
            </a:r>
            <a:r>
              <a:rPr lang="en-GB" dirty="0" err="1" smtClean="0"/>
              <a:t>Hoo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4032448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5350" y="1916832"/>
            <a:ext cx="3924300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03221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Nevern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84784"/>
            <a:ext cx="4176464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89719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tain map fade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15718" y="729234"/>
            <a:ext cx="4512564" cy="53995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5720" y="428604"/>
            <a:ext cx="21639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Medieval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85720" y="1285860"/>
            <a:ext cx="2515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/>
              <a:t>AD 1066 – 1500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85720" y="4429132"/>
            <a:ext cx="4207819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art and architecture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monasticism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political expansion and conflict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715140" y="357166"/>
            <a:ext cx="2203617" cy="49552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 smtClean="0"/>
              <a:t>Key Sites</a:t>
            </a:r>
            <a:r>
              <a:rPr lang="en-GB" sz="2800" b="1" dirty="0" smtClean="0"/>
              <a:t>:</a:t>
            </a:r>
          </a:p>
          <a:p>
            <a:r>
              <a:rPr lang="en-GB" sz="2400" b="1" dirty="0" smtClean="0"/>
              <a:t>*Lincoln</a:t>
            </a:r>
          </a:p>
          <a:p>
            <a:r>
              <a:rPr lang="en-GB" sz="2400" b="1" dirty="0" smtClean="0"/>
              <a:t>*London</a:t>
            </a:r>
          </a:p>
          <a:p>
            <a:r>
              <a:rPr lang="en-GB" sz="2400" b="1" dirty="0" smtClean="0"/>
              <a:t>*York</a:t>
            </a:r>
          </a:p>
          <a:p>
            <a:r>
              <a:rPr lang="en-GB" sz="2400" b="1" dirty="0" smtClean="0"/>
              <a:t>*Barnard Castle</a:t>
            </a:r>
          </a:p>
          <a:p>
            <a:r>
              <a:rPr lang="en-GB" sz="2400" b="1" dirty="0" smtClean="0"/>
              <a:t>*Strata Florida</a:t>
            </a:r>
          </a:p>
          <a:p>
            <a:r>
              <a:rPr lang="en-GB" sz="2400" b="1" dirty="0" smtClean="0"/>
              <a:t>*</a:t>
            </a:r>
            <a:r>
              <a:rPr lang="en-GB" sz="2000" b="1" dirty="0" smtClean="0"/>
              <a:t>Fountains Abbey</a:t>
            </a:r>
          </a:p>
          <a:p>
            <a:r>
              <a:rPr lang="en-GB" sz="2400" b="1" dirty="0" smtClean="0"/>
              <a:t>*Carew Castle</a:t>
            </a:r>
          </a:p>
          <a:p>
            <a:r>
              <a:rPr lang="en-GB" sz="2400" b="1" dirty="0" smtClean="0"/>
              <a:t>*Newport ship</a:t>
            </a:r>
          </a:p>
          <a:p>
            <a:r>
              <a:rPr lang="en-GB" sz="2400" b="1" dirty="0" smtClean="0"/>
              <a:t>*Canterbury</a:t>
            </a:r>
          </a:p>
          <a:p>
            <a:r>
              <a:rPr lang="en-GB" sz="2400" b="1" dirty="0" smtClean="0"/>
              <a:t>*Durham</a:t>
            </a:r>
          </a:p>
          <a:p>
            <a:endParaRPr lang="en-GB" sz="2400" b="1" dirty="0" smtClean="0"/>
          </a:p>
          <a:p>
            <a:endParaRPr lang="en-GB" sz="2400" b="1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STRATA FLORIDA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84784"/>
            <a:ext cx="5616623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17132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Carew and </a:t>
            </a:r>
            <a:r>
              <a:rPr lang="en-GB" dirty="0" err="1" smtClean="0"/>
              <a:t>Nevern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772816"/>
            <a:ext cx="4104456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44824"/>
            <a:ext cx="3056136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31508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tain map fade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15718" y="729234"/>
            <a:ext cx="4512564" cy="53995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5720" y="428604"/>
            <a:ext cx="3066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Early Modern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85720" y="1285860"/>
            <a:ext cx="251543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/>
              <a:t>AD 1500 – 1750</a:t>
            </a:r>
          </a:p>
          <a:p>
            <a:r>
              <a:rPr lang="en-GB" sz="2800" b="1" dirty="0" smtClean="0"/>
              <a:t>(Renaissance)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85720" y="4429132"/>
            <a:ext cx="4985467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Act of Union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religious wars and persecutions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colonialism and the origins of empire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715140" y="357166"/>
            <a:ext cx="2352760" cy="4216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 smtClean="0"/>
              <a:t>Key Sites</a:t>
            </a:r>
            <a:r>
              <a:rPr lang="en-GB" sz="2800" b="1" dirty="0" smtClean="0"/>
              <a:t>:</a:t>
            </a:r>
          </a:p>
          <a:p>
            <a:r>
              <a:rPr lang="en-GB" sz="2400" b="1" dirty="0" smtClean="0"/>
              <a:t>*Hampton Court</a:t>
            </a:r>
          </a:p>
          <a:p>
            <a:r>
              <a:rPr lang="en-GB" sz="2400" b="1" dirty="0" smtClean="0"/>
              <a:t>*Mary Rose</a:t>
            </a:r>
          </a:p>
          <a:p>
            <a:r>
              <a:rPr lang="en-GB" sz="2400" b="1" dirty="0" smtClean="0"/>
              <a:t>*Marston Moor</a:t>
            </a:r>
          </a:p>
          <a:p>
            <a:r>
              <a:rPr lang="en-GB" sz="2400" b="1" dirty="0" smtClean="0"/>
              <a:t>*Carew Castle</a:t>
            </a:r>
          </a:p>
          <a:p>
            <a:r>
              <a:rPr lang="en-GB" sz="2400" b="1" dirty="0" smtClean="0"/>
              <a:t>*</a:t>
            </a:r>
            <a:r>
              <a:rPr lang="en-GB" sz="2000" b="1" dirty="0" smtClean="0"/>
              <a:t>Fountains Abbey</a:t>
            </a:r>
          </a:p>
          <a:p>
            <a:r>
              <a:rPr lang="en-GB" sz="2400" b="1" dirty="0" smtClean="0"/>
              <a:t>*</a:t>
            </a:r>
            <a:r>
              <a:rPr lang="en-GB" sz="2000" b="1" dirty="0" smtClean="0"/>
              <a:t>Tower of London</a:t>
            </a:r>
          </a:p>
          <a:p>
            <a:r>
              <a:rPr lang="en-GB" sz="2400" b="1" dirty="0" smtClean="0"/>
              <a:t>*Rose theatre</a:t>
            </a:r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St.James</a:t>
            </a:r>
            <a:r>
              <a:rPr lang="en-GB" sz="2400" b="1" dirty="0" smtClean="0"/>
              <a:t> Palace</a:t>
            </a:r>
          </a:p>
          <a:p>
            <a:endParaRPr lang="en-GB" sz="2400" b="1" dirty="0" smtClean="0"/>
          </a:p>
          <a:p>
            <a:endParaRPr lang="en-GB" sz="2400" b="1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Mary Rose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628800"/>
            <a:ext cx="5544616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61172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tain map fade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15718" y="729234"/>
            <a:ext cx="4512564" cy="53995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5720" y="428604"/>
            <a:ext cx="31373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Industrial Age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85720" y="1285860"/>
            <a:ext cx="2515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/>
              <a:t>AD 1750 – 1900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5720" y="4429132"/>
            <a:ext cx="7138493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social, political and economic upheaval  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new technologies, industries and agricultural practices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rise of capitalism, birth of </a:t>
            </a:r>
            <a:r>
              <a:rPr lang="en-GB" sz="2400" dirty="0" err="1" smtClean="0"/>
              <a:t>marxism</a:t>
            </a:r>
            <a:endParaRPr lang="en-GB" sz="2400" dirty="0" smtClean="0"/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715140" y="357166"/>
            <a:ext cx="2225802" cy="4216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 smtClean="0"/>
              <a:t>Key Sites</a:t>
            </a:r>
            <a:r>
              <a:rPr lang="en-GB" sz="2800" b="1" dirty="0" smtClean="0"/>
              <a:t>:</a:t>
            </a:r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Ironbridge</a:t>
            </a:r>
            <a:endParaRPr lang="en-GB" sz="2400" b="1" dirty="0" smtClean="0"/>
          </a:p>
          <a:p>
            <a:r>
              <a:rPr lang="en-GB" sz="2400" b="1" dirty="0" smtClean="0"/>
              <a:t>*Crystal Palace</a:t>
            </a:r>
          </a:p>
          <a:p>
            <a:r>
              <a:rPr lang="en-GB" sz="2400" b="1" dirty="0" smtClean="0"/>
              <a:t>*Sheffield</a:t>
            </a:r>
          </a:p>
          <a:p>
            <a:r>
              <a:rPr lang="en-GB" sz="2400" b="1" dirty="0" smtClean="0"/>
              <a:t>*Birmingham</a:t>
            </a:r>
          </a:p>
          <a:p>
            <a:r>
              <a:rPr lang="en-GB" sz="2400" b="1" dirty="0" smtClean="0"/>
              <a:t>*Llangollen</a:t>
            </a:r>
            <a:endParaRPr lang="en-GB" sz="2400" dirty="0" smtClean="0"/>
          </a:p>
          <a:p>
            <a:r>
              <a:rPr lang="en-GB" sz="2400" b="1" dirty="0" smtClean="0"/>
              <a:t>*Liverpool rail</a:t>
            </a:r>
          </a:p>
          <a:p>
            <a:r>
              <a:rPr lang="en-GB" sz="2400" b="1" dirty="0" smtClean="0"/>
              <a:t>*</a:t>
            </a:r>
            <a:r>
              <a:rPr lang="en-GB" sz="2000" b="1" dirty="0" smtClean="0"/>
              <a:t>Manchester canal</a:t>
            </a:r>
          </a:p>
          <a:p>
            <a:r>
              <a:rPr lang="en-GB" sz="2400" b="1" dirty="0" smtClean="0"/>
              <a:t>*Cardiff Bay</a:t>
            </a:r>
          </a:p>
          <a:p>
            <a:endParaRPr lang="en-GB" sz="2400" b="1" dirty="0" smtClean="0"/>
          </a:p>
          <a:p>
            <a:endParaRPr lang="en-GB" sz="2400" b="1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Blaenavon</a:t>
            </a:r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72816"/>
            <a:ext cx="5976664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59648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tain map fade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15718" y="729234"/>
            <a:ext cx="4512564" cy="53995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5720" y="428604"/>
            <a:ext cx="19014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Modern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85720" y="1285860"/>
            <a:ext cx="2920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/>
              <a:t>AD 1900 – present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14282" y="3714752"/>
            <a:ext cx="7138493" cy="29546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wars and international relationships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new technologies, industries and agricultural practices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decline of empire and rise of multi-</a:t>
            </a:r>
            <a:r>
              <a:rPr lang="en-GB" sz="2400" dirty="0" err="1" smtClean="0"/>
              <a:t>culturalism</a:t>
            </a:r>
            <a:endParaRPr lang="en-GB" sz="2400" dirty="0" smtClean="0"/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dominance of the middle class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715140" y="357166"/>
            <a:ext cx="2485296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 smtClean="0"/>
              <a:t>Key Sites</a:t>
            </a:r>
            <a:r>
              <a:rPr lang="en-GB" sz="2800" b="1" dirty="0" smtClean="0"/>
              <a:t>:</a:t>
            </a:r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Drax</a:t>
            </a:r>
            <a:endParaRPr lang="en-GB" sz="2400" b="1" dirty="0" smtClean="0"/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Ferrybridge</a:t>
            </a:r>
            <a:endParaRPr lang="en-GB" sz="2400" b="1" dirty="0" smtClean="0"/>
          </a:p>
          <a:p>
            <a:r>
              <a:rPr lang="en-GB" sz="2400" b="1" dirty="0" smtClean="0"/>
              <a:t>*Milford Haven</a:t>
            </a:r>
          </a:p>
          <a:p>
            <a:r>
              <a:rPr lang="en-GB" sz="2400" b="1" dirty="0" smtClean="0"/>
              <a:t>*Birmingham</a:t>
            </a:r>
          </a:p>
          <a:p>
            <a:r>
              <a:rPr lang="en-GB" sz="2400" b="1" dirty="0" smtClean="0"/>
              <a:t>*</a:t>
            </a:r>
            <a:r>
              <a:rPr lang="en-GB" sz="2000" b="1" dirty="0" err="1" smtClean="0"/>
              <a:t>Greenham</a:t>
            </a:r>
            <a:r>
              <a:rPr lang="en-GB" sz="2000" b="1" dirty="0" smtClean="0"/>
              <a:t> Common</a:t>
            </a:r>
            <a:endParaRPr lang="en-GB" sz="2000" dirty="0" smtClean="0"/>
          </a:p>
          <a:p>
            <a:r>
              <a:rPr lang="en-GB" sz="2400" b="1" dirty="0" smtClean="0"/>
              <a:t>*</a:t>
            </a:r>
            <a:r>
              <a:rPr lang="en-GB" sz="2400" b="1" dirty="0" err="1" smtClean="0"/>
              <a:t>Stanstead</a:t>
            </a:r>
            <a:endParaRPr lang="en-GB" sz="2400" b="1" dirty="0" smtClean="0"/>
          </a:p>
          <a:p>
            <a:r>
              <a:rPr lang="en-GB" sz="2400" b="1" dirty="0" smtClean="0"/>
              <a:t>*St. Kilda</a:t>
            </a:r>
          </a:p>
          <a:p>
            <a:r>
              <a:rPr lang="en-GB" sz="2400" b="1" dirty="0" smtClean="0"/>
              <a:t>*Big Pit</a:t>
            </a:r>
          </a:p>
          <a:p>
            <a:r>
              <a:rPr lang="en-GB" sz="2400" b="1" dirty="0" smtClean="0"/>
              <a:t>*Cardiff Bay</a:t>
            </a:r>
          </a:p>
          <a:p>
            <a:endParaRPr lang="en-GB" sz="2400" b="1" dirty="0" smtClean="0"/>
          </a:p>
          <a:p>
            <a:endParaRPr lang="en-GB" sz="2400" b="1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Big Pit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700808"/>
            <a:ext cx="5616624" cy="4127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39101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Battlefield Archaeology</a:t>
            </a:r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76872"/>
            <a:ext cx="3672408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76872"/>
            <a:ext cx="3024336" cy="33350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86605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</TotalTime>
  <Words>598</Words>
  <Application>Microsoft Office PowerPoint</Application>
  <PresentationFormat>On-screen Show (4:3)</PresentationFormat>
  <Paragraphs>227</Paragraphs>
  <Slides>33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Office Theme</vt:lpstr>
      <vt:lpstr>PowerPoint Presentation</vt:lpstr>
      <vt:lpstr>PowerPoint Presentation</vt:lpstr>
      <vt:lpstr>Red ‘Lady’ of Paviland </vt:lpstr>
      <vt:lpstr>PowerPoint Presentation</vt:lpstr>
      <vt:lpstr>Star Carr</vt:lpstr>
      <vt:lpstr>Star Carr</vt:lpstr>
      <vt:lpstr>PowerPoint Presentation</vt:lpstr>
      <vt:lpstr>Stonehenge</vt:lpstr>
      <vt:lpstr>Rhos y felin</vt:lpstr>
      <vt:lpstr>Carn Goedog</vt:lpstr>
      <vt:lpstr>Pentre Ifan</vt:lpstr>
      <vt:lpstr>PowerPoint Presentation</vt:lpstr>
      <vt:lpstr>Foel Drygan</vt:lpstr>
      <vt:lpstr>Bronze Age burial urn</vt:lpstr>
      <vt:lpstr>PowerPoint Presentation</vt:lpstr>
      <vt:lpstr>Castell Henllys</vt:lpstr>
      <vt:lpstr>Maiden Castle</vt:lpstr>
      <vt:lpstr>PowerPoint Presentation</vt:lpstr>
      <vt:lpstr>Roman Carmarthen</vt:lpstr>
      <vt:lpstr>Caerleon</vt:lpstr>
      <vt:lpstr>PowerPoint Presentation</vt:lpstr>
      <vt:lpstr>Sutton Hoo</vt:lpstr>
      <vt:lpstr>Nevern</vt:lpstr>
      <vt:lpstr>PowerPoint Presentation</vt:lpstr>
      <vt:lpstr>STRATA FLORIDA</vt:lpstr>
      <vt:lpstr>Carew and Nevern</vt:lpstr>
      <vt:lpstr>PowerPoint Presentation</vt:lpstr>
      <vt:lpstr>Mary Rose</vt:lpstr>
      <vt:lpstr>PowerPoint Presentation</vt:lpstr>
      <vt:lpstr>Blaenavon</vt:lpstr>
      <vt:lpstr>PowerPoint Presentation</vt:lpstr>
      <vt:lpstr>Big Pit</vt:lpstr>
      <vt:lpstr>Battlefield Archaeology</vt:lpstr>
    </vt:vector>
  </TitlesOfParts>
  <Company>TOSHIBA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Quentin Drew</dc:creator>
  <cp:lastModifiedBy>Lester Mason</cp:lastModifiedBy>
  <cp:revision>34</cp:revision>
  <dcterms:created xsi:type="dcterms:W3CDTF">2009-10-06T23:09:20Z</dcterms:created>
  <dcterms:modified xsi:type="dcterms:W3CDTF">2021-02-15T10:02:47Z</dcterms:modified>
</cp:coreProperties>
</file>