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2"/>
  </p:sldMasterIdLst>
  <p:notesMasterIdLst>
    <p:notesMasterId r:id="rId43"/>
  </p:notesMasterIdLst>
  <p:handoutMasterIdLst>
    <p:handoutMasterId r:id="rId44"/>
  </p:handoutMasterIdLst>
  <p:sldIdLst>
    <p:sldId id="265" r:id="rId3"/>
    <p:sldId id="266" r:id="rId4"/>
    <p:sldId id="284" r:id="rId5"/>
    <p:sldId id="290" r:id="rId6"/>
    <p:sldId id="291" r:id="rId7"/>
    <p:sldId id="299" r:id="rId8"/>
    <p:sldId id="292" r:id="rId9"/>
    <p:sldId id="286" r:id="rId10"/>
    <p:sldId id="298" r:id="rId11"/>
    <p:sldId id="302" r:id="rId12"/>
    <p:sldId id="285" r:id="rId13"/>
    <p:sldId id="293" r:id="rId14"/>
    <p:sldId id="294" r:id="rId15"/>
    <p:sldId id="295" r:id="rId16"/>
    <p:sldId id="296" r:id="rId17"/>
    <p:sldId id="297" r:id="rId18"/>
    <p:sldId id="300" r:id="rId19"/>
    <p:sldId id="301" r:id="rId20"/>
    <p:sldId id="287" r:id="rId21"/>
    <p:sldId id="303" r:id="rId22"/>
    <p:sldId id="304" r:id="rId23"/>
    <p:sldId id="305" r:id="rId24"/>
    <p:sldId id="306" r:id="rId25"/>
    <p:sldId id="288" r:id="rId26"/>
    <p:sldId id="289" r:id="rId27"/>
    <p:sldId id="307" r:id="rId28"/>
    <p:sldId id="308" r:id="rId29"/>
    <p:sldId id="310" r:id="rId30"/>
    <p:sldId id="309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20" r:id="rId40"/>
    <p:sldId id="319" r:id="rId41"/>
    <p:sldId id="283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D0C362-6E96-4327-B4E5-CEA5ADEC3518}" v="1" dt="2026-02-02T11:53:50.530"/>
    <p1510:client id="{EC55CCC8-04FD-4E43-8975-7D97C962A861}" v="1" dt="2026-02-02T11:41:42.0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04" d="100"/>
          <a:sy n="104" d="100"/>
        </p:scale>
        <p:origin x="74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modSld">
      <pc:chgData name="Lara Hopkinson" userId="4c46a3d6-da89-4616-bd45-1b70e49404c2" providerId="ADAL" clId="{7F1F0841-190A-46F8-9915-0C9D4FD90F14}" dt="2026-02-02T11:55:27.748" v="123" actId="2085"/>
      <pc:docMkLst>
        <pc:docMk/>
      </pc:docMkLst>
      <pc:sldChg chg="addSp delSp modSp mod">
        <pc:chgData name="Lara Hopkinson" userId="4c46a3d6-da89-4616-bd45-1b70e49404c2" providerId="ADAL" clId="{7F1F0841-190A-46F8-9915-0C9D4FD90F14}" dt="2026-02-02T11:42:16.804" v="1" actId="478"/>
        <pc:sldMkLst>
          <pc:docMk/>
          <pc:sldMk cId="3293138287" sldId="284"/>
        </pc:sldMkLst>
        <pc:spChg chg="add del">
          <ac:chgData name="Lara Hopkinson" userId="4c46a3d6-da89-4616-bd45-1b70e49404c2" providerId="ADAL" clId="{7F1F0841-190A-46F8-9915-0C9D4FD90F14}" dt="2026-02-02T11:42:16.804" v="1" actId="478"/>
          <ac:spMkLst>
            <pc:docMk/>
            <pc:sldMk cId="3293138287" sldId="284"/>
            <ac:spMk id="2" creationId="{203C265A-29FA-4E31-8EBD-4D759826DDCD}"/>
          </ac:spMkLst>
        </pc:spChg>
        <pc:spChg chg="add del mod">
          <ac:chgData name="Lara Hopkinson" userId="4c46a3d6-da89-4616-bd45-1b70e49404c2" providerId="ADAL" clId="{7F1F0841-190A-46F8-9915-0C9D4FD90F14}" dt="2026-02-02T11:42:16.804" v="1" actId="478"/>
          <ac:spMkLst>
            <pc:docMk/>
            <pc:sldMk cId="3293138287" sldId="284"/>
            <ac:spMk id="7" creationId="{DB886585-6E4E-E14E-FB86-7258877B3F03}"/>
          </ac:spMkLst>
        </pc:spChg>
      </pc:sldChg>
      <pc:sldChg chg="delSp mod">
        <pc:chgData name="Lara Hopkinson" userId="4c46a3d6-da89-4616-bd45-1b70e49404c2" providerId="ADAL" clId="{7F1F0841-190A-46F8-9915-0C9D4FD90F14}" dt="2026-02-02T11:42:25.208" v="3" actId="478"/>
        <pc:sldMkLst>
          <pc:docMk/>
          <pc:sldMk cId="625262331" sldId="290"/>
        </pc:sldMkLst>
        <pc:spChg chg="del">
          <ac:chgData name="Lara Hopkinson" userId="4c46a3d6-da89-4616-bd45-1b70e49404c2" providerId="ADAL" clId="{7F1F0841-190A-46F8-9915-0C9D4FD90F14}" dt="2026-02-02T11:42:25.208" v="3" actId="478"/>
          <ac:spMkLst>
            <pc:docMk/>
            <pc:sldMk cId="625262331" sldId="290"/>
            <ac:spMk id="2" creationId="{34213865-6AEA-4A71-9DAE-9749E47302CF}"/>
          </ac:spMkLst>
        </pc:spChg>
        <pc:spChg chg="del">
          <ac:chgData name="Lara Hopkinson" userId="4c46a3d6-da89-4616-bd45-1b70e49404c2" providerId="ADAL" clId="{7F1F0841-190A-46F8-9915-0C9D4FD90F14}" dt="2026-02-02T11:42:21.754" v="2" actId="478"/>
          <ac:spMkLst>
            <pc:docMk/>
            <pc:sldMk cId="625262331" sldId="290"/>
            <ac:spMk id="3" creationId="{D6D8B250-1385-4702-BFFB-E076F0FA7D0C}"/>
          </ac:spMkLst>
        </pc:spChg>
      </pc:sldChg>
      <pc:sldChg chg="delSp mod">
        <pc:chgData name="Lara Hopkinson" userId="4c46a3d6-da89-4616-bd45-1b70e49404c2" providerId="ADAL" clId="{7F1F0841-190A-46F8-9915-0C9D4FD90F14}" dt="2026-02-02T11:42:30.460" v="4" actId="478"/>
        <pc:sldMkLst>
          <pc:docMk/>
          <pc:sldMk cId="1501604075" sldId="291"/>
        </pc:sldMkLst>
        <pc:spChg chg="del">
          <ac:chgData name="Lara Hopkinson" userId="4c46a3d6-da89-4616-bd45-1b70e49404c2" providerId="ADAL" clId="{7F1F0841-190A-46F8-9915-0C9D4FD90F14}" dt="2026-02-02T11:42:30.460" v="4" actId="478"/>
          <ac:spMkLst>
            <pc:docMk/>
            <pc:sldMk cId="1501604075" sldId="291"/>
            <ac:spMk id="3" creationId="{1587434C-15D0-443B-977B-6F763CBFA46A}"/>
          </ac:spMkLst>
        </pc:spChg>
      </pc:sldChg>
      <pc:sldChg chg="modSp mod">
        <pc:chgData name="Lara Hopkinson" userId="4c46a3d6-da89-4616-bd45-1b70e49404c2" providerId="ADAL" clId="{7F1F0841-190A-46F8-9915-0C9D4FD90F14}" dt="2026-02-02T11:43:01.308" v="6" actId="14100"/>
        <pc:sldMkLst>
          <pc:docMk/>
          <pc:sldMk cId="2989583109" sldId="294"/>
        </pc:sldMkLst>
        <pc:picChg chg="mod">
          <ac:chgData name="Lara Hopkinson" userId="4c46a3d6-da89-4616-bd45-1b70e49404c2" providerId="ADAL" clId="{7F1F0841-190A-46F8-9915-0C9D4FD90F14}" dt="2026-02-02T11:43:01.308" v="6" actId="14100"/>
          <ac:picMkLst>
            <pc:docMk/>
            <pc:sldMk cId="2989583109" sldId="294"/>
            <ac:picMk id="4" creationId="{536AEB8C-9B04-4EB8-9E12-388601A107D7}"/>
          </ac:picMkLst>
        </pc:picChg>
      </pc:sldChg>
      <pc:sldChg chg="addSp delSp modSp mod">
        <pc:chgData name="Lara Hopkinson" userId="4c46a3d6-da89-4616-bd45-1b70e49404c2" providerId="ADAL" clId="{7F1F0841-190A-46F8-9915-0C9D4FD90F14}" dt="2026-02-02T11:55:27.748" v="123" actId="2085"/>
        <pc:sldMkLst>
          <pc:docMk/>
          <pc:sldMk cId="2577661525" sldId="317"/>
        </pc:sldMkLst>
        <pc:spChg chg="mod">
          <ac:chgData name="Lara Hopkinson" userId="4c46a3d6-da89-4616-bd45-1b70e49404c2" providerId="ADAL" clId="{7F1F0841-190A-46F8-9915-0C9D4FD90F14}" dt="2026-02-02T11:49:47.706" v="13" actId="20577"/>
          <ac:spMkLst>
            <pc:docMk/>
            <pc:sldMk cId="2577661525" sldId="317"/>
            <ac:spMk id="3" creationId="{578B8EA3-133C-4B02-A6BB-3A1A4E139877}"/>
          </ac:spMkLst>
        </pc:spChg>
        <pc:spChg chg="add mod">
          <ac:chgData name="Lara Hopkinson" userId="4c46a3d6-da89-4616-bd45-1b70e49404c2" providerId="ADAL" clId="{7F1F0841-190A-46F8-9915-0C9D4FD90F14}" dt="2026-02-02T11:55:27.748" v="123" actId="2085"/>
          <ac:spMkLst>
            <pc:docMk/>
            <pc:sldMk cId="2577661525" sldId="317"/>
            <ac:spMk id="7" creationId="{1273A1AC-4FC4-3180-6D36-F5F07B258113}"/>
          </ac:spMkLst>
        </pc:spChg>
        <pc:picChg chg="add mod modCrop">
          <ac:chgData name="Lara Hopkinson" userId="4c46a3d6-da89-4616-bd45-1b70e49404c2" providerId="ADAL" clId="{7F1F0841-190A-46F8-9915-0C9D4FD90F14}" dt="2026-02-02T11:53:42.850" v="17" actId="1076"/>
          <ac:picMkLst>
            <pc:docMk/>
            <pc:sldMk cId="2577661525" sldId="317"/>
            <ac:picMk id="4" creationId="{B9D3644F-BA40-14FD-CE63-E79574E9155A}"/>
          </ac:picMkLst>
        </pc:picChg>
        <pc:picChg chg="del">
          <ac:chgData name="Lara Hopkinson" userId="4c46a3d6-da89-4616-bd45-1b70e49404c2" providerId="ADAL" clId="{7F1F0841-190A-46F8-9915-0C9D4FD90F14}" dt="2026-02-02T11:49:26.855" v="7" actId="478"/>
          <ac:picMkLst>
            <pc:docMk/>
            <pc:sldMk cId="2577661525" sldId="317"/>
            <ac:picMk id="6" creationId="{A8B1B9DF-FFBE-88D9-D88F-6819BB03EB8F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Annual (TWh)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China</c:v>
                </c:pt>
                <c:pt idx="1">
                  <c:v>Canada</c:v>
                </c:pt>
                <c:pt idx="2">
                  <c:v>Brazil</c:v>
                </c:pt>
                <c:pt idx="3">
                  <c:v>USA</c:v>
                </c:pt>
                <c:pt idx="4">
                  <c:v>Russia</c:v>
                </c:pt>
                <c:pt idx="5">
                  <c:v>Norway</c:v>
                </c:pt>
                <c:pt idx="6">
                  <c:v>India</c:v>
                </c:pt>
                <c:pt idx="7">
                  <c:v>Venezuela</c:v>
                </c:pt>
                <c:pt idx="8">
                  <c:v>Japan</c:v>
                </c:pt>
                <c:pt idx="9">
                  <c:v>Sweden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652.79999999999995</c:v>
                </c:pt>
                <c:pt idx="1">
                  <c:v>369.5</c:v>
                </c:pt>
                <c:pt idx="2">
                  <c:v>363.3</c:v>
                </c:pt>
                <c:pt idx="3">
                  <c:v>250.9</c:v>
                </c:pt>
                <c:pt idx="4">
                  <c:v>167.3</c:v>
                </c:pt>
                <c:pt idx="5">
                  <c:v>140.4</c:v>
                </c:pt>
                <c:pt idx="6">
                  <c:v>115.8</c:v>
                </c:pt>
                <c:pt idx="7">
                  <c:v>85.6</c:v>
                </c:pt>
                <c:pt idx="8">
                  <c:v>69.599999999999994</c:v>
                </c:pt>
                <c:pt idx="9">
                  <c:v>65.2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0B-4AD9-BE68-77178DF51F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533960968"/>
        <c:axId val="533962280"/>
      </c:barChart>
      <c:catAx>
        <c:axId val="5339609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3962280"/>
        <c:crosses val="autoZero"/>
        <c:auto val="1"/>
        <c:lblAlgn val="ctr"/>
        <c:lblOffset val="100"/>
        <c:noMultiLvlLbl val="0"/>
      </c:catAx>
      <c:valAx>
        <c:axId val="5339622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39609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g"/><Relationship Id="rId4" Type="http://schemas.openxmlformats.org/officeDocument/2006/relationships/image" Target="../media/image4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jpg"/><Relationship Id="rId4" Type="http://schemas.openxmlformats.org/officeDocument/2006/relationships/image" Target="../media/image53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dallagoonpower.com/projects/swansea-bay/3d-model/" TargetMode="External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.uk/government/speeches/proposed-swansea-bay-tidal-lagoon" TargetMode="External"/><Relationship Id="rId3" Type="http://schemas.openxmlformats.org/officeDocument/2006/relationships/hyperlink" Target="http://www.british-hydro.org/" TargetMode="External"/><Relationship Id="rId7" Type="http://schemas.openxmlformats.org/officeDocument/2006/relationships/hyperlink" Target="http://www.tidallagoonpower.com/" TargetMode="External"/><Relationship Id="rId2" Type="http://schemas.openxmlformats.org/officeDocument/2006/relationships/hyperlink" Target="http://www.hydropower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energy.org/" TargetMode="External"/><Relationship Id="rId5" Type="http://schemas.openxmlformats.org/officeDocument/2006/relationships/hyperlink" Target="http://www.renewablesfirst.co.uk/" TargetMode="External"/><Relationship Id="rId4" Type="http://schemas.openxmlformats.org/officeDocument/2006/relationships/hyperlink" Target="http://www.eia.go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Hydro power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History</a:t>
            </a:r>
          </a:p>
          <a:p>
            <a:pPr lvl="1"/>
            <a:r>
              <a:rPr lang="en-US" dirty="0"/>
              <a:t>Types</a:t>
            </a:r>
          </a:p>
          <a:p>
            <a:pPr lvl="1"/>
            <a:r>
              <a:rPr lang="en-US" dirty="0"/>
              <a:t>Scale / technologies</a:t>
            </a:r>
          </a:p>
          <a:p>
            <a:pPr lvl="2"/>
            <a:r>
              <a:rPr lang="en-US" dirty="0"/>
              <a:t>Dams</a:t>
            </a:r>
          </a:p>
          <a:p>
            <a:pPr lvl="2"/>
            <a:r>
              <a:rPr lang="en-US" dirty="0"/>
              <a:t>Hydroelectric</a:t>
            </a:r>
          </a:p>
          <a:p>
            <a:pPr lvl="2"/>
            <a:r>
              <a:rPr lang="en-US" dirty="0"/>
              <a:t>Pumped storage</a:t>
            </a:r>
          </a:p>
          <a:p>
            <a:pPr lvl="2"/>
            <a:r>
              <a:rPr lang="en-US" dirty="0"/>
              <a:t>Offshore hydropower</a:t>
            </a:r>
          </a:p>
          <a:p>
            <a:pPr lvl="1"/>
            <a:r>
              <a:rPr lang="en-US" dirty="0"/>
              <a:t>Turbines </a:t>
            </a:r>
          </a:p>
          <a:p>
            <a:pPr lvl="1"/>
            <a:r>
              <a:rPr lang="en-US" dirty="0"/>
              <a:t>Pros and cons</a:t>
            </a:r>
          </a:p>
          <a:p>
            <a:pPr lvl="1"/>
            <a:r>
              <a:rPr lang="en-US" dirty="0"/>
              <a:t>The future?</a:t>
            </a:r>
          </a:p>
          <a:p>
            <a:pPr lvl="2"/>
            <a:endParaRPr lang="en-US" dirty="0"/>
          </a:p>
          <a:p>
            <a:pPr lvl="2"/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022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UPI</a:t>
            </a:r>
          </a:p>
        </p:txBody>
      </p:sp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3C265A-29FA-4E31-8EBD-4D759826D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 new concept….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3A1A4F7-5CDD-49B6-BD2A-D2054A921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A03C0C-C130-4DA4-A7E8-17BBEE5DEB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748" y="2199563"/>
            <a:ext cx="5566114" cy="45130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28B117-8140-4ECC-9898-BDEE12190D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252" y="2908299"/>
            <a:ext cx="444500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13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B Figure 5">
            <a:extLst>
              <a:ext uri="{FF2B5EF4-FFF2-40B4-BE49-F238E27FC236}">
                <a16:creationId xmlns:a16="http://schemas.microsoft.com/office/drawing/2014/main" id="{58325558-7DF3-49BB-886B-A9C743B8EA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7607" y="389856"/>
            <a:ext cx="5791200" cy="5109086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22D7DA-ED50-4F51-A65E-BD326595EB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13" y="1027907"/>
            <a:ext cx="7010400" cy="5257800"/>
          </a:xfrm>
          <a:prstGeom prst="rect">
            <a:avLst/>
          </a:prstGeom>
        </p:spPr>
      </p:pic>
      <p:pic>
        <p:nvPicPr>
          <p:cNvPr id="6" name="Picture 3" descr="GB Figure 5">
            <a:extLst>
              <a:ext uri="{FF2B5EF4-FFF2-40B4-BE49-F238E27FC236}">
                <a16:creationId xmlns:a16="http://schemas.microsoft.com/office/drawing/2014/main" id="{EEC2870E-7959-4342-A89E-4960F7C4D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19787" y="2039461"/>
            <a:ext cx="7618850" cy="2984342"/>
          </a:xfrm>
          <a:prstGeom prst="rect">
            <a:avLst/>
          </a:prstGeom>
          <a:noFill/>
        </p:spPr>
      </p:pic>
      <p:pic>
        <p:nvPicPr>
          <p:cNvPr id="8" name="Picture 3" descr="Water_turbine">
            <a:extLst>
              <a:ext uri="{FF2B5EF4-FFF2-40B4-BE49-F238E27FC236}">
                <a16:creationId xmlns:a16="http://schemas.microsoft.com/office/drawing/2014/main" id="{9328369B-7009-4712-A389-5A376EBA6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53781" y="2257743"/>
            <a:ext cx="4313238" cy="4495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526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A5E48E-322B-4ECC-9F94-12704AC29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365126"/>
            <a:ext cx="4713673" cy="339154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9F1CD34-1103-43C7-AFF0-5D98FE62FB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495" y="1253331"/>
            <a:ext cx="5569712" cy="4351338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1A507A-5CC0-4CF5-9299-0DFD63B407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6622" y="1991796"/>
            <a:ext cx="6098728" cy="468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60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39095F-F86D-409F-95D5-6FFF42A368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Hydropower depends on two factors: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Water flow</a:t>
            </a:r>
          </a:p>
          <a:p>
            <a:pPr lvl="1"/>
            <a:endParaRPr lang="en-GB" dirty="0"/>
          </a:p>
          <a:p>
            <a:endParaRPr lang="en-GB" dirty="0"/>
          </a:p>
          <a:p>
            <a:pPr marL="457200" indent="-457200">
              <a:buFont typeface="+mj-lt"/>
              <a:buAutoNum type="arabicPeriod" startAt="2"/>
            </a:pPr>
            <a:r>
              <a:rPr lang="en-GB" dirty="0"/>
              <a:t>Head</a:t>
            </a:r>
          </a:p>
          <a:p>
            <a:pPr marL="457200" indent="-457200">
              <a:buFont typeface="+mj-lt"/>
              <a:buAutoNum type="arabicPeriod" startAt="2"/>
            </a:pPr>
            <a:endParaRPr lang="en-GB" dirty="0"/>
          </a:p>
          <a:p>
            <a:r>
              <a:rPr lang="en-GB" dirty="0"/>
              <a:t>Power is proportional to the product of </a:t>
            </a:r>
          </a:p>
          <a:p>
            <a:endParaRPr lang="en-GB" dirty="0"/>
          </a:p>
          <a:p>
            <a:pPr marL="1028700" lvl="3" indent="0">
              <a:buNone/>
            </a:pPr>
            <a:r>
              <a:rPr lang="en-GB" sz="2000" dirty="0"/>
              <a:t>Head x Flow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54BF02C-F2FF-4B9A-B6CE-AA39AEA9C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</a:p>
        </p:txBody>
      </p:sp>
    </p:spTree>
    <p:extLst>
      <p:ext uri="{BB962C8B-B14F-4D97-AF65-F5344CB8AC3E}">
        <p14:creationId xmlns:p14="http://schemas.microsoft.com/office/powerpoint/2010/main" val="75181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080876D-8572-4271-A3BB-581FF94C1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Four main types: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Run-of-river hydropower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Storage hydropower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Pumped-storage hydropower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Offshore hydropower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28528F1-4FFB-4961-B2B7-3615B7BAE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hydropower</a:t>
            </a:r>
          </a:p>
        </p:txBody>
      </p:sp>
    </p:spTree>
    <p:extLst>
      <p:ext uri="{BB962C8B-B14F-4D97-AF65-F5344CB8AC3E}">
        <p14:creationId xmlns:p14="http://schemas.microsoft.com/office/powerpoint/2010/main" val="651123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6E21BD-F04C-49E1-A379-38BA31DF9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5" y="1825624"/>
            <a:ext cx="7343775" cy="4667249"/>
          </a:xfrm>
        </p:spPr>
        <p:txBody>
          <a:bodyPr>
            <a:normAutofit/>
          </a:bodyPr>
          <a:lstStyle/>
          <a:p>
            <a:r>
              <a:rPr lang="en-GB" dirty="0"/>
              <a:t>Large hydro</a:t>
            </a:r>
          </a:p>
          <a:p>
            <a:pPr lvl="1"/>
            <a:r>
              <a:rPr lang="en-GB" dirty="0"/>
              <a:t>100MW+, feeding a grid</a:t>
            </a:r>
          </a:p>
          <a:p>
            <a:r>
              <a:rPr lang="en-GB" dirty="0"/>
              <a:t>Medium hydro</a:t>
            </a:r>
          </a:p>
          <a:p>
            <a:pPr lvl="1"/>
            <a:r>
              <a:rPr lang="en-GB" dirty="0"/>
              <a:t>15-100 MW, usually feeding a grid</a:t>
            </a:r>
          </a:p>
          <a:p>
            <a:r>
              <a:rPr lang="en-GB" dirty="0"/>
              <a:t>Small hydro</a:t>
            </a:r>
          </a:p>
          <a:p>
            <a:pPr lvl="1"/>
            <a:r>
              <a:rPr lang="en-GB" dirty="0"/>
              <a:t>1-15MW, usually feeding a grid</a:t>
            </a:r>
          </a:p>
          <a:p>
            <a:r>
              <a:rPr lang="en-GB" dirty="0"/>
              <a:t>Mini hydro</a:t>
            </a:r>
          </a:p>
          <a:p>
            <a:pPr lvl="1"/>
            <a:r>
              <a:rPr lang="en-GB" dirty="0"/>
              <a:t>100kW+ but less than 1MW</a:t>
            </a:r>
          </a:p>
          <a:p>
            <a:pPr lvl="1"/>
            <a:r>
              <a:rPr lang="en-GB" dirty="0"/>
              <a:t>Standalone or feeding a grid</a:t>
            </a:r>
          </a:p>
          <a:p>
            <a:r>
              <a:rPr lang="en-GB" dirty="0"/>
              <a:t>Micro hydro</a:t>
            </a:r>
          </a:p>
          <a:p>
            <a:pPr lvl="1"/>
            <a:r>
              <a:rPr lang="en-GB" dirty="0"/>
              <a:t>5-100kW, small community / rural industry</a:t>
            </a:r>
          </a:p>
          <a:p>
            <a:r>
              <a:rPr lang="en-GB" dirty="0"/>
              <a:t>Pico hydro</a:t>
            </a:r>
          </a:p>
          <a:p>
            <a:pPr lvl="1"/>
            <a:r>
              <a:rPr lang="en-GB" dirty="0"/>
              <a:t>Few hundred watts to 5kW, away from grid locations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7B4EDD-97F4-4A0C-82E9-879CC0226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of hydropower projects</a:t>
            </a:r>
          </a:p>
        </p:txBody>
      </p:sp>
    </p:spTree>
    <p:extLst>
      <p:ext uri="{BB962C8B-B14F-4D97-AF65-F5344CB8AC3E}">
        <p14:creationId xmlns:p14="http://schemas.microsoft.com/office/powerpoint/2010/main" val="216426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C6A66F-DBC8-480F-A18F-74AABA648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Largest hydropower producers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3795394-EFAF-43D5-9E95-5975013BF3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71575" y="1825625"/>
          <a:ext cx="7343775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9728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3AC8F67-F06C-40D9-A232-B840D2219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66" y="1511703"/>
            <a:ext cx="6983828" cy="487333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FACB5BB-4DE8-4515-918B-087B74597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Hydroelectric power station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507A1-6194-42E2-9F14-5786BA3E81C8}"/>
              </a:ext>
            </a:extLst>
          </p:cNvPr>
          <p:cNvSpPr txBox="1"/>
          <p:nvPr/>
        </p:nvSpPr>
        <p:spPr>
          <a:xfrm>
            <a:off x="0" y="6516523"/>
            <a:ext cx="1188339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417087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425DCED-59A3-42B7-9229-8ADB9E5D7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Worlds largest dams by hydropower output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9510E28-4699-4339-979E-480BDFC2B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615962-742A-4EA6-A42C-AE8E569ED2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881787"/>
              </p:ext>
            </p:extLst>
          </p:nvPr>
        </p:nvGraphicFramePr>
        <p:xfrm>
          <a:off x="1317735" y="2382345"/>
          <a:ext cx="650196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0697">
                  <a:extLst>
                    <a:ext uri="{9D8B030D-6E8A-4147-A177-3AD203B41FA5}">
                      <a16:colId xmlns:a16="http://schemas.microsoft.com/office/drawing/2014/main" val="4045171703"/>
                    </a:ext>
                  </a:extLst>
                </a:gridCol>
                <a:gridCol w="717331">
                  <a:extLst>
                    <a:ext uri="{9D8B030D-6E8A-4147-A177-3AD203B41FA5}">
                      <a16:colId xmlns:a16="http://schemas.microsoft.com/office/drawing/2014/main" val="3331300491"/>
                    </a:ext>
                  </a:extLst>
                </a:gridCol>
                <a:gridCol w="961696">
                  <a:extLst>
                    <a:ext uri="{9D8B030D-6E8A-4147-A177-3AD203B41FA5}">
                      <a16:colId xmlns:a16="http://schemas.microsoft.com/office/drawing/2014/main" val="2909755121"/>
                    </a:ext>
                  </a:extLst>
                </a:gridCol>
                <a:gridCol w="892065">
                  <a:extLst>
                    <a:ext uri="{9D8B030D-6E8A-4147-A177-3AD203B41FA5}">
                      <a16:colId xmlns:a16="http://schemas.microsoft.com/office/drawing/2014/main" val="700242185"/>
                    </a:ext>
                  </a:extLst>
                </a:gridCol>
                <a:gridCol w="1064173">
                  <a:extLst>
                    <a:ext uri="{9D8B030D-6E8A-4147-A177-3AD203B41FA5}">
                      <a16:colId xmlns:a16="http://schemas.microsoft.com/office/drawing/2014/main" val="2038898927"/>
                    </a:ext>
                  </a:extLst>
                </a:gridCol>
                <a:gridCol w="835572">
                  <a:extLst>
                    <a:ext uri="{9D8B030D-6E8A-4147-A177-3AD203B41FA5}">
                      <a16:colId xmlns:a16="http://schemas.microsoft.com/office/drawing/2014/main" val="1992835409"/>
                    </a:ext>
                  </a:extLst>
                </a:gridCol>
                <a:gridCol w="677917">
                  <a:extLst>
                    <a:ext uri="{9D8B030D-6E8A-4147-A177-3AD203B41FA5}">
                      <a16:colId xmlns:a16="http://schemas.microsoft.com/office/drawing/2014/main" val="3273484978"/>
                    </a:ext>
                  </a:extLst>
                </a:gridCol>
                <a:gridCol w="772511">
                  <a:extLst>
                    <a:ext uri="{9D8B030D-6E8A-4147-A177-3AD203B41FA5}">
                      <a16:colId xmlns:a16="http://schemas.microsoft.com/office/drawing/2014/main" val="42395482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Years of completion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Installed capacity</a:t>
                      </a:r>
                    </a:p>
                    <a:p>
                      <a:r>
                        <a:rPr lang="en-GB" dirty="0"/>
                        <a:t>(MW)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Yrly</a:t>
                      </a:r>
                      <a:r>
                        <a:rPr lang="en-GB" dirty="0"/>
                        <a:t> prod</a:t>
                      </a:r>
                    </a:p>
                    <a:p>
                      <a:r>
                        <a:rPr lang="en-GB" dirty="0"/>
                        <a:t>(</a:t>
                      </a:r>
                      <a:r>
                        <a:rPr lang="en-GB" dirty="0" err="1"/>
                        <a:t>TWh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Area flooded</a:t>
                      </a:r>
                    </a:p>
                    <a:p>
                      <a:r>
                        <a:rPr lang="en-GB" dirty="0"/>
                        <a:t>(km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9989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Three Gorges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Yangtze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1993 –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1084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85975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Itaipu</a:t>
                      </a:r>
                      <a:r>
                        <a:rPr lang="en-GB" dirty="0"/>
                        <a:t>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Brazil / Paraguay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Parana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1975 – 1982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2236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Xiluodu</a:t>
                      </a:r>
                      <a:r>
                        <a:rPr lang="en-GB" dirty="0"/>
                        <a:t>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Jinsha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13860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55.2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362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Guri</a:t>
                      </a:r>
                      <a:r>
                        <a:rPr lang="en-GB" dirty="0"/>
                        <a:t>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Venezuela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Caroni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1963 – 2007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53.41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689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Tucuruí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Brazil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Tocantins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1975 – 1984</a:t>
                      </a:r>
                    </a:p>
                    <a:p>
                      <a:r>
                        <a:rPr lang="en-GB" dirty="0"/>
                        <a:t>1998 – 2010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8370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41.43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950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Grand Coulee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1933 – 1985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56144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57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F46E8D-65D8-49E4-974A-FB81173477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987" y="1457231"/>
            <a:ext cx="4891252" cy="322854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5A88BE0-9290-4438-B90F-BAB9BA2FF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Gorges Dam, China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A6D182-A575-470D-B643-77AD14F5D0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303" y="1949317"/>
            <a:ext cx="7394027" cy="37239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1300AE-A57F-4017-AEC6-B436C29D0D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344" y="1521372"/>
            <a:ext cx="5301748" cy="53366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B789B1D-115B-447E-AE3E-6CA17E04CF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3813" y="2798560"/>
            <a:ext cx="6128284" cy="3399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83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F0A0B35-6335-4BB2-A514-32667A7BE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Gorges location map</a:t>
            </a:r>
          </a:p>
        </p:txBody>
      </p:sp>
      <p:pic>
        <p:nvPicPr>
          <p:cNvPr id="4" name="Picture 3" descr="Three Gorges Map">
            <a:extLst>
              <a:ext uri="{FF2B5EF4-FFF2-40B4-BE49-F238E27FC236}">
                <a16:creationId xmlns:a16="http://schemas.microsoft.com/office/drawing/2014/main" id="{536AEB8C-9B04-4EB8-9E12-388601A10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207" y="2019045"/>
            <a:ext cx="8577788" cy="36840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89583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79A66B-A37A-4DB5-ABB1-E2908DE696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91" y="1368425"/>
            <a:ext cx="3241784" cy="5260072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111CDF3-4A78-4E47-BECE-61130A9BC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Grand Coulee Dam, USA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3A15FC-2D83-4229-BAD9-021C885F82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172" y="1690689"/>
            <a:ext cx="7890641" cy="4911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78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7D0CD5-A77A-439F-A895-89710CAA7D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92" y="1489650"/>
            <a:ext cx="3421914" cy="2543175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7E78B4E-9254-4688-984E-2CE1BF2A6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Grand Coulee Dam, USA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3CD2CB-FF5B-48A7-ABC7-1A1B1A2B4A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6428" y="1489649"/>
            <a:ext cx="3429000" cy="25431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1138A7-D28F-4A5F-ABE4-4022DAA6D4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92" y="4166831"/>
            <a:ext cx="3393475" cy="26170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835186-B2FF-4B87-914E-8DE80CBEBC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514" y="4268729"/>
            <a:ext cx="3421914" cy="248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20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EC6A42B-0D52-4DBF-A923-43B95D1491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786" y="1825625"/>
            <a:ext cx="6001357" cy="480268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6A22C7E-C890-4F05-8916-5691AA28C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Run-of-River systems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1FD3AD-E7D7-4B9B-B6CB-7CA36F0C3031}"/>
              </a:ext>
            </a:extLst>
          </p:cNvPr>
          <p:cNvSpPr txBox="1"/>
          <p:nvPr/>
        </p:nvSpPr>
        <p:spPr>
          <a:xfrm>
            <a:off x="0" y="6516523"/>
            <a:ext cx="2140971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Practical Action</a:t>
            </a:r>
          </a:p>
        </p:txBody>
      </p:sp>
    </p:spTree>
    <p:extLst>
      <p:ext uri="{BB962C8B-B14F-4D97-AF65-F5344CB8AC3E}">
        <p14:creationId xmlns:p14="http://schemas.microsoft.com/office/powerpoint/2010/main" val="96021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E26CA9-D157-48A4-A3EF-0397BE8AF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876" y="1867264"/>
            <a:ext cx="3989180" cy="241307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0E34265-357F-41D9-8C1E-1B7B1FC0E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Limestone generating station, Canada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58F11-CCBF-40BB-A53A-3EFA6AB98842}"/>
              </a:ext>
            </a:extLst>
          </p:cNvPr>
          <p:cNvSpPr txBox="1"/>
          <p:nvPr/>
        </p:nvSpPr>
        <p:spPr>
          <a:xfrm>
            <a:off x="0" y="6516523"/>
            <a:ext cx="2838213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Energy British Columbia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43C792-7F26-4534-8C45-E33F15F8A0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947" y="3958663"/>
            <a:ext cx="4195596" cy="272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53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12DF06C-8BDB-4BF6-A7D5-3CF5F1926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Tazimina</a:t>
            </a:r>
            <a:r>
              <a:rPr lang="en-GB" dirty="0"/>
              <a:t> hydroelectric, Alaska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003C34-B6FD-49D8-AB25-B07098ADB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63" t="22567" r="41465" b="32988"/>
          <a:stretch/>
        </p:blipFill>
        <p:spPr>
          <a:xfrm>
            <a:off x="471584" y="1690689"/>
            <a:ext cx="4983286" cy="261329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2C8AFC0-8960-4F8E-B5B5-8FDE3C20E5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149" y="3590923"/>
            <a:ext cx="3714750" cy="3152775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FCF936-9E22-4F7B-83C6-3D041FF1EE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899" y="4663709"/>
            <a:ext cx="2886666" cy="19316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BB1DAE-056D-4945-96DE-E9BBF78E6187}"/>
              </a:ext>
            </a:extLst>
          </p:cNvPr>
          <p:cNvSpPr txBox="1"/>
          <p:nvPr/>
        </p:nvSpPr>
        <p:spPr>
          <a:xfrm>
            <a:off x="0" y="6516523"/>
            <a:ext cx="3228833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INN Electric Cooperative Inc.</a:t>
            </a:r>
          </a:p>
        </p:txBody>
      </p:sp>
    </p:spTree>
    <p:extLst>
      <p:ext uri="{BB962C8B-B14F-4D97-AF65-F5344CB8AC3E}">
        <p14:creationId xmlns:p14="http://schemas.microsoft.com/office/powerpoint/2010/main" val="373257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90A032-04A8-45D4-BE0D-6D7BDE131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468" y="1528589"/>
            <a:ext cx="7114173" cy="4964285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FA4FA5F-AA53-4BB8-974B-6DF89A48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Pumped storage hydropower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334D02-BA7D-474F-A2ED-F5BF980DA88C}"/>
              </a:ext>
            </a:extLst>
          </p:cNvPr>
          <p:cNvSpPr txBox="1"/>
          <p:nvPr/>
        </p:nvSpPr>
        <p:spPr>
          <a:xfrm>
            <a:off x="0" y="6516523"/>
            <a:ext cx="1188339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17091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1DF226A-E7AE-4B9C-B862-0F0C458B42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8350300"/>
              </p:ext>
            </p:extLst>
          </p:nvPr>
        </p:nvGraphicFramePr>
        <p:xfrm>
          <a:off x="2919248" y="22860"/>
          <a:ext cx="6096000" cy="68351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26608691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87745794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09187467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805430243"/>
                    </a:ext>
                  </a:extLst>
                </a:gridCol>
              </a:tblGrid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North America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477604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Canada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United 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1906026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Central and South America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7372948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r>
                        <a:rPr lang="en-GB" dirty="0"/>
                        <a:t>Argentina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933480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Europe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44 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60675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Austria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Luxembourg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699576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Belgium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442126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Bulgaria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939042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Croatia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Portugal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083401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Czech Republic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142488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Slovakia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618583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070231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Greece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Sweden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62667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Ireland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Switzerland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84108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Italy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211062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Eurasia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0493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Lithuania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Russia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2917476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Africa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93494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Morocco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South Africa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226932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Asia &amp; Oceania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33GW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925663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Australia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South Korea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439608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Taiwan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0408632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WORLD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104GW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495030"/>
                  </a:ext>
                </a:extLst>
              </a:tr>
            </a:tbl>
          </a:graphicData>
        </a:graphic>
      </p:graphicFrame>
      <p:sp>
        <p:nvSpPr>
          <p:cNvPr id="11" name="Title 2">
            <a:extLst>
              <a:ext uri="{FF2B5EF4-FFF2-40B4-BE49-F238E27FC236}">
                <a16:creationId xmlns:a16="http://schemas.microsoft.com/office/drawing/2014/main" id="{640E2D32-665E-487B-BB38-B340930A6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938" y="270533"/>
            <a:ext cx="2489966" cy="3040226"/>
          </a:xfrm>
        </p:spPr>
        <p:txBody>
          <a:bodyPr/>
          <a:lstStyle/>
          <a:p>
            <a:r>
              <a:rPr lang="en-GB" dirty="0"/>
              <a:t>Pumped storage hydropower</a:t>
            </a:r>
            <a:br>
              <a:rPr lang="en-GB" dirty="0"/>
            </a:br>
            <a:r>
              <a:rPr lang="en-GB" dirty="0"/>
              <a:t>capacities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DEFCA6-37AD-4F19-BE9C-355F1D53A376}"/>
              </a:ext>
            </a:extLst>
          </p:cNvPr>
          <p:cNvSpPr txBox="1"/>
          <p:nvPr/>
        </p:nvSpPr>
        <p:spPr>
          <a:xfrm>
            <a:off x="0" y="6547677"/>
            <a:ext cx="2166812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Adapted from: US EIA 2012</a:t>
            </a:r>
          </a:p>
        </p:txBody>
      </p:sp>
    </p:spTree>
    <p:extLst>
      <p:ext uri="{BB962C8B-B14F-4D97-AF65-F5344CB8AC3E}">
        <p14:creationId xmlns:p14="http://schemas.microsoft.com/office/powerpoint/2010/main" val="324203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F5A3AC7-7FD4-4696-B2EC-88F3A13C3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607" y="365126"/>
            <a:ext cx="7009743" cy="1325563"/>
          </a:xfrm>
        </p:spPr>
        <p:txBody>
          <a:bodyPr/>
          <a:lstStyle/>
          <a:p>
            <a:r>
              <a:rPr lang="en-GB" dirty="0"/>
              <a:t>Seneca pumped storage, Pennsylvania</a:t>
            </a:r>
          </a:p>
        </p:txBody>
      </p:sp>
      <p:pic>
        <p:nvPicPr>
          <p:cNvPr id="1026" name="Picture 2" descr="image of Pumped hydroelectric reservoirs in Pennsylvania, as described in the article text">
            <a:extLst>
              <a:ext uri="{FF2B5EF4-FFF2-40B4-BE49-F238E27FC236}">
                <a16:creationId xmlns:a16="http://schemas.microsoft.com/office/drawing/2014/main" id="{3F34256E-D949-4373-B9C0-02661568E9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910" y="1976988"/>
            <a:ext cx="6913180" cy="461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D8F827-5EEE-4107-BC1E-0804164C1291}"/>
              </a:ext>
            </a:extLst>
          </p:cNvPr>
          <p:cNvSpPr txBox="1"/>
          <p:nvPr/>
        </p:nvSpPr>
        <p:spPr>
          <a:xfrm>
            <a:off x="0" y="6547677"/>
            <a:ext cx="1243225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US EIA</a:t>
            </a:r>
          </a:p>
        </p:txBody>
      </p:sp>
    </p:spTree>
    <p:extLst>
      <p:ext uri="{BB962C8B-B14F-4D97-AF65-F5344CB8AC3E}">
        <p14:creationId xmlns:p14="http://schemas.microsoft.com/office/powerpoint/2010/main" val="2031531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87C9CF-DA18-460B-B9E7-836A0B9F5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23" y="1614131"/>
            <a:ext cx="3325046" cy="221669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CAFC8F2-66D2-4D1F-A414-36A488CAA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Dinorwig</a:t>
            </a:r>
            <a:r>
              <a:rPr lang="en-GB" dirty="0"/>
              <a:t> pumped hydro, Llanberis</a:t>
            </a:r>
          </a:p>
        </p:txBody>
      </p:sp>
      <p:pic>
        <p:nvPicPr>
          <p:cNvPr id="2050" name="Picture 2" descr="Image result for Dinorwig Power Station">
            <a:extLst>
              <a:ext uri="{FF2B5EF4-FFF2-40B4-BE49-F238E27FC236}">
                <a16:creationId xmlns:a16="http://schemas.microsoft.com/office/drawing/2014/main" id="{755AD21F-05DC-4652-8F00-329FA7F58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731" y="1614131"/>
            <a:ext cx="3325046" cy="331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A7913A-D992-4281-B7CF-D0BF4F8CD8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65" y="4111269"/>
            <a:ext cx="2524125" cy="25241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C92DB0-EF87-4FEE-82E5-5418236D08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311" y="4292244"/>
            <a:ext cx="2438400" cy="23431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420C1D2-7CD4-4787-AEDE-F295FC975CAF}"/>
              </a:ext>
            </a:extLst>
          </p:cNvPr>
          <p:cNvSpPr txBox="1"/>
          <p:nvPr/>
        </p:nvSpPr>
        <p:spPr>
          <a:xfrm>
            <a:off x="0" y="6547677"/>
            <a:ext cx="206171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Electric Mountain</a:t>
            </a:r>
          </a:p>
        </p:txBody>
      </p:sp>
    </p:spTree>
    <p:extLst>
      <p:ext uri="{BB962C8B-B14F-4D97-AF65-F5344CB8AC3E}">
        <p14:creationId xmlns:p14="http://schemas.microsoft.com/office/powerpoint/2010/main" val="76644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95B4A9-A414-4CE0-98A2-8BC049FDAF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17" y="1809201"/>
            <a:ext cx="3932739" cy="392616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446F1DC-F44E-4684-A668-C27D0A068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Offshore hydropower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BACB60-1590-4E3E-82EF-67F4E3B26B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211" y="2199288"/>
            <a:ext cx="4707403" cy="333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03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C3E3AAF-4D4A-4B18-A704-BA2E352D2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Turbines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CB453-36C1-41C2-A91E-E5A5DF9D25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07" t="11073" r="34397" b="14444"/>
          <a:stretch/>
        </p:blipFill>
        <p:spPr>
          <a:xfrm>
            <a:off x="1306567" y="1337235"/>
            <a:ext cx="6530865" cy="52724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F2010A-E1FF-42E0-8CC1-622D4E78FC1E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281995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76ECCE-D00B-4EB2-96CF-C4C13FFBDB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811" y="1843309"/>
            <a:ext cx="6772275" cy="473323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B89447F-F7CF-4AEF-B0F9-4CC1F9A4D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Archimedean Screw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6FBC7-AC38-4A70-86AC-2C8853E2B3D1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97747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9471AF-F5F9-434C-A088-8769A34642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274" y="1764150"/>
            <a:ext cx="4439599" cy="332969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BA76866-9B75-4206-8ED7-4D6C66D8B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Radyr</a:t>
            </a:r>
            <a:r>
              <a:rPr lang="en-GB" dirty="0"/>
              <a:t> Weir, Cardiff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6C5417-71DE-4BD7-BE19-143C61377E18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851320-AE06-4ADF-A47D-8B53C8255E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875" y="4206015"/>
            <a:ext cx="3429000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2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45F6617-4A02-4A8F-A3EB-10A3F9AF70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317" y="4402944"/>
            <a:ext cx="5434998" cy="2397355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B053769-9B38-430F-920F-7E167821D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Crossflow turbine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6ACB90-C1BD-404C-B2D4-0BFCE38BC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265" y="1554163"/>
            <a:ext cx="7729866" cy="29432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AA9654-19DA-4E91-A4AF-B992D18C3A64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9507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4F3A1D-F1AA-4D86-AE0A-A16FAB9D73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804" y="1478783"/>
            <a:ext cx="4397559" cy="329816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6D679A4-8F0C-48A7-A418-C9C549CC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Curlew Cottage, Scotland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BD2EF6-0573-4A4C-9F34-CB862117E3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8679" y="3547241"/>
            <a:ext cx="4139824" cy="31089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88D098-2E8F-4E43-A1F4-C2045A60FB3D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331965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873E5E2-3F2A-4910-8A61-D72DA58E13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720" y="1663265"/>
            <a:ext cx="4720130" cy="227781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7A4AF57-B3E3-4E5C-88A7-FE764CBDF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Kaplan turbine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82D97A-B109-457D-91D1-DAF8E75676F3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93A32D-FF39-456F-9DB7-590D5FB7C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082" y="4630070"/>
            <a:ext cx="4486275" cy="1657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AF4451-38E6-4F78-895E-2B681710C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7622" y="1285254"/>
            <a:ext cx="2857500" cy="21431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83BEDF-F1A1-4191-9F1F-4FBD107437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445" y="4493990"/>
            <a:ext cx="2699845" cy="192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29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5B065CA-1798-4FD3-BCB7-61922C4512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851" y="4160836"/>
            <a:ext cx="5667375" cy="2524125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3F6F439-2A7B-4621-83C2-21DDDA34E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Pelton turbine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D97F29-62A5-463D-AD4F-DBBD89A1D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1825625"/>
            <a:ext cx="3581400" cy="22002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E68922-15F2-4E00-BBBB-48F10EF5CFF4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210381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BA2609-B2C6-4FDC-8CE8-457B262787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47" y="1597052"/>
            <a:ext cx="3609483" cy="2707112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78A8B00-8152-4016-80E1-65ED4D488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Miltons</a:t>
            </a:r>
            <a:r>
              <a:rPr lang="en-GB" dirty="0"/>
              <a:t> Pelton turbine, Somerset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750AFE-783F-4BAA-B045-2B00909968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284" y="1597052"/>
            <a:ext cx="4118868" cy="30931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88887C-3ABC-48C6-BFF2-AF140E2B3B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66" y="4843166"/>
            <a:ext cx="5399690" cy="17279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6724058-E1D3-4B98-8D8E-6DF6DA8DD8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187" y="4843166"/>
            <a:ext cx="2512847" cy="188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03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081504-6759-4B9C-9674-ABD17EC76D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551" y="1779013"/>
            <a:ext cx="2695575" cy="20955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A7A3E30-E9FA-4383-B045-A02BEE704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Turgo</a:t>
            </a:r>
            <a:r>
              <a:rPr lang="en-GB" dirty="0"/>
              <a:t> turbine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7DAEE1-0858-437F-8CD4-0C8AC16A80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279" y="1779013"/>
            <a:ext cx="2409825" cy="23145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511012-0EB1-40C4-AC4A-5BFC13A2C7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8474" y="4099608"/>
            <a:ext cx="3393526" cy="254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9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2C6BF7-B419-44BC-90D8-ABB2DB91E6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570" y="1825625"/>
            <a:ext cx="5801784" cy="4351338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A688C25-3195-458B-B3DC-1DC083818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Lady’s Dingle </a:t>
            </a:r>
            <a:r>
              <a:rPr lang="en-GB" dirty="0" err="1"/>
              <a:t>Turgo</a:t>
            </a:r>
            <a:r>
              <a:rPr lang="en-GB" dirty="0"/>
              <a:t> turbine, Snowdonia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E955BE-ACFF-4AC4-80F9-01BA7F1A9607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544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4DCC032-7B48-4C75-ADB9-67859D6EB6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4525874"/>
              </p:ext>
            </p:extLst>
          </p:nvPr>
        </p:nvGraphicFramePr>
        <p:xfrm>
          <a:off x="359650" y="1809859"/>
          <a:ext cx="8305800" cy="4919665"/>
        </p:xfrm>
        <a:graphic>
          <a:graphicData uri="http://schemas.openxmlformats.org/drawingml/2006/table">
            <a:tbl>
              <a:tblPr/>
              <a:tblGrid>
                <a:gridCol w="4152900">
                  <a:extLst>
                    <a:ext uri="{9D8B030D-6E8A-4147-A177-3AD203B41FA5}">
                      <a16:colId xmlns:a16="http://schemas.microsoft.com/office/drawing/2014/main" val="762073207"/>
                    </a:ext>
                  </a:extLst>
                </a:gridCol>
                <a:gridCol w="4152900">
                  <a:extLst>
                    <a:ext uri="{9D8B030D-6E8A-4147-A177-3AD203B41FA5}">
                      <a16:colId xmlns:a16="http://schemas.microsoft.com/office/drawing/2014/main" val="200177947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Positive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Negative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0939979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Emissions-free, with virtually no CO2, NOX, SOX, hydrocarbons, or particulates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Frequently involves impoundment of large amounts of water with loss of habitat due to land inundation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0844834"/>
                  </a:ext>
                </a:extLst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Renewable resource with high conversion efficiency to electricity (80+%)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Variable output – dependent on rainfall and snowfall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0488627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Dispatchable with storage capacity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Impacts on river flows and aquatic ecology, including fish migration and oxygen depletion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3967487"/>
                  </a:ext>
                </a:extLst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Usable for base load, peaking and pumped storage applications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Social impacts of displacing indigenous people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0001621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Scalable from 10 KW to 20,000 MW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Health impacts in developing countries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375280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Low operating and maintenance costs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High initial capital costs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9812659"/>
                  </a:ext>
                </a:extLst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Long lifetimes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Long lead time in construction of large projects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703073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D9E82FE7-9B81-4063-A2B7-9E01BA189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Hydropower – pros and cons</a:t>
            </a:r>
          </a:p>
        </p:txBody>
      </p:sp>
    </p:spTree>
    <p:extLst>
      <p:ext uri="{BB962C8B-B14F-4D97-AF65-F5344CB8AC3E}">
        <p14:creationId xmlns:p14="http://schemas.microsoft.com/office/powerpoint/2010/main" val="535702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14BF9A8-E6DC-4607-9AA3-6DE2572D7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8C52660-6EFF-40A2-8272-E714553502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14" y="120537"/>
            <a:ext cx="8399702" cy="6652022"/>
          </a:xfrm>
        </p:spPr>
      </p:pic>
    </p:spTree>
    <p:extLst>
      <p:ext uri="{BB962C8B-B14F-4D97-AF65-F5344CB8AC3E}">
        <p14:creationId xmlns:p14="http://schemas.microsoft.com/office/powerpoint/2010/main" val="293198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8B8EA3-133C-4B02-A6BB-3A1A4E139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installed capacity (2024)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06536A-0CF2-4E2F-A161-D4D1006E2E70}"/>
              </a:ext>
            </a:extLst>
          </p:cNvPr>
          <p:cNvSpPr txBox="1"/>
          <p:nvPr/>
        </p:nvSpPr>
        <p:spPr>
          <a:xfrm>
            <a:off x="0" y="6547677"/>
            <a:ext cx="353891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International Hydropower Association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D3644F-BA40-14FD-CE63-E79574E915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027" t="42173" r="11611" b="30746"/>
          <a:stretch>
            <a:fillRect/>
          </a:stretch>
        </p:blipFill>
        <p:spPr>
          <a:xfrm>
            <a:off x="304384" y="1692253"/>
            <a:ext cx="8535231" cy="34734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73A1AC-4FC4-3180-6D36-F5F07B258113}"/>
              </a:ext>
            </a:extLst>
          </p:cNvPr>
          <p:cNvSpPr txBox="1"/>
          <p:nvPr/>
        </p:nvSpPr>
        <p:spPr>
          <a:xfrm>
            <a:off x="304384" y="5348880"/>
            <a:ext cx="5201680" cy="646331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Average global electricity demand: 30,856 TWh (10</a:t>
            </a:r>
            <a:r>
              <a:rPr lang="en-GB" baseline="30000" dirty="0"/>
              <a:t>12</a:t>
            </a:r>
            <a:r>
              <a:rPr lang="en-GB" dirty="0"/>
              <a:t>)</a:t>
            </a:r>
          </a:p>
          <a:p>
            <a:r>
              <a:rPr lang="en-GB" dirty="0"/>
              <a:t>Hydro generation 4,578 TWh ~14%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66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1DA90D3-1BDD-4AEF-A543-B675E4B94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Could triple capacity if all available resources harnessed</a:t>
            </a:r>
          </a:p>
          <a:p>
            <a:r>
              <a:rPr lang="en-GB" dirty="0"/>
              <a:t>Double capacity by 2050?</a:t>
            </a:r>
          </a:p>
          <a:p>
            <a:endParaRPr lang="en-GB" dirty="0"/>
          </a:p>
          <a:p>
            <a:r>
              <a:rPr lang="en-GB" dirty="0"/>
              <a:t>Five key ‘action areas’ to meet hydropower vision:</a:t>
            </a:r>
          </a:p>
          <a:p>
            <a:pPr lvl="1"/>
            <a:r>
              <a:rPr lang="en-GB" dirty="0"/>
              <a:t>Technology advancement</a:t>
            </a:r>
          </a:p>
          <a:p>
            <a:pPr lvl="1"/>
            <a:r>
              <a:rPr lang="en-GB" dirty="0"/>
              <a:t>Sustainable development and operation</a:t>
            </a:r>
          </a:p>
          <a:p>
            <a:pPr lvl="1"/>
            <a:r>
              <a:rPr lang="en-GB" dirty="0"/>
              <a:t>Enhanced revenue and market structures</a:t>
            </a:r>
          </a:p>
          <a:p>
            <a:pPr lvl="1"/>
            <a:r>
              <a:rPr lang="en-GB" dirty="0"/>
              <a:t>Regulatory process optimisation</a:t>
            </a:r>
          </a:p>
          <a:p>
            <a:pPr lvl="1"/>
            <a:r>
              <a:rPr lang="en-GB" dirty="0"/>
              <a:t>Enhanced collaboration, outreach and education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E5D483-D4F1-42E6-8CF1-4AF25AE83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 of hydropower?</a:t>
            </a:r>
          </a:p>
        </p:txBody>
      </p:sp>
    </p:spTree>
    <p:extLst>
      <p:ext uri="{BB962C8B-B14F-4D97-AF65-F5344CB8AC3E}">
        <p14:creationId xmlns:p14="http://schemas.microsoft.com/office/powerpoint/2010/main" val="3560236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56608" y="365126"/>
            <a:ext cx="6858743" cy="1325563"/>
          </a:xfrm>
        </p:spPr>
        <p:txBody>
          <a:bodyPr/>
          <a:lstStyle/>
          <a:p>
            <a:r>
              <a:rPr lang="en-GB" dirty="0"/>
              <a:t>Swansea Tidal Lagoon Project (STLP)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921" y="1441128"/>
            <a:ext cx="6548774" cy="46390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06536A-0CF2-4E2F-A161-D4D1006E2E70}"/>
              </a:ext>
            </a:extLst>
          </p:cNvPr>
          <p:cNvSpPr txBox="1"/>
          <p:nvPr/>
        </p:nvSpPr>
        <p:spPr>
          <a:xfrm>
            <a:off x="0" y="6547677"/>
            <a:ext cx="2193101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Tidal Lagoon Power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2513" y="6178345"/>
            <a:ext cx="86083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For film &amp; 3D model, </a:t>
            </a:r>
            <a:r>
              <a:rPr lang="en-GB" dirty="0">
                <a:hlinkClick r:id="rId3"/>
              </a:rPr>
              <a:t>http://www.tidallagoonpower.com/projects/swansea-bay/3d-model/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31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2011 – Planning for a fleet of power stations begins</a:t>
            </a:r>
          </a:p>
          <a:p>
            <a:r>
              <a:rPr lang="en-GB" dirty="0"/>
              <a:t>2012 – submission of planning document for Swansea</a:t>
            </a:r>
          </a:p>
          <a:p>
            <a:r>
              <a:rPr lang="en-GB" dirty="0"/>
              <a:t>2015 – UK Government announces negotiation for Contract for Difference for STLP</a:t>
            </a:r>
          </a:p>
          <a:p>
            <a:r>
              <a:rPr lang="en-GB" dirty="0"/>
              <a:t>2015 – STLP awarded Development Consent Order (5 years)</a:t>
            </a:r>
          </a:p>
          <a:p>
            <a:r>
              <a:rPr lang="en-GB" dirty="0"/>
              <a:t>2016 – UK Government commissions 6-month independent review</a:t>
            </a:r>
          </a:p>
          <a:p>
            <a:r>
              <a:rPr lang="en-GB" dirty="0"/>
              <a:t>2017 – Hendry Review reports favourably on STLP</a:t>
            </a:r>
          </a:p>
          <a:p>
            <a:r>
              <a:rPr lang="en-GB" dirty="0"/>
              <a:t>2018 – Application for Government subsidy to back the STLP rejected</a:t>
            </a:r>
          </a:p>
          <a:p>
            <a:r>
              <a:rPr lang="en-GB" dirty="0"/>
              <a:t>2019 – TLP company launch a fundraise to deliver project</a:t>
            </a:r>
          </a:p>
          <a:p>
            <a:r>
              <a:rPr lang="en-GB" dirty="0"/>
              <a:t>2020 – DCO expires, project no longer possible (?)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74421" y="365126"/>
            <a:ext cx="6840929" cy="1325563"/>
          </a:xfrm>
        </p:spPr>
        <p:txBody>
          <a:bodyPr/>
          <a:lstStyle/>
          <a:p>
            <a:r>
              <a:rPr lang="en-GB" dirty="0"/>
              <a:t>Swansea Tidal Lagoon Project (STLP)</a:t>
            </a:r>
          </a:p>
        </p:txBody>
      </p:sp>
    </p:spTree>
    <p:extLst>
      <p:ext uri="{BB962C8B-B14F-4D97-AF65-F5344CB8AC3E}">
        <p14:creationId xmlns:p14="http://schemas.microsoft.com/office/powerpoint/2010/main" val="47811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International Hydropower Association (</a:t>
            </a:r>
            <a:r>
              <a:rPr lang="en-GB" dirty="0">
                <a:hlinkClick r:id="rId2"/>
              </a:rPr>
              <a:t>www.hydropower.org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British Hydropower Association (</a:t>
            </a:r>
            <a:r>
              <a:rPr lang="en-GB" dirty="0">
                <a:hlinkClick r:id="rId3"/>
              </a:rPr>
              <a:t>www.british-hydro.org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r>
              <a:rPr lang="en-GB" dirty="0"/>
              <a:t>US Energy Information Administration (</a:t>
            </a:r>
            <a:r>
              <a:rPr lang="en-GB" dirty="0">
                <a:hlinkClick r:id="rId4"/>
              </a:rPr>
              <a:t>www.eia.gov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r>
              <a:rPr lang="en-GB" dirty="0"/>
              <a:t>Renewables First (</a:t>
            </a:r>
            <a:r>
              <a:rPr lang="en-GB" dirty="0">
                <a:hlinkClick r:id="rId5"/>
              </a:rPr>
              <a:t>www.renewablesfirst.co.uk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r>
              <a:rPr lang="en-GB" dirty="0"/>
              <a:t>World Energy Council (</a:t>
            </a:r>
            <a:r>
              <a:rPr lang="en-GB" dirty="0">
                <a:hlinkClick r:id="rId6"/>
              </a:rPr>
              <a:t>www.worldenergy.org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r>
              <a:rPr lang="en-GB" dirty="0"/>
              <a:t>Tidal lagoon power (</a:t>
            </a:r>
            <a:r>
              <a:rPr lang="en-GB" dirty="0">
                <a:hlinkClick r:id="rId7"/>
              </a:rPr>
              <a:t>www.tidallagoonpower.com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r>
              <a:rPr lang="en-GB" dirty="0"/>
              <a:t>UK Government (</a:t>
            </a:r>
            <a:r>
              <a:rPr lang="en-GB" dirty="0">
                <a:hlinkClick r:id="rId8"/>
              </a:rPr>
              <a:t>www.gov.uk/government/speeches/proposed-swansea-bay-tidal-lagoon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70479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883</Words>
  <Application>Microsoft Office PowerPoint</Application>
  <PresentationFormat>On-screen Show (4:3)</PresentationFormat>
  <Paragraphs>281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Calibri</vt:lpstr>
      <vt:lpstr>Cambria</vt:lpstr>
      <vt:lpstr>Verdana</vt:lpstr>
      <vt:lpstr>Wingdings</vt:lpstr>
      <vt:lpstr>Cloud skipper design template</vt:lpstr>
      <vt:lpstr>Low Carbon Technologies</vt:lpstr>
      <vt:lpstr>Todays Topic</vt:lpstr>
      <vt:lpstr>History</vt:lpstr>
      <vt:lpstr>PowerPoint Presentation</vt:lpstr>
      <vt:lpstr>PowerPoint Presentation</vt:lpstr>
      <vt:lpstr>Terminology</vt:lpstr>
      <vt:lpstr>Types of hydropower</vt:lpstr>
      <vt:lpstr>Scale of hydropower projects</vt:lpstr>
      <vt:lpstr>Largest hydropower producers</vt:lpstr>
      <vt:lpstr>Hydroelectric power station</vt:lpstr>
      <vt:lpstr>Dams </vt:lpstr>
      <vt:lpstr>Three Gorges Dam, China</vt:lpstr>
      <vt:lpstr>Three Gorges location map</vt:lpstr>
      <vt:lpstr>Grand Coulee Dam, USA</vt:lpstr>
      <vt:lpstr>Grand Coulee Dam, USA</vt:lpstr>
      <vt:lpstr>Run-of-River systems</vt:lpstr>
      <vt:lpstr>Limestone generating station, Canada</vt:lpstr>
      <vt:lpstr>Tazimina hydroelectric, Alaska</vt:lpstr>
      <vt:lpstr>Pumped storage hydropower</vt:lpstr>
      <vt:lpstr>Pumped storage hydropower capacities</vt:lpstr>
      <vt:lpstr>Seneca pumped storage, Pennsylvania</vt:lpstr>
      <vt:lpstr>Dinorwig pumped hydro, Llanberis</vt:lpstr>
      <vt:lpstr>Offshore hydropower</vt:lpstr>
      <vt:lpstr>Turbines </vt:lpstr>
      <vt:lpstr>Archimedean Screw</vt:lpstr>
      <vt:lpstr>Radyr Weir, Cardiff</vt:lpstr>
      <vt:lpstr>Crossflow turbine</vt:lpstr>
      <vt:lpstr>Curlew Cottage, Scotland</vt:lpstr>
      <vt:lpstr>Kaplan turbine</vt:lpstr>
      <vt:lpstr>Pelton turbine</vt:lpstr>
      <vt:lpstr>Miltons Pelton turbine, Somerset</vt:lpstr>
      <vt:lpstr>Turgo turbine</vt:lpstr>
      <vt:lpstr>Lady’s Dingle Turgo turbine, Snowdonia</vt:lpstr>
      <vt:lpstr>Hydropower – pros and cons</vt:lpstr>
      <vt:lpstr>PowerPoint Presentation</vt:lpstr>
      <vt:lpstr>Current installed capacity (2024)</vt:lpstr>
      <vt:lpstr>The future of hydropower?</vt:lpstr>
      <vt:lpstr>Swansea Tidal Lagoon Project (STLP)</vt:lpstr>
      <vt:lpstr>Swansea Tidal Lagoon Project (STLP)</vt:lpstr>
      <vt:lpstr>Useful 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>Lara Hopkinson</cp:lastModifiedBy>
  <cp:revision>2</cp:revision>
  <dcterms:created xsi:type="dcterms:W3CDTF">2017-01-04T09:10:00Z</dcterms:created>
  <dcterms:modified xsi:type="dcterms:W3CDTF">2026-02-02T11:55:27Z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