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56" r:id="rId5"/>
    <p:sldId id="278" r:id="rId6"/>
    <p:sldId id="279" r:id="rId7"/>
    <p:sldId id="280" r:id="rId8"/>
    <p:sldId id="281" r:id="rId9"/>
    <p:sldId id="282" r:id="rId10"/>
    <p:sldId id="283" r:id="rId11"/>
    <p:sldId id="284" r:id="rId12"/>
    <p:sldId id="285" r:id="rId13"/>
    <p:sldId id="286" r:id="rId14"/>
    <p:sldId id="275" r:id="rId15"/>
    <p:sldId id="258" r:id="rId16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504" autoAdjust="0"/>
    <p:restoredTop sz="94660"/>
  </p:normalViewPr>
  <p:slideViewPr>
    <p:cSldViewPr>
      <p:cViewPr varScale="1">
        <p:scale>
          <a:sx n="109" d="100"/>
          <a:sy n="109" d="100"/>
        </p:scale>
        <p:origin x="1566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0F26F3-B611-4948-9136-FF189152A86B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667E14-7496-4FF9-B1E0-7ED2C0239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791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balancecareers.com/behavioral-job-interview-questions-2059620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Doyle, A. (2019) </a:t>
            </a:r>
            <a:r>
              <a:rPr lang="en-GB" i="1" dirty="0" smtClean="0"/>
              <a:t>Behavioural based job interview questions.</a:t>
            </a:r>
            <a:r>
              <a:rPr lang="en-GB" dirty="0" smtClean="0"/>
              <a:t> Available at: </a:t>
            </a:r>
            <a:r>
              <a:rPr lang="en-GB" dirty="0" smtClean="0">
                <a:hlinkClick r:id="rId3"/>
              </a:rPr>
              <a:t>https://www.thebalancecareers.com/behavioral-job-interview-questions-2059620</a:t>
            </a:r>
            <a:r>
              <a:rPr lang="en-GB" dirty="0" smtClean="0"/>
              <a:t>. </a:t>
            </a:r>
            <a:r>
              <a:rPr lang="en-GB" smtClean="0"/>
              <a:t>(Accessed: 23.06.2019).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667E14-7496-4FF9-B1E0-7ED2C02393A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9470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04/11/2019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balancecareers.com/behavioral-job-interview-questions-205962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BMSW4005</a:t>
            </a: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Professional Career </a:t>
            </a:r>
            <a:r>
              <a:rPr lang="en-GB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Development (PCD)</a:t>
            </a: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GB" alt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Job interviews</a:t>
            </a:r>
            <a:endParaRPr lang="en-GB" altLang="en-US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4CF587C-5AD2-40F3-A803-8C17173C51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3062969"/>
            <a:ext cx="7772400" cy="732061"/>
          </a:xfrm>
        </p:spPr>
        <p:txBody>
          <a:bodyPr/>
          <a:lstStyle/>
          <a:p>
            <a:pPr algn="ctr"/>
            <a:r>
              <a:rPr lang="en-GB" dirty="0"/>
              <a:t>Selection interviews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DEBE14-6CB9-4A09-94B2-571AC0C6B4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3568" y="3735241"/>
            <a:ext cx="7772400" cy="492075"/>
          </a:xfrm>
        </p:spPr>
        <p:txBody>
          <a:bodyPr>
            <a:normAutofit/>
          </a:bodyPr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How to prepare</a:t>
            </a:r>
          </a:p>
        </p:txBody>
      </p:sp>
    </p:spTree>
    <p:extLst>
      <p:ext uri="{BB962C8B-B14F-4D97-AF65-F5344CB8AC3E}">
        <p14:creationId xmlns:p14="http://schemas.microsoft.com/office/powerpoint/2010/main" val="297043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6A8D464-75E5-4551-982C-20A1613B4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What is a ‘selection interview’?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3B0743B-09D6-4528-BFA8-EEB0004126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68" y="1600201"/>
            <a:ext cx="8003232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i="1" dirty="0"/>
              <a:t>“A selection interview is a conversation with the purpose of deciding whether a candidate has the ability and sufficient experience to perform well in a job role”</a:t>
            </a:r>
            <a:br>
              <a:rPr lang="en-GB" i="1" dirty="0"/>
            </a:br>
            <a:r>
              <a:rPr lang="en-GB" i="1" dirty="0"/>
              <a:t/>
            </a:r>
            <a:br>
              <a:rPr lang="en-GB" i="1" dirty="0"/>
            </a:br>
            <a:r>
              <a:rPr lang="en-GB" i="1" dirty="0"/>
              <a:t/>
            </a:r>
            <a:br>
              <a:rPr lang="en-GB" i="1" dirty="0"/>
            </a:br>
            <a:r>
              <a:rPr lang="en-GB" sz="2600" dirty="0"/>
              <a:t>(Morgan, 2017: 368)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068956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2E7A3-06B2-4645-8827-18DCA25E57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Employers’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646FBC-B651-49F6-B2DE-9935BBB1EB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Is this candidate likely to be able to perform well in the role?</a:t>
            </a:r>
          </a:p>
          <a:p>
            <a:r>
              <a:rPr lang="en-GB" dirty="0"/>
              <a:t>Is this candidate likely to be able to perform at an acceptable level within the organisation?</a:t>
            </a:r>
          </a:p>
          <a:p>
            <a:r>
              <a:rPr lang="en-GB" dirty="0"/>
              <a:t>Is this candidate likely to fit into the culture of the organisation?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In summary, the employer aims to find out whether the candidate is a good </a:t>
            </a:r>
            <a:r>
              <a:rPr lang="en-GB" b="1" dirty="0"/>
              <a:t>person-job fit </a:t>
            </a:r>
            <a:r>
              <a:rPr lang="en-GB" dirty="0"/>
              <a:t>and </a:t>
            </a:r>
            <a:r>
              <a:rPr lang="en-GB" b="1" dirty="0"/>
              <a:t>person-organisation fit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95593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D63EB-9390-4CFD-AE78-510BF85BE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Preparing for an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CE4930-F7B1-4F78-9134-07F6D3184A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Review your application</a:t>
            </a:r>
          </a:p>
          <a:p>
            <a:r>
              <a:rPr lang="en-GB" dirty="0"/>
              <a:t>Review the Job Specification</a:t>
            </a:r>
          </a:p>
          <a:p>
            <a:r>
              <a:rPr lang="en-GB" dirty="0"/>
              <a:t>Dress appropriately</a:t>
            </a:r>
          </a:p>
          <a:p>
            <a:r>
              <a:rPr lang="en-GB" dirty="0"/>
              <a:t>Consider the questions you might be asked</a:t>
            </a:r>
          </a:p>
          <a:p>
            <a:r>
              <a:rPr lang="en-GB" dirty="0"/>
              <a:t>Find out as much information as you can about the interview (date, time, location, interviewers etc.)</a:t>
            </a:r>
          </a:p>
        </p:txBody>
      </p:sp>
    </p:spTree>
    <p:extLst>
      <p:ext uri="{BB962C8B-B14F-4D97-AF65-F5344CB8AC3E}">
        <p14:creationId xmlns:p14="http://schemas.microsoft.com/office/powerpoint/2010/main" val="1259564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F6FC33-7CFA-446F-A23A-34578D56D0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Interview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419A0B-CBCD-497B-8194-51E63C16EB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Welcome and introduction</a:t>
            </a:r>
          </a:p>
          <a:p>
            <a:r>
              <a:rPr lang="en-GB" dirty="0"/>
              <a:t>Questions to you </a:t>
            </a:r>
          </a:p>
          <a:p>
            <a:r>
              <a:rPr lang="en-GB" dirty="0"/>
              <a:t>Your questions</a:t>
            </a:r>
          </a:p>
          <a:p>
            <a:r>
              <a:rPr lang="en-GB" dirty="0"/>
              <a:t>Thank you and summary of next steps</a:t>
            </a:r>
          </a:p>
        </p:txBody>
      </p:sp>
    </p:spTree>
    <p:extLst>
      <p:ext uri="{BB962C8B-B14F-4D97-AF65-F5344CB8AC3E}">
        <p14:creationId xmlns:p14="http://schemas.microsoft.com/office/powerpoint/2010/main" val="54564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1C8B7-D5C3-46F3-A4A4-F5EDAD1BC1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Entrance and first impression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6FCE2-AC66-4EAE-BC0E-496F4FF322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Shake hands</a:t>
            </a:r>
          </a:p>
          <a:p>
            <a:r>
              <a:rPr lang="en-GB" dirty="0"/>
              <a:t>Smile</a:t>
            </a:r>
          </a:p>
          <a:p>
            <a:r>
              <a:rPr lang="en-GB" dirty="0"/>
              <a:t>Eye contact</a:t>
            </a:r>
          </a:p>
          <a:p>
            <a:r>
              <a:rPr lang="en-GB" dirty="0"/>
              <a:t>Move purposefully</a:t>
            </a:r>
          </a:p>
        </p:txBody>
      </p:sp>
    </p:spTree>
    <p:extLst>
      <p:ext uri="{BB962C8B-B14F-4D97-AF65-F5344CB8AC3E}">
        <p14:creationId xmlns:p14="http://schemas.microsoft.com/office/powerpoint/2010/main" val="2959033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98C64-8009-44FB-A079-49430E2EFA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Interview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2A30EE-7126-4F4F-8255-0BA302C2EB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Open-ended questions -  </a:t>
            </a:r>
            <a:r>
              <a:rPr lang="en-GB" i="1" dirty="0"/>
              <a:t>‘Tell me something about yourself’</a:t>
            </a:r>
          </a:p>
          <a:p>
            <a:r>
              <a:rPr lang="en-GB" dirty="0"/>
              <a:t>Probing questions – </a:t>
            </a:r>
            <a:r>
              <a:rPr lang="en-GB" i="1" dirty="0"/>
              <a:t>finding out more about a piece of information</a:t>
            </a:r>
          </a:p>
          <a:p>
            <a:r>
              <a:rPr lang="en-GB" dirty="0"/>
              <a:t>Closed questions – </a:t>
            </a:r>
            <a:r>
              <a:rPr lang="en-GB" i="1" dirty="0"/>
              <a:t>confirmation of understanding</a:t>
            </a:r>
          </a:p>
          <a:p>
            <a:r>
              <a:rPr lang="en-GB" dirty="0"/>
              <a:t>Leading questions – </a:t>
            </a:r>
            <a:r>
              <a:rPr lang="en-GB" i="1" dirty="0"/>
              <a:t>interviewer trying to make you answer in a particular way</a:t>
            </a:r>
          </a:p>
          <a:p>
            <a:r>
              <a:rPr lang="en-GB" dirty="0"/>
              <a:t>Hypothetical questions – </a:t>
            </a:r>
            <a:r>
              <a:rPr lang="en-GB" i="1" dirty="0"/>
              <a:t>‘What would you do if…?”</a:t>
            </a:r>
          </a:p>
          <a:p>
            <a:r>
              <a:rPr lang="en-GB" dirty="0"/>
              <a:t>Behavioural questions – </a:t>
            </a:r>
            <a:r>
              <a:rPr lang="en-GB" i="1" dirty="0"/>
              <a:t>“Tell us about a time when you…”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8376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432B2-9B3A-495D-861D-BF1ADD1595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How to give a good answer…</a:t>
            </a:r>
          </a:p>
        </p:txBody>
      </p:sp>
      <p:pic>
        <p:nvPicPr>
          <p:cNvPr id="7" name="Content Placeholder 6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38ED90B8-B426-4AAC-B3CF-5FA3B11CE4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9434" y="1260622"/>
            <a:ext cx="6505132" cy="4336755"/>
          </a:xfrm>
          <a:ln w="127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934157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7B65CC-AEE4-4124-8885-3318FEFCFD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Pair Work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CC820-1684-46D1-94CE-328F477A1B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will each be assigned either an </a:t>
            </a:r>
            <a:r>
              <a:rPr lang="en-GB" b="1" dirty="0"/>
              <a:t>Interviewer</a:t>
            </a:r>
            <a:r>
              <a:rPr lang="en-GB" dirty="0"/>
              <a:t> or the </a:t>
            </a:r>
            <a:r>
              <a:rPr lang="en-GB" b="1" dirty="0"/>
              <a:t>Interviewee</a:t>
            </a:r>
            <a:r>
              <a:rPr lang="en-GB" dirty="0"/>
              <a:t>.</a:t>
            </a:r>
          </a:p>
          <a:p>
            <a:r>
              <a:rPr lang="en-GB" b="1" dirty="0" smtClean="0"/>
              <a:t>Interviewees</a:t>
            </a:r>
            <a:r>
              <a:rPr lang="en-GB" dirty="0" smtClean="0"/>
              <a:t> </a:t>
            </a:r>
            <a:r>
              <a:rPr lang="en-GB" dirty="0"/>
              <a:t>will respond to questions and try their best to answer the questions</a:t>
            </a:r>
          </a:p>
          <a:p>
            <a:r>
              <a:rPr lang="en-GB" b="1" dirty="0"/>
              <a:t>Interviewers </a:t>
            </a:r>
            <a:r>
              <a:rPr lang="en-GB" dirty="0"/>
              <a:t>will ask questions and assess how well the </a:t>
            </a:r>
            <a:r>
              <a:rPr lang="en-GB" b="1" dirty="0"/>
              <a:t>Interviewee</a:t>
            </a:r>
            <a:r>
              <a:rPr lang="en-GB" dirty="0"/>
              <a:t> responded to the question</a:t>
            </a:r>
          </a:p>
        </p:txBody>
      </p:sp>
    </p:spTree>
    <p:extLst>
      <p:ext uri="{BB962C8B-B14F-4D97-AF65-F5344CB8AC3E}">
        <p14:creationId xmlns:p14="http://schemas.microsoft.com/office/powerpoint/2010/main" val="375497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FD58C-652E-4D48-8E20-D1FE04C7B7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D5BEF6-228F-4918-B181-9335D17B50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Chapters 16 and 17 – Morgan, P. (2017) </a:t>
            </a:r>
            <a:r>
              <a:rPr lang="en-GB" i="1" dirty="0"/>
              <a:t>The Business Student’s Guide to Study Employability</a:t>
            </a:r>
            <a:r>
              <a:rPr lang="en-GB" dirty="0"/>
              <a:t>. London: Sage. </a:t>
            </a:r>
          </a:p>
          <a:p>
            <a:r>
              <a:rPr lang="en-GB" dirty="0"/>
              <a:t>Chapter 12 - </a:t>
            </a:r>
            <a:r>
              <a:rPr lang="en-GB" dirty="0" err="1"/>
              <a:t>Maund</a:t>
            </a:r>
            <a:r>
              <a:rPr lang="en-GB" dirty="0"/>
              <a:t>, A., </a:t>
            </a:r>
            <a:r>
              <a:rPr lang="en-GB" dirty="0" err="1"/>
              <a:t>Schriek</a:t>
            </a:r>
            <a:r>
              <a:rPr lang="en-GB" dirty="0"/>
              <a:t>, M., and </a:t>
            </a:r>
            <a:r>
              <a:rPr lang="en-GB" dirty="0" err="1"/>
              <a:t>Tinkler</a:t>
            </a:r>
            <a:r>
              <a:rPr lang="en-GB" dirty="0"/>
              <a:t>, P. (2017) </a:t>
            </a:r>
            <a:r>
              <a:rPr lang="en-GB" i="1" dirty="0"/>
              <a:t>Certificate in Higher Education: Skills for the Workplace Student Yearbook</a:t>
            </a:r>
            <a:r>
              <a:rPr lang="en-GB" dirty="0"/>
              <a:t>. London: Sage.  </a:t>
            </a:r>
          </a:p>
        </p:txBody>
      </p:sp>
    </p:spTree>
    <p:extLst>
      <p:ext uri="{BB962C8B-B14F-4D97-AF65-F5344CB8AC3E}">
        <p14:creationId xmlns:p14="http://schemas.microsoft.com/office/powerpoint/2010/main" val="4160571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mtClean="0"/>
              <a:t>Doyle</a:t>
            </a:r>
            <a:r>
              <a:rPr lang="en-GB" dirty="0"/>
              <a:t>, A. (2019) </a:t>
            </a:r>
            <a:r>
              <a:rPr lang="en-GB" i="1" dirty="0"/>
              <a:t>Behavioural based job interview questions.</a:t>
            </a:r>
            <a:r>
              <a:rPr lang="en-GB" dirty="0"/>
              <a:t> Available at: </a:t>
            </a: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www.thebalancecareers.com/behavioral-job-interview-questions-2059620</a:t>
            </a:r>
            <a:r>
              <a:rPr lang="en-GB" dirty="0" smtClean="0"/>
              <a:t>. (Accessed</a:t>
            </a:r>
            <a:r>
              <a:rPr lang="en-GB" dirty="0"/>
              <a:t>: </a:t>
            </a:r>
            <a:r>
              <a:rPr lang="en-GB" dirty="0" smtClean="0"/>
              <a:t>23.06.2019).</a:t>
            </a:r>
            <a:endParaRPr lang="en-GB" dirty="0"/>
          </a:p>
          <a:p>
            <a:r>
              <a:rPr lang="en-GB" dirty="0" err="1"/>
              <a:t>Maund</a:t>
            </a:r>
            <a:r>
              <a:rPr lang="en-GB" dirty="0"/>
              <a:t>, A., </a:t>
            </a:r>
            <a:r>
              <a:rPr lang="en-GB" dirty="0" err="1"/>
              <a:t>Schriek</a:t>
            </a:r>
            <a:r>
              <a:rPr lang="en-GB" dirty="0"/>
              <a:t>, M., and </a:t>
            </a:r>
            <a:r>
              <a:rPr lang="en-GB" dirty="0" err="1"/>
              <a:t>Tinkler</a:t>
            </a:r>
            <a:r>
              <a:rPr lang="en-GB" dirty="0"/>
              <a:t>, P. (2017) </a:t>
            </a:r>
            <a:r>
              <a:rPr lang="en-GB" i="1" dirty="0"/>
              <a:t>Certificate in Higher Education: Skills for the Workplace Student Yearbook</a:t>
            </a:r>
            <a:r>
              <a:rPr lang="en-GB" dirty="0"/>
              <a:t>. London: Sage. </a:t>
            </a:r>
          </a:p>
          <a:p>
            <a:r>
              <a:rPr lang="en-GB" dirty="0"/>
              <a:t>Morgan, P (2017). </a:t>
            </a:r>
            <a:r>
              <a:rPr lang="en-GB" i="1" dirty="0"/>
              <a:t>The Business Student’s Guide to Employability</a:t>
            </a:r>
            <a:r>
              <a:rPr lang="en-GB" dirty="0"/>
              <a:t>. London: Sage. </a:t>
            </a: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211f9404-bca0-4bcf-9c1d-965ccb6f8d2d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293</TotalTime>
  <Words>453</Words>
  <Application>Microsoft Office PowerPoint</Application>
  <PresentationFormat>On-screen Show (4:3)</PresentationFormat>
  <Paragraphs>48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Myriad Pro</vt:lpstr>
      <vt:lpstr>20140311PresentationUWTSDTemplate</vt:lpstr>
      <vt:lpstr>BMSW4005 Professional Career Development (PCD)  Job interviews</vt:lpstr>
      <vt:lpstr>Selection interviews</vt:lpstr>
      <vt:lpstr>What is a ‘selection interview’?</vt:lpstr>
      <vt:lpstr>Employers’ Objectives</vt:lpstr>
      <vt:lpstr>Preparing for an interview</vt:lpstr>
      <vt:lpstr>Interview Structure</vt:lpstr>
      <vt:lpstr>Entrance and first impression</vt:lpstr>
      <vt:lpstr>Interview Questions</vt:lpstr>
      <vt:lpstr>How to give a good answer…</vt:lpstr>
      <vt:lpstr>Pair Work</vt:lpstr>
      <vt:lpstr>Further Reading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Sylvia Hoffmann</cp:lastModifiedBy>
  <cp:revision>36</cp:revision>
  <cp:lastPrinted>2019-11-04T16:06:35Z</cp:lastPrinted>
  <dcterms:created xsi:type="dcterms:W3CDTF">2015-04-14T15:21:28Z</dcterms:created>
  <dcterms:modified xsi:type="dcterms:W3CDTF">2019-11-04T16:06:37Z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