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002" autoAdjust="0"/>
  </p:normalViewPr>
  <p:slideViewPr>
    <p:cSldViewPr snapToGrid="0">
      <p:cViewPr varScale="1">
        <p:scale>
          <a:sx n="67" d="100"/>
          <a:sy n="67" d="100"/>
        </p:scale>
        <p:origin x="85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60E726-C901-4EE8-9819-666722AF07B1}" type="datetimeFigureOut">
              <a:rPr lang="en-US" smtClean="0"/>
              <a:t>10/12/26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42CF5D-DFE2-4BEC-8D2A-D0673B624063}" type="slidenum">
              <a:rPr lang="en-US" smtClean="0"/>
              <a:t>‹#›</a:t>
            </a:fld>
            <a:endParaRPr lang="en-US"/>
          </a:p>
        </p:txBody>
      </p:sp>
    </p:spTree>
    <p:extLst>
      <p:ext uri="{BB962C8B-B14F-4D97-AF65-F5344CB8AC3E}">
        <p14:creationId xmlns:p14="http://schemas.microsoft.com/office/powerpoint/2010/main" val="1421626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advert for the Healthcare Assistant post at Moulton Medical Centre in NHS Jobs, referred to as A2824 26 0004. This advert went live on 01 October 2026 and will be closed on 21 October 2026. It describes the key responsibilities like NHS health check, observations, phlebotomy, and ECG. The key attributes include good communication, organizational skills, confidentiality, and high-quality patient care. </a:t>
            </a:r>
            <a:r>
              <a:rPr lang="en-US" dirty="0" err="1"/>
              <a:t>SystmOne</a:t>
            </a:r>
            <a:r>
              <a:rPr lang="en-US" dirty="0"/>
              <a:t> in general practice would be an advantage. This advert proves that I need to have these skills and competencies in order to realize my future career plans.</a:t>
            </a:r>
          </a:p>
        </p:txBody>
      </p:sp>
      <p:sp>
        <p:nvSpPr>
          <p:cNvPr id="4" name="Slide Number Placeholder 3"/>
          <p:cNvSpPr>
            <a:spLocks noGrp="1"/>
          </p:cNvSpPr>
          <p:nvPr>
            <p:ph type="sldNum" sz="quarter" idx="5"/>
          </p:nvPr>
        </p:nvSpPr>
        <p:spPr/>
        <p:txBody>
          <a:bodyPr/>
          <a:lstStyle/>
          <a:p>
            <a:fld id="{7642CF5D-DFE2-4BEC-8D2A-D0673B624063}" type="slidenum">
              <a:rPr lang="en-US" smtClean="0"/>
              <a:t>2</a:t>
            </a:fld>
            <a:endParaRPr lang="en-US"/>
          </a:p>
        </p:txBody>
      </p:sp>
    </p:spTree>
    <p:extLst>
      <p:ext uri="{BB962C8B-B14F-4D97-AF65-F5344CB8AC3E}">
        <p14:creationId xmlns:p14="http://schemas.microsoft.com/office/powerpoint/2010/main" val="163659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SWOT analysis helped me to look at myself honestly and see how well I am prepared for this position. Communication, team work,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willingness to learn are my strengths. My areas for improvement are some clinical skills, primary care and digital systems, specifically </a:t>
            </a:r>
            <a:r>
              <a:rPr lang="en-US" sz="1200" kern="1200" dirty="0" err="1">
                <a:solidFill>
                  <a:schemeClr val="tx1"/>
                </a:solidFill>
                <a:effectLst/>
                <a:latin typeface="+mn-lt"/>
                <a:ea typeface="+mn-ea"/>
                <a:cs typeface="+mn-cs"/>
              </a:rPr>
              <a:t>SystmOne</a:t>
            </a:r>
            <a:r>
              <a:rPr lang="en-US" sz="1200" kern="1200" dirty="0">
                <a:solidFill>
                  <a:schemeClr val="tx1"/>
                </a:solidFill>
                <a:effectLst/>
                <a:latin typeface="+mn-lt"/>
                <a:ea typeface="+mn-ea"/>
                <a:cs typeface="+mn-cs"/>
              </a:rPr>
              <a:t>. Opportunities are provided for professional training, Care Certificate and learning from experienced healthcare staff. Competition with experienced applicants, workload stress and evolving healthcare needs are threats. In general, the analysis reveals that I have positive personal qualities but still require further clinical development.</a:t>
            </a:r>
          </a:p>
          <a:p>
            <a:endParaRPr lang="en-US" dirty="0"/>
          </a:p>
        </p:txBody>
      </p:sp>
      <p:sp>
        <p:nvSpPr>
          <p:cNvPr id="4" name="Slide Number Placeholder 3"/>
          <p:cNvSpPr>
            <a:spLocks noGrp="1"/>
          </p:cNvSpPr>
          <p:nvPr>
            <p:ph type="sldNum" sz="quarter" idx="5"/>
          </p:nvPr>
        </p:nvSpPr>
        <p:spPr/>
        <p:txBody>
          <a:bodyPr/>
          <a:lstStyle/>
          <a:p>
            <a:fld id="{7642CF5D-DFE2-4BEC-8D2A-D0673B624063}" type="slidenum">
              <a:rPr lang="en-US" smtClean="0"/>
              <a:t>3</a:t>
            </a:fld>
            <a:endParaRPr lang="en-US"/>
          </a:p>
        </p:txBody>
      </p:sp>
    </p:spTree>
    <p:extLst>
      <p:ext uri="{BB962C8B-B14F-4D97-AF65-F5344CB8AC3E}">
        <p14:creationId xmlns:p14="http://schemas.microsoft.com/office/powerpoint/2010/main" val="392714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can make comparisons between my skills and the job requirements to identify strengths and areas for improvement. Communication and team working are valued strengths as they are essential to good relationships with patients and colleagues. There is a need for further supervised practice for clinical procedures including ECGs, phlebotomy and NHS Health Checks. I also need to develop my digital skills as accurate and confidential electronic records are required. This evaluation demonstrates that personal qualities are significant, but also that there is a need for practical competence, professional knowledge and ongoing development for safe Healthcare Assistant practice.</a:t>
            </a:r>
          </a:p>
          <a:p>
            <a:endParaRPr lang="en-US" dirty="0"/>
          </a:p>
        </p:txBody>
      </p:sp>
      <p:sp>
        <p:nvSpPr>
          <p:cNvPr id="4" name="Slide Number Placeholder 3"/>
          <p:cNvSpPr>
            <a:spLocks noGrp="1"/>
          </p:cNvSpPr>
          <p:nvPr>
            <p:ph type="sldNum" sz="quarter" idx="5"/>
          </p:nvPr>
        </p:nvSpPr>
        <p:spPr/>
        <p:txBody>
          <a:bodyPr/>
          <a:lstStyle/>
          <a:p>
            <a:fld id="{7642CF5D-DFE2-4BEC-8D2A-D0673B624063}" type="slidenum">
              <a:rPr lang="en-US" smtClean="0"/>
              <a:t>4</a:t>
            </a:fld>
            <a:endParaRPr lang="en-US"/>
          </a:p>
        </p:txBody>
      </p:sp>
    </p:spTree>
    <p:extLst>
      <p:ext uri="{BB962C8B-B14F-4D97-AF65-F5344CB8AC3E}">
        <p14:creationId xmlns:p14="http://schemas.microsoft.com/office/powerpoint/2010/main" val="2850381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can leverage my strengths to overcome my weaknesses and minimize threats. For instance, my desire to learn may enable me to compensate for limited clinical experience by training, observing and supervised practice. I can use my organisational skills to help me when I am under workload pressure and keeping records. I will be able to ask for advice when I encounter situations that I am not familiar with because of my teamwork skills. So my strengths can help me to improve continuously and to keep my patients safe and to be professional.</a:t>
            </a:r>
          </a:p>
          <a:p>
            <a:endParaRPr lang="en-US" dirty="0"/>
          </a:p>
        </p:txBody>
      </p:sp>
      <p:sp>
        <p:nvSpPr>
          <p:cNvPr id="4" name="Slide Number Placeholder 3"/>
          <p:cNvSpPr>
            <a:spLocks noGrp="1"/>
          </p:cNvSpPr>
          <p:nvPr>
            <p:ph type="sldNum" sz="quarter" idx="5"/>
          </p:nvPr>
        </p:nvSpPr>
        <p:spPr/>
        <p:txBody>
          <a:bodyPr/>
          <a:lstStyle/>
          <a:p>
            <a:fld id="{7642CF5D-DFE2-4BEC-8D2A-D0673B624063}" type="slidenum">
              <a:rPr lang="en-US" smtClean="0"/>
              <a:t>5</a:t>
            </a:fld>
            <a:endParaRPr lang="en-US"/>
          </a:p>
        </p:txBody>
      </p:sp>
    </p:spTree>
    <p:extLst>
      <p:ext uri="{BB962C8B-B14F-4D97-AF65-F5344CB8AC3E}">
        <p14:creationId xmlns:p14="http://schemas.microsoft.com/office/powerpoint/2010/main" val="462622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My personal action plan is to build up the skills needed for Healthcare Assistant jobs. In the short term, I will build my knowledge of the Care Certificate and </a:t>
            </a:r>
            <a:r>
              <a:rPr lang="en-US" sz="1200" kern="1200" dirty="0" err="1">
                <a:solidFill>
                  <a:schemeClr val="tx1"/>
                </a:solidFill>
                <a:effectLst/>
                <a:latin typeface="+mn-lt"/>
                <a:ea typeface="+mn-ea"/>
                <a:cs typeface="+mn-cs"/>
              </a:rPr>
              <a:t>recognise</a:t>
            </a:r>
            <a:r>
              <a:rPr lang="en-US" sz="1200" kern="1200" dirty="0">
                <a:solidFill>
                  <a:schemeClr val="tx1"/>
                </a:solidFill>
                <a:effectLst/>
                <a:latin typeface="+mn-lt"/>
                <a:ea typeface="+mn-ea"/>
                <a:cs typeface="+mn-cs"/>
              </a:rPr>
              <a:t> any areas for development. I want to acquire skills in clinical observation, ECGs, phlebotomy and electronic patient records in the next three to six months by undergoing suitable training and supervision. I will also solicit feedback from seasoned professionals on a regular basis. Long-term, I will be applying for appropriate Healthcare Assistant roles and progressing in my career.</a:t>
            </a:r>
          </a:p>
          <a:p>
            <a:endParaRPr lang="en-US" dirty="0"/>
          </a:p>
        </p:txBody>
      </p:sp>
      <p:sp>
        <p:nvSpPr>
          <p:cNvPr id="4" name="Slide Number Placeholder 3"/>
          <p:cNvSpPr>
            <a:spLocks noGrp="1"/>
          </p:cNvSpPr>
          <p:nvPr>
            <p:ph type="sldNum" sz="quarter" idx="5"/>
          </p:nvPr>
        </p:nvSpPr>
        <p:spPr/>
        <p:txBody>
          <a:bodyPr/>
          <a:lstStyle/>
          <a:p>
            <a:fld id="{7642CF5D-DFE2-4BEC-8D2A-D0673B624063}" type="slidenum">
              <a:rPr lang="en-US" smtClean="0"/>
              <a:t>6</a:t>
            </a:fld>
            <a:endParaRPr lang="en-US"/>
          </a:p>
        </p:txBody>
      </p:sp>
    </p:spTree>
    <p:extLst>
      <p:ext uri="{BB962C8B-B14F-4D97-AF65-F5344CB8AC3E}">
        <p14:creationId xmlns:p14="http://schemas.microsoft.com/office/powerpoint/2010/main" val="3670155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my self-awareness analysis has revealed that in order to be a Healthcare Assistant, one needs to be compassionate, communicate, work as a team, have knowledge and be able to use safe clinical skills. Communication,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teamwork and willingness to learn are my best attributes. But I still have some time to build up my hands-on skills and knowledge of primary-care systems. I can work on these areas through training, supervision, reflection and feedback. </a:t>
            </a:r>
            <a:r>
              <a:rPr lang="en-US" sz="1200" kern="1200">
                <a:solidFill>
                  <a:schemeClr val="tx1"/>
                </a:solidFill>
                <a:effectLst/>
                <a:latin typeface="+mn-lt"/>
                <a:ea typeface="+mn-ea"/>
                <a:cs typeface="+mn-cs"/>
              </a:rPr>
              <a:t>This development will help me to achieve my aim of being a confident, competent and employable Healthcare Assistant.</a:t>
            </a:r>
          </a:p>
          <a:p>
            <a:endParaRPr lang="en-US"/>
          </a:p>
        </p:txBody>
      </p:sp>
      <p:sp>
        <p:nvSpPr>
          <p:cNvPr id="4" name="Slide Number Placeholder 3"/>
          <p:cNvSpPr>
            <a:spLocks noGrp="1"/>
          </p:cNvSpPr>
          <p:nvPr>
            <p:ph type="sldNum" sz="quarter" idx="5"/>
          </p:nvPr>
        </p:nvSpPr>
        <p:spPr/>
        <p:txBody>
          <a:bodyPr/>
          <a:lstStyle/>
          <a:p>
            <a:fld id="{7642CF5D-DFE2-4BEC-8D2A-D0673B624063}" type="slidenum">
              <a:rPr lang="en-US" smtClean="0"/>
              <a:t>7</a:t>
            </a:fld>
            <a:endParaRPr lang="en-US"/>
          </a:p>
        </p:txBody>
      </p:sp>
    </p:spTree>
    <p:extLst>
      <p:ext uri="{BB962C8B-B14F-4D97-AF65-F5344CB8AC3E}">
        <p14:creationId xmlns:p14="http://schemas.microsoft.com/office/powerpoint/2010/main" val="173245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7443CF14-E58E-4356-AEE4-33C73D002AB7}" type="datetimeFigureOut">
              <a:rPr lang="en-US" smtClean="0"/>
              <a:t>10/12/26</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EBCDE75-81A3-4D12-BA6E-40190E632C5C}" type="slidenum">
              <a:rPr lang="en-US" smtClean="0"/>
              <a:t>‹#›</a:t>
            </a:fld>
            <a:endParaRPr lang="en-US"/>
          </a:p>
        </p:txBody>
      </p:sp>
    </p:spTree>
    <p:extLst>
      <p:ext uri="{BB962C8B-B14F-4D97-AF65-F5344CB8AC3E}">
        <p14:creationId xmlns:p14="http://schemas.microsoft.com/office/powerpoint/2010/main" val="226461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43CF14-E58E-4356-AEE4-33C73D002AB7}" type="datetimeFigureOut">
              <a:rPr lang="en-US" smtClean="0"/>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DEBCDE75-81A3-4D12-BA6E-40190E632C5C}" type="slidenum">
              <a:rPr lang="en-US" smtClean="0"/>
              <a:t>‹#›</a:t>
            </a:fld>
            <a:endParaRPr lang="en-US"/>
          </a:p>
        </p:txBody>
      </p:sp>
    </p:spTree>
    <p:extLst>
      <p:ext uri="{BB962C8B-B14F-4D97-AF65-F5344CB8AC3E}">
        <p14:creationId xmlns:p14="http://schemas.microsoft.com/office/powerpoint/2010/main" val="362372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7443CF14-E58E-4356-AEE4-33C73D002AB7}" type="datetimeFigureOut">
              <a:rPr lang="en-US" smtClean="0"/>
              <a:t>10/12/26</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EBCDE75-81A3-4D12-BA6E-40190E632C5C}" type="slidenum">
              <a:rPr lang="en-US" smtClean="0"/>
              <a:t>‹#›</a:t>
            </a:fld>
            <a:endParaRPr lang="en-US"/>
          </a:p>
        </p:txBody>
      </p:sp>
    </p:spTree>
    <p:extLst>
      <p:ext uri="{BB962C8B-B14F-4D97-AF65-F5344CB8AC3E}">
        <p14:creationId xmlns:p14="http://schemas.microsoft.com/office/powerpoint/2010/main" val="3547445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443CF14-E58E-4356-AEE4-33C73D002AB7}" type="datetimeFigureOut">
              <a:rPr lang="en-US" smtClean="0"/>
              <a:t>10/12/26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BCDE75-81A3-4D12-BA6E-40190E632C5C}" type="slidenum">
              <a:rPr lang="en-US" smtClean="0"/>
              <a:t>‹#›</a:t>
            </a:fld>
            <a:endParaRPr lang="en-US"/>
          </a:p>
        </p:txBody>
      </p:sp>
    </p:spTree>
    <p:extLst>
      <p:ext uri="{BB962C8B-B14F-4D97-AF65-F5344CB8AC3E}">
        <p14:creationId xmlns:p14="http://schemas.microsoft.com/office/powerpoint/2010/main" val="1172641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43CF14-E58E-4356-AEE4-33C73D002AB7}" type="datetimeFigureOut">
              <a:rPr lang="en-US" smtClean="0"/>
              <a:t>10/12/26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EBCDE75-81A3-4D12-BA6E-40190E632C5C}" type="slidenum">
              <a:rPr lang="en-US" smtClean="0"/>
              <a:t>‹#›</a:t>
            </a:fld>
            <a:endParaRPr lang="en-US"/>
          </a:p>
        </p:txBody>
      </p:sp>
    </p:spTree>
    <p:extLst>
      <p:ext uri="{BB962C8B-B14F-4D97-AF65-F5344CB8AC3E}">
        <p14:creationId xmlns:p14="http://schemas.microsoft.com/office/powerpoint/2010/main" val="2494876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43CF14-E58E-4356-AEE4-33C73D002AB7}" type="datetimeFigureOut">
              <a:rPr lang="en-US" smtClean="0"/>
              <a:t>10/12/26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EBCDE75-81A3-4D12-BA6E-40190E632C5C}" type="slidenum">
              <a:rPr lang="en-US" smtClean="0"/>
              <a:t>‹#›</a:t>
            </a:fld>
            <a:endParaRPr lang="en-US"/>
          </a:p>
        </p:txBody>
      </p:sp>
    </p:spTree>
    <p:extLst>
      <p:ext uri="{BB962C8B-B14F-4D97-AF65-F5344CB8AC3E}">
        <p14:creationId xmlns:p14="http://schemas.microsoft.com/office/powerpoint/2010/main" val="2442201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43CF14-E58E-4356-AEE4-33C73D002AB7}" type="datetimeFigureOut">
              <a:rPr lang="en-US" smtClean="0"/>
              <a:t>10/12/26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EBCDE75-81A3-4D12-BA6E-40190E632C5C}" type="slidenum">
              <a:rPr lang="en-US" smtClean="0"/>
              <a:t>‹#›</a:t>
            </a:fld>
            <a:endParaRPr lang="en-US"/>
          </a:p>
        </p:txBody>
      </p:sp>
    </p:spTree>
    <p:extLst>
      <p:ext uri="{BB962C8B-B14F-4D97-AF65-F5344CB8AC3E}">
        <p14:creationId xmlns:p14="http://schemas.microsoft.com/office/powerpoint/2010/main" val="4151989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7443CF14-E58E-4356-AEE4-33C73D002AB7}" type="datetimeFigureOut">
              <a:rPr lang="en-US" smtClean="0"/>
              <a:t>10/12/26</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EBCDE75-81A3-4D12-BA6E-40190E632C5C}" type="slidenum">
              <a:rPr lang="en-US" smtClean="0"/>
              <a:t>‹#›</a:t>
            </a:fld>
            <a:endParaRPr lang="en-US"/>
          </a:p>
        </p:txBody>
      </p:sp>
    </p:spTree>
    <p:extLst>
      <p:ext uri="{BB962C8B-B14F-4D97-AF65-F5344CB8AC3E}">
        <p14:creationId xmlns:p14="http://schemas.microsoft.com/office/powerpoint/2010/main" val="1814895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43CF14-E58E-4356-AEE4-33C73D002AB7}" type="datetimeFigureOut">
              <a:rPr lang="en-US" smtClean="0"/>
              <a:t>10/12/26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BCDE75-81A3-4D12-BA6E-40190E632C5C}" type="slidenum">
              <a:rPr lang="en-US" smtClean="0"/>
              <a:t>‹#›</a:t>
            </a:fld>
            <a:endParaRPr lang="en-US"/>
          </a:p>
        </p:txBody>
      </p:sp>
    </p:spTree>
    <p:extLst>
      <p:ext uri="{BB962C8B-B14F-4D97-AF65-F5344CB8AC3E}">
        <p14:creationId xmlns:p14="http://schemas.microsoft.com/office/powerpoint/2010/main" val="440584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43CF14-E58E-4356-AEE4-33C73D002AB7}" type="datetimeFigureOut">
              <a:rPr lang="en-US" smtClean="0"/>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BCDE75-81A3-4D12-BA6E-40190E632C5C}" type="slidenum">
              <a:rPr lang="en-US" smtClean="0"/>
              <a:t>‹#›</a:t>
            </a:fld>
            <a:endParaRPr lang="en-US"/>
          </a:p>
        </p:txBody>
      </p:sp>
    </p:spTree>
    <p:extLst>
      <p:ext uri="{BB962C8B-B14F-4D97-AF65-F5344CB8AC3E}">
        <p14:creationId xmlns:p14="http://schemas.microsoft.com/office/powerpoint/2010/main" val="3276514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7443CF14-E58E-4356-AEE4-33C73D002AB7}" type="datetimeFigureOut">
              <a:rPr lang="en-US" smtClean="0"/>
              <a:t>10/12/26</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EBCDE75-81A3-4D12-BA6E-40190E632C5C}" type="slidenum">
              <a:rPr lang="en-US" smtClean="0"/>
              <a:t>‹#›</a:t>
            </a:fld>
            <a:endParaRPr lang="en-US"/>
          </a:p>
        </p:txBody>
      </p:sp>
    </p:spTree>
    <p:extLst>
      <p:ext uri="{BB962C8B-B14F-4D97-AF65-F5344CB8AC3E}">
        <p14:creationId xmlns:p14="http://schemas.microsoft.com/office/powerpoint/2010/main" val="2679338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7443CF14-E58E-4356-AEE4-33C73D002AB7}" type="datetimeFigureOut">
              <a:rPr lang="en-US" smtClean="0"/>
              <a:t>10/12/26</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EBCDE75-81A3-4D12-BA6E-40190E632C5C}"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338932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2862F-CE4D-253C-4BD6-24900906AB66}"/>
              </a:ext>
            </a:extLst>
          </p:cNvPr>
          <p:cNvSpPr>
            <a:spLocks noGrp="1"/>
          </p:cNvSpPr>
          <p:nvPr>
            <p:ph type="ctr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Self-Awareness Presentation: Healthcare Assistant</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BAF3B3D9-839C-FDCC-79E0-7EA0578E2EB8}"/>
              </a:ext>
            </a:extLst>
          </p:cNvPr>
          <p:cNvSpPr txBox="1"/>
          <p:nvPr/>
        </p:nvSpPr>
        <p:spPr>
          <a:xfrm>
            <a:off x="461270" y="4968263"/>
            <a:ext cx="6093500" cy="1200329"/>
          </a:xfrm>
          <a:prstGeom prst="rect">
            <a:avLst/>
          </a:prstGeom>
          <a:noFill/>
        </p:spPr>
        <p:txBody>
          <a:bodyPr wrap="square">
            <a:spAutoFit/>
          </a:bodyPr>
          <a:lstStyle/>
          <a:p>
            <a:pPr>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Name:</a:t>
            </a:r>
            <a:r>
              <a:rPr lang="en-GB" dirty="0">
                <a:solidFill>
                  <a:schemeClr val="bg1"/>
                </a:solidFill>
                <a:latin typeface="Times New Roman" panose="02020603050405020304" pitchFamily="18" charset="0"/>
                <a:cs typeface="Times New Roman" panose="02020603050405020304" pitchFamily="18" charset="0"/>
              </a:rPr>
              <a:t> Shabana Khan</a:t>
            </a:r>
            <a:endParaRPr lang="en-US"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Student ID: </a:t>
            </a:r>
            <a:r>
              <a:rPr lang="en-GB" dirty="0">
                <a:solidFill>
                  <a:schemeClr val="bg1"/>
                </a:solidFill>
                <a:latin typeface="Times New Roman" panose="02020603050405020304" pitchFamily="18" charset="0"/>
                <a:cs typeface="Times New Roman" panose="02020603050405020304" pitchFamily="18" charset="0"/>
              </a:rPr>
              <a:t>2209438</a:t>
            </a:r>
            <a:endParaRPr lang="en-US"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Module: LCHS4009</a:t>
            </a:r>
          </a:p>
          <a:p>
            <a:pPr>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Career Goal: Healthcare Assistant</a:t>
            </a:r>
          </a:p>
        </p:txBody>
      </p:sp>
      <p:pic>
        <p:nvPicPr>
          <p:cNvPr id="7" name="Picture 6">
            <a:extLst>
              <a:ext uri="{FF2B5EF4-FFF2-40B4-BE49-F238E27FC236}">
                <a16:creationId xmlns:a16="http://schemas.microsoft.com/office/drawing/2014/main" id="{816BAEED-82DC-55BE-AF76-522DF550FA53}"/>
              </a:ext>
            </a:extLst>
          </p:cNvPr>
          <p:cNvPicPr>
            <a:picLocks noChangeAspect="1"/>
          </p:cNvPicPr>
          <p:nvPr/>
        </p:nvPicPr>
        <p:blipFill>
          <a:blip r:embed="rId2"/>
          <a:stretch>
            <a:fillRect/>
          </a:stretch>
        </p:blipFill>
        <p:spPr>
          <a:xfrm>
            <a:off x="7688540" y="3185332"/>
            <a:ext cx="3886200" cy="3095625"/>
          </a:xfrm>
          <a:prstGeom prst="rect">
            <a:avLst/>
          </a:prstGeom>
          <a:ln>
            <a:noFill/>
          </a:ln>
          <a:effectLst>
            <a:softEdge rad="112500"/>
          </a:effectLst>
        </p:spPr>
      </p:pic>
    </p:spTree>
    <p:extLst>
      <p:ext uri="{BB962C8B-B14F-4D97-AF65-F5344CB8AC3E}">
        <p14:creationId xmlns:p14="http://schemas.microsoft.com/office/powerpoint/2010/main" val="3467503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E4A78-8F80-D5BC-8C65-C3FED62E82DA}"/>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MY CHOSEN CAREER AND LIVE JOB ADVERT</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5317BC8-0162-8AF1-20AA-26183768A00F}"/>
              </a:ext>
            </a:extLst>
          </p:cNvPr>
          <p:cNvSpPr>
            <a:spLocks noGrp="1"/>
          </p:cNvSpPr>
          <p:nvPr>
            <p:ph idx="1"/>
          </p:nvPr>
        </p:nvSpPr>
        <p:spPr>
          <a:xfrm>
            <a:off x="416302" y="2360379"/>
            <a:ext cx="6689037" cy="3678303"/>
          </a:xfrm>
        </p:spPr>
        <p:txBody>
          <a:bodyPr>
            <a:noAutofit/>
          </a:bodyPr>
          <a:lstStyle/>
          <a:p>
            <a:r>
              <a:rPr lang="en-US" b="1" dirty="0">
                <a:latin typeface="Times New Roman" panose="02020603050405020304" pitchFamily="18" charset="0"/>
                <a:cs typeface="Times New Roman" panose="02020603050405020304" pitchFamily="18" charset="0"/>
              </a:rPr>
              <a:t>Healthcare Assistant at Moulton Medical Centre </a:t>
            </a:r>
            <a:r>
              <a:rPr lang="en-US" i="1" dirty="0">
                <a:latin typeface="Times New Roman" panose="02020603050405020304" pitchFamily="18" charset="0"/>
                <a:cs typeface="Times New Roman" panose="02020603050405020304" pitchFamily="18" charset="0"/>
              </a:rPr>
              <a:t>(Moulton Medical Centre, 2026) </a:t>
            </a:r>
            <a:endParaRPr lang="en-US" b="1" dirty="0">
              <a:latin typeface="Times New Roman" panose="02020603050405020304" pitchFamily="18" charset="0"/>
              <a:cs typeface="Times New Roman" panose="02020603050405020304" pitchFamily="18" charset="0"/>
            </a:endParaRPr>
          </a:p>
          <a:p>
            <a:pPr marL="0" indent="0">
              <a:buNone/>
            </a:pPr>
            <a:r>
              <a:rPr lang="en-US" sz="1600" b="1" dirty="0">
                <a:solidFill>
                  <a:schemeClr val="tx1"/>
                </a:solidFill>
                <a:latin typeface="Times New Roman" panose="02020603050405020304" pitchFamily="18" charset="0"/>
                <a:cs typeface="Times New Roman" panose="02020603050405020304" pitchFamily="18" charset="0"/>
              </a:rPr>
              <a:t>Main duties from the advert:</a:t>
            </a:r>
          </a:p>
          <a:p>
            <a:pPr marL="0" indent="0">
              <a:buNone/>
            </a:pPr>
            <a:r>
              <a:rPr lang="en-US" sz="1600" dirty="0">
                <a:solidFill>
                  <a:schemeClr val="tx1"/>
                </a:solidFill>
                <a:latin typeface="Times New Roman" panose="02020603050405020304" pitchFamily="18" charset="0"/>
                <a:cs typeface="Times New Roman" panose="02020603050405020304" pitchFamily="18" charset="0"/>
              </a:rPr>
              <a:t>Undertaking NHS health assessments and clinical observations on patients as agreed, which include blood pressure, pulse, temperature, height, weight, and BMI. Performing phlebotomy. Undertaking other procedures as agreed such as ECGs.</a:t>
            </a:r>
          </a:p>
          <a:p>
            <a:pPr marL="0" indent="0">
              <a:buNone/>
            </a:pPr>
            <a:r>
              <a:rPr lang="en-US" sz="1600" b="1" dirty="0">
                <a:solidFill>
                  <a:schemeClr val="tx1"/>
                </a:solidFill>
                <a:latin typeface="Times New Roman" panose="02020603050405020304" pitchFamily="18" charset="0"/>
                <a:cs typeface="Times New Roman" panose="02020603050405020304" pitchFamily="18" charset="0"/>
              </a:rPr>
              <a:t>Essential skills from the advert:</a:t>
            </a:r>
          </a:p>
          <a:p>
            <a:pPr marL="0" indent="0">
              <a:buNone/>
            </a:pPr>
            <a:r>
              <a:rPr lang="en-US" sz="1600" dirty="0">
                <a:solidFill>
                  <a:schemeClr val="tx1"/>
                </a:solidFill>
                <a:latin typeface="Times New Roman" panose="02020603050405020304" pitchFamily="18" charset="0"/>
                <a:cs typeface="Times New Roman" panose="02020603050405020304" pitchFamily="18" charset="0"/>
              </a:rPr>
              <a:t>High level of communication skills, organizational skills, and professional approach with a commitment to confidentiality.</a:t>
            </a:r>
          </a:p>
          <a:p>
            <a:pPr marL="0" indent="0">
              <a:buNone/>
            </a:pPr>
            <a:r>
              <a:rPr lang="en-US" sz="1600" b="1" dirty="0">
                <a:solidFill>
                  <a:schemeClr val="tx1"/>
                </a:solidFill>
                <a:latin typeface="Times New Roman" panose="02020603050405020304" pitchFamily="18" charset="0"/>
                <a:cs typeface="Times New Roman" panose="02020603050405020304" pitchFamily="18" charset="0"/>
              </a:rPr>
              <a:t>Preferred experience from the advert:</a:t>
            </a:r>
          </a:p>
          <a:p>
            <a:pPr marL="0" indent="0">
              <a:buNone/>
            </a:pPr>
            <a:r>
              <a:rPr lang="en-US" sz="1600" dirty="0">
                <a:solidFill>
                  <a:schemeClr val="tx1"/>
                </a:solidFill>
                <a:latin typeface="Times New Roman" panose="02020603050405020304" pitchFamily="18" charset="0"/>
                <a:cs typeface="Times New Roman" panose="02020603050405020304" pitchFamily="18" charset="0"/>
              </a:rPr>
              <a:t>General Medical Services Practice running the </a:t>
            </a:r>
            <a:r>
              <a:rPr lang="en-US" sz="1600" dirty="0" err="1">
                <a:solidFill>
                  <a:schemeClr val="tx1"/>
                </a:solidFill>
                <a:latin typeface="Times New Roman" panose="02020603050405020304" pitchFamily="18" charset="0"/>
                <a:cs typeface="Times New Roman" panose="02020603050405020304" pitchFamily="18" charset="0"/>
              </a:rPr>
              <a:t>SystmOne</a:t>
            </a:r>
            <a:r>
              <a:rPr lang="en-US" sz="1600" dirty="0">
                <a:solidFill>
                  <a:schemeClr val="tx1"/>
                </a:solidFill>
                <a:latin typeface="Times New Roman" panose="02020603050405020304" pitchFamily="18" charset="0"/>
                <a:cs typeface="Times New Roman" panose="02020603050405020304" pitchFamily="18" charset="0"/>
              </a:rPr>
              <a:t> Clinical System.</a:t>
            </a:r>
          </a:p>
          <a:p>
            <a:pPr marL="0" indent="0">
              <a:buNone/>
            </a:pPr>
            <a:r>
              <a:rPr lang="en-US" sz="1600" b="1" dirty="0">
                <a:solidFill>
                  <a:schemeClr val="tx1"/>
                </a:solidFill>
                <a:latin typeface="Times New Roman" panose="02020603050405020304" pitchFamily="18" charset="0"/>
                <a:cs typeface="Times New Roman" panose="02020603050405020304" pitchFamily="18" charset="0"/>
              </a:rPr>
              <a:t>My career goal:</a:t>
            </a:r>
          </a:p>
          <a:p>
            <a:pPr marL="0" indent="0">
              <a:buNone/>
            </a:pPr>
            <a:r>
              <a:rPr lang="en-US" sz="1600" dirty="0">
                <a:solidFill>
                  <a:schemeClr val="tx1"/>
                </a:solidFill>
                <a:latin typeface="Times New Roman" panose="02020603050405020304" pitchFamily="18" charset="0"/>
                <a:cs typeface="Times New Roman" panose="02020603050405020304" pitchFamily="18" charset="0"/>
              </a:rPr>
              <a:t>Become a safe, caring, and competent Healthcare Assistant.</a:t>
            </a:r>
          </a:p>
        </p:txBody>
      </p:sp>
      <p:pic>
        <p:nvPicPr>
          <p:cNvPr id="4" name="Picture 3">
            <a:extLst>
              <a:ext uri="{FF2B5EF4-FFF2-40B4-BE49-F238E27FC236}">
                <a16:creationId xmlns:a16="http://schemas.microsoft.com/office/drawing/2014/main" id="{8CA8A1D6-83F0-CC2A-1055-5AF15474FF9C}"/>
              </a:ext>
            </a:extLst>
          </p:cNvPr>
          <p:cNvPicPr>
            <a:picLocks noChangeAspect="1"/>
          </p:cNvPicPr>
          <p:nvPr/>
        </p:nvPicPr>
        <p:blipFill>
          <a:blip r:embed="rId3"/>
          <a:stretch>
            <a:fillRect/>
          </a:stretch>
        </p:blipFill>
        <p:spPr>
          <a:xfrm>
            <a:off x="7584008" y="2100262"/>
            <a:ext cx="4429125" cy="2657475"/>
          </a:xfrm>
          <a:prstGeom prst="rect">
            <a:avLst/>
          </a:prstGeom>
          <a:ln>
            <a:noFill/>
          </a:ln>
          <a:effectLst>
            <a:softEdge rad="112500"/>
          </a:effectLst>
        </p:spPr>
      </p:pic>
      <p:pic>
        <p:nvPicPr>
          <p:cNvPr id="5" name="Picture 4">
            <a:extLst>
              <a:ext uri="{FF2B5EF4-FFF2-40B4-BE49-F238E27FC236}">
                <a16:creationId xmlns:a16="http://schemas.microsoft.com/office/drawing/2014/main" id="{0EC347E8-BE63-B5D6-4D9A-2D786E81B089}"/>
              </a:ext>
            </a:extLst>
          </p:cNvPr>
          <p:cNvPicPr>
            <a:picLocks noChangeAspect="1"/>
          </p:cNvPicPr>
          <p:nvPr/>
        </p:nvPicPr>
        <p:blipFill>
          <a:blip r:embed="rId4"/>
          <a:stretch>
            <a:fillRect/>
          </a:stretch>
        </p:blipFill>
        <p:spPr>
          <a:xfrm>
            <a:off x="7584007" y="5022120"/>
            <a:ext cx="4191691" cy="1715957"/>
          </a:xfrm>
          <a:prstGeom prst="rect">
            <a:avLst/>
          </a:prstGeom>
          <a:ln>
            <a:noFill/>
          </a:ln>
          <a:effectLst>
            <a:softEdge rad="112500"/>
          </a:effectLst>
        </p:spPr>
      </p:pic>
    </p:spTree>
    <p:extLst>
      <p:ext uri="{BB962C8B-B14F-4D97-AF65-F5344CB8AC3E}">
        <p14:creationId xmlns:p14="http://schemas.microsoft.com/office/powerpoint/2010/main" val="1595516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B2805-5860-A998-0323-E821CC5456A1}"/>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Personal SWOT Analysis</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54837323-61D1-0451-D482-3C1AB2A63F84}"/>
              </a:ext>
            </a:extLst>
          </p:cNvPr>
          <p:cNvGraphicFramePr>
            <a:graphicFrameLocks noGrp="1"/>
          </p:cNvGraphicFramePr>
          <p:nvPr>
            <p:ph idx="1"/>
            <p:extLst>
              <p:ext uri="{D42A27DB-BD31-4B8C-83A1-F6EECF244321}">
                <p14:modId xmlns:p14="http://schemas.microsoft.com/office/powerpoint/2010/main" val="1876231115"/>
              </p:ext>
            </p:extLst>
          </p:nvPr>
        </p:nvGraphicFramePr>
        <p:xfrm>
          <a:off x="580858" y="3722583"/>
          <a:ext cx="11029950" cy="1828800"/>
        </p:xfrm>
        <a:graphic>
          <a:graphicData uri="http://schemas.openxmlformats.org/drawingml/2006/table">
            <a:tbl>
              <a:tblPr>
                <a:tableStyleId>{775DCB02-9BB8-47FD-8907-85C794F793BA}</a:tableStyleId>
              </a:tblPr>
              <a:tblGrid>
                <a:gridCol w="5514975">
                  <a:extLst>
                    <a:ext uri="{9D8B030D-6E8A-4147-A177-3AD203B41FA5}">
                      <a16:colId xmlns:a16="http://schemas.microsoft.com/office/drawing/2014/main" val="2874038078"/>
                    </a:ext>
                  </a:extLst>
                </a:gridCol>
                <a:gridCol w="5514975">
                  <a:extLst>
                    <a:ext uri="{9D8B030D-6E8A-4147-A177-3AD203B41FA5}">
                      <a16:colId xmlns:a16="http://schemas.microsoft.com/office/drawing/2014/main" val="2993069943"/>
                    </a:ext>
                  </a:extLst>
                </a:gridCol>
              </a:tblGrid>
              <a:tr h="0">
                <a:tc>
                  <a:txBody>
                    <a:bodyPr/>
                    <a:lstStyle/>
                    <a:p>
                      <a:pPr>
                        <a:buNone/>
                      </a:pPr>
                      <a:r>
                        <a:rPr lang="en-US" b="1" dirty="0">
                          <a:latin typeface="Times New Roman" panose="02020603050405020304" pitchFamily="18" charset="0"/>
                          <a:cs typeface="Times New Roman" panose="02020603050405020304" pitchFamily="18" charset="0"/>
                        </a:rPr>
                        <a:t>Strengths</a:t>
                      </a:r>
                      <a:endParaRPr lang="en-US" dirty="0">
                        <a:latin typeface="Times New Roman" panose="02020603050405020304" pitchFamily="18" charset="0"/>
                        <a:cs typeface="Times New Roman" panose="02020603050405020304" pitchFamily="18" charset="0"/>
                      </a:endParaRPr>
                    </a:p>
                  </a:txBody>
                  <a:tcPr anchor="ctr"/>
                </a:tc>
                <a:tc>
                  <a:txBody>
                    <a:bodyPr/>
                    <a:lstStyle/>
                    <a:p>
                      <a:pPr>
                        <a:buNone/>
                      </a:pPr>
                      <a:r>
                        <a:rPr lang="en-US" b="1">
                          <a:latin typeface="Times New Roman" panose="02020603050405020304" pitchFamily="18" charset="0"/>
                          <a:cs typeface="Times New Roman" panose="02020603050405020304" pitchFamily="18" charset="0"/>
                        </a:rPr>
                        <a:t>Weaknesses</a:t>
                      </a:r>
                      <a:endParaRPr lang="en-US">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592890867"/>
                  </a:ext>
                </a:extLst>
              </a:tr>
              <a:tr h="0">
                <a:tc>
                  <a:txBody>
                    <a:bodyPr/>
                    <a:lstStyle/>
                    <a:p>
                      <a:pPr>
                        <a:buNone/>
                      </a:pPr>
                      <a:r>
                        <a:rPr lang="en-US" dirty="0">
                          <a:latin typeface="Times New Roman" panose="02020603050405020304" pitchFamily="18" charset="0"/>
                          <a:cs typeface="Times New Roman" panose="02020603050405020304" pitchFamily="18" charset="0"/>
                        </a:rPr>
                        <a:t>Compassionate and respectful communication</a:t>
                      </a:r>
                    </a:p>
                  </a:txBody>
                  <a:tcPr anchor="ctr"/>
                </a:tc>
                <a:tc>
                  <a:txBody>
                    <a:bodyPr/>
                    <a:lstStyle/>
                    <a:p>
                      <a:pPr>
                        <a:buNone/>
                      </a:pPr>
                      <a:r>
                        <a:rPr lang="en-US">
                          <a:latin typeface="Times New Roman" panose="02020603050405020304" pitchFamily="18" charset="0"/>
                          <a:cs typeface="Times New Roman" panose="02020603050405020304" pitchFamily="18" charset="0"/>
                        </a:rPr>
                        <a:t>Limited ECG/phlebotomy experience</a:t>
                      </a:r>
                    </a:p>
                  </a:txBody>
                  <a:tcPr anchor="ctr"/>
                </a:tc>
                <a:extLst>
                  <a:ext uri="{0D108BD9-81ED-4DB2-BD59-A6C34878D82A}">
                    <a16:rowId xmlns:a16="http://schemas.microsoft.com/office/drawing/2014/main" val="2526264497"/>
                  </a:ext>
                </a:extLst>
              </a:tr>
              <a:tr h="0">
                <a:tc>
                  <a:txBody>
                    <a:bodyPr/>
                    <a:lstStyle/>
                    <a:p>
                      <a:pPr>
                        <a:buNone/>
                      </a:pPr>
                      <a:r>
                        <a:rPr lang="en-US">
                          <a:latin typeface="Times New Roman" panose="02020603050405020304" pitchFamily="18" charset="0"/>
                          <a:cs typeface="Times New Roman" panose="02020603050405020304" pitchFamily="18" charset="0"/>
                        </a:rPr>
                        <a:t>Good teamwork skills</a:t>
                      </a:r>
                    </a:p>
                  </a:txBody>
                  <a:tcPr anchor="ctr"/>
                </a:tc>
                <a:tc>
                  <a:txBody>
                    <a:bodyPr/>
                    <a:lstStyle/>
                    <a:p>
                      <a:pPr>
                        <a:buNone/>
                      </a:pPr>
                      <a:r>
                        <a:rPr lang="en-US">
                          <a:latin typeface="Times New Roman" panose="02020603050405020304" pitchFamily="18" charset="0"/>
                          <a:cs typeface="Times New Roman" panose="02020603050405020304" pitchFamily="18" charset="0"/>
                        </a:rPr>
                        <a:t>Limited primary-care experience</a:t>
                      </a:r>
                    </a:p>
                  </a:txBody>
                  <a:tcPr anchor="ctr"/>
                </a:tc>
                <a:extLst>
                  <a:ext uri="{0D108BD9-81ED-4DB2-BD59-A6C34878D82A}">
                    <a16:rowId xmlns:a16="http://schemas.microsoft.com/office/drawing/2014/main" val="2001771592"/>
                  </a:ext>
                </a:extLst>
              </a:tr>
              <a:tr h="0">
                <a:tc>
                  <a:txBody>
                    <a:bodyPr/>
                    <a:lstStyle/>
                    <a:p>
                      <a:pPr>
                        <a:buNone/>
                      </a:pPr>
                      <a:r>
                        <a:rPr lang="en-US">
                          <a:latin typeface="Times New Roman" panose="02020603050405020304" pitchFamily="18" charset="0"/>
                          <a:cs typeface="Times New Roman" panose="02020603050405020304" pitchFamily="18" charset="0"/>
                        </a:rPr>
                        <a:t>Reliable and organised</a:t>
                      </a:r>
                    </a:p>
                  </a:txBody>
                  <a:tcPr anchor="ctr"/>
                </a:tc>
                <a:tc>
                  <a:txBody>
                    <a:bodyPr/>
                    <a:lstStyle/>
                    <a:p>
                      <a:pPr>
                        <a:buNone/>
                      </a:pPr>
                      <a:r>
                        <a:rPr lang="en-US">
                          <a:latin typeface="Times New Roman" panose="02020603050405020304" pitchFamily="18" charset="0"/>
                          <a:cs typeface="Times New Roman" panose="02020603050405020304" pitchFamily="18" charset="0"/>
                        </a:rPr>
                        <a:t>Limited SystmOne experience</a:t>
                      </a:r>
                    </a:p>
                  </a:txBody>
                  <a:tcPr anchor="ctr"/>
                </a:tc>
                <a:extLst>
                  <a:ext uri="{0D108BD9-81ED-4DB2-BD59-A6C34878D82A}">
                    <a16:rowId xmlns:a16="http://schemas.microsoft.com/office/drawing/2014/main" val="1884288094"/>
                  </a:ext>
                </a:extLst>
              </a:tr>
              <a:tr h="0">
                <a:tc>
                  <a:txBody>
                    <a:bodyPr/>
                    <a:lstStyle/>
                    <a:p>
                      <a:pPr>
                        <a:buNone/>
                      </a:pPr>
                      <a:r>
                        <a:rPr lang="en-US">
                          <a:latin typeface="Times New Roman" panose="02020603050405020304" pitchFamily="18" charset="0"/>
                          <a:cs typeface="Times New Roman" panose="02020603050405020304" pitchFamily="18" charset="0"/>
                        </a:rPr>
                        <a:t>Willingness to learn</a:t>
                      </a:r>
                    </a:p>
                  </a:txBody>
                  <a:tcPr anchor="ctr"/>
                </a:tc>
                <a:tc>
                  <a:txBody>
                    <a:bodyPr/>
                    <a:lstStyle/>
                    <a:p>
                      <a:pPr>
                        <a:buNone/>
                      </a:pPr>
                      <a:r>
                        <a:rPr lang="en-US" dirty="0">
                          <a:latin typeface="Times New Roman" panose="02020603050405020304" pitchFamily="18" charset="0"/>
                          <a:cs typeface="Times New Roman" panose="02020603050405020304" pitchFamily="18" charset="0"/>
                        </a:rPr>
                        <a:t>Confidence may be lower in unfamiliar situations</a:t>
                      </a:r>
                    </a:p>
                  </a:txBody>
                  <a:tcPr anchor="ctr"/>
                </a:tc>
                <a:extLst>
                  <a:ext uri="{0D108BD9-81ED-4DB2-BD59-A6C34878D82A}">
                    <a16:rowId xmlns:a16="http://schemas.microsoft.com/office/drawing/2014/main" val="2821540897"/>
                  </a:ext>
                </a:extLst>
              </a:tr>
            </a:tbl>
          </a:graphicData>
        </a:graphic>
      </p:graphicFrame>
      <p:graphicFrame>
        <p:nvGraphicFramePr>
          <p:cNvPr id="5" name="Table 4">
            <a:extLst>
              <a:ext uri="{FF2B5EF4-FFF2-40B4-BE49-F238E27FC236}">
                <a16:creationId xmlns:a16="http://schemas.microsoft.com/office/drawing/2014/main" id="{F8EFF4F8-DD17-60AB-F746-0E3BEFBE569F}"/>
              </a:ext>
            </a:extLst>
          </p:cNvPr>
          <p:cNvGraphicFramePr>
            <a:graphicFrameLocks noGrp="1"/>
          </p:cNvGraphicFramePr>
          <p:nvPr>
            <p:extLst>
              <p:ext uri="{D42A27DB-BD31-4B8C-83A1-F6EECF244321}">
                <p14:modId xmlns:p14="http://schemas.microsoft.com/office/powerpoint/2010/main" val="3233721059"/>
              </p:ext>
            </p:extLst>
          </p:nvPr>
        </p:nvGraphicFramePr>
        <p:xfrm>
          <a:off x="581025" y="1893783"/>
          <a:ext cx="11029950" cy="1828800"/>
        </p:xfrm>
        <a:graphic>
          <a:graphicData uri="http://schemas.openxmlformats.org/drawingml/2006/table">
            <a:tbl>
              <a:tblPr>
                <a:tableStyleId>{3C2FFA5D-87B4-456A-9821-1D502468CF0F}</a:tableStyleId>
              </a:tblPr>
              <a:tblGrid>
                <a:gridCol w="5514975">
                  <a:extLst>
                    <a:ext uri="{9D8B030D-6E8A-4147-A177-3AD203B41FA5}">
                      <a16:colId xmlns:a16="http://schemas.microsoft.com/office/drawing/2014/main" val="643191054"/>
                    </a:ext>
                  </a:extLst>
                </a:gridCol>
                <a:gridCol w="5514975">
                  <a:extLst>
                    <a:ext uri="{9D8B030D-6E8A-4147-A177-3AD203B41FA5}">
                      <a16:colId xmlns:a16="http://schemas.microsoft.com/office/drawing/2014/main" val="3581031068"/>
                    </a:ext>
                  </a:extLst>
                </a:gridCol>
              </a:tblGrid>
              <a:tr h="0">
                <a:tc>
                  <a:txBody>
                    <a:bodyPr/>
                    <a:lstStyle/>
                    <a:p>
                      <a:pPr>
                        <a:buNone/>
                      </a:pPr>
                      <a:r>
                        <a:rPr lang="en-US" b="1">
                          <a:latin typeface="Times New Roman" panose="02020603050405020304" pitchFamily="18" charset="0"/>
                          <a:cs typeface="Times New Roman" panose="02020603050405020304" pitchFamily="18" charset="0"/>
                        </a:rPr>
                        <a:t>Opportunities</a:t>
                      </a:r>
                      <a:endParaRPr lang="en-US">
                        <a:latin typeface="Times New Roman" panose="02020603050405020304" pitchFamily="18" charset="0"/>
                        <a:cs typeface="Times New Roman" panose="02020603050405020304" pitchFamily="18" charset="0"/>
                      </a:endParaRPr>
                    </a:p>
                  </a:txBody>
                  <a:tcPr anchor="ctr"/>
                </a:tc>
                <a:tc>
                  <a:txBody>
                    <a:bodyPr/>
                    <a:lstStyle/>
                    <a:p>
                      <a:pPr>
                        <a:buNone/>
                      </a:pPr>
                      <a:r>
                        <a:rPr lang="en-US" b="1">
                          <a:latin typeface="Times New Roman" panose="02020603050405020304" pitchFamily="18" charset="0"/>
                          <a:cs typeface="Times New Roman" panose="02020603050405020304" pitchFamily="18" charset="0"/>
                        </a:rPr>
                        <a:t>Threats</a:t>
                      </a:r>
                      <a:endParaRPr lang="en-US">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635980989"/>
                  </a:ext>
                </a:extLst>
              </a:tr>
              <a:tr h="0">
                <a:tc>
                  <a:txBody>
                    <a:bodyPr/>
                    <a:lstStyle/>
                    <a:p>
                      <a:pPr>
                        <a:buNone/>
                      </a:pPr>
                      <a:r>
                        <a:rPr lang="en-US" dirty="0">
                          <a:latin typeface="Times New Roman" panose="02020603050405020304" pitchFamily="18" charset="0"/>
                          <a:cs typeface="Times New Roman" panose="02020603050405020304" pitchFamily="18" charset="0"/>
                        </a:rPr>
                        <a:t>Care Certificate development</a:t>
                      </a:r>
                    </a:p>
                  </a:txBody>
                  <a:tcPr anchor="ctr"/>
                </a:tc>
                <a:tc>
                  <a:txBody>
                    <a:bodyPr/>
                    <a:lstStyle/>
                    <a:p>
                      <a:pPr>
                        <a:buNone/>
                      </a:pPr>
                      <a:r>
                        <a:rPr lang="en-US">
                          <a:latin typeface="Times New Roman" panose="02020603050405020304" pitchFamily="18" charset="0"/>
                          <a:cs typeface="Times New Roman" panose="02020603050405020304" pitchFamily="18" charset="0"/>
                        </a:rPr>
                        <a:t>Competition from experienced candidates</a:t>
                      </a:r>
                    </a:p>
                  </a:txBody>
                  <a:tcPr anchor="ctr"/>
                </a:tc>
                <a:extLst>
                  <a:ext uri="{0D108BD9-81ED-4DB2-BD59-A6C34878D82A}">
                    <a16:rowId xmlns:a16="http://schemas.microsoft.com/office/drawing/2014/main" val="3766758482"/>
                  </a:ext>
                </a:extLst>
              </a:tr>
              <a:tr h="0">
                <a:tc>
                  <a:txBody>
                    <a:bodyPr/>
                    <a:lstStyle/>
                    <a:p>
                      <a:pPr>
                        <a:buNone/>
                      </a:pPr>
                      <a:r>
                        <a:rPr lang="en-US">
                          <a:latin typeface="Times New Roman" panose="02020603050405020304" pitchFamily="18" charset="0"/>
                          <a:cs typeface="Times New Roman" panose="02020603050405020304" pitchFamily="18" charset="0"/>
                        </a:rPr>
                        <a:t>ECG/phlebotomy training</a:t>
                      </a:r>
                    </a:p>
                  </a:txBody>
                  <a:tcPr anchor="ctr"/>
                </a:tc>
                <a:tc>
                  <a:txBody>
                    <a:bodyPr/>
                    <a:lstStyle/>
                    <a:p>
                      <a:pPr>
                        <a:buNone/>
                      </a:pPr>
                      <a:r>
                        <a:rPr lang="en-US">
                          <a:latin typeface="Times New Roman" panose="02020603050405020304" pitchFamily="18" charset="0"/>
                          <a:cs typeface="Times New Roman" panose="02020603050405020304" pitchFamily="18" charset="0"/>
                        </a:rPr>
                        <a:t>High workload and time pressure</a:t>
                      </a:r>
                    </a:p>
                  </a:txBody>
                  <a:tcPr anchor="ctr"/>
                </a:tc>
                <a:extLst>
                  <a:ext uri="{0D108BD9-81ED-4DB2-BD59-A6C34878D82A}">
                    <a16:rowId xmlns:a16="http://schemas.microsoft.com/office/drawing/2014/main" val="530678645"/>
                  </a:ext>
                </a:extLst>
              </a:tr>
              <a:tr h="0">
                <a:tc>
                  <a:txBody>
                    <a:bodyPr/>
                    <a:lstStyle/>
                    <a:p>
                      <a:pPr>
                        <a:buNone/>
                      </a:pPr>
                      <a:r>
                        <a:rPr lang="en-US">
                          <a:latin typeface="Times New Roman" panose="02020603050405020304" pitchFamily="18" charset="0"/>
                          <a:cs typeface="Times New Roman" panose="02020603050405020304" pitchFamily="18" charset="0"/>
                        </a:rPr>
                        <a:t>Learning from nurses and GPs</a:t>
                      </a:r>
                    </a:p>
                  </a:txBody>
                  <a:tcPr anchor="ctr"/>
                </a:tc>
                <a:tc>
                  <a:txBody>
                    <a:bodyPr/>
                    <a:lstStyle/>
                    <a:p>
                      <a:pPr>
                        <a:buNone/>
                      </a:pPr>
                      <a:r>
                        <a:rPr lang="en-US">
                          <a:latin typeface="Times New Roman" panose="02020603050405020304" pitchFamily="18" charset="0"/>
                          <a:cs typeface="Times New Roman" panose="02020603050405020304" pitchFamily="18" charset="0"/>
                        </a:rPr>
                        <a:t>Changing healthcare procedures</a:t>
                      </a:r>
                    </a:p>
                  </a:txBody>
                  <a:tcPr anchor="ctr"/>
                </a:tc>
                <a:extLst>
                  <a:ext uri="{0D108BD9-81ED-4DB2-BD59-A6C34878D82A}">
                    <a16:rowId xmlns:a16="http://schemas.microsoft.com/office/drawing/2014/main" val="3499100542"/>
                  </a:ext>
                </a:extLst>
              </a:tr>
              <a:tr h="0">
                <a:tc>
                  <a:txBody>
                    <a:bodyPr/>
                    <a:lstStyle/>
                    <a:p>
                      <a:pPr>
                        <a:buNone/>
                      </a:pPr>
                      <a:r>
                        <a:rPr lang="en-US">
                          <a:latin typeface="Times New Roman" panose="02020603050405020304" pitchFamily="18" charset="0"/>
                          <a:cs typeface="Times New Roman" panose="02020603050405020304" pitchFamily="18" charset="0"/>
                        </a:rPr>
                        <a:t>Career progression opportunities</a:t>
                      </a:r>
                    </a:p>
                  </a:txBody>
                  <a:tcPr anchor="ctr"/>
                </a:tc>
                <a:tc>
                  <a:txBody>
                    <a:bodyPr/>
                    <a:lstStyle/>
                    <a:p>
                      <a:pPr>
                        <a:buNone/>
                      </a:pPr>
                      <a:r>
                        <a:rPr lang="en-US" dirty="0">
                          <a:latin typeface="Times New Roman" panose="02020603050405020304" pitchFamily="18" charset="0"/>
                          <a:cs typeface="Times New Roman" panose="02020603050405020304" pitchFamily="18" charset="0"/>
                        </a:rPr>
                        <a:t>Risk of working beyond competence</a:t>
                      </a:r>
                    </a:p>
                  </a:txBody>
                  <a:tcPr anchor="ctr"/>
                </a:tc>
                <a:extLst>
                  <a:ext uri="{0D108BD9-81ED-4DB2-BD59-A6C34878D82A}">
                    <a16:rowId xmlns:a16="http://schemas.microsoft.com/office/drawing/2014/main" val="2416569833"/>
                  </a:ext>
                </a:extLst>
              </a:tr>
            </a:tbl>
          </a:graphicData>
        </a:graphic>
      </p:graphicFrame>
      <p:sp>
        <p:nvSpPr>
          <p:cNvPr id="7" name="TextBox 6">
            <a:extLst>
              <a:ext uri="{FF2B5EF4-FFF2-40B4-BE49-F238E27FC236}">
                <a16:creationId xmlns:a16="http://schemas.microsoft.com/office/drawing/2014/main" id="{528A5DAC-2171-DAD6-0F54-48DEF5D8D0B1}"/>
              </a:ext>
            </a:extLst>
          </p:cNvPr>
          <p:cNvSpPr txBox="1"/>
          <p:nvPr/>
        </p:nvSpPr>
        <p:spPr>
          <a:xfrm>
            <a:off x="580691" y="5694179"/>
            <a:ext cx="6093500" cy="923330"/>
          </a:xfrm>
          <a:prstGeom prst="rect">
            <a:avLst/>
          </a:prstGeom>
          <a:solidFill>
            <a:schemeClr val="bg2"/>
          </a:solidFill>
        </p:spPr>
        <p:txBody>
          <a:bodyPr wrap="square">
            <a:spAutoFit/>
          </a:bodyPr>
          <a:lstStyle/>
          <a:p>
            <a:pPr>
              <a:buNone/>
            </a:pPr>
            <a:r>
              <a:rPr lang="en-US" b="1" dirty="0">
                <a:latin typeface="Times New Roman" panose="02020603050405020304" pitchFamily="18" charset="0"/>
                <a:cs typeface="Times New Roman" panose="02020603050405020304" pitchFamily="18" charset="0"/>
              </a:rPr>
              <a:t>Key reflection:</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My personal strengths support the role, but I need further clinical and digital development.</a:t>
            </a:r>
          </a:p>
        </p:txBody>
      </p:sp>
      <p:pic>
        <p:nvPicPr>
          <p:cNvPr id="9" name="Picture 8">
            <a:extLst>
              <a:ext uri="{FF2B5EF4-FFF2-40B4-BE49-F238E27FC236}">
                <a16:creationId xmlns:a16="http://schemas.microsoft.com/office/drawing/2014/main" id="{1C3C9E2F-DD41-8111-8704-120EE4B1E0A7}"/>
              </a:ext>
            </a:extLst>
          </p:cNvPr>
          <p:cNvPicPr>
            <a:picLocks noChangeAspect="1"/>
          </p:cNvPicPr>
          <p:nvPr/>
        </p:nvPicPr>
        <p:blipFill>
          <a:blip r:embed="rId3"/>
          <a:stretch>
            <a:fillRect/>
          </a:stretch>
        </p:blipFill>
        <p:spPr>
          <a:xfrm>
            <a:off x="6895474" y="5694179"/>
            <a:ext cx="4557011" cy="1010093"/>
          </a:xfrm>
          <a:prstGeom prst="rect">
            <a:avLst/>
          </a:prstGeom>
        </p:spPr>
      </p:pic>
    </p:spTree>
    <p:extLst>
      <p:ext uri="{BB962C8B-B14F-4D97-AF65-F5344CB8AC3E}">
        <p14:creationId xmlns:p14="http://schemas.microsoft.com/office/powerpoint/2010/main" val="620626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44311-2268-9A3E-A1A0-445EE17A3A48}"/>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Evaluation Against Job Requirements</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E71DB085-B907-025C-8435-1BB24EA7CB5D}"/>
              </a:ext>
            </a:extLst>
          </p:cNvPr>
          <p:cNvGraphicFramePr>
            <a:graphicFrameLocks noGrp="1"/>
          </p:cNvGraphicFramePr>
          <p:nvPr>
            <p:ph idx="1"/>
            <p:extLst>
              <p:ext uri="{D42A27DB-BD31-4B8C-83A1-F6EECF244321}">
                <p14:modId xmlns:p14="http://schemas.microsoft.com/office/powerpoint/2010/main" val="3408313990"/>
              </p:ext>
            </p:extLst>
          </p:nvPr>
        </p:nvGraphicFramePr>
        <p:xfrm>
          <a:off x="801932" y="2061543"/>
          <a:ext cx="10318311" cy="3707740"/>
        </p:xfrm>
        <a:graphic>
          <a:graphicData uri="http://schemas.openxmlformats.org/drawingml/2006/table">
            <a:tbl>
              <a:tblPr>
                <a:tableStyleId>{69C7853C-536D-4A76-A0AE-DD22124D55A5}</a:tableStyleId>
              </a:tblPr>
              <a:tblGrid>
                <a:gridCol w="3439437">
                  <a:extLst>
                    <a:ext uri="{9D8B030D-6E8A-4147-A177-3AD203B41FA5}">
                      <a16:colId xmlns:a16="http://schemas.microsoft.com/office/drawing/2014/main" val="2191962295"/>
                    </a:ext>
                  </a:extLst>
                </a:gridCol>
                <a:gridCol w="3439437">
                  <a:extLst>
                    <a:ext uri="{9D8B030D-6E8A-4147-A177-3AD203B41FA5}">
                      <a16:colId xmlns:a16="http://schemas.microsoft.com/office/drawing/2014/main" val="1095264827"/>
                    </a:ext>
                  </a:extLst>
                </a:gridCol>
                <a:gridCol w="3439437">
                  <a:extLst>
                    <a:ext uri="{9D8B030D-6E8A-4147-A177-3AD203B41FA5}">
                      <a16:colId xmlns:a16="http://schemas.microsoft.com/office/drawing/2014/main" val="1677467455"/>
                    </a:ext>
                  </a:extLst>
                </a:gridCol>
              </a:tblGrid>
              <a:tr h="342162">
                <a:tc>
                  <a:txBody>
                    <a:bodyPr/>
                    <a:lstStyle/>
                    <a:p>
                      <a:pPr>
                        <a:buNone/>
                      </a:pPr>
                      <a:r>
                        <a:rPr lang="en-US" sz="1700" b="1" dirty="0">
                          <a:latin typeface="Times New Roman" panose="02020603050405020304" pitchFamily="18" charset="0"/>
                          <a:cs typeface="Times New Roman" panose="02020603050405020304" pitchFamily="18" charset="0"/>
                        </a:rPr>
                        <a:t>Job Requirement</a:t>
                      </a:r>
                      <a:endParaRPr lang="en-US" sz="1700" dirty="0">
                        <a:latin typeface="Times New Roman" panose="02020603050405020304" pitchFamily="18" charset="0"/>
                        <a:cs typeface="Times New Roman" panose="02020603050405020304" pitchFamily="18" charset="0"/>
                      </a:endParaRPr>
                    </a:p>
                  </a:txBody>
                  <a:tcPr marL="85540" marR="85540" marT="42770" marB="42770" anchor="ctr"/>
                </a:tc>
                <a:tc>
                  <a:txBody>
                    <a:bodyPr/>
                    <a:lstStyle/>
                    <a:p>
                      <a:pPr>
                        <a:buNone/>
                      </a:pPr>
                      <a:r>
                        <a:rPr lang="en-US" sz="1700" b="1">
                          <a:latin typeface="Times New Roman" panose="02020603050405020304" pitchFamily="18" charset="0"/>
                          <a:cs typeface="Times New Roman" panose="02020603050405020304" pitchFamily="18" charset="0"/>
                        </a:rPr>
                        <a:t>My Position</a:t>
                      </a:r>
                      <a:endParaRPr lang="en-US" sz="1700">
                        <a:latin typeface="Times New Roman" panose="02020603050405020304" pitchFamily="18" charset="0"/>
                        <a:cs typeface="Times New Roman" panose="02020603050405020304" pitchFamily="18" charset="0"/>
                      </a:endParaRPr>
                    </a:p>
                  </a:txBody>
                  <a:tcPr marL="85540" marR="85540" marT="42770" marB="42770" anchor="ctr"/>
                </a:tc>
                <a:tc>
                  <a:txBody>
                    <a:bodyPr/>
                    <a:lstStyle/>
                    <a:p>
                      <a:pPr>
                        <a:buNone/>
                      </a:pPr>
                      <a:r>
                        <a:rPr lang="en-US" sz="1700" b="1">
                          <a:latin typeface="Times New Roman" panose="02020603050405020304" pitchFamily="18" charset="0"/>
                          <a:cs typeface="Times New Roman" panose="02020603050405020304" pitchFamily="18" charset="0"/>
                        </a:rPr>
                        <a:t>Evaluation</a:t>
                      </a:r>
                      <a:endParaRPr lang="en-US" sz="1700">
                        <a:latin typeface="Times New Roman" panose="02020603050405020304" pitchFamily="18" charset="0"/>
                        <a:cs typeface="Times New Roman" panose="02020603050405020304" pitchFamily="18" charset="0"/>
                      </a:endParaRPr>
                    </a:p>
                  </a:txBody>
                  <a:tcPr marL="85540" marR="85540" marT="42770" marB="42770" anchor="ctr"/>
                </a:tc>
                <a:extLst>
                  <a:ext uri="{0D108BD9-81ED-4DB2-BD59-A6C34878D82A}">
                    <a16:rowId xmlns:a16="http://schemas.microsoft.com/office/drawing/2014/main" val="2176201017"/>
                  </a:ext>
                </a:extLst>
              </a:tr>
              <a:tr h="598783">
                <a:tc>
                  <a:txBody>
                    <a:bodyPr/>
                    <a:lstStyle/>
                    <a:p>
                      <a:pPr>
                        <a:buNone/>
                      </a:pPr>
                      <a:r>
                        <a:rPr lang="en-US" sz="1700">
                          <a:latin typeface="Times New Roman" panose="02020603050405020304" pitchFamily="18" charset="0"/>
                          <a:cs typeface="Times New Roman" panose="02020603050405020304" pitchFamily="18" charset="0"/>
                        </a:rPr>
                        <a:t>Communication</a:t>
                      </a:r>
                    </a:p>
                  </a:txBody>
                  <a:tcPr marL="85540" marR="85540" marT="42770" marB="42770" anchor="ctr"/>
                </a:tc>
                <a:tc>
                  <a:txBody>
                    <a:bodyPr/>
                    <a:lstStyle/>
                    <a:p>
                      <a:pPr>
                        <a:buNone/>
                      </a:pPr>
                      <a:r>
                        <a:rPr lang="en-US" sz="1700">
                          <a:latin typeface="Times New Roman" panose="02020603050405020304" pitchFamily="18" charset="0"/>
                          <a:cs typeface="Times New Roman" panose="02020603050405020304" pitchFamily="18" charset="0"/>
                        </a:rPr>
                        <a:t>Strength</a:t>
                      </a:r>
                    </a:p>
                  </a:txBody>
                  <a:tcPr marL="85540" marR="85540" marT="42770" marB="42770" anchor="ctr"/>
                </a:tc>
                <a:tc>
                  <a:txBody>
                    <a:bodyPr/>
                    <a:lstStyle/>
                    <a:p>
                      <a:pPr>
                        <a:buNone/>
                      </a:pPr>
                      <a:r>
                        <a:rPr lang="en-US" sz="1700">
                          <a:latin typeface="Times New Roman" panose="02020603050405020304" pitchFamily="18" charset="0"/>
                          <a:cs typeface="Times New Roman" panose="02020603050405020304" pitchFamily="18" charset="0"/>
                        </a:rPr>
                        <a:t>Helps me build trust and reassure patients</a:t>
                      </a:r>
                    </a:p>
                  </a:txBody>
                  <a:tcPr marL="85540" marR="85540" marT="42770" marB="42770" anchor="ctr"/>
                </a:tc>
                <a:extLst>
                  <a:ext uri="{0D108BD9-81ED-4DB2-BD59-A6C34878D82A}">
                    <a16:rowId xmlns:a16="http://schemas.microsoft.com/office/drawing/2014/main" val="3835592306"/>
                  </a:ext>
                </a:extLst>
              </a:tr>
              <a:tr h="598783">
                <a:tc>
                  <a:txBody>
                    <a:bodyPr/>
                    <a:lstStyle/>
                    <a:p>
                      <a:pPr>
                        <a:buNone/>
                      </a:pPr>
                      <a:r>
                        <a:rPr lang="en-US" sz="1700">
                          <a:latin typeface="Times New Roman" panose="02020603050405020304" pitchFamily="18" charset="0"/>
                          <a:cs typeface="Times New Roman" panose="02020603050405020304" pitchFamily="18" charset="0"/>
                        </a:rPr>
                        <a:t>Teamwork</a:t>
                      </a:r>
                    </a:p>
                  </a:txBody>
                  <a:tcPr marL="85540" marR="85540" marT="42770" marB="42770" anchor="ctr"/>
                </a:tc>
                <a:tc>
                  <a:txBody>
                    <a:bodyPr/>
                    <a:lstStyle/>
                    <a:p>
                      <a:pPr>
                        <a:buNone/>
                      </a:pPr>
                      <a:r>
                        <a:rPr lang="en-US" sz="1700">
                          <a:latin typeface="Times New Roman" panose="02020603050405020304" pitchFamily="18" charset="0"/>
                          <a:cs typeface="Times New Roman" panose="02020603050405020304" pitchFamily="18" charset="0"/>
                        </a:rPr>
                        <a:t>Strength</a:t>
                      </a:r>
                    </a:p>
                  </a:txBody>
                  <a:tcPr marL="85540" marR="85540" marT="42770" marB="42770" anchor="ctr"/>
                </a:tc>
                <a:tc>
                  <a:txBody>
                    <a:bodyPr/>
                    <a:lstStyle/>
                    <a:p>
                      <a:pPr>
                        <a:buNone/>
                      </a:pPr>
                      <a:r>
                        <a:rPr lang="en-US" sz="1700">
                          <a:latin typeface="Times New Roman" panose="02020603050405020304" pitchFamily="18" charset="0"/>
                          <a:cs typeface="Times New Roman" panose="02020603050405020304" pitchFamily="18" charset="0"/>
                        </a:rPr>
                        <a:t>Supports safe multidisciplinary working</a:t>
                      </a:r>
                    </a:p>
                  </a:txBody>
                  <a:tcPr marL="85540" marR="85540" marT="42770" marB="42770" anchor="ctr"/>
                </a:tc>
                <a:extLst>
                  <a:ext uri="{0D108BD9-81ED-4DB2-BD59-A6C34878D82A}">
                    <a16:rowId xmlns:a16="http://schemas.microsoft.com/office/drawing/2014/main" val="964679315"/>
                  </a:ext>
                </a:extLst>
              </a:tr>
              <a:tr h="598783">
                <a:tc>
                  <a:txBody>
                    <a:bodyPr/>
                    <a:lstStyle/>
                    <a:p>
                      <a:pPr>
                        <a:buNone/>
                      </a:pPr>
                      <a:r>
                        <a:rPr lang="en-US" sz="1700" dirty="0">
                          <a:latin typeface="Times New Roman" panose="02020603050405020304" pitchFamily="18" charset="0"/>
                          <a:cs typeface="Times New Roman" panose="02020603050405020304" pitchFamily="18" charset="0"/>
                        </a:rPr>
                        <a:t>Clinical procedures</a:t>
                      </a:r>
                    </a:p>
                  </a:txBody>
                  <a:tcPr marL="85540" marR="85540" marT="42770" marB="42770" anchor="ctr"/>
                </a:tc>
                <a:tc>
                  <a:txBody>
                    <a:bodyPr/>
                    <a:lstStyle/>
                    <a:p>
                      <a:pPr>
                        <a:buNone/>
                      </a:pPr>
                      <a:r>
                        <a:rPr lang="en-US" sz="1700">
                          <a:latin typeface="Times New Roman" panose="02020603050405020304" pitchFamily="18" charset="0"/>
                          <a:cs typeface="Times New Roman" panose="02020603050405020304" pitchFamily="18" charset="0"/>
                        </a:rPr>
                        <a:t>Developing</a:t>
                      </a:r>
                    </a:p>
                  </a:txBody>
                  <a:tcPr marL="85540" marR="85540" marT="42770" marB="42770" anchor="ctr"/>
                </a:tc>
                <a:tc>
                  <a:txBody>
                    <a:bodyPr/>
                    <a:lstStyle/>
                    <a:p>
                      <a:pPr>
                        <a:buNone/>
                      </a:pPr>
                      <a:r>
                        <a:rPr lang="en-US" sz="1700">
                          <a:latin typeface="Times New Roman" panose="02020603050405020304" pitchFamily="18" charset="0"/>
                          <a:cs typeface="Times New Roman" panose="02020603050405020304" pitchFamily="18" charset="0"/>
                        </a:rPr>
                        <a:t>Requires supervised practice and training</a:t>
                      </a:r>
                    </a:p>
                  </a:txBody>
                  <a:tcPr marL="85540" marR="85540" marT="42770" marB="42770" anchor="ctr"/>
                </a:tc>
                <a:extLst>
                  <a:ext uri="{0D108BD9-81ED-4DB2-BD59-A6C34878D82A}">
                    <a16:rowId xmlns:a16="http://schemas.microsoft.com/office/drawing/2014/main" val="2046206538"/>
                  </a:ext>
                </a:extLst>
              </a:tr>
              <a:tr h="598783">
                <a:tc>
                  <a:txBody>
                    <a:bodyPr/>
                    <a:lstStyle/>
                    <a:p>
                      <a:pPr>
                        <a:buNone/>
                      </a:pPr>
                      <a:r>
                        <a:rPr lang="en-US" sz="1700">
                          <a:latin typeface="Times New Roman" panose="02020603050405020304" pitchFamily="18" charset="0"/>
                          <a:cs typeface="Times New Roman" panose="02020603050405020304" pitchFamily="18" charset="0"/>
                        </a:rPr>
                        <a:t>Record keeping</a:t>
                      </a:r>
                    </a:p>
                  </a:txBody>
                  <a:tcPr marL="85540" marR="85540" marT="42770" marB="42770" anchor="ctr"/>
                </a:tc>
                <a:tc>
                  <a:txBody>
                    <a:bodyPr/>
                    <a:lstStyle/>
                    <a:p>
                      <a:pPr>
                        <a:buNone/>
                      </a:pPr>
                      <a:r>
                        <a:rPr lang="en-US" sz="1700">
                          <a:latin typeface="Times New Roman" panose="02020603050405020304" pitchFamily="18" charset="0"/>
                          <a:cs typeface="Times New Roman" panose="02020603050405020304" pitchFamily="18" charset="0"/>
                        </a:rPr>
                        <a:t>Developing</a:t>
                      </a:r>
                    </a:p>
                  </a:txBody>
                  <a:tcPr marL="85540" marR="85540" marT="42770" marB="42770" anchor="ctr"/>
                </a:tc>
                <a:tc>
                  <a:txBody>
                    <a:bodyPr/>
                    <a:lstStyle/>
                    <a:p>
                      <a:pPr>
                        <a:buNone/>
                      </a:pPr>
                      <a:r>
                        <a:rPr lang="en-US" sz="1700">
                          <a:latin typeface="Times New Roman" panose="02020603050405020304" pitchFamily="18" charset="0"/>
                          <a:cs typeface="Times New Roman" panose="02020603050405020304" pitchFamily="18" charset="0"/>
                        </a:rPr>
                        <a:t>SystmOne training would improve competence</a:t>
                      </a:r>
                    </a:p>
                  </a:txBody>
                  <a:tcPr marL="85540" marR="85540" marT="42770" marB="42770" anchor="ctr"/>
                </a:tc>
                <a:extLst>
                  <a:ext uri="{0D108BD9-81ED-4DB2-BD59-A6C34878D82A}">
                    <a16:rowId xmlns:a16="http://schemas.microsoft.com/office/drawing/2014/main" val="3420355668"/>
                  </a:ext>
                </a:extLst>
              </a:tr>
              <a:tr h="342162">
                <a:tc>
                  <a:txBody>
                    <a:bodyPr/>
                    <a:lstStyle/>
                    <a:p>
                      <a:pPr>
                        <a:buNone/>
                      </a:pPr>
                      <a:r>
                        <a:rPr lang="en-US" sz="1700">
                          <a:latin typeface="Times New Roman" panose="02020603050405020304" pitchFamily="18" charset="0"/>
                          <a:cs typeface="Times New Roman" panose="02020603050405020304" pitchFamily="18" charset="0"/>
                        </a:rPr>
                        <a:t>Infection control</a:t>
                      </a:r>
                    </a:p>
                  </a:txBody>
                  <a:tcPr marL="85540" marR="85540" marT="42770" marB="42770" anchor="ctr"/>
                </a:tc>
                <a:tc>
                  <a:txBody>
                    <a:bodyPr/>
                    <a:lstStyle/>
                    <a:p>
                      <a:pPr>
                        <a:buNone/>
                      </a:pPr>
                      <a:r>
                        <a:rPr lang="en-US" sz="1700">
                          <a:latin typeface="Times New Roman" panose="02020603050405020304" pitchFamily="18" charset="0"/>
                          <a:cs typeface="Times New Roman" panose="02020603050405020304" pitchFamily="18" charset="0"/>
                        </a:rPr>
                        <a:t>Strengthening</a:t>
                      </a:r>
                    </a:p>
                  </a:txBody>
                  <a:tcPr marL="85540" marR="85540" marT="42770" marB="42770" anchor="ctr"/>
                </a:tc>
                <a:tc>
                  <a:txBody>
                    <a:bodyPr/>
                    <a:lstStyle/>
                    <a:p>
                      <a:pPr>
                        <a:buNone/>
                      </a:pPr>
                      <a:r>
                        <a:rPr lang="en-US" sz="1700">
                          <a:latin typeface="Times New Roman" panose="02020603050405020304" pitchFamily="18" charset="0"/>
                          <a:cs typeface="Times New Roman" panose="02020603050405020304" pitchFamily="18" charset="0"/>
                        </a:rPr>
                        <a:t>Essential for safe patient care</a:t>
                      </a:r>
                    </a:p>
                  </a:txBody>
                  <a:tcPr marL="85540" marR="85540" marT="42770" marB="42770" anchor="ctr"/>
                </a:tc>
                <a:extLst>
                  <a:ext uri="{0D108BD9-81ED-4DB2-BD59-A6C34878D82A}">
                    <a16:rowId xmlns:a16="http://schemas.microsoft.com/office/drawing/2014/main" val="3768322566"/>
                  </a:ext>
                </a:extLst>
              </a:tr>
              <a:tr h="598783">
                <a:tc>
                  <a:txBody>
                    <a:bodyPr/>
                    <a:lstStyle/>
                    <a:p>
                      <a:pPr>
                        <a:buNone/>
                      </a:pPr>
                      <a:r>
                        <a:rPr lang="en-US" sz="1700">
                          <a:latin typeface="Times New Roman" panose="02020603050405020304" pitchFamily="18" charset="0"/>
                          <a:cs typeface="Times New Roman" panose="02020603050405020304" pitchFamily="18" charset="0"/>
                        </a:rPr>
                        <a:t>Professional development</a:t>
                      </a:r>
                    </a:p>
                  </a:txBody>
                  <a:tcPr marL="85540" marR="85540" marT="42770" marB="42770" anchor="ctr"/>
                </a:tc>
                <a:tc>
                  <a:txBody>
                    <a:bodyPr/>
                    <a:lstStyle/>
                    <a:p>
                      <a:pPr>
                        <a:buNone/>
                      </a:pPr>
                      <a:r>
                        <a:rPr lang="en-US" sz="1700">
                          <a:latin typeface="Times New Roman" panose="02020603050405020304" pitchFamily="18" charset="0"/>
                          <a:cs typeface="Times New Roman" panose="02020603050405020304" pitchFamily="18" charset="0"/>
                        </a:rPr>
                        <a:t>Strength</a:t>
                      </a:r>
                    </a:p>
                  </a:txBody>
                  <a:tcPr marL="85540" marR="85540" marT="42770" marB="42770" anchor="ctr"/>
                </a:tc>
                <a:tc>
                  <a:txBody>
                    <a:bodyPr/>
                    <a:lstStyle/>
                    <a:p>
                      <a:pPr>
                        <a:buNone/>
                      </a:pPr>
                      <a:r>
                        <a:rPr lang="en-US" sz="1700" dirty="0">
                          <a:latin typeface="Times New Roman" panose="02020603050405020304" pitchFamily="18" charset="0"/>
                          <a:cs typeface="Times New Roman" panose="02020603050405020304" pitchFamily="18" charset="0"/>
                        </a:rPr>
                        <a:t>My willingness to learn supports progression</a:t>
                      </a:r>
                    </a:p>
                  </a:txBody>
                  <a:tcPr marL="85540" marR="85540" marT="42770" marB="42770" anchor="ctr"/>
                </a:tc>
                <a:extLst>
                  <a:ext uri="{0D108BD9-81ED-4DB2-BD59-A6C34878D82A}">
                    <a16:rowId xmlns:a16="http://schemas.microsoft.com/office/drawing/2014/main" val="1362692655"/>
                  </a:ext>
                </a:extLst>
              </a:tr>
            </a:tbl>
          </a:graphicData>
        </a:graphic>
      </p:graphicFrame>
      <p:sp>
        <p:nvSpPr>
          <p:cNvPr id="6" name="TextBox 5">
            <a:extLst>
              <a:ext uri="{FF2B5EF4-FFF2-40B4-BE49-F238E27FC236}">
                <a16:creationId xmlns:a16="http://schemas.microsoft.com/office/drawing/2014/main" id="{4A85F928-46DB-7F05-C147-31D10A3C507B}"/>
              </a:ext>
            </a:extLst>
          </p:cNvPr>
          <p:cNvSpPr txBox="1"/>
          <p:nvPr/>
        </p:nvSpPr>
        <p:spPr>
          <a:xfrm>
            <a:off x="2300949" y="5769283"/>
            <a:ext cx="7097884" cy="923330"/>
          </a:xfrm>
          <a:prstGeom prst="rect">
            <a:avLst/>
          </a:prstGeom>
          <a:solidFill>
            <a:schemeClr val="bg2">
              <a:lumMod val="90000"/>
            </a:schemeClr>
          </a:solidFill>
        </p:spPr>
        <p:txBody>
          <a:bodyPr wrap="square">
            <a:spAutoFit/>
          </a:bodyPr>
          <a:lstStyle/>
          <a:p>
            <a:pPr>
              <a:buNone/>
            </a:pPr>
            <a:r>
              <a:rPr lang="en-US" b="1" dirty="0">
                <a:latin typeface="Times New Roman" panose="02020603050405020304" pitchFamily="18" charset="0"/>
                <a:cs typeface="Times New Roman" panose="02020603050405020304" pitchFamily="18" charset="0"/>
              </a:rPr>
              <a:t>Overall evaluation:</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I have strong interpersonal qualities, but I must develop practical clinical competence to fully meet the role requirements.</a:t>
            </a:r>
          </a:p>
        </p:txBody>
      </p:sp>
      <p:pic>
        <p:nvPicPr>
          <p:cNvPr id="7" name="Picture 6">
            <a:extLst>
              <a:ext uri="{FF2B5EF4-FFF2-40B4-BE49-F238E27FC236}">
                <a16:creationId xmlns:a16="http://schemas.microsoft.com/office/drawing/2014/main" id="{47D09FCB-1CBD-415E-358D-9B54201146E3}"/>
              </a:ext>
            </a:extLst>
          </p:cNvPr>
          <p:cNvPicPr>
            <a:picLocks noChangeAspect="1"/>
          </p:cNvPicPr>
          <p:nvPr/>
        </p:nvPicPr>
        <p:blipFill>
          <a:blip r:embed="rId3"/>
          <a:stretch>
            <a:fillRect/>
          </a:stretch>
        </p:blipFill>
        <p:spPr>
          <a:xfrm>
            <a:off x="0" y="5843452"/>
            <a:ext cx="2300949" cy="1014548"/>
          </a:xfrm>
          <a:prstGeom prst="rect">
            <a:avLst/>
          </a:prstGeom>
        </p:spPr>
      </p:pic>
      <p:pic>
        <p:nvPicPr>
          <p:cNvPr id="8" name="Picture 7">
            <a:extLst>
              <a:ext uri="{FF2B5EF4-FFF2-40B4-BE49-F238E27FC236}">
                <a16:creationId xmlns:a16="http://schemas.microsoft.com/office/drawing/2014/main" id="{7E8E0E2C-0814-7B13-9A93-B3F15795A47F}"/>
              </a:ext>
            </a:extLst>
          </p:cNvPr>
          <p:cNvPicPr>
            <a:picLocks noChangeAspect="1"/>
          </p:cNvPicPr>
          <p:nvPr/>
        </p:nvPicPr>
        <p:blipFill>
          <a:blip r:embed="rId3"/>
          <a:stretch>
            <a:fillRect/>
          </a:stretch>
        </p:blipFill>
        <p:spPr>
          <a:xfrm>
            <a:off x="9398833" y="5769282"/>
            <a:ext cx="2793167" cy="1088717"/>
          </a:xfrm>
          <a:prstGeom prst="rect">
            <a:avLst/>
          </a:prstGeom>
        </p:spPr>
      </p:pic>
    </p:spTree>
    <p:extLst>
      <p:ext uri="{BB962C8B-B14F-4D97-AF65-F5344CB8AC3E}">
        <p14:creationId xmlns:p14="http://schemas.microsoft.com/office/powerpoint/2010/main" val="3648797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681CF-C34D-625A-7789-4B4CC60A418C}"/>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Using Strengths to Address Weaknesses &amp; Threats</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B4D7A0DB-7FB9-FD60-1CD5-3DFC54434577}"/>
              </a:ext>
            </a:extLst>
          </p:cNvPr>
          <p:cNvGraphicFramePr>
            <a:graphicFrameLocks noGrp="1"/>
          </p:cNvGraphicFramePr>
          <p:nvPr>
            <p:ph idx="1"/>
            <p:extLst>
              <p:ext uri="{D42A27DB-BD31-4B8C-83A1-F6EECF244321}">
                <p14:modId xmlns:p14="http://schemas.microsoft.com/office/powerpoint/2010/main" val="4292863236"/>
              </p:ext>
            </p:extLst>
          </p:nvPr>
        </p:nvGraphicFramePr>
        <p:xfrm>
          <a:off x="581025" y="2215965"/>
          <a:ext cx="11029950" cy="2926080"/>
        </p:xfrm>
        <a:graphic>
          <a:graphicData uri="http://schemas.openxmlformats.org/drawingml/2006/table">
            <a:tbl>
              <a:tblPr>
                <a:tableStyleId>{18603FDC-E32A-4AB5-989C-0864C3EAD2B8}</a:tableStyleId>
              </a:tblPr>
              <a:tblGrid>
                <a:gridCol w="3676650">
                  <a:extLst>
                    <a:ext uri="{9D8B030D-6E8A-4147-A177-3AD203B41FA5}">
                      <a16:colId xmlns:a16="http://schemas.microsoft.com/office/drawing/2014/main" val="919669683"/>
                    </a:ext>
                  </a:extLst>
                </a:gridCol>
                <a:gridCol w="3676650">
                  <a:extLst>
                    <a:ext uri="{9D8B030D-6E8A-4147-A177-3AD203B41FA5}">
                      <a16:colId xmlns:a16="http://schemas.microsoft.com/office/drawing/2014/main" val="1476187957"/>
                    </a:ext>
                  </a:extLst>
                </a:gridCol>
                <a:gridCol w="3676650">
                  <a:extLst>
                    <a:ext uri="{9D8B030D-6E8A-4147-A177-3AD203B41FA5}">
                      <a16:colId xmlns:a16="http://schemas.microsoft.com/office/drawing/2014/main" val="3683831681"/>
                    </a:ext>
                  </a:extLst>
                </a:gridCol>
              </a:tblGrid>
              <a:tr h="0">
                <a:tc>
                  <a:txBody>
                    <a:bodyPr/>
                    <a:lstStyle/>
                    <a:p>
                      <a:pPr>
                        <a:buNone/>
                      </a:pPr>
                      <a:r>
                        <a:rPr lang="en-US" b="1"/>
                        <a:t>Strength</a:t>
                      </a:r>
                      <a:endParaRPr lang="en-US"/>
                    </a:p>
                  </a:txBody>
                  <a:tcPr anchor="ctr"/>
                </a:tc>
                <a:tc>
                  <a:txBody>
                    <a:bodyPr/>
                    <a:lstStyle/>
                    <a:p>
                      <a:pPr>
                        <a:buNone/>
                      </a:pPr>
                      <a:r>
                        <a:rPr lang="en-US" b="1"/>
                        <a:t>Challenge</a:t>
                      </a:r>
                      <a:endParaRPr lang="en-US"/>
                    </a:p>
                  </a:txBody>
                  <a:tcPr anchor="ctr"/>
                </a:tc>
                <a:tc>
                  <a:txBody>
                    <a:bodyPr/>
                    <a:lstStyle/>
                    <a:p>
                      <a:pPr>
                        <a:buNone/>
                      </a:pPr>
                      <a:r>
                        <a:rPr lang="en-US" b="1"/>
                        <a:t>How I Will Respond</a:t>
                      </a:r>
                      <a:endParaRPr lang="en-US"/>
                    </a:p>
                  </a:txBody>
                  <a:tcPr anchor="ctr"/>
                </a:tc>
                <a:extLst>
                  <a:ext uri="{0D108BD9-81ED-4DB2-BD59-A6C34878D82A}">
                    <a16:rowId xmlns:a16="http://schemas.microsoft.com/office/drawing/2014/main" val="910735365"/>
                  </a:ext>
                </a:extLst>
              </a:tr>
              <a:tr h="0">
                <a:tc>
                  <a:txBody>
                    <a:bodyPr/>
                    <a:lstStyle/>
                    <a:p>
                      <a:pPr>
                        <a:buNone/>
                      </a:pPr>
                      <a:r>
                        <a:rPr lang="en-US"/>
                        <a:t>Willingness to learn</a:t>
                      </a:r>
                    </a:p>
                  </a:txBody>
                  <a:tcPr anchor="ctr"/>
                </a:tc>
                <a:tc>
                  <a:txBody>
                    <a:bodyPr/>
                    <a:lstStyle/>
                    <a:p>
                      <a:pPr>
                        <a:buNone/>
                      </a:pPr>
                      <a:r>
                        <a:rPr lang="en-US"/>
                        <a:t>Limited clinical experience</a:t>
                      </a:r>
                    </a:p>
                  </a:txBody>
                  <a:tcPr anchor="ctr"/>
                </a:tc>
                <a:tc>
                  <a:txBody>
                    <a:bodyPr/>
                    <a:lstStyle/>
                    <a:p>
                      <a:pPr>
                        <a:buNone/>
                      </a:pPr>
                      <a:r>
                        <a:rPr lang="en-US"/>
                        <a:t>Complete supervised training and seek feedback</a:t>
                      </a:r>
                    </a:p>
                  </a:txBody>
                  <a:tcPr anchor="ctr"/>
                </a:tc>
                <a:extLst>
                  <a:ext uri="{0D108BD9-81ED-4DB2-BD59-A6C34878D82A}">
                    <a16:rowId xmlns:a16="http://schemas.microsoft.com/office/drawing/2014/main" val="3267394124"/>
                  </a:ext>
                </a:extLst>
              </a:tr>
              <a:tr h="0">
                <a:tc>
                  <a:txBody>
                    <a:bodyPr/>
                    <a:lstStyle/>
                    <a:p>
                      <a:pPr>
                        <a:buNone/>
                      </a:pPr>
                      <a:r>
                        <a:rPr lang="en-US"/>
                        <a:t>Organisation</a:t>
                      </a:r>
                    </a:p>
                  </a:txBody>
                  <a:tcPr anchor="ctr"/>
                </a:tc>
                <a:tc>
                  <a:txBody>
                    <a:bodyPr/>
                    <a:lstStyle/>
                    <a:p>
                      <a:pPr>
                        <a:buNone/>
                      </a:pPr>
                      <a:r>
                        <a:rPr lang="en-US" dirty="0"/>
                        <a:t>Workload pressure</a:t>
                      </a:r>
                    </a:p>
                  </a:txBody>
                  <a:tcPr anchor="ctr"/>
                </a:tc>
                <a:tc>
                  <a:txBody>
                    <a:bodyPr/>
                    <a:lstStyle/>
                    <a:p>
                      <a:pPr>
                        <a:buNone/>
                      </a:pPr>
                      <a:r>
                        <a:rPr lang="en-US"/>
                        <a:t>Prioritise tasks and document accurately</a:t>
                      </a:r>
                    </a:p>
                  </a:txBody>
                  <a:tcPr anchor="ctr"/>
                </a:tc>
                <a:extLst>
                  <a:ext uri="{0D108BD9-81ED-4DB2-BD59-A6C34878D82A}">
                    <a16:rowId xmlns:a16="http://schemas.microsoft.com/office/drawing/2014/main" val="2402567043"/>
                  </a:ext>
                </a:extLst>
              </a:tr>
              <a:tr h="0">
                <a:tc>
                  <a:txBody>
                    <a:bodyPr/>
                    <a:lstStyle/>
                    <a:p>
                      <a:pPr>
                        <a:buNone/>
                      </a:pPr>
                      <a:r>
                        <a:rPr lang="en-US"/>
                        <a:t>Teamwork</a:t>
                      </a:r>
                    </a:p>
                  </a:txBody>
                  <a:tcPr anchor="ctr"/>
                </a:tc>
                <a:tc>
                  <a:txBody>
                    <a:bodyPr/>
                    <a:lstStyle/>
                    <a:p>
                      <a:pPr>
                        <a:buNone/>
                      </a:pPr>
                      <a:r>
                        <a:rPr lang="en-US"/>
                        <a:t>Unfamiliar situations</a:t>
                      </a:r>
                    </a:p>
                  </a:txBody>
                  <a:tcPr anchor="ctr"/>
                </a:tc>
                <a:tc>
                  <a:txBody>
                    <a:bodyPr/>
                    <a:lstStyle/>
                    <a:p>
                      <a:pPr>
                        <a:buNone/>
                      </a:pPr>
                      <a:r>
                        <a:rPr lang="en-US"/>
                        <a:t>Ask for support and escalate concerns</a:t>
                      </a:r>
                    </a:p>
                  </a:txBody>
                  <a:tcPr anchor="ctr"/>
                </a:tc>
                <a:extLst>
                  <a:ext uri="{0D108BD9-81ED-4DB2-BD59-A6C34878D82A}">
                    <a16:rowId xmlns:a16="http://schemas.microsoft.com/office/drawing/2014/main" val="3902150795"/>
                  </a:ext>
                </a:extLst>
              </a:tr>
              <a:tr h="0">
                <a:tc>
                  <a:txBody>
                    <a:bodyPr/>
                    <a:lstStyle/>
                    <a:p>
                      <a:pPr>
                        <a:buNone/>
                      </a:pPr>
                      <a:r>
                        <a:rPr lang="en-US"/>
                        <a:t>Communication</a:t>
                      </a:r>
                    </a:p>
                  </a:txBody>
                  <a:tcPr anchor="ctr"/>
                </a:tc>
                <a:tc>
                  <a:txBody>
                    <a:bodyPr/>
                    <a:lstStyle/>
                    <a:p>
                      <a:pPr>
                        <a:buNone/>
                      </a:pPr>
                      <a:r>
                        <a:rPr lang="en-US"/>
                        <a:t>Anxious patients</a:t>
                      </a:r>
                    </a:p>
                  </a:txBody>
                  <a:tcPr anchor="ctr"/>
                </a:tc>
                <a:tc>
                  <a:txBody>
                    <a:bodyPr/>
                    <a:lstStyle/>
                    <a:p>
                      <a:pPr>
                        <a:buNone/>
                      </a:pPr>
                      <a:r>
                        <a:rPr lang="en-US" dirty="0"/>
                        <a:t>Listen actively and explain procedures clearly</a:t>
                      </a:r>
                    </a:p>
                  </a:txBody>
                  <a:tcPr anchor="ctr"/>
                </a:tc>
                <a:extLst>
                  <a:ext uri="{0D108BD9-81ED-4DB2-BD59-A6C34878D82A}">
                    <a16:rowId xmlns:a16="http://schemas.microsoft.com/office/drawing/2014/main" val="2985049043"/>
                  </a:ext>
                </a:extLst>
              </a:tr>
            </a:tbl>
          </a:graphicData>
        </a:graphic>
      </p:graphicFrame>
      <p:pic>
        <p:nvPicPr>
          <p:cNvPr id="7" name="Picture 6">
            <a:extLst>
              <a:ext uri="{FF2B5EF4-FFF2-40B4-BE49-F238E27FC236}">
                <a16:creationId xmlns:a16="http://schemas.microsoft.com/office/drawing/2014/main" id="{38F76476-314D-8603-6E89-F10414697C3F}"/>
              </a:ext>
            </a:extLst>
          </p:cNvPr>
          <p:cNvPicPr>
            <a:picLocks noChangeAspect="1"/>
          </p:cNvPicPr>
          <p:nvPr/>
        </p:nvPicPr>
        <p:blipFill>
          <a:blip r:embed="rId3"/>
          <a:srcRect b="54704"/>
          <a:stretch>
            <a:fillRect/>
          </a:stretch>
        </p:blipFill>
        <p:spPr>
          <a:xfrm>
            <a:off x="581025" y="5317043"/>
            <a:ext cx="11029783" cy="1298084"/>
          </a:xfrm>
          <a:prstGeom prst="rect">
            <a:avLst/>
          </a:prstGeom>
          <a:ln>
            <a:noFill/>
          </a:ln>
          <a:effectLst>
            <a:softEdge rad="112500"/>
          </a:effectLst>
        </p:spPr>
      </p:pic>
    </p:spTree>
    <p:extLst>
      <p:ext uri="{BB962C8B-B14F-4D97-AF65-F5344CB8AC3E}">
        <p14:creationId xmlns:p14="http://schemas.microsoft.com/office/powerpoint/2010/main" val="3249410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98FC0-6702-87EF-655F-C2EDAD08AA2B}"/>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Opportunities &amp; Personal Action Plan</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583F1488-6E15-76D3-A483-3C7B13666836}"/>
              </a:ext>
            </a:extLst>
          </p:cNvPr>
          <p:cNvGraphicFramePr>
            <a:graphicFrameLocks noGrp="1"/>
          </p:cNvGraphicFramePr>
          <p:nvPr>
            <p:ph idx="1"/>
            <p:extLst>
              <p:ext uri="{D42A27DB-BD31-4B8C-83A1-F6EECF244321}">
                <p14:modId xmlns:p14="http://schemas.microsoft.com/office/powerpoint/2010/main" val="3875522858"/>
              </p:ext>
            </p:extLst>
          </p:nvPr>
        </p:nvGraphicFramePr>
        <p:xfrm>
          <a:off x="580858" y="2089611"/>
          <a:ext cx="11029950" cy="3017520"/>
        </p:xfrm>
        <a:graphic>
          <a:graphicData uri="http://schemas.openxmlformats.org/drawingml/2006/table">
            <a:tbl>
              <a:tblPr>
                <a:tableStyleId>{306799F8-075E-4A3A-A7F6-7FBC6576F1A4}</a:tableStyleId>
              </a:tblPr>
              <a:tblGrid>
                <a:gridCol w="3676650">
                  <a:extLst>
                    <a:ext uri="{9D8B030D-6E8A-4147-A177-3AD203B41FA5}">
                      <a16:colId xmlns:a16="http://schemas.microsoft.com/office/drawing/2014/main" val="3812062579"/>
                    </a:ext>
                  </a:extLst>
                </a:gridCol>
                <a:gridCol w="3676650">
                  <a:extLst>
                    <a:ext uri="{9D8B030D-6E8A-4147-A177-3AD203B41FA5}">
                      <a16:colId xmlns:a16="http://schemas.microsoft.com/office/drawing/2014/main" val="743677738"/>
                    </a:ext>
                  </a:extLst>
                </a:gridCol>
                <a:gridCol w="3676650">
                  <a:extLst>
                    <a:ext uri="{9D8B030D-6E8A-4147-A177-3AD203B41FA5}">
                      <a16:colId xmlns:a16="http://schemas.microsoft.com/office/drawing/2014/main" val="2659846159"/>
                    </a:ext>
                  </a:extLst>
                </a:gridCol>
              </a:tblGrid>
              <a:tr h="0">
                <a:tc>
                  <a:txBody>
                    <a:bodyPr/>
                    <a:lstStyle/>
                    <a:p>
                      <a:pPr>
                        <a:buNone/>
                      </a:pPr>
                      <a:r>
                        <a:rPr lang="en-US" b="1" dirty="0">
                          <a:latin typeface="Times New Roman" panose="02020603050405020304" pitchFamily="18" charset="0"/>
                          <a:cs typeface="Times New Roman" panose="02020603050405020304" pitchFamily="18" charset="0"/>
                        </a:rPr>
                        <a:t>Timeframe</a:t>
                      </a:r>
                      <a:endParaRPr lang="en-US" dirty="0">
                        <a:latin typeface="Times New Roman" panose="02020603050405020304" pitchFamily="18" charset="0"/>
                        <a:cs typeface="Times New Roman" panose="02020603050405020304" pitchFamily="18" charset="0"/>
                      </a:endParaRPr>
                    </a:p>
                  </a:txBody>
                  <a:tcPr anchor="ctr"/>
                </a:tc>
                <a:tc>
                  <a:txBody>
                    <a:bodyPr/>
                    <a:lstStyle/>
                    <a:p>
                      <a:pPr>
                        <a:buNone/>
                      </a:pPr>
                      <a:r>
                        <a:rPr lang="en-US" b="1">
                          <a:latin typeface="Times New Roman" panose="02020603050405020304" pitchFamily="18" charset="0"/>
                          <a:cs typeface="Times New Roman" panose="02020603050405020304" pitchFamily="18" charset="0"/>
                        </a:rPr>
                        <a:t>Action</a:t>
                      </a:r>
                      <a:endParaRPr lang="en-US">
                        <a:latin typeface="Times New Roman" panose="02020603050405020304" pitchFamily="18" charset="0"/>
                        <a:cs typeface="Times New Roman" panose="02020603050405020304" pitchFamily="18" charset="0"/>
                      </a:endParaRPr>
                    </a:p>
                  </a:txBody>
                  <a:tcPr anchor="ctr"/>
                </a:tc>
                <a:tc>
                  <a:txBody>
                    <a:bodyPr/>
                    <a:lstStyle/>
                    <a:p>
                      <a:pPr>
                        <a:buNone/>
                      </a:pPr>
                      <a:r>
                        <a:rPr lang="en-US" b="1">
                          <a:latin typeface="Times New Roman" panose="02020603050405020304" pitchFamily="18" charset="0"/>
                          <a:cs typeface="Times New Roman" panose="02020603050405020304" pitchFamily="18" charset="0"/>
                        </a:rPr>
                        <a:t>Expected Outcome</a:t>
                      </a:r>
                      <a:endParaRPr lang="en-US">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267531285"/>
                  </a:ext>
                </a:extLst>
              </a:tr>
              <a:tr h="0">
                <a:tc>
                  <a:txBody>
                    <a:bodyPr/>
                    <a:lstStyle/>
                    <a:p>
                      <a:pPr>
                        <a:buNone/>
                      </a:pPr>
                      <a:r>
                        <a:rPr lang="en-US" dirty="0">
                          <a:latin typeface="Times New Roman" panose="02020603050405020304" pitchFamily="18" charset="0"/>
                          <a:cs typeface="Times New Roman" panose="02020603050405020304" pitchFamily="18" charset="0"/>
                        </a:rPr>
                        <a:t>0–3 months</a:t>
                      </a:r>
                    </a:p>
                  </a:txBody>
                  <a:tcPr anchor="ctr"/>
                </a:tc>
                <a:tc>
                  <a:txBody>
                    <a:bodyPr/>
                    <a:lstStyle/>
                    <a:p>
                      <a:pPr>
                        <a:buNone/>
                      </a:pPr>
                      <a:r>
                        <a:rPr lang="en-US">
                          <a:latin typeface="Times New Roman" panose="02020603050405020304" pitchFamily="18" charset="0"/>
                          <a:cs typeface="Times New Roman" panose="02020603050405020304" pitchFamily="18" charset="0"/>
                        </a:rPr>
                        <a:t>Complete/strengthen Care Certificate</a:t>
                      </a:r>
                    </a:p>
                  </a:txBody>
                  <a:tcPr anchor="ctr"/>
                </a:tc>
                <a:tc>
                  <a:txBody>
                    <a:bodyPr/>
                    <a:lstStyle/>
                    <a:p>
                      <a:pPr>
                        <a:buNone/>
                      </a:pPr>
                      <a:r>
                        <a:rPr lang="en-US">
                          <a:latin typeface="Times New Roman" panose="02020603050405020304" pitchFamily="18" charset="0"/>
                          <a:cs typeface="Times New Roman" panose="02020603050405020304" pitchFamily="18" charset="0"/>
                        </a:rPr>
                        <a:t>Stronger basic competence</a:t>
                      </a:r>
                    </a:p>
                  </a:txBody>
                  <a:tcPr anchor="ctr"/>
                </a:tc>
                <a:extLst>
                  <a:ext uri="{0D108BD9-81ED-4DB2-BD59-A6C34878D82A}">
                    <a16:rowId xmlns:a16="http://schemas.microsoft.com/office/drawing/2014/main" val="338794002"/>
                  </a:ext>
                </a:extLst>
              </a:tr>
              <a:tr h="0">
                <a:tc>
                  <a:txBody>
                    <a:bodyPr/>
                    <a:lstStyle/>
                    <a:p>
                      <a:pPr>
                        <a:buNone/>
                      </a:pPr>
                      <a:r>
                        <a:rPr lang="en-US">
                          <a:latin typeface="Times New Roman" panose="02020603050405020304" pitchFamily="18" charset="0"/>
                          <a:cs typeface="Times New Roman" panose="02020603050405020304" pitchFamily="18" charset="0"/>
                        </a:rPr>
                        <a:t>1–6 months</a:t>
                      </a:r>
                    </a:p>
                  </a:txBody>
                  <a:tcPr anchor="ctr"/>
                </a:tc>
                <a:tc>
                  <a:txBody>
                    <a:bodyPr/>
                    <a:lstStyle/>
                    <a:p>
                      <a:pPr>
                        <a:buNone/>
                      </a:pPr>
                      <a:r>
                        <a:rPr lang="en-US">
                          <a:latin typeface="Times New Roman" panose="02020603050405020304" pitchFamily="18" charset="0"/>
                          <a:cs typeface="Times New Roman" panose="02020603050405020304" pitchFamily="18" charset="0"/>
                        </a:rPr>
                        <a:t>Develop ECG, observations and phlebotomy skills</a:t>
                      </a:r>
                    </a:p>
                  </a:txBody>
                  <a:tcPr anchor="ctr"/>
                </a:tc>
                <a:tc>
                  <a:txBody>
                    <a:bodyPr/>
                    <a:lstStyle/>
                    <a:p>
                      <a:pPr>
                        <a:buNone/>
                      </a:pPr>
                      <a:r>
                        <a:rPr lang="en-US">
                          <a:latin typeface="Times New Roman" panose="02020603050405020304" pitchFamily="18" charset="0"/>
                          <a:cs typeface="Times New Roman" panose="02020603050405020304" pitchFamily="18" charset="0"/>
                        </a:rPr>
                        <a:t>Improved clinical ability</a:t>
                      </a:r>
                    </a:p>
                  </a:txBody>
                  <a:tcPr anchor="ctr"/>
                </a:tc>
                <a:extLst>
                  <a:ext uri="{0D108BD9-81ED-4DB2-BD59-A6C34878D82A}">
                    <a16:rowId xmlns:a16="http://schemas.microsoft.com/office/drawing/2014/main" val="2618333494"/>
                  </a:ext>
                </a:extLst>
              </a:tr>
              <a:tr h="0">
                <a:tc>
                  <a:txBody>
                    <a:bodyPr/>
                    <a:lstStyle/>
                    <a:p>
                      <a:pPr>
                        <a:buNone/>
                      </a:pPr>
                      <a:r>
                        <a:rPr lang="en-US" dirty="0">
                          <a:latin typeface="Times New Roman" panose="02020603050405020304" pitchFamily="18" charset="0"/>
                          <a:cs typeface="Times New Roman" panose="02020603050405020304" pitchFamily="18" charset="0"/>
                        </a:rPr>
                        <a:t>3–6 months</a:t>
                      </a:r>
                    </a:p>
                  </a:txBody>
                  <a:tcPr anchor="ctr"/>
                </a:tc>
                <a:tc>
                  <a:txBody>
                    <a:bodyPr/>
                    <a:lstStyle/>
                    <a:p>
                      <a:pPr>
                        <a:buNone/>
                      </a:pPr>
                      <a:r>
                        <a:rPr lang="en-US">
                          <a:latin typeface="Times New Roman" panose="02020603050405020304" pitchFamily="18" charset="0"/>
                          <a:cs typeface="Times New Roman" panose="02020603050405020304" pitchFamily="18" charset="0"/>
                        </a:rPr>
                        <a:t>Gain SystmOne and primary-care experience</a:t>
                      </a:r>
                    </a:p>
                  </a:txBody>
                  <a:tcPr anchor="ctr"/>
                </a:tc>
                <a:tc>
                  <a:txBody>
                    <a:bodyPr/>
                    <a:lstStyle/>
                    <a:p>
                      <a:pPr>
                        <a:buNone/>
                      </a:pPr>
                      <a:r>
                        <a:rPr lang="en-US">
                          <a:latin typeface="Times New Roman" panose="02020603050405020304" pitchFamily="18" charset="0"/>
                          <a:cs typeface="Times New Roman" panose="02020603050405020304" pitchFamily="18" charset="0"/>
                        </a:rPr>
                        <a:t>Better job readiness</a:t>
                      </a:r>
                    </a:p>
                  </a:txBody>
                  <a:tcPr anchor="ctr"/>
                </a:tc>
                <a:extLst>
                  <a:ext uri="{0D108BD9-81ED-4DB2-BD59-A6C34878D82A}">
                    <a16:rowId xmlns:a16="http://schemas.microsoft.com/office/drawing/2014/main" val="2774429095"/>
                  </a:ext>
                </a:extLst>
              </a:tr>
              <a:tr h="0">
                <a:tc>
                  <a:txBody>
                    <a:bodyPr/>
                    <a:lstStyle/>
                    <a:p>
                      <a:pPr>
                        <a:buNone/>
                      </a:pPr>
                      <a:r>
                        <a:rPr lang="en-US">
                          <a:latin typeface="Times New Roman" panose="02020603050405020304" pitchFamily="18" charset="0"/>
                          <a:cs typeface="Times New Roman" panose="02020603050405020304" pitchFamily="18" charset="0"/>
                        </a:rPr>
                        <a:t>6–12 months</a:t>
                      </a:r>
                    </a:p>
                  </a:txBody>
                  <a:tcPr anchor="ctr"/>
                </a:tc>
                <a:tc>
                  <a:txBody>
                    <a:bodyPr/>
                    <a:lstStyle/>
                    <a:p>
                      <a:pPr>
                        <a:buNone/>
                      </a:pPr>
                      <a:r>
                        <a:rPr lang="en-US">
                          <a:latin typeface="Times New Roman" panose="02020603050405020304" pitchFamily="18" charset="0"/>
                          <a:cs typeface="Times New Roman" panose="02020603050405020304" pitchFamily="18" charset="0"/>
                        </a:rPr>
                        <a:t>Apply for suitable HCA roles</a:t>
                      </a:r>
                    </a:p>
                  </a:txBody>
                  <a:tcPr anchor="ctr"/>
                </a:tc>
                <a:tc>
                  <a:txBody>
                    <a:bodyPr/>
                    <a:lstStyle/>
                    <a:p>
                      <a:pPr>
                        <a:buNone/>
                      </a:pPr>
                      <a:r>
                        <a:rPr lang="en-US">
                          <a:latin typeface="Times New Roman" panose="02020603050405020304" pitchFamily="18" charset="0"/>
                          <a:cs typeface="Times New Roman" panose="02020603050405020304" pitchFamily="18" charset="0"/>
                        </a:rPr>
                        <a:t>Progress towards employment</a:t>
                      </a:r>
                    </a:p>
                  </a:txBody>
                  <a:tcPr anchor="ctr"/>
                </a:tc>
                <a:extLst>
                  <a:ext uri="{0D108BD9-81ED-4DB2-BD59-A6C34878D82A}">
                    <a16:rowId xmlns:a16="http://schemas.microsoft.com/office/drawing/2014/main" val="3087909154"/>
                  </a:ext>
                </a:extLst>
              </a:tr>
              <a:tr h="0">
                <a:tc>
                  <a:txBody>
                    <a:bodyPr/>
                    <a:lstStyle/>
                    <a:p>
                      <a:pPr>
                        <a:buNone/>
                      </a:pPr>
                      <a:r>
                        <a:rPr lang="en-US">
                          <a:latin typeface="Times New Roman" panose="02020603050405020304" pitchFamily="18" charset="0"/>
                          <a:cs typeface="Times New Roman" panose="02020603050405020304" pitchFamily="18" charset="0"/>
                        </a:rPr>
                        <a:t>Ongoing</a:t>
                      </a:r>
                    </a:p>
                  </a:txBody>
                  <a:tcPr anchor="ctr"/>
                </a:tc>
                <a:tc>
                  <a:txBody>
                    <a:bodyPr/>
                    <a:lstStyle/>
                    <a:p>
                      <a:pPr>
                        <a:buNone/>
                      </a:pPr>
                      <a:r>
                        <a:rPr lang="en-US">
                          <a:latin typeface="Times New Roman" panose="02020603050405020304" pitchFamily="18" charset="0"/>
                          <a:cs typeface="Times New Roman" panose="02020603050405020304" pitchFamily="18" charset="0"/>
                        </a:rPr>
                        <a:t>Reflect, seek feedback and complete CPD</a:t>
                      </a:r>
                    </a:p>
                  </a:txBody>
                  <a:tcPr anchor="ctr"/>
                </a:tc>
                <a:tc>
                  <a:txBody>
                    <a:bodyPr/>
                    <a:lstStyle/>
                    <a:p>
                      <a:pPr>
                        <a:buNone/>
                      </a:pPr>
                      <a:r>
                        <a:rPr lang="en-US" dirty="0">
                          <a:latin typeface="Times New Roman" panose="02020603050405020304" pitchFamily="18" charset="0"/>
                          <a:cs typeface="Times New Roman" panose="02020603050405020304" pitchFamily="18" charset="0"/>
                        </a:rPr>
                        <a:t>Continuous professional development</a:t>
                      </a:r>
                    </a:p>
                  </a:txBody>
                  <a:tcPr anchor="ctr"/>
                </a:tc>
                <a:extLst>
                  <a:ext uri="{0D108BD9-81ED-4DB2-BD59-A6C34878D82A}">
                    <a16:rowId xmlns:a16="http://schemas.microsoft.com/office/drawing/2014/main" val="2481510181"/>
                  </a:ext>
                </a:extLst>
              </a:tr>
            </a:tbl>
          </a:graphicData>
        </a:graphic>
      </p:graphicFrame>
      <p:pic>
        <p:nvPicPr>
          <p:cNvPr id="5" name="Picture 4">
            <a:extLst>
              <a:ext uri="{FF2B5EF4-FFF2-40B4-BE49-F238E27FC236}">
                <a16:creationId xmlns:a16="http://schemas.microsoft.com/office/drawing/2014/main" id="{BEBD690E-B159-7756-DA69-49A5BA6B0BAD}"/>
              </a:ext>
            </a:extLst>
          </p:cNvPr>
          <p:cNvPicPr>
            <a:picLocks noChangeAspect="1"/>
          </p:cNvPicPr>
          <p:nvPr/>
        </p:nvPicPr>
        <p:blipFill>
          <a:blip r:embed="rId3"/>
          <a:srcRect t="50758"/>
          <a:stretch>
            <a:fillRect/>
          </a:stretch>
        </p:blipFill>
        <p:spPr>
          <a:xfrm>
            <a:off x="581025" y="5315894"/>
            <a:ext cx="11029950" cy="1377214"/>
          </a:xfrm>
          <a:prstGeom prst="rect">
            <a:avLst/>
          </a:prstGeom>
          <a:ln>
            <a:noFill/>
          </a:ln>
          <a:effectLst>
            <a:softEdge rad="112500"/>
          </a:effectLst>
        </p:spPr>
      </p:pic>
    </p:spTree>
    <p:extLst>
      <p:ext uri="{BB962C8B-B14F-4D97-AF65-F5344CB8AC3E}">
        <p14:creationId xmlns:p14="http://schemas.microsoft.com/office/powerpoint/2010/main" val="3348303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425EE-9F97-CED0-4DC3-E8211A33F40C}"/>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40D608F-1814-3073-76FA-5647FB7D5168}"/>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Healthcare Assistant practice requires compassion, communication and safe clinical skills.</a:t>
            </a:r>
          </a:p>
          <a:p>
            <a:r>
              <a:rPr lang="en-US" dirty="0">
                <a:latin typeface="Times New Roman" panose="02020603050405020304" pitchFamily="18" charset="0"/>
                <a:cs typeface="Times New Roman" panose="02020603050405020304" pitchFamily="18" charset="0"/>
              </a:rPr>
              <a:t>My key strengths are teamwork,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communication and willingness to learn.</a:t>
            </a:r>
          </a:p>
          <a:p>
            <a:r>
              <a:rPr lang="en-US" dirty="0">
                <a:latin typeface="Times New Roman" panose="02020603050405020304" pitchFamily="18" charset="0"/>
                <a:cs typeface="Times New Roman" panose="02020603050405020304" pitchFamily="18" charset="0"/>
              </a:rPr>
              <a:t>My main development areas are clinical procedures, primary-care experience and digital systems.</a:t>
            </a:r>
          </a:p>
          <a:p>
            <a:r>
              <a:rPr lang="en-US" dirty="0">
                <a:latin typeface="Times New Roman" panose="02020603050405020304" pitchFamily="18" charset="0"/>
                <a:cs typeface="Times New Roman" panose="02020603050405020304" pitchFamily="18" charset="0"/>
              </a:rPr>
              <a:t>I will use training, supervision and reflection to close these gaps.</a:t>
            </a:r>
          </a:p>
          <a:p>
            <a:r>
              <a:rPr lang="en-US" dirty="0">
                <a:latin typeface="Times New Roman" panose="02020603050405020304" pitchFamily="18" charset="0"/>
                <a:cs typeface="Times New Roman" panose="02020603050405020304" pitchFamily="18" charset="0"/>
              </a:rPr>
              <a:t>My long-term goal is to become a competent and employable Healthcare Assistant.</a:t>
            </a:r>
          </a:p>
          <a:p>
            <a:pPr marL="0" indent="0">
              <a:buNone/>
            </a:pPr>
            <a:r>
              <a:rPr lang="en-US" b="1" dirty="0">
                <a:latin typeface="Times New Roman" panose="02020603050405020304" pitchFamily="18" charset="0"/>
                <a:cs typeface="Times New Roman" panose="02020603050405020304" pitchFamily="18" charset="0"/>
              </a:rPr>
              <a:t>Final reflection:</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My SWOT has helped me identify both my current strengths and the specific development needed to achieve my career goal.</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36526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4E0E9-A46D-9428-505E-B081CAA5277A}"/>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8C3AF5A1-A65F-001D-C8C8-5167926DED31}"/>
              </a:ext>
            </a:extLst>
          </p:cNvPr>
          <p:cNvSpPr>
            <a:spLocks noGrp="1"/>
          </p:cNvSpPr>
          <p:nvPr>
            <p:ph idx="1"/>
          </p:nvPr>
        </p:nvSpPr>
        <p:spPr>
          <a:xfrm>
            <a:off x="581192" y="1895683"/>
            <a:ext cx="11029615" cy="3678303"/>
          </a:xfrm>
        </p:spPr>
        <p:txBody>
          <a:bodyPr/>
          <a:lstStyle/>
          <a:p>
            <a:r>
              <a:rPr lang="en-US" dirty="0">
                <a:latin typeface="Times New Roman" panose="02020603050405020304" pitchFamily="18" charset="0"/>
                <a:cs typeface="Times New Roman" panose="02020603050405020304" pitchFamily="18" charset="0"/>
              </a:rPr>
              <a:t>Moulton Medical Centre (2026) </a:t>
            </a:r>
            <a:r>
              <a:rPr lang="en-US" i="1" dirty="0">
                <a:latin typeface="Times New Roman" panose="02020603050405020304" pitchFamily="18" charset="0"/>
                <a:cs typeface="Times New Roman" panose="02020603050405020304" pitchFamily="18" charset="0"/>
              </a:rPr>
              <a:t>Healthcare Assistant</a:t>
            </a:r>
            <a:r>
              <a:rPr lang="en-US" dirty="0">
                <a:latin typeface="Times New Roman" panose="02020603050405020304" pitchFamily="18" charset="0"/>
                <a:cs typeface="Times New Roman" panose="02020603050405020304" pitchFamily="18" charset="0"/>
              </a:rPr>
              <a:t>. NHS Jobs.</a:t>
            </a:r>
          </a:p>
          <a:p>
            <a:r>
              <a:rPr lang="en-US" dirty="0">
                <a:latin typeface="Times New Roman" panose="02020603050405020304" pitchFamily="18" charset="0"/>
                <a:cs typeface="Times New Roman" panose="02020603050405020304" pitchFamily="18" charset="0"/>
              </a:rPr>
              <a:t>Skills for Care (2025) </a:t>
            </a:r>
            <a:r>
              <a:rPr lang="en-US" i="1" dirty="0">
                <a:latin typeface="Times New Roman" panose="02020603050405020304" pitchFamily="18" charset="0"/>
                <a:cs typeface="Times New Roman" panose="02020603050405020304" pitchFamily="18" charset="0"/>
              </a:rPr>
              <a:t>Care Certificate standards</a:t>
            </a:r>
            <a:r>
              <a:rPr lang="en-US" dirty="0">
                <a:latin typeface="Times New Roman" panose="02020603050405020304" pitchFamily="18" charset="0"/>
                <a:cs typeface="Times New Roman" panose="02020603050405020304" pitchFamily="18" charset="0"/>
              </a:rPr>
              <a:t>. Skills for Care.</a:t>
            </a:r>
          </a:p>
          <a:p>
            <a:r>
              <a:rPr lang="en-US" dirty="0">
                <a:latin typeface="Times New Roman" panose="02020603050405020304" pitchFamily="18" charset="0"/>
                <a:cs typeface="Times New Roman" panose="02020603050405020304" pitchFamily="18" charset="0"/>
              </a:rPr>
              <a:t>Skills England (2026) </a:t>
            </a:r>
            <a:r>
              <a:rPr lang="en-US" i="1" dirty="0">
                <a:latin typeface="Times New Roman" panose="02020603050405020304" pitchFamily="18" charset="0"/>
                <a:cs typeface="Times New Roman" panose="02020603050405020304" pitchFamily="18" charset="0"/>
              </a:rPr>
              <a:t>Healthcare Support Worker occupational standard</a:t>
            </a:r>
            <a:r>
              <a:rPr lang="en-US" dirty="0">
                <a:latin typeface="Times New Roman" panose="02020603050405020304" pitchFamily="18" charset="0"/>
                <a:cs typeface="Times New Roman" panose="02020603050405020304" pitchFamily="18" charset="0"/>
              </a:rPr>
              <a:t>.</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201312"/>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29</TotalTime>
  <Words>1192</Words>
  <Application>Microsoft Office PowerPoint</Application>
  <PresentationFormat>Widescreen</PresentationFormat>
  <Paragraphs>118</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Dividend</vt:lpstr>
      <vt:lpstr>Self-Awareness Presentation: Healthcare Assistant </vt:lpstr>
      <vt:lpstr>MY CHOSEN CAREER AND LIVE JOB ADVERT </vt:lpstr>
      <vt:lpstr>Personal SWOT Analysis </vt:lpstr>
      <vt:lpstr>Evaluation Against Job Requirements </vt:lpstr>
      <vt:lpstr>Using Strengths to Address Weaknesses &amp; Threats </vt:lpstr>
      <vt:lpstr>Opportunities &amp; Personal Action Plan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Self-Awareness Presentation: Healthcare Assistant </dc:title>
  <dc:creator>LENOVO</dc:creator>
  <cp:lastModifiedBy>Faiza Khan</cp:lastModifiedBy>
  <cp:revision>11</cp:revision>
  <dcterms:created xsi:type="dcterms:W3CDTF">2026-10-02T12:09:54Z</dcterms:created>
  <dcterms:modified xsi:type="dcterms:W3CDTF">2026-10-12T07:07:55Z</dcterms:modified>
</cp:coreProperties>
</file>