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5" r:id="rId5"/>
    <p:sldId id="256" r:id="rId6"/>
    <p:sldId id="257" r:id="rId7"/>
    <p:sldId id="258" r:id="rId8"/>
    <p:sldId id="260" r:id="rId9"/>
    <p:sldId id="262" r:id="rId10"/>
    <p:sldId id="263" r:id="rId11"/>
    <p:sldId id="264" r:id="rId12"/>
    <p:sldId id="259" r:id="rId13"/>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AE23BF-D246-44A2-8632-1667C051137A}" v="9" dt="2023-03-09T19:45:37.7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74" autoAdjust="0"/>
    <p:restoredTop sz="94249" autoAdjust="0"/>
  </p:normalViewPr>
  <p:slideViewPr>
    <p:cSldViewPr snapToGrid="0">
      <p:cViewPr varScale="1">
        <p:scale>
          <a:sx n="86" d="100"/>
          <a:sy n="86" d="100"/>
        </p:scale>
        <p:origin x="324" y="9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F2BD11-B6C0-433E-B45E-04DE8C94B22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55DE99F-6FFE-4236-8D0A-58DA7588202C}">
      <dgm:prSet/>
      <dgm:spPr/>
      <dgm:t>
        <a:bodyPr/>
        <a:lstStyle/>
        <a:p>
          <a:r>
            <a:rPr lang="en-PK" dirty="0"/>
            <a:t>Good communication helps build trust between care providers and service users, which is essential for effective care delivery.</a:t>
          </a:r>
          <a:endParaRPr lang="en-US" dirty="0"/>
        </a:p>
      </dgm:t>
    </dgm:pt>
    <dgm:pt modelId="{5D960CE9-9B32-4289-BBCD-D85A7530039F}" type="parTrans" cxnId="{723CA9D3-916C-4C67-B143-26F0E689FB87}">
      <dgm:prSet/>
      <dgm:spPr/>
      <dgm:t>
        <a:bodyPr/>
        <a:lstStyle/>
        <a:p>
          <a:endParaRPr lang="en-US"/>
        </a:p>
      </dgm:t>
    </dgm:pt>
    <dgm:pt modelId="{CF2F9A21-CB25-4C7B-AF68-3AC813411137}" type="sibTrans" cxnId="{723CA9D3-916C-4C67-B143-26F0E689FB87}">
      <dgm:prSet/>
      <dgm:spPr/>
      <dgm:t>
        <a:bodyPr/>
        <a:lstStyle/>
        <a:p>
          <a:endParaRPr lang="en-US"/>
        </a:p>
      </dgm:t>
    </dgm:pt>
    <dgm:pt modelId="{84C2FF09-D464-4D8D-80E3-3DF6EAA93638}">
      <dgm:prSet/>
      <dgm:spPr/>
      <dgm:t>
        <a:bodyPr/>
        <a:lstStyle/>
        <a:p>
          <a:r>
            <a:rPr lang="en-PK"/>
            <a:t>Clear communication between care providers and service users can help identify symptoms and understand the nature and severity of the illness.</a:t>
          </a:r>
          <a:endParaRPr lang="en-US"/>
        </a:p>
      </dgm:t>
    </dgm:pt>
    <dgm:pt modelId="{9CB546B4-EFB0-4BF8-8CDC-62C4F6199888}" type="parTrans" cxnId="{273C421F-B0A1-45A2-B060-EF8E0E2C3931}">
      <dgm:prSet/>
      <dgm:spPr/>
      <dgm:t>
        <a:bodyPr/>
        <a:lstStyle/>
        <a:p>
          <a:endParaRPr lang="en-US"/>
        </a:p>
      </dgm:t>
    </dgm:pt>
    <dgm:pt modelId="{CF07D0FB-67EC-4665-8420-7DB5D369611B}" type="sibTrans" cxnId="{273C421F-B0A1-45A2-B060-EF8E0E2C3931}">
      <dgm:prSet/>
      <dgm:spPr/>
      <dgm:t>
        <a:bodyPr/>
        <a:lstStyle/>
        <a:p>
          <a:endParaRPr lang="en-US"/>
        </a:p>
      </dgm:t>
    </dgm:pt>
    <dgm:pt modelId="{A5BF0B9D-E1DF-44A5-944A-ADF110C2D9E9}">
      <dgm:prSet/>
      <dgm:spPr/>
      <dgm:t>
        <a:bodyPr/>
        <a:lstStyle/>
        <a:p>
          <a:r>
            <a:rPr lang="en-PK"/>
            <a:t>Effective communication is critical for collaborative working between different healthcare professionals, ensuring that the service user receives coordinated care that addresses all their needs.</a:t>
          </a:r>
          <a:endParaRPr lang="en-US"/>
        </a:p>
      </dgm:t>
    </dgm:pt>
    <dgm:pt modelId="{740B7CEE-6C71-4F3F-A88D-71338F529FE2}" type="parTrans" cxnId="{5C886BC4-9143-40B0-A7F7-692ECE5F4620}">
      <dgm:prSet/>
      <dgm:spPr/>
      <dgm:t>
        <a:bodyPr/>
        <a:lstStyle/>
        <a:p>
          <a:endParaRPr lang="en-US"/>
        </a:p>
      </dgm:t>
    </dgm:pt>
    <dgm:pt modelId="{CF7B2335-B0D0-4DA3-A2DF-46B81C901BB4}" type="sibTrans" cxnId="{5C886BC4-9143-40B0-A7F7-692ECE5F4620}">
      <dgm:prSet/>
      <dgm:spPr/>
      <dgm:t>
        <a:bodyPr/>
        <a:lstStyle/>
        <a:p>
          <a:endParaRPr lang="en-US"/>
        </a:p>
      </dgm:t>
    </dgm:pt>
    <dgm:pt modelId="{8A30E9C7-4678-4880-8D8F-8953F29E666F}">
      <dgm:prSet/>
      <dgm:spPr/>
      <dgm:t>
        <a:bodyPr/>
        <a:lstStyle/>
        <a:p>
          <a:r>
            <a:rPr lang="en-US"/>
            <a:t>Effective communication</a:t>
          </a:r>
          <a:r>
            <a:rPr lang="en-PK"/>
            <a:t> can help</a:t>
          </a:r>
          <a:r>
            <a:rPr lang="en-US"/>
            <a:t> to</a:t>
          </a:r>
          <a:r>
            <a:rPr lang="en-PK"/>
            <a:t> reduce anxiety and stress and ensure that service users feel heard and valued.</a:t>
          </a:r>
          <a:endParaRPr lang="en-US"/>
        </a:p>
      </dgm:t>
    </dgm:pt>
    <dgm:pt modelId="{698D25C7-6026-48CD-A2CA-4CE0C76EB0EA}" type="parTrans" cxnId="{4D924CFA-30D5-489A-B73B-6460DD5C2601}">
      <dgm:prSet/>
      <dgm:spPr/>
      <dgm:t>
        <a:bodyPr/>
        <a:lstStyle/>
        <a:p>
          <a:endParaRPr lang="en-US"/>
        </a:p>
      </dgm:t>
    </dgm:pt>
    <dgm:pt modelId="{2870C66F-A165-459E-A7CB-E89D5B01C8D1}" type="sibTrans" cxnId="{4D924CFA-30D5-489A-B73B-6460DD5C2601}">
      <dgm:prSet/>
      <dgm:spPr/>
      <dgm:t>
        <a:bodyPr/>
        <a:lstStyle/>
        <a:p>
          <a:endParaRPr lang="en-US"/>
        </a:p>
      </dgm:t>
    </dgm:pt>
    <dgm:pt modelId="{F560C339-9199-470D-A7D0-84C9927DEE05}">
      <dgm:prSet/>
      <dgm:spPr/>
      <dgm:t>
        <a:bodyPr/>
        <a:lstStyle/>
        <a:p>
          <a:r>
            <a:rPr lang="en-PK"/>
            <a:t>Good communication between care providers and service users can lead to better treatment outcomes. </a:t>
          </a:r>
          <a:endParaRPr lang="en-US"/>
        </a:p>
      </dgm:t>
    </dgm:pt>
    <dgm:pt modelId="{0638D9C5-51C3-4505-B65A-0B53BCE34B34}" type="sibTrans" cxnId="{D7782702-98A4-476A-8317-94734DC6AB6E}">
      <dgm:prSet/>
      <dgm:spPr/>
      <dgm:t>
        <a:bodyPr/>
        <a:lstStyle/>
        <a:p>
          <a:endParaRPr lang="en-US"/>
        </a:p>
      </dgm:t>
    </dgm:pt>
    <dgm:pt modelId="{B8DAB3E8-F3A6-4CFC-B10A-A6DB6BB7DAAF}" type="parTrans" cxnId="{D7782702-98A4-476A-8317-94734DC6AB6E}">
      <dgm:prSet/>
      <dgm:spPr/>
      <dgm:t>
        <a:bodyPr/>
        <a:lstStyle/>
        <a:p>
          <a:endParaRPr lang="en-US"/>
        </a:p>
      </dgm:t>
    </dgm:pt>
    <dgm:pt modelId="{F499EB84-AC09-4385-9A76-6F577F5EDC35}" type="pres">
      <dgm:prSet presAssocID="{6BF2BD11-B6C0-433E-B45E-04DE8C94B229}" presName="vert0" presStyleCnt="0">
        <dgm:presLayoutVars>
          <dgm:dir/>
          <dgm:animOne val="branch"/>
          <dgm:animLvl val="lvl"/>
        </dgm:presLayoutVars>
      </dgm:prSet>
      <dgm:spPr/>
      <dgm:t>
        <a:bodyPr/>
        <a:lstStyle/>
        <a:p>
          <a:endParaRPr lang="en-US"/>
        </a:p>
      </dgm:t>
    </dgm:pt>
    <dgm:pt modelId="{F278D30C-4658-4F9F-A38D-A776491F9F47}" type="pres">
      <dgm:prSet presAssocID="{655DE99F-6FFE-4236-8D0A-58DA7588202C}" presName="thickLine" presStyleLbl="alignNode1" presStyleIdx="0" presStyleCnt="5"/>
      <dgm:spPr/>
    </dgm:pt>
    <dgm:pt modelId="{7E406A28-DB71-4466-98E5-033A4E5DE86D}" type="pres">
      <dgm:prSet presAssocID="{655DE99F-6FFE-4236-8D0A-58DA7588202C}" presName="horz1" presStyleCnt="0"/>
      <dgm:spPr/>
    </dgm:pt>
    <dgm:pt modelId="{11E8C00E-507A-4E63-880D-CBAB8B61E7A3}" type="pres">
      <dgm:prSet presAssocID="{655DE99F-6FFE-4236-8D0A-58DA7588202C}" presName="tx1" presStyleLbl="revTx" presStyleIdx="0" presStyleCnt="5"/>
      <dgm:spPr/>
      <dgm:t>
        <a:bodyPr/>
        <a:lstStyle/>
        <a:p>
          <a:endParaRPr lang="en-US"/>
        </a:p>
      </dgm:t>
    </dgm:pt>
    <dgm:pt modelId="{9404221E-2603-419F-B3E5-17FE6AB5AD7A}" type="pres">
      <dgm:prSet presAssocID="{655DE99F-6FFE-4236-8D0A-58DA7588202C}" presName="vert1" presStyleCnt="0"/>
      <dgm:spPr/>
    </dgm:pt>
    <dgm:pt modelId="{0C664DE4-7AB6-4A06-8403-4F926F9C53BD}" type="pres">
      <dgm:prSet presAssocID="{84C2FF09-D464-4D8D-80E3-3DF6EAA93638}" presName="thickLine" presStyleLbl="alignNode1" presStyleIdx="1" presStyleCnt="5"/>
      <dgm:spPr/>
    </dgm:pt>
    <dgm:pt modelId="{C56C0191-E112-4EF4-B723-D9B14C059E79}" type="pres">
      <dgm:prSet presAssocID="{84C2FF09-D464-4D8D-80E3-3DF6EAA93638}" presName="horz1" presStyleCnt="0"/>
      <dgm:spPr/>
    </dgm:pt>
    <dgm:pt modelId="{C8D9CDAB-6860-4509-A2E6-D49B5FBA5375}" type="pres">
      <dgm:prSet presAssocID="{84C2FF09-D464-4D8D-80E3-3DF6EAA93638}" presName="tx1" presStyleLbl="revTx" presStyleIdx="1" presStyleCnt="5"/>
      <dgm:spPr/>
      <dgm:t>
        <a:bodyPr/>
        <a:lstStyle/>
        <a:p>
          <a:endParaRPr lang="en-US"/>
        </a:p>
      </dgm:t>
    </dgm:pt>
    <dgm:pt modelId="{673F65B2-A579-4667-ADB7-3465D2F9B685}" type="pres">
      <dgm:prSet presAssocID="{84C2FF09-D464-4D8D-80E3-3DF6EAA93638}" presName="vert1" presStyleCnt="0"/>
      <dgm:spPr/>
    </dgm:pt>
    <dgm:pt modelId="{AA2CABFE-1774-4A56-9B35-841F3523894E}" type="pres">
      <dgm:prSet presAssocID="{F560C339-9199-470D-A7D0-84C9927DEE05}" presName="thickLine" presStyleLbl="alignNode1" presStyleIdx="2" presStyleCnt="5"/>
      <dgm:spPr/>
    </dgm:pt>
    <dgm:pt modelId="{38555572-BDDB-4896-97CA-CD8F35126DE8}" type="pres">
      <dgm:prSet presAssocID="{F560C339-9199-470D-A7D0-84C9927DEE05}" presName="horz1" presStyleCnt="0"/>
      <dgm:spPr/>
    </dgm:pt>
    <dgm:pt modelId="{D96FEC38-C03E-4924-AEE4-32FBC8978D2A}" type="pres">
      <dgm:prSet presAssocID="{F560C339-9199-470D-A7D0-84C9927DEE05}" presName="tx1" presStyleLbl="revTx" presStyleIdx="2" presStyleCnt="5"/>
      <dgm:spPr/>
      <dgm:t>
        <a:bodyPr/>
        <a:lstStyle/>
        <a:p>
          <a:endParaRPr lang="en-US"/>
        </a:p>
      </dgm:t>
    </dgm:pt>
    <dgm:pt modelId="{45B36A68-5645-46A8-90C1-BAEC48686687}" type="pres">
      <dgm:prSet presAssocID="{F560C339-9199-470D-A7D0-84C9927DEE05}" presName="vert1" presStyleCnt="0"/>
      <dgm:spPr/>
    </dgm:pt>
    <dgm:pt modelId="{0CCC8DA8-138C-4078-B6DA-9F2E4C35EB1F}" type="pres">
      <dgm:prSet presAssocID="{A5BF0B9D-E1DF-44A5-944A-ADF110C2D9E9}" presName="thickLine" presStyleLbl="alignNode1" presStyleIdx="3" presStyleCnt="5"/>
      <dgm:spPr/>
    </dgm:pt>
    <dgm:pt modelId="{46678CA8-3B7B-45CA-8201-707CEFAEC4B4}" type="pres">
      <dgm:prSet presAssocID="{A5BF0B9D-E1DF-44A5-944A-ADF110C2D9E9}" presName="horz1" presStyleCnt="0"/>
      <dgm:spPr/>
    </dgm:pt>
    <dgm:pt modelId="{D51B115B-52A9-4836-BC12-110993F6466F}" type="pres">
      <dgm:prSet presAssocID="{A5BF0B9D-E1DF-44A5-944A-ADF110C2D9E9}" presName="tx1" presStyleLbl="revTx" presStyleIdx="3" presStyleCnt="5"/>
      <dgm:spPr/>
      <dgm:t>
        <a:bodyPr/>
        <a:lstStyle/>
        <a:p>
          <a:endParaRPr lang="en-US"/>
        </a:p>
      </dgm:t>
    </dgm:pt>
    <dgm:pt modelId="{5EA9454B-FBBC-4AA6-98D1-C26AAFD559C3}" type="pres">
      <dgm:prSet presAssocID="{A5BF0B9D-E1DF-44A5-944A-ADF110C2D9E9}" presName="vert1" presStyleCnt="0"/>
      <dgm:spPr/>
    </dgm:pt>
    <dgm:pt modelId="{2510C9FD-4D1E-49FC-B371-B0130A44AC26}" type="pres">
      <dgm:prSet presAssocID="{8A30E9C7-4678-4880-8D8F-8953F29E666F}" presName="thickLine" presStyleLbl="alignNode1" presStyleIdx="4" presStyleCnt="5"/>
      <dgm:spPr/>
    </dgm:pt>
    <dgm:pt modelId="{E4A70973-DCBE-4E27-A080-6672C02A5DB9}" type="pres">
      <dgm:prSet presAssocID="{8A30E9C7-4678-4880-8D8F-8953F29E666F}" presName="horz1" presStyleCnt="0"/>
      <dgm:spPr/>
    </dgm:pt>
    <dgm:pt modelId="{C4C1E52F-C511-4A24-8EB8-2E6114218733}" type="pres">
      <dgm:prSet presAssocID="{8A30E9C7-4678-4880-8D8F-8953F29E666F}" presName="tx1" presStyleLbl="revTx" presStyleIdx="4" presStyleCnt="5"/>
      <dgm:spPr/>
      <dgm:t>
        <a:bodyPr/>
        <a:lstStyle/>
        <a:p>
          <a:endParaRPr lang="en-US"/>
        </a:p>
      </dgm:t>
    </dgm:pt>
    <dgm:pt modelId="{FE5C7A74-7C92-4AA1-86CC-7CE1E34F16B1}" type="pres">
      <dgm:prSet presAssocID="{8A30E9C7-4678-4880-8D8F-8953F29E666F}" presName="vert1" presStyleCnt="0"/>
      <dgm:spPr/>
    </dgm:pt>
  </dgm:ptLst>
  <dgm:cxnLst>
    <dgm:cxn modelId="{5C886BC4-9143-40B0-A7F7-692ECE5F4620}" srcId="{6BF2BD11-B6C0-433E-B45E-04DE8C94B229}" destId="{A5BF0B9D-E1DF-44A5-944A-ADF110C2D9E9}" srcOrd="3" destOrd="0" parTransId="{740B7CEE-6C71-4F3F-A88D-71338F529FE2}" sibTransId="{CF7B2335-B0D0-4DA3-A2DF-46B81C901BB4}"/>
    <dgm:cxn modelId="{31ACFD82-BBEA-4E2C-AEB8-1C9DFDD27B53}" type="presOf" srcId="{6BF2BD11-B6C0-433E-B45E-04DE8C94B229}" destId="{F499EB84-AC09-4385-9A76-6F577F5EDC35}" srcOrd="0" destOrd="0" presId="urn:microsoft.com/office/officeart/2008/layout/LinedList"/>
    <dgm:cxn modelId="{FA744102-32EA-42E7-AEE9-1CAD9C8C15F2}" type="presOf" srcId="{8A30E9C7-4678-4880-8D8F-8953F29E666F}" destId="{C4C1E52F-C511-4A24-8EB8-2E6114218733}" srcOrd="0" destOrd="0" presId="urn:microsoft.com/office/officeart/2008/layout/LinedList"/>
    <dgm:cxn modelId="{D7782702-98A4-476A-8317-94734DC6AB6E}" srcId="{6BF2BD11-B6C0-433E-B45E-04DE8C94B229}" destId="{F560C339-9199-470D-A7D0-84C9927DEE05}" srcOrd="2" destOrd="0" parTransId="{B8DAB3E8-F3A6-4CFC-B10A-A6DB6BB7DAAF}" sibTransId="{0638D9C5-51C3-4505-B65A-0B53BCE34B34}"/>
    <dgm:cxn modelId="{723CA9D3-916C-4C67-B143-26F0E689FB87}" srcId="{6BF2BD11-B6C0-433E-B45E-04DE8C94B229}" destId="{655DE99F-6FFE-4236-8D0A-58DA7588202C}" srcOrd="0" destOrd="0" parTransId="{5D960CE9-9B32-4289-BBCD-D85A7530039F}" sibTransId="{CF2F9A21-CB25-4C7B-AF68-3AC813411137}"/>
    <dgm:cxn modelId="{711E8175-B816-4F0E-B5D5-7098A2C16B6D}" type="presOf" srcId="{A5BF0B9D-E1DF-44A5-944A-ADF110C2D9E9}" destId="{D51B115B-52A9-4836-BC12-110993F6466F}" srcOrd="0" destOrd="0" presId="urn:microsoft.com/office/officeart/2008/layout/LinedList"/>
    <dgm:cxn modelId="{4D924CFA-30D5-489A-B73B-6460DD5C2601}" srcId="{6BF2BD11-B6C0-433E-B45E-04DE8C94B229}" destId="{8A30E9C7-4678-4880-8D8F-8953F29E666F}" srcOrd="4" destOrd="0" parTransId="{698D25C7-6026-48CD-A2CA-4CE0C76EB0EA}" sibTransId="{2870C66F-A165-459E-A7CB-E89D5B01C8D1}"/>
    <dgm:cxn modelId="{8E8B5A0C-FABC-422D-8308-43C4AF9B8C11}" type="presOf" srcId="{84C2FF09-D464-4D8D-80E3-3DF6EAA93638}" destId="{C8D9CDAB-6860-4509-A2E6-D49B5FBA5375}" srcOrd="0" destOrd="0" presId="urn:microsoft.com/office/officeart/2008/layout/LinedList"/>
    <dgm:cxn modelId="{118A3BA0-10F6-4FFE-B7B9-7DA51FA102AF}" type="presOf" srcId="{F560C339-9199-470D-A7D0-84C9927DEE05}" destId="{D96FEC38-C03E-4924-AEE4-32FBC8978D2A}" srcOrd="0" destOrd="0" presId="urn:microsoft.com/office/officeart/2008/layout/LinedList"/>
    <dgm:cxn modelId="{CCE6FB09-3F04-4E89-8B69-6FFE8401E12C}" type="presOf" srcId="{655DE99F-6FFE-4236-8D0A-58DA7588202C}" destId="{11E8C00E-507A-4E63-880D-CBAB8B61E7A3}" srcOrd="0" destOrd="0" presId="urn:microsoft.com/office/officeart/2008/layout/LinedList"/>
    <dgm:cxn modelId="{273C421F-B0A1-45A2-B060-EF8E0E2C3931}" srcId="{6BF2BD11-B6C0-433E-B45E-04DE8C94B229}" destId="{84C2FF09-D464-4D8D-80E3-3DF6EAA93638}" srcOrd="1" destOrd="0" parTransId="{9CB546B4-EFB0-4BF8-8CDC-62C4F6199888}" sibTransId="{CF07D0FB-67EC-4665-8420-7DB5D369611B}"/>
    <dgm:cxn modelId="{AFDC400F-421E-430A-B21D-4CBEBB127273}" type="presParOf" srcId="{F499EB84-AC09-4385-9A76-6F577F5EDC35}" destId="{F278D30C-4658-4F9F-A38D-A776491F9F47}" srcOrd="0" destOrd="0" presId="urn:microsoft.com/office/officeart/2008/layout/LinedList"/>
    <dgm:cxn modelId="{211699FE-F928-41E8-98F7-BE93DC07741F}" type="presParOf" srcId="{F499EB84-AC09-4385-9A76-6F577F5EDC35}" destId="{7E406A28-DB71-4466-98E5-033A4E5DE86D}" srcOrd="1" destOrd="0" presId="urn:microsoft.com/office/officeart/2008/layout/LinedList"/>
    <dgm:cxn modelId="{ACFC7DA0-1612-4C8B-9EEC-EC0030A3B327}" type="presParOf" srcId="{7E406A28-DB71-4466-98E5-033A4E5DE86D}" destId="{11E8C00E-507A-4E63-880D-CBAB8B61E7A3}" srcOrd="0" destOrd="0" presId="urn:microsoft.com/office/officeart/2008/layout/LinedList"/>
    <dgm:cxn modelId="{5391BEC9-A7EA-4380-8955-7292B1C5EE9F}" type="presParOf" srcId="{7E406A28-DB71-4466-98E5-033A4E5DE86D}" destId="{9404221E-2603-419F-B3E5-17FE6AB5AD7A}" srcOrd="1" destOrd="0" presId="urn:microsoft.com/office/officeart/2008/layout/LinedList"/>
    <dgm:cxn modelId="{43EA6E13-57F2-400F-A0FF-F336B18BE00D}" type="presParOf" srcId="{F499EB84-AC09-4385-9A76-6F577F5EDC35}" destId="{0C664DE4-7AB6-4A06-8403-4F926F9C53BD}" srcOrd="2" destOrd="0" presId="urn:microsoft.com/office/officeart/2008/layout/LinedList"/>
    <dgm:cxn modelId="{BD207216-370A-429B-A9F2-CA6B2D5AB1DE}" type="presParOf" srcId="{F499EB84-AC09-4385-9A76-6F577F5EDC35}" destId="{C56C0191-E112-4EF4-B723-D9B14C059E79}" srcOrd="3" destOrd="0" presId="urn:microsoft.com/office/officeart/2008/layout/LinedList"/>
    <dgm:cxn modelId="{6FA0283F-05BF-408A-A917-C34D12E8A196}" type="presParOf" srcId="{C56C0191-E112-4EF4-B723-D9B14C059E79}" destId="{C8D9CDAB-6860-4509-A2E6-D49B5FBA5375}" srcOrd="0" destOrd="0" presId="urn:microsoft.com/office/officeart/2008/layout/LinedList"/>
    <dgm:cxn modelId="{E85409C8-C279-4605-AF27-2D07CD58A4E5}" type="presParOf" srcId="{C56C0191-E112-4EF4-B723-D9B14C059E79}" destId="{673F65B2-A579-4667-ADB7-3465D2F9B685}" srcOrd="1" destOrd="0" presId="urn:microsoft.com/office/officeart/2008/layout/LinedList"/>
    <dgm:cxn modelId="{D40B3D5C-B931-4C86-8C2C-9BB6A5D2DBC4}" type="presParOf" srcId="{F499EB84-AC09-4385-9A76-6F577F5EDC35}" destId="{AA2CABFE-1774-4A56-9B35-841F3523894E}" srcOrd="4" destOrd="0" presId="urn:microsoft.com/office/officeart/2008/layout/LinedList"/>
    <dgm:cxn modelId="{A493E303-7733-4815-8E2C-1B05245C0509}" type="presParOf" srcId="{F499EB84-AC09-4385-9A76-6F577F5EDC35}" destId="{38555572-BDDB-4896-97CA-CD8F35126DE8}" srcOrd="5" destOrd="0" presId="urn:microsoft.com/office/officeart/2008/layout/LinedList"/>
    <dgm:cxn modelId="{4AE6029B-07F9-4BE5-964C-B626730DA296}" type="presParOf" srcId="{38555572-BDDB-4896-97CA-CD8F35126DE8}" destId="{D96FEC38-C03E-4924-AEE4-32FBC8978D2A}" srcOrd="0" destOrd="0" presId="urn:microsoft.com/office/officeart/2008/layout/LinedList"/>
    <dgm:cxn modelId="{5C0C1F99-70ED-407A-8AFE-329566B51CC6}" type="presParOf" srcId="{38555572-BDDB-4896-97CA-CD8F35126DE8}" destId="{45B36A68-5645-46A8-90C1-BAEC48686687}" srcOrd="1" destOrd="0" presId="urn:microsoft.com/office/officeart/2008/layout/LinedList"/>
    <dgm:cxn modelId="{4FE115FD-87E0-45C2-8930-B432BD28F93B}" type="presParOf" srcId="{F499EB84-AC09-4385-9A76-6F577F5EDC35}" destId="{0CCC8DA8-138C-4078-B6DA-9F2E4C35EB1F}" srcOrd="6" destOrd="0" presId="urn:microsoft.com/office/officeart/2008/layout/LinedList"/>
    <dgm:cxn modelId="{312A0162-5412-468A-B53E-DC870107CFDE}" type="presParOf" srcId="{F499EB84-AC09-4385-9A76-6F577F5EDC35}" destId="{46678CA8-3B7B-45CA-8201-707CEFAEC4B4}" srcOrd="7" destOrd="0" presId="urn:microsoft.com/office/officeart/2008/layout/LinedList"/>
    <dgm:cxn modelId="{E2AA64CD-9B61-42C3-B909-9BB02357DE22}" type="presParOf" srcId="{46678CA8-3B7B-45CA-8201-707CEFAEC4B4}" destId="{D51B115B-52A9-4836-BC12-110993F6466F}" srcOrd="0" destOrd="0" presId="urn:microsoft.com/office/officeart/2008/layout/LinedList"/>
    <dgm:cxn modelId="{2FF6364D-8018-4D20-A402-F0DD97A07493}" type="presParOf" srcId="{46678CA8-3B7B-45CA-8201-707CEFAEC4B4}" destId="{5EA9454B-FBBC-4AA6-98D1-C26AAFD559C3}" srcOrd="1" destOrd="0" presId="urn:microsoft.com/office/officeart/2008/layout/LinedList"/>
    <dgm:cxn modelId="{FBF84388-B46F-4833-9D28-AC52A4313CEE}" type="presParOf" srcId="{F499EB84-AC09-4385-9A76-6F577F5EDC35}" destId="{2510C9FD-4D1E-49FC-B371-B0130A44AC26}" srcOrd="8" destOrd="0" presId="urn:microsoft.com/office/officeart/2008/layout/LinedList"/>
    <dgm:cxn modelId="{A3875257-19F5-4878-B23C-3B93AADA3516}" type="presParOf" srcId="{F499EB84-AC09-4385-9A76-6F577F5EDC35}" destId="{E4A70973-DCBE-4E27-A080-6672C02A5DB9}" srcOrd="9" destOrd="0" presId="urn:microsoft.com/office/officeart/2008/layout/LinedList"/>
    <dgm:cxn modelId="{7E9C65D4-70BC-43C5-9181-964CFE3B5B01}" type="presParOf" srcId="{E4A70973-DCBE-4E27-A080-6672C02A5DB9}" destId="{C4C1E52F-C511-4A24-8EB8-2E6114218733}" srcOrd="0" destOrd="0" presId="urn:microsoft.com/office/officeart/2008/layout/LinedList"/>
    <dgm:cxn modelId="{B3496759-3DEB-4FBC-AEC7-3175B7FD0C22}" type="presParOf" srcId="{E4A70973-DCBE-4E27-A080-6672C02A5DB9}" destId="{FE5C7A74-7C92-4AA1-86CC-7CE1E34F16B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78D30C-4658-4F9F-A38D-A776491F9F47}">
      <dsp:nvSpPr>
        <dsp:cNvPr id="0" name=""/>
        <dsp:cNvSpPr/>
      </dsp:nvSpPr>
      <dsp:spPr>
        <a:xfrm>
          <a:off x="0" y="694"/>
          <a:ext cx="53244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E8C00E-507A-4E63-880D-CBAB8B61E7A3}">
      <dsp:nvSpPr>
        <dsp:cNvPr id="0" name=""/>
        <dsp:cNvSpPr/>
      </dsp:nvSpPr>
      <dsp:spPr>
        <a:xfrm>
          <a:off x="0" y="694"/>
          <a:ext cx="5324475" cy="1137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PK" sz="1700" kern="1200" dirty="0"/>
            <a:t>Good communication helps build trust between care providers and service users, which is essential for effective care delivery.</a:t>
          </a:r>
          <a:endParaRPr lang="en-US" sz="1700" kern="1200" dirty="0"/>
        </a:p>
      </dsp:txBody>
      <dsp:txXfrm>
        <a:off x="0" y="694"/>
        <a:ext cx="5324475" cy="1137358"/>
      </dsp:txXfrm>
    </dsp:sp>
    <dsp:sp modelId="{0C664DE4-7AB6-4A06-8403-4F926F9C53BD}">
      <dsp:nvSpPr>
        <dsp:cNvPr id="0" name=""/>
        <dsp:cNvSpPr/>
      </dsp:nvSpPr>
      <dsp:spPr>
        <a:xfrm>
          <a:off x="0" y="1138052"/>
          <a:ext cx="53244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D9CDAB-6860-4509-A2E6-D49B5FBA5375}">
      <dsp:nvSpPr>
        <dsp:cNvPr id="0" name=""/>
        <dsp:cNvSpPr/>
      </dsp:nvSpPr>
      <dsp:spPr>
        <a:xfrm>
          <a:off x="0" y="1138052"/>
          <a:ext cx="5324475" cy="1137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PK" sz="1700" kern="1200"/>
            <a:t>Clear communication between care providers and service users can help identify symptoms and understand the nature and severity of the illness.</a:t>
          </a:r>
          <a:endParaRPr lang="en-US" sz="1700" kern="1200"/>
        </a:p>
      </dsp:txBody>
      <dsp:txXfrm>
        <a:off x="0" y="1138052"/>
        <a:ext cx="5324475" cy="1137358"/>
      </dsp:txXfrm>
    </dsp:sp>
    <dsp:sp modelId="{AA2CABFE-1774-4A56-9B35-841F3523894E}">
      <dsp:nvSpPr>
        <dsp:cNvPr id="0" name=""/>
        <dsp:cNvSpPr/>
      </dsp:nvSpPr>
      <dsp:spPr>
        <a:xfrm>
          <a:off x="0" y="2275411"/>
          <a:ext cx="53244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6FEC38-C03E-4924-AEE4-32FBC8978D2A}">
      <dsp:nvSpPr>
        <dsp:cNvPr id="0" name=""/>
        <dsp:cNvSpPr/>
      </dsp:nvSpPr>
      <dsp:spPr>
        <a:xfrm>
          <a:off x="0" y="2275411"/>
          <a:ext cx="5324475" cy="1137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PK" sz="1700" kern="1200"/>
            <a:t>Good communication between care providers and service users can lead to better treatment outcomes. </a:t>
          </a:r>
          <a:endParaRPr lang="en-US" sz="1700" kern="1200"/>
        </a:p>
      </dsp:txBody>
      <dsp:txXfrm>
        <a:off x="0" y="2275411"/>
        <a:ext cx="5324475" cy="1137358"/>
      </dsp:txXfrm>
    </dsp:sp>
    <dsp:sp modelId="{0CCC8DA8-138C-4078-B6DA-9F2E4C35EB1F}">
      <dsp:nvSpPr>
        <dsp:cNvPr id="0" name=""/>
        <dsp:cNvSpPr/>
      </dsp:nvSpPr>
      <dsp:spPr>
        <a:xfrm>
          <a:off x="0" y="3412769"/>
          <a:ext cx="53244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1B115B-52A9-4836-BC12-110993F6466F}">
      <dsp:nvSpPr>
        <dsp:cNvPr id="0" name=""/>
        <dsp:cNvSpPr/>
      </dsp:nvSpPr>
      <dsp:spPr>
        <a:xfrm>
          <a:off x="0" y="3412769"/>
          <a:ext cx="5324475" cy="1137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PK" sz="1700" kern="1200"/>
            <a:t>Effective communication is critical for collaborative working between different healthcare professionals, ensuring that the service user receives coordinated care that addresses all their needs.</a:t>
          </a:r>
          <a:endParaRPr lang="en-US" sz="1700" kern="1200"/>
        </a:p>
      </dsp:txBody>
      <dsp:txXfrm>
        <a:off x="0" y="3412769"/>
        <a:ext cx="5324475" cy="1137358"/>
      </dsp:txXfrm>
    </dsp:sp>
    <dsp:sp modelId="{2510C9FD-4D1E-49FC-B371-B0130A44AC26}">
      <dsp:nvSpPr>
        <dsp:cNvPr id="0" name=""/>
        <dsp:cNvSpPr/>
      </dsp:nvSpPr>
      <dsp:spPr>
        <a:xfrm>
          <a:off x="0" y="4550128"/>
          <a:ext cx="53244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C1E52F-C511-4A24-8EB8-2E6114218733}">
      <dsp:nvSpPr>
        <dsp:cNvPr id="0" name=""/>
        <dsp:cNvSpPr/>
      </dsp:nvSpPr>
      <dsp:spPr>
        <a:xfrm>
          <a:off x="0" y="4550128"/>
          <a:ext cx="5324475" cy="1137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US" sz="1700" kern="1200"/>
            <a:t>Effective communication</a:t>
          </a:r>
          <a:r>
            <a:rPr lang="en-PK" sz="1700" kern="1200"/>
            <a:t> can help</a:t>
          </a:r>
          <a:r>
            <a:rPr lang="en-US" sz="1700" kern="1200"/>
            <a:t> to</a:t>
          </a:r>
          <a:r>
            <a:rPr lang="en-PK" sz="1700" kern="1200"/>
            <a:t> reduce anxiety and stress and ensure that service users feel heard and valued.</a:t>
          </a:r>
          <a:endParaRPr lang="en-US" sz="1700" kern="1200"/>
        </a:p>
      </dsp:txBody>
      <dsp:txXfrm>
        <a:off x="0" y="4550128"/>
        <a:ext cx="5324475" cy="113735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6350C-FF22-1EC0-CF3E-EFF2F73337C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470A14CB-77FC-CC84-0654-DA9EF10FC7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32842DF2-019C-35DC-D208-C0AC4FA97711}"/>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66CB46FF-E9DF-6FC4-8806-F981481236F6}"/>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5621A6F9-F8A2-2E1A-1186-EE68690C3A4C}"/>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2210384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4DF36-5B1D-CC59-746F-E1C875A97B81}"/>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44780250-75EF-8ED4-94D3-91EB9FD275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7F0F953F-4A1A-42D1-CD21-5BF77E5D7DB6}"/>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344ED454-8EF0-5067-8469-2F3ED8329C92}"/>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746E7854-094D-4C2F-5C4E-AD8D06F8E418}"/>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874412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6D8F7-83C8-90B5-C172-760ABF662A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23DB594E-7108-AEA3-9741-3F1724FEF1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A56EAD-C8C2-63DE-B742-8C042679E2B9}"/>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F6D1B16D-5ECD-0DA3-66EF-5D12E7867B2F}"/>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3E982D6A-14EB-9FD8-8347-2EDC91C49303}"/>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219358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BD265-7C29-E886-4129-6E58EFE9E32E}"/>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2E4DE0FC-A080-638F-0400-F24671AA5D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C545682D-1921-9E7A-9201-AC03FAF2401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7BFCDCB3-CACE-F024-19B9-F3F3A4EB3806}"/>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6" name="Footer Placeholder 5">
            <a:extLst>
              <a:ext uri="{FF2B5EF4-FFF2-40B4-BE49-F238E27FC236}">
                <a16:creationId xmlns:a16="http://schemas.microsoft.com/office/drawing/2014/main" id="{DC24425B-C0CC-F2B3-69B2-60E033FDADC4}"/>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6CC4B864-E4E5-06D9-76FC-EAB0DCFCAB74}"/>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603394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67B83-3FCD-B875-62DA-F3BB01A07DD0}"/>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6CC111B6-E776-0C3F-A9A4-2E53C013F5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2202F6-EC6E-07D4-589F-72B521BEC7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B64C6D8D-B446-E889-118E-7FE47AFC23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06E086-68CF-04B5-6439-FB00AAFB1C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2DC76584-2599-0A70-3420-218E35823288}"/>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8" name="Footer Placeholder 7">
            <a:extLst>
              <a:ext uri="{FF2B5EF4-FFF2-40B4-BE49-F238E27FC236}">
                <a16:creationId xmlns:a16="http://schemas.microsoft.com/office/drawing/2014/main" id="{44AB1994-EC74-1E02-A75E-32CA788BFC5F}"/>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2235EA94-3FE2-9F33-6DED-BB2A1CC05323}"/>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773520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1654A-F84C-D310-B5DB-BC37BE075D89}"/>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C582EF48-BD27-A6E8-46AB-1EBA250D47E7}"/>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4" name="Footer Placeholder 3">
            <a:extLst>
              <a:ext uri="{FF2B5EF4-FFF2-40B4-BE49-F238E27FC236}">
                <a16:creationId xmlns:a16="http://schemas.microsoft.com/office/drawing/2014/main" id="{8173234A-77AA-875D-516B-DE0E93E591AC}"/>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E597DE09-6849-D5E9-D2D4-3B68B48A99D4}"/>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7100107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07290F-8567-070C-25B3-7FA9843EAD1D}"/>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3" name="Footer Placeholder 2">
            <a:extLst>
              <a:ext uri="{FF2B5EF4-FFF2-40B4-BE49-F238E27FC236}">
                <a16:creationId xmlns:a16="http://schemas.microsoft.com/office/drawing/2014/main" id="{DC7F01B4-11A0-7113-73DD-165AC5A47A25}"/>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626202AF-529F-7FB2-1BF9-4884730B3B7E}"/>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2929281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E21B0-8F08-36B1-638E-D4E550683D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2336B528-932A-FFB8-94E3-0B14D8C829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E3D895F5-5786-E0CF-10B7-2179F4605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0E9D74-565A-B6D7-8A81-FB5658511020}"/>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6" name="Footer Placeholder 5">
            <a:extLst>
              <a:ext uri="{FF2B5EF4-FFF2-40B4-BE49-F238E27FC236}">
                <a16:creationId xmlns:a16="http://schemas.microsoft.com/office/drawing/2014/main" id="{0E1C89AA-E27E-BF06-D5AC-44FBCFBEA2B3}"/>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A2788BFD-9C0B-73BB-3B8C-1D9E82DE465E}"/>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2672775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B84E9-B350-8933-4AA7-7C73823AA8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84BC8EAA-671E-9CD7-9D18-DD5535C9BA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EB3714D2-87EA-74FA-CFB8-0F393AB2A2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A854A2-BCFE-6B9D-2776-91964F036885}"/>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6" name="Footer Placeholder 5">
            <a:extLst>
              <a:ext uri="{FF2B5EF4-FFF2-40B4-BE49-F238E27FC236}">
                <a16:creationId xmlns:a16="http://schemas.microsoft.com/office/drawing/2014/main" id="{7A13B4D8-776D-78F9-0C8E-692C580084DE}"/>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786E24C4-E171-C97E-E72F-518DB1F50AA5}"/>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610531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D4BFF-0CE3-A3FD-93D3-338A811FE10F}"/>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70707569-DADE-FDE4-09B6-99EF93F7D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48F625F2-B98C-0D1F-83B4-CEBC8587F961}"/>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BCC67586-4045-71BE-E380-D87C24195161}"/>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13FB39CF-3300-CD17-8C35-B056EE566715}"/>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1597138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C3CD82-BBA8-AA54-C4D8-C50AFD8DD8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92832B5D-23DD-7966-E8B2-074A198FCD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B84C579A-7ABE-E318-B226-4F269F6FB6C7}"/>
              </a:ext>
            </a:extLst>
          </p:cNvPr>
          <p:cNvSpPr>
            <a:spLocks noGrp="1"/>
          </p:cNvSpPr>
          <p:nvPr>
            <p:ph type="dt" sz="half" idx="10"/>
          </p:nvPr>
        </p:nvSpPr>
        <p:spPr/>
        <p:txBody>
          <a:body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1500BB64-FC12-6BDF-0356-B25422D476A6}"/>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8EC4AA39-8D4E-2BA2-A5DC-7AB6868C1666}"/>
              </a:ext>
            </a:extLst>
          </p:cNvPr>
          <p:cNvSpPr>
            <a:spLocks noGrp="1"/>
          </p:cNvSpPr>
          <p:nvPr>
            <p:ph type="sldNum" sz="quarter" idx="12"/>
          </p:nvPr>
        </p:nvSpPr>
        <p:spPr/>
        <p:txBody>
          <a:bodyPr/>
          <a:lstStyle/>
          <a:p>
            <a:fld id="{F4DBCE31-63B2-4D3D-A0C9-41E738EC4638}" type="slidenum">
              <a:rPr lang="en-PK" smtClean="0"/>
              <a:t>‹#›</a:t>
            </a:fld>
            <a:endParaRPr lang="en-PK"/>
          </a:p>
        </p:txBody>
      </p:sp>
    </p:spTree>
    <p:extLst>
      <p:ext uri="{BB962C8B-B14F-4D97-AF65-F5344CB8AC3E}">
        <p14:creationId xmlns:p14="http://schemas.microsoft.com/office/powerpoint/2010/main" val="2785958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D71281-8C82-16AF-C590-3E090CD44D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E6D90A14-6808-DACB-E113-2D7814AA56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02CB3D9-4974-070E-6D10-42B526D6D8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A9A29B-1B13-4250-B199-08521EF0C891}" type="datetimeFigureOut">
              <a:rPr lang="en-PK" smtClean="0"/>
              <a:t>03/12/2023</a:t>
            </a:fld>
            <a:endParaRPr lang="en-PK"/>
          </a:p>
        </p:txBody>
      </p:sp>
      <p:sp>
        <p:nvSpPr>
          <p:cNvPr id="5" name="Footer Placeholder 4">
            <a:extLst>
              <a:ext uri="{FF2B5EF4-FFF2-40B4-BE49-F238E27FC236}">
                <a16:creationId xmlns:a16="http://schemas.microsoft.com/office/drawing/2014/main" id="{0178FC5E-6F4E-9F0F-36E5-88BAAFFBA1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PK"/>
          </a:p>
        </p:txBody>
      </p:sp>
      <p:sp>
        <p:nvSpPr>
          <p:cNvPr id="6" name="Slide Number Placeholder 5">
            <a:extLst>
              <a:ext uri="{FF2B5EF4-FFF2-40B4-BE49-F238E27FC236}">
                <a16:creationId xmlns:a16="http://schemas.microsoft.com/office/drawing/2014/main" id="{50CAB76C-1B38-65F5-AE03-10E795B230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DBCE31-63B2-4D3D-A0C9-41E738EC4638}" type="slidenum">
              <a:rPr lang="en-PK" smtClean="0"/>
              <a:t>‹#›</a:t>
            </a:fld>
            <a:endParaRPr lang="en-PK"/>
          </a:p>
        </p:txBody>
      </p:sp>
    </p:spTree>
    <p:extLst>
      <p:ext uri="{BB962C8B-B14F-4D97-AF65-F5344CB8AC3E}">
        <p14:creationId xmlns:p14="http://schemas.microsoft.com/office/powerpoint/2010/main" val="33768512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a:t>Assignment Title: 	Key Skills Presentation</a:t>
            </a:r>
            <a:endParaRPr lang="en-GB" dirty="0"/>
          </a:p>
          <a:p>
            <a:r>
              <a:rPr lang="en-GB" b="1" dirty="0"/>
              <a:t>Module Name: 	</a:t>
            </a:r>
            <a:r>
              <a:rPr lang="en-GB" b="1" dirty="0" smtClean="0"/>
              <a:t>	Professional </a:t>
            </a:r>
            <a:r>
              <a:rPr lang="en-GB" b="1" dirty="0"/>
              <a:t>Development within Health and </a:t>
            </a:r>
            <a:r>
              <a:rPr lang="en-GB" b="1" dirty="0" smtClean="0"/>
              <a:t>				Social </a:t>
            </a:r>
            <a:r>
              <a:rPr lang="en-GB" b="1" dirty="0"/>
              <a:t>Care</a:t>
            </a:r>
            <a:endParaRPr lang="en-GB" dirty="0"/>
          </a:p>
          <a:p>
            <a:r>
              <a:rPr lang="en-GB" b="1" dirty="0"/>
              <a:t>Module Code:		LCHS4005</a:t>
            </a:r>
            <a:endParaRPr lang="en-GB" dirty="0"/>
          </a:p>
          <a:p>
            <a:r>
              <a:rPr lang="en-GB" b="1" dirty="0"/>
              <a:t>Program of Study:	Certificate of Higher Education Skills for the </a:t>
            </a:r>
            <a:r>
              <a:rPr lang="en-GB" b="1" dirty="0" smtClean="0"/>
              <a:t>				Workplace </a:t>
            </a:r>
            <a:r>
              <a:rPr lang="en-GB" b="1" dirty="0"/>
              <a:t>(Health &amp; Social Care)</a:t>
            </a:r>
            <a:endParaRPr lang="en-GB" dirty="0"/>
          </a:p>
          <a:p>
            <a:r>
              <a:rPr lang="en-GB" b="1" dirty="0"/>
              <a:t>Student Name: 		</a:t>
            </a:r>
            <a:r>
              <a:rPr lang="en-GB" b="1" dirty="0" err="1"/>
              <a:t>Forida</a:t>
            </a:r>
            <a:r>
              <a:rPr lang="en-GB" b="1" dirty="0"/>
              <a:t> Begum</a:t>
            </a:r>
            <a:endParaRPr lang="en-GB" dirty="0"/>
          </a:p>
          <a:p>
            <a:r>
              <a:rPr lang="en-GB" b="1" dirty="0"/>
              <a:t>Student ID #: 		2127874</a:t>
            </a:r>
            <a:endParaRPr lang="en-GB" dirty="0"/>
          </a:p>
          <a:p>
            <a:r>
              <a:rPr lang="en-GB" b="1" dirty="0"/>
              <a:t>Lecturer Name: 	</a:t>
            </a:r>
            <a:r>
              <a:rPr lang="en-GB" b="1"/>
              <a:t>	</a:t>
            </a:r>
            <a:r>
              <a:rPr lang="en-GB" b="1" smtClean="0"/>
              <a:t>Ms. </a:t>
            </a:r>
            <a:r>
              <a:rPr lang="en-GB" b="1" dirty="0" err="1"/>
              <a:t>Fouziya</a:t>
            </a:r>
            <a:r>
              <a:rPr lang="en-GB" b="1" dirty="0"/>
              <a:t> </a:t>
            </a:r>
            <a:r>
              <a:rPr lang="en-GB" b="1" dirty="0" err="1"/>
              <a:t>Farheen</a:t>
            </a:r>
            <a:r>
              <a:rPr lang="en-GB" b="1" dirty="0"/>
              <a:t> </a:t>
            </a:r>
            <a:endParaRPr lang="en-GB" dirty="0"/>
          </a:p>
        </p:txBody>
      </p:sp>
      <p:pic>
        <p:nvPicPr>
          <p:cNvPr id="4" name="Picture 3"/>
          <p:cNvPicPr/>
          <p:nvPr/>
        </p:nvPicPr>
        <p:blipFill>
          <a:blip r:embed="rId2">
            <a:extLst>
              <a:ext uri="{28A0092B-C50C-407E-A947-70E740481C1C}">
                <a14:useLocalDpi xmlns:a14="http://schemas.microsoft.com/office/drawing/2010/main" val="0"/>
              </a:ext>
            </a:extLst>
          </a:blip>
          <a:srcRect/>
          <a:stretch>
            <a:fillRect/>
          </a:stretch>
        </p:blipFill>
        <p:spPr bwMode="auto">
          <a:xfrm>
            <a:off x="7525795" y="242152"/>
            <a:ext cx="4143375" cy="1583473"/>
          </a:xfrm>
          <a:prstGeom prst="rect">
            <a:avLst/>
          </a:prstGeom>
          <a:noFill/>
          <a:ln>
            <a:noFill/>
          </a:ln>
        </p:spPr>
      </p:pic>
    </p:spTree>
    <p:extLst>
      <p:ext uri="{BB962C8B-B14F-4D97-AF65-F5344CB8AC3E}">
        <p14:creationId xmlns:p14="http://schemas.microsoft.com/office/powerpoint/2010/main" val="2537329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49A0E-6B07-8B8E-8A89-97D4FE033F4A}"/>
              </a:ext>
            </a:extLst>
          </p:cNvPr>
          <p:cNvSpPr>
            <a:spLocks noGrp="1"/>
          </p:cNvSpPr>
          <p:nvPr>
            <p:ph type="ctrTitle"/>
          </p:nvPr>
        </p:nvSpPr>
        <p:spPr>
          <a:xfrm>
            <a:off x="6736501" y="2589085"/>
            <a:ext cx="4805996" cy="1297115"/>
          </a:xfrm>
        </p:spPr>
        <p:txBody>
          <a:bodyPr anchor="t">
            <a:normAutofit/>
          </a:bodyPr>
          <a:lstStyle/>
          <a:p>
            <a:r>
              <a:rPr lang="en-US" sz="4000" dirty="0">
                <a:solidFill>
                  <a:schemeClr val="tx2"/>
                </a:solidFill>
              </a:rPr>
              <a:t>Communication in Health and Social Care</a:t>
            </a:r>
            <a:endParaRPr lang="en-PK" sz="4000" dirty="0">
              <a:solidFill>
                <a:schemeClr val="tx2"/>
              </a:solidFill>
            </a:endParaRPr>
          </a:p>
        </p:txBody>
      </p:sp>
      <p:pic>
        <p:nvPicPr>
          <p:cNvPr id="7" name="Graphic 6" descr="Chat">
            <a:extLst>
              <a:ext uri="{FF2B5EF4-FFF2-40B4-BE49-F238E27FC236}">
                <a16:creationId xmlns:a16="http://schemas.microsoft.com/office/drawing/2014/main" id="{F78EC887-7B88-2156-C5F5-F1D232C45F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705345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4F8AE-3E66-EBFF-19D8-A0B1E66CA036}"/>
              </a:ext>
            </a:extLst>
          </p:cNvPr>
          <p:cNvSpPr>
            <a:spLocks noGrp="1"/>
          </p:cNvSpPr>
          <p:nvPr>
            <p:ph type="title"/>
          </p:nvPr>
        </p:nvSpPr>
        <p:spPr>
          <a:xfrm>
            <a:off x="481011" y="327025"/>
            <a:ext cx="5324477" cy="1630363"/>
          </a:xfrm>
        </p:spPr>
        <p:txBody>
          <a:bodyPr anchor="b">
            <a:normAutofit/>
          </a:bodyPr>
          <a:lstStyle/>
          <a:p>
            <a:r>
              <a:rPr lang="en-US" sz="3600"/>
              <a:t>What is Communication?</a:t>
            </a:r>
            <a:endParaRPr lang="en-PK" sz="3600"/>
          </a:p>
        </p:txBody>
      </p:sp>
      <p:sp>
        <p:nvSpPr>
          <p:cNvPr id="3" name="Content Placeholder 2">
            <a:extLst>
              <a:ext uri="{FF2B5EF4-FFF2-40B4-BE49-F238E27FC236}">
                <a16:creationId xmlns:a16="http://schemas.microsoft.com/office/drawing/2014/main" id="{50DDF83E-2A15-A4D4-0BAA-34396EF51BEE}"/>
              </a:ext>
            </a:extLst>
          </p:cNvPr>
          <p:cNvSpPr>
            <a:spLocks noGrp="1"/>
          </p:cNvSpPr>
          <p:nvPr>
            <p:ph idx="1"/>
          </p:nvPr>
        </p:nvSpPr>
        <p:spPr>
          <a:xfrm>
            <a:off x="481013" y="2286001"/>
            <a:ext cx="5324475" cy="3919538"/>
          </a:xfrm>
        </p:spPr>
        <p:txBody>
          <a:bodyPr anchor="t">
            <a:normAutofit/>
          </a:bodyPr>
          <a:lstStyle/>
          <a:p>
            <a:r>
              <a:rPr lang="en-US" sz="1800"/>
              <a:t>Communication is the process of sharing and exchanging meaningful information between two individuals or a group. </a:t>
            </a:r>
          </a:p>
          <a:p>
            <a:endParaRPr lang="en-PK" sz="1800"/>
          </a:p>
        </p:txBody>
      </p:sp>
      <p:pic>
        <p:nvPicPr>
          <p:cNvPr id="5" name="Picture 4" descr="Green dialogue boxes">
            <a:extLst>
              <a:ext uri="{FF2B5EF4-FFF2-40B4-BE49-F238E27FC236}">
                <a16:creationId xmlns:a16="http://schemas.microsoft.com/office/drawing/2014/main" id="{0EE9048C-581D-9C10-8AEE-8CDD6D279F1C}"/>
              </a:ext>
            </a:extLst>
          </p:cNvPr>
          <p:cNvPicPr>
            <a:picLocks noChangeAspect="1"/>
          </p:cNvPicPr>
          <p:nvPr/>
        </p:nvPicPr>
        <p:blipFill rotWithShape="1">
          <a:blip r:embed="rId2"/>
          <a:srcRect l="9290" r="15120"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1155281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DD2B8-6A4A-9958-C3BE-A2675C3106CA}"/>
              </a:ext>
            </a:extLst>
          </p:cNvPr>
          <p:cNvSpPr>
            <a:spLocks noGrp="1"/>
          </p:cNvSpPr>
          <p:nvPr>
            <p:ph type="title"/>
          </p:nvPr>
        </p:nvSpPr>
        <p:spPr>
          <a:xfrm>
            <a:off x="481011" y="327025"/>
            <a:ext cx="5324477" cy="1630363"/>
          </a:xfrm>
        </p:spPr>
        <p:txBody>
          <a:bodyPr anchor="b">
            <a:normAutofit/>
          </a:bodyPr>
          <a:lstStyle/>
          <a:p>
            <a:r>
              <a:rPr lang="en-US" sz="3600" dirty="0"/>
              <a:t>Elements of Communication</a:t>
            </a:r>
            <a:endParaRPr lang="en-PK" sz="3600" dirty="0"/>
          </a:p>
        </p:txBody>
      </p:sp>
      <p:sp>
        <p:nvSpPr>
          <p:cNvPr id="3" name="Content Placeholder 2">
            <a:extLst>
              <a:ext uri="{FF2B5EF4-FFF2-40B4-BE49-F238E27FC236}">
                <a16:creationId xmlns:a16="http://schemas.microsoft.com/office/drawing/2014/main" id="{A64BCE7E-F70B-2423-A7D9-748488A774FD}"/>
              </a:ext>
            </a:extLst>
          </p:cNvPr>
          <p:cNvSpPr>
            <a:spLocks noGrp="1"/>
          </p:cNvSpPr>
          <p:nvPr>
            <p:ph idx="1"/>
          </p:nvPr>
        </p:nvSpPr>
        <p:spPr>
          <a:xfrm>
            <a:off x="481013" y="2286001"/>
            <a:ext cx="5324475" cy="3919538"/>
          </a:xfrm>
        </p:spPr>
        <p:txBody>
          <a:bodyPr anchor="t">
            <a:normAutofit/>
          </a:bodyPr>
          <a:lstStyle/>
          <a:p>
            <a:pPr marL="514350" indent="-514350">
              <a:buFont typeface="+mj-lt"/>
              <a:buAutoNum type="arabicPeriod"/>
            </a:pPr>
            <a:r>
              <a:rPr lang="en-US" sz="1600" dirty="0"/>
              <a:t>Source: The one who creates the message. </a:t>
            </a:r>
          </a:p>
          <a:p>
            <a:pPr marL="514350" indent="-514350">
              <a:buFont typeface="+mj-lt"/>
              <a:buAutoNum type="arabicPeriod"/>
            </a:pPr>
            <a:r>
              <a:rPr lang="en-US" sz="1600" dirty="0"/>
              <a:t>Message: </a:t>
            </a:r>
            <a:r>
              <a:rPr lang="en-US" sz="1600" dirty="0" smtClean="0"/>
              <a:t>The </a:t>
            </a:r>
            <a:r>
              <a:rPr lang="en-US" sz="1600" dirty="0"/>
              <a:t>interpretation that the source conveys to the recipient</a:t>
            </a:r>
            <a:r>
              <a:rPr lang="en-US" sz="1600" dirty="0" smtClean="0"/>
              <a:t>.</a:t>
            </a:r>
            <a:endParaRPr lang="en-US" sz="1600" dirty="0"/>
          </a:p>
          <a:p>
            <a:pPr marL="514350" indent="-514350">
              <a:buFont typeface="+mj-lt"/>
              <a:buAutoNum type="arabicPeriod"/>
            </a:pPr>
            <a:r>
              <a:rPr lang="en-US" sz="1600" dirty="0"/>
              <a:t>Channel: the transmission method for the </a:t>
            </a:r>
            <a:r>
              <a:rPr lang="en-US" sz="1600" dirty="0" smtClean="0"/>
              <a:t>message.</a:t>
            </a:r>
          </a:p>
          <a:p>
            <a:pPr marL="514350" indent="-514350">
              <a:buFont typeface="+mj-lt"/>
              <a:buAutoNum type="arabicPeriod"/>
            </a:pPr>
            <a:r>
              <a:rPr lang="en-US" sz="1600" dirty="0" smtClean="0"/>
              <a:t>Receiver</a:t>
            </a:r>
            <a:r>
              <a:rPr lang="en-US" sz="1600" dirty="0"/>
              <a:t>: Whoever gets the </a:t>
            </a:r>
            <a:r>
              <a:rPr lang="en-US" sz="1600" dirty="0" smtClean="0"/>
              <a:t>message.</a:t>
            </a:r>
          </a:p>
          <a:p>
            <a:pPr marL="514350" indent="-514350">
              <a:buFont typeface="+mj-lt"/>
              <a:buAutoNum type="arabicPeriod"/>
            </a:pPr>
            <a:r>
              <a:rPr lang="en-US" sz="1600" dirty="0" smtClean="0"/>
              <a:t>Feedback</a:t>
            </a:r>
            <a:r>
              <a:rPr lang="en-US" sz="1600" dirty="0"/>
              <a:t>: </a:t>
            </a:r>
            <a:r>
              <a:rPr lang="en-US" sz="1600" dirty="0" smtClean="0"/>
              <a:t>The </a:t>
            </a:r>
            <a:r>
              <a:rPr lang="en-US" sz="1600" dirty="0"/>
              <a:t>recipient's reaction to the message they have received</a:t>
            </a:r>
            <a:r>
              <a:rPr lang="en-US" sz="1600" dirty="0" smtClean="0"/>
              <a:t>.</a:t>
            </a:r>
            <a:endParaRPr lang="en-US" sz="1600" dirty="0"/>
          </a:p>
          <a:p>
            <a:pPr marL="514350" indent="-514350">
              <a:buFont typeface="+mj-lt"/>
              <a:buAutoNum type="arabicPeriod"/>
            </a:pPr>
            <a:r>
              <a:rPr lang="en-US" sz="1600" dirty="0"/>
              <a:t>Environment: A</a:t>
            </a:r>
            <a:r>
              <a:rPr lang="en-US" sz="1600" dirty="0" smtClean="0"/>
              <a:t> </a:t>
            </a:r>
            <a:r>
              <a:rPr lang="en-US" sz="1600" dirty="0"/>
              <a:t>setting where communications are sent and received</a:t>
            </a:r>
            <a:r>
              <a:rPr lang="en-US" sz="1600" dirty="0" smtClean="0"/>
              <a:t>.</a:t>
            </a:r>
          </a:p>
          <a:p>
            <a:pPr marL="514350" indent="-514350">
              <a:buFont typeface="+mj-lt"/>
              <a:buAutoNum type="arabicPeriod"/>
            </a:pPr>
            <a:r>
              <a:rPr lang="en-US" sz="1600" dirty="0" smtClean="0"/>
              <a:t>Context</a:t>
            </a:r>
            <a:r>
              <a:rPr lang="en-US" sz="1600" dirty="0"/>
              <a:t>: The settings which involve communication.</a:t>
            </a:r>
          </a:p>
          <a:p>
            <a:pPr marL="514350" indent="-514350">
              <a:buFont typeface="+mj-lt"/>
              <a:buAutoNum type="arabicPeriod"/>
            </a:pPr>
            <a:r>
              <a:rPr lang="en-US" sz="1600" dirty="0"/>
              <a:t>Interference: It is anything that changes the meaning of communication. </a:t>
            </a:r>
            <a:endParaRPr lang="en-PK" sz="1600" dirty="0"/>
          </a:p>
        </p:txBody>
      </p:sp>
      <p:pic>
        <p:nvPicPr>
          <p:cNvPr id="5" name="Picture 4" descr="Green dialogue boxes">
            <a:extLst>
              <a:ext uri="{FF2B5EF4-FFF2-40B4-BE49-F238E27FC236}">
                <a16:creationId xmlns:a16="http://schemas.microsoft.com/office/drawing/2014/main" id="{64896AB7-68D1-2E88-85AD-F364623A2413}"/>
              </a:ext>
            </a:extLst>
          </p:cNvPr>
          <p:cNvPicPr>
            <a:picLocks noChangeAspect="1"/>
          </p:cNvPicPr>
          <p:nvPr/>
        </p:nvPicPr>
        <p:blipFill rotWithShape="1">
          <a:blip r:embed="rId2"/>
          <a:srcRect l="9290" r="15120"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3004924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1DE2F-8BE8-638F-9986-9414E9BD174B}"/>
              </a:ext>
            </a:extLst>
          </p:cNvPr>
          <p:cNvSpPr>
            <a:spLocks noGrp="1"/>
          </p:cNvSpPr>
          <p:nvPr>
            <p:ph type="title"/>
          </p:nvPr>
        </p:nvSpPr>
        <p:spPr>
          <a:xfrm>
            <a:off x="481011" y="327025"/>
            <a:ext cx="5324477" cy="1630363"/>
          </a:xfrm>
        </p:spPr>
        <p:txBody>
          <a:bodyPr anchor="b">
            <a:normAutofit/>
          </a:bodyPr>
          <a:lstStyle/>
          <a:p>
            <a:r>
              <a:rPr lang="en-US" sz="3600"/>
              <a:t>Importance of Communication in Health and Social Care</a:t>
            </a:r>
            <a:endParaRPr lang="en-PK" sz="3600"/>
          </a:p>
        </p:txBody>
      </p:sp>
      <p:sp>
        <p:nvSpPr>
          <p:cNvPr id="3" name="Content Placeholder 2">
            <a:extLst>
              <a:ext uri="{FF2B5EF4-FFF2-40B4-BE49-F238E27FC236}">
                <a16:creationId xmlns:a16="http://schemas.microsoft.com/office/drawing/2014/main" id="{3069DAD6-ED57-C5D6-7E3E-C9FB5CCC70D0}"/>
              </a:ext>
            </a:extLst>
          </p:cNvPr>
          <p:cNvSpPr>
            <a:spLocks noGrp="1"/>
          </p:cNvSpPr>
          <p:nvPr>
            <p:ph idx="1"/>
          </p:nvPr>
        </p:nvSpPr>
        <p:spPr>
          <a:xfrm>
            <a:off x="481013" y="2286001"/>
            <a:ext cx="5324475" cy="3919538"/>
          </a:xfrm>
        </p:spPr>
        <p:txBody>
          <a:bodyPr anchor="t">
            <a:normAutofit/>
          </a:bodyPr>
          <a:lstStyle/>
          <a:p>
            <a:pPr algn="just"/>
            <a:r>
              <a:rPr lang="en-US" sz="1800" dirty="0"/>
              <a:t>Communication </a:t>
            </a:r>
            <a:r>
              <a:rPr lang="en-US" sz="1800" dirty="0" smtClean="0"/>
              <a:t>takes </a:t>
            </a:r>
            <a:r>
              <a:rPr lang="en-US" sz="1800" dirty="0"/>
              <a:t>an important </a:t>
            </a:r>
            <a:r>
              <a:rPr lang="en-US" sz="1800" dirty="0" smtClean="0"/>
              <a:t>part in </a:t>
            </a:r>
            <a:r>
              <a:rPr lang="en-US" sz="1800" dirty="0"/>
              <a:t>health and social care as effective communication ensures the best quality of treatment provided to the patient. </a:t>
            </a:r>
            <a:endParaRPr lang="en-US" sz="1800" dirty="0" smtClean="0"/>
          </a:p>
          <a:p>
            <a:pPr marL="0" indent="0" algn="just">
              <a:buNone/>
            </a:pPr>
            <a:endParaRPr lang="en-US" sz="1800" dirty="0"/>
          </a:p>
          <a:p>
            <a:pPr algn="just"/>
            <a:r>
              <a:rPr lang="en-US" sz="1800" dirty="0"/>
              <a:t>Health and social care providers use the communication to provide the emotional support to the patient and its family members, to keep patients privacy, record </a:t>
            </a:r>
            <a:r>
              <a:rPr lang="en-US" sz="1800" dirty="0" smtClean="0"/>
              <a:t>patients’ </a:t>
            </a:r>
            <a:r>
              <a:rPr lang="en-US" sz="1800" dirty="0"/>
              <a:t>data and to interact with different personnel. </a:t>
            </a:r>
          </a:p>
          <a:p>
            <a:endParaRPr lang="en-US" sz="1800" dirty="0"/>
          </a:p>
          <a:p>
            <a:endParaRPr lang="en-US" sz="1800" dirty="0"/>
          </a:p>
          <a:p>
            <a:endParaRPr lang="en-PK" sz="1800" dirty="0"/>
          </a:p>
        </p:txBody>
      </p:sp>
      <p:pic>
        <p:nvPicPr>
          <p:cNvPr id="4" name="Picture 3" descr="Green dialogue boxes">
            <a:extLst>
              <a:ext uri="{FF2B5EF4-FFF2-40B4-BE49-F238E27FC236}">
                <a16:creationId xmlns:a16="http://schemas.microsoft.com/office/drawing/2014/main" id="{5887F201-4E62-1B5D-7719-9A1E2A4E134C}"/>
              </a:ext>
            </a:extLst>
          </p:cNvPr>
          <p:cNvPicPr>
            <a:picLocks noChangeAspect="1"/>
          </p:cNvPicPr>
          <p:nvPr/>
        </p:nvPicPr>
        <p:blipFill rotWithShape="1">
          <a:blip r:embed="rId2"/>
          <a:srcRect l="9289" r="15120"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15503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1F41E56-6B51-B808-B0A9-21C724C3B3D6}"/>
              </a:ext>
            </a:extLst>
          </p:cNvPr>
          <p:cNvPicPr>
            <a:picLocks noChangeAspect="1"/>
          </p:cNvPicPr>
          <p:nvPr/>
        </p:nvPicPr>
        <p:blipFill rotWithShape="1">
          <a:blip r:embed="rId2"/>
          <a:srcRect l="44157" r="1"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graphicFrame>
        <p:nvGraphicFramePr>
          <p:cNvPr id="5" name="Content Placeholder 2">
            <a:extLst>
              <a:ext uri="{FF2B5EF4-FFF2-40B4-BE49-F238E27FC236}">
                <a16:creationId xmlns:a16="http://schemas.microsoft.com/office/drawing/2014/main" id="{55C5364D-F476-2BF3-9A2D-163798D8672A}"/>
              </a:ext>
            </a:extLst>
          </p:cNvPr>
          <p:cNvGraphicFramePr>
            <a:graphicFrameLocks noGrp="1"/>
          </p:cNvGraphicFramePr>
          <p:nvPr>
            <p:ph idx="1"/>
            <p:extLst>
              <p:ext uri="{D42A27DB-BD31-4B8C-83A1-F6EECF244321}">
                <p14:modId xmlns:p14="http://schemas.microsoft.com/office/powerpoint/2010/main" val="1597022871"/>
              </p:ext>
            </p:extLst>
          </p:nvPr>
        </p:nvGraphicFramePr>
        <p:xfrm>
          <a:off x="481013" y="517358"/>
          <a:ext cx="5324475" cy="56881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Green dialogue boxes">
            <a:extLst>
              <a:ext uri="{FF2B5EF4-FFF2-40B4-BE49-F238E27FC236}">
                <a16:creationId xmlns:a16="http://schemas.microsoft.com/office/drawing/2014/main" id="{9211ED2F-A568-F01E-28FC-D340AE769D2A}"/>
              </a:ext>
            </a:extLst>
          </p:cNvPr>
          <p:cNvPicPr>
            <a:picLocks noChangeAspect="1"/>
          </p:cNvPicPr>
          <p:nvPr/>
        </p:nvPicPr>
        <p:blipFill rotWithShape="1">
          <a:blip r:embed="rId8"/>
          <a:srcRect l="9289" r="15120" b="1"/>
          <a:stretch/>
        </p:blipFill>
        <p:spPr>
          <a:xfrm>
            <a:off x="5966354" y="1588"/>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2309739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4812C46-200A-4DEB-A05E-3ED6C68C23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D1EA859B-E555-4109-94F3-6700E046E0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8FADAE-15B7-0B55-93C6-91B7F6C77F1D}"/>
              </a:ext>
            </a:extLst>
          </p:cNvPr>
          <p:cNvSpPr>
            <a:spLocks noGrp="1"/>
          </p:cNvSpPr>
          <p:nvPr>
            <p:ph type="title"/>
          </p:nvPr>
        </p:nvSpPr>
        <p:spPr>
          <a:xfrm>
            <a:off x="838200" y="365125"/>
            <a:ext cx="3822189" cy="1899912"/>
          </a:xfrm>
        </p:spPr>
        <p:txBody>
          <a:bodyPr>
            <a:normAutofit/>
          </a:bodyPr>
          <a:lstStyle/>
          <a:p>
            <a:r>
              <a:rPr lang="en-US" sz="3100"/>
              <a:t>Skills Required for Effective Communication in Health and Social Care</a:t>
            </a:r>
            <a:endParaRPr lang="en-PK" sz="3100"/>
          </a:p>
        </p:txBody>
      </p:sp>
      <p:sp>
        <p:nvSpPr>
          <p:cNvPr id="3" name="Content Placeholder 2">
            <a:extLst>
              <a:ext uri="{FF2B5EF4-FFF2-40B4-BE49-F238E27FC236}">
                <a16:creationId xmlns:a16="http://schemas.microsoft.com/office/drawing/2014/main" id="{7822232B-E0A8-E70C-E516-D8453806A601}"/>
              </a:ext>
            </a:extLst>
          </p:cNvPr>
          <p:cNvSpPr>
            <a:spLocks noGrp="1"/>
          </p:cNvSpPr>
          <p:nvPr>
            <p:ph idx="1"/>
          </p:nvPr>
        </p:nvSpPr>
        <p:spPr>
          <a:xfrm>
            <a:off x="838200" y="2434201"/>
            <a:ext cx="3822189" cy="3742762"/>
          </a:xfrm>
        </p:spPr>
        <p:txBody>
          <a:bodyPr>
            <a:normAutofit/>
          </a:bodyPr>
          <a:lstStyle/>
          <a:p>
            <a:r>
              <a:rPr lang="en-US" sz="2000" dirty="0"/>
              <a:t>Active Listening</a:t>
            </a:r>
          </a:p>
          <a:p>
            <a:r>
              <a:rPr lang="en-US" sz="2000" dirty="0"/>
              <a:t>Empathy</a:t>
            </a:r>
          </a:p>
          <a:p>
            <a:r>
              <a:rPr lang="en-US" sz="2000" dirty="0"/>
              <a:t>Brief and Concise</a:t>
            </a:r>
          </a:p>
          <a:p>
            <a:r>
              <a:rPr lang="en-US" sz="2000" dirty="0"/>
              <a:t>Cultural Awareness</a:t>
            </a:r>
          </a:p>
          <a:p>
            <a:r>
              <a:rPr lang="en-US" sz="2000" dirty="0"/>
              <a:t>Confidence</a:t>
            </a:r>
          </a:p>
          <a:p>
            <a:r>
              <a:rPr lang="en-US" sz="2000" dirty="0"/>
              <a:t>Nonverbal Communication</a:t>
            </a:r>
          </a:p>
          <a:p>
            <a:r>
              <a:rPr lang="en-US" sz="2000" dirty="0"/>
              <a:t>Asking Effective Questions</a:t>
            </a:r>
          </a:p>
          <a:p>
            <a:r>
              <a:rPr lang="en-US" sz="2000" dirty="0"/>
              <a:t>Communication Tools.</a:t>
            </a:r>
            <a:endParaRPr lang="en-PK" sz="2000" dirty="0"/>
          </a:p>
        </p:txBody>
      </p:sp>
      <p:pic>
        <p:nvPicPr>
          <p:cNvPr id="4" name="Picture 3" descr="Green dialogue boxes">
            <a:extLst>
              <a:ext uri="{FF2B5EF4-FFF2-40B4-BE49-F238E27FC236}">
                <a16:creationId xmlns:a16="http://schemas.microsoft.com/office/drawing/2014/main" id="{255423D8-44EA-AB27-628C-5DFE71323FE1}"/>
              </a:ext>
            </a:extLst>
          </p:cNvPr>
          <p:cNvPicPr>
            <a:picLocks noChangeAspect="1"/>
          </p:cNvPicPr>
          <p:nvPr/>
        </p:nvPicPr>
        <p:blipFill rotWithShape="1">
          <a:blip r:embed="rId2"/>
          <a:srcRect l="9289" r="15120" b="1"/>
          <a:stretch/>
        </p:blipFill>
        <p:spPr>
          <a:xfrm>
            <a:off x="5838092" y="1588"/>
            <a:ext cx="6353907"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1236755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C0DB2-0770-A367-E736-54F5025A7827}"/>
              </a:ext>
            </a:extLst>
          </p:cNvPr>
          <p:cNvSpPr>
            <a:spLocks noGrp="1"/>
          </p:cNvSpPr>
          <p:nvPr>
            <p:ph type="title"/>
          </p:nvPr>
        </p:nvSpPr>
        <p:spPr>
          <a:xfrm>
            <a:off x="481011" y="327025"/>
            <a:ext cx="5324477" cy="1630363"/>
          </a:xfrm>
        </p:spPr>
        <p:txBody>
          <a:bodyPr anchor="b">
            <a:normAutofit/>
          </a:bodyPr>
          <a:lstStyle/>
          <a:p>
            <a:r>
              <a:rPr lang="en-US" sz="3600"/>
              <a:t/>
            </a:r>
            <a:br>
              <a:rPr lang="en-US" sz="3600"/>
            </a:br>
            <a:r>
              <a:rPr lang="en-US" sz="3600"/>
              <a:t>Example of Communication in Health and Social Care</a:t>
            </a:r>
            <a:endParaRPr lang="en-PK" sz="3600"/>
          </a:p>
        </p:txBody>
      </p:sp>
      <p:sp>
        <p:nvSpPr>
          <p:cNvPr id="3" name="Content Placeholder 2">
            <a:extLst>
              <a:ext uri="{FF2B5EF4-FFF2-40B4-BE49-F238E27FC236}">
                <a16:creationId xmlns:a16="http://schemas.microsoft.com/office/drawing/2014/main" id="{B8BEB2FA-9AD0-C854-1964-FAA3B5F8D440}"/>
              </a:ext>
            </a:extLst>
          </p:cNvPr>
          <p:cNvSpPr>
            <a:spLocks noGrp="1"/>
          </p:cNvSpPr>
          <p:nvPr>
            <p:ph idx="1"/>
          </p:nvPr>
        </p:nvSpPr>
        <p:spPr>
          <a:xfrm>
            <a:off x="481013" y="2286001"/>
            <a:ext cx="5324475" cy="3919538"/>
          </a:xfrm>
        </p:spPr>
        <p:txBody>
          <a:bodyPr anchor="t">
            <a:normAutofit/>
          </a:bodyPr>
          <a:lstStyle/>
          <a:p>
            <a:r>
              <a:rPr lang="en-US" sz="1800" kern="100" dirty="0">
                <a:effectLst/>
                <a:latin typeface="Calibri" panose="020F0502020204030204" pitchFamily="34" charset="0"/>
                <a:ea typeface="Calibri" panose="020F0502020204030204" pitchFamily="34" charset="0"/>
                <a:cs typeface="Times New Roman" panose="02020603050405020304" pitchFamily="18" charset="0"/>
              </a:rPr>
              <a:t>Effective communication involves the doctor listening actively to the patient's concerns, explaining the various treatment options using clear and concise language, </a:t>
            </a:r>
            <a:r>
              <a:rPr lang="en-US" sz="1800" kern="100" dirty="0">
                <a:latin typeface="Calibri" panose="020F0502020204030204" pitchFamily="34" charset="0"/>
                <a:ea typeface="Calibri" panose="020F0502020204030204" pitchFamily="34" charset="0"/>
                <a:cs typeface="Times New Roman" panose="02020603050405020304" pitchFamily="18" charset="0"/>
              </a:rPr>
              <a:t>and giving the patient the knowledge they require to decide on their course of therapy.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doctor should also show empathy toward the patient's situation, be culturally aware, and respect the patient's dignity. The patient, in turn, should feel comfortable asking questions and expressing their preferences, which allows for collaborative decision-making and ensures that the patient receives the best possible care.</a:t>
            </a:r>
            <a:endParaRPr lang="en-PK"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PK" sz="1800" dirty="0"/>
          </a:p>
        </p:txBody>
      </p:sp>
      <p:pic>
        <p:nvPicPr>
          <p:cNvPr id="4" name="Picture 3" descr="Green dialogue boxes">
            <a:extLst>
              <a:ext uri="{FF2B5EF4-FFF2-40B4-BE49-F238E27FC236}">
                <a16:creationId xmlns:a16="http://schemas.microsoft.com/office/drawing/2014/main" id="{1EFB53E1-49E7-3A69-62E0-30036DB67465}"/>
              </a:ext>
            </a:extLst>
          </p:cNvPr>
          <p:cNvPicPr>
            <a:picLocks noChangeAspect="1"/>
          </p:cNvPicPr>
          <p:nvPr/>
        </p:nvPicPr>
        <p:blipFill rotWithShape="1">
          <a:blip r:embed="rId2"/>
          <a:srcRect l="9289" r="15121"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459256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0FD2E-E0BB-754C-C0C2-2483CC71CBCA}"/>
              </a:ext>
            </a:extLst>
          </p:cNvPr>
          <p:cNvSpPr>
            <a:spLocks noGrp="1"/>
          </p:cNvSpPr>
          <p:nvPr>
            <p:ph type="title"/>
          </p:nvPr>
        </p:nvSpPr>
        <p:spPr>
          <a:xfrm>
            <a:off x="481011" y="327025"/>
            <a:ext cx="5324477" cy="1630363"/>
          </a:xfrm>
        </p:spPr>
        <p:txBody>
          <a:bodyPr anchor="b">
            <a:normAutofit/>
          </a:bodyPr>
          <a:lstStyle/>
          <a:p>
            <a:r>
              <a:rPr lang="en-US" sz="3600" dirty="0"/>
              <a:t>References</a:t>
            </a:r>
            <a:endParaRPr lang="en-PK" sz="3600" dirty="0"/>
          </a:p>
        </p:txBody>
      </p:sp>
      <p:sp>
        <p:nvSpPr>
          <p:cNvPr id="3" name="Content Placeholder 2">
            <a:extLst>
              <a:ext uri="{FF2B5EF4-FFF2-40B4-BE49-F238E27FC236}">
                <a16:creationId xmlns:a16="http://schemas.microsoft.com/office/drawing/2014/main" id="{F5C57194-60A2-F1B5-34D2-FF9683E95AE8}"/>
              </a:ext>
            </a:extLst>
          </p:cNvPr>
          <p:cNvSpPr>
            <a:spLocks noGrp="1"/>
          </p:cNvSpPr>
          <p:nvPr>
            <p:ph idx="1"/>
          </p:nvPr>
        </p:nvSpPr>
        <p:spPr>
          <a:xfrm>
            <a:off x="481013" y="2286001"/>
            <a:ext cx="5324475" cy="3919538"/>
          </a:xfrm>
        </p:spPr>
        <p:txBody>
          <a:bodyPr anchor="t">
            <a:normAutofit/>
          </a:bodyPr>
          <a:lstStyle/>
          <a:p>
            <a:pPr marL="0" indent="0">
              <a:buNone/>
            </a:pPr>
            <a:endParaRPr lang="en-US" sz="1800" dirty="0"/>
          </a:p>
          <a:p>
            <a:r>
              <a:rPr lang="en-US" sz="1800" dirty="0">
                <a:latin typeface="Arial" panose="020B0604020202020204" pitchFamily="34" charset="0"/>
              </a:rPr>
              <a:t>Moss, B., (2017) </a:t>
            </a:r>
            <a:r>
              <a:rPr lang="en-US" sz="1800" i="1" dirty="0">
                <a:latin typeface="Arial" panose="020B0604020202020204" pitchFamily="34" charset="0"/>
              </a:rPr>
              <a:t>‘Communication skills in health and social care’. Communication Skills in Health and Social Care. </a:t>
            </a:r>
            <a:r>
              <a:rPr lang="en-US" sz="1800" dirty="0">
                <a:latin typeface="Arial" panose="020B0604020202020204" pitchFamily="34" charset="0"/>
              </a:rPr>
              <a:t>pp.1-272.</a:t>
            </a:r>
          </a:p>
          <a:p>
            <a:pPr algn="just"/>
            <a:r>
              <a:rPr lang="en-US" sz="1800" dirty="0">
                <a:latin typeface="Arial" panose="020B0604020202020204" pitchFamily="34" charset="0"/>
              </a:rPr>
              <a:t>Parr, S., Pound, C. and Hewitt, A., (2006). </a:t>
            </a:r>
            <a:r>
              <a:rPr lang="en-US" sz="1800" i="1" dirty="0">
                <a:latin typeface="Arial" panose="020B0604020202020204" pitchFamily="34" charset="0"/>
              </a:rPr>
              <a:t>‘Communication access to health and social services’. Topics in Language Disorders, 26(3). </a:t>
            </a:r>
            <a:r>
              <a:rPr lang="en-US" sz="1800" dirty="0">
                <a:latin typeface="Arial" panose="020B0604020202020204" pitchFamily="34" charset="0"/>
              </a:rPr>
              <a:t>pp.189-198.</a:t>
            </a:r>
            <a:endParaRPr lang="en-US" sz="1800" dirty="0"/>
          </a:p>
          <a:p>
            <a:pPr marL="0" indent="0">
              <a:buNone/>
            </a:pPr>
            <a:endParaRPr lang="en-PK" sz="1800" dirty="0"/>
          </a:p>
        </p:txBody>
      </p:sp>
      <p:pic>
        <p:nvPicPr>
          <p:cNvPr id="4" name="Picture 3" descr="Green dialogue boxes">
            <a:extLst>
              <a:ext uri="{FF2B5EF4-FFF2-40B4-BE49-F238E27FC236}">
                <a16:creationId xmlns:a16="http://schemas.microsoft.com/office/drawing/2014/main" id="{ED82BB12-61BB-F025-87E7-E830FFBEE67C}"/>
              </a:ext>
            </a:extLst>
          </p:cNvPr>
          <p:cNvPicPr>
            <a:picLocks noChangeAspect="1"/>
          </p:cNvPicPr>
          <p:nvPr/>
        </p:nvPicPr>
        <p:blipFill rotWithShape="1">
          <a:blip r:embed="rId2"/>
          <a:srcRect l="9288" r="15121" b="1"/>
          <a:stretch/>
        </p:blipFill>
        <p:spPr>
          <a:xfrm>
            <a:off x="5966355" y="1"/>
            <a:ext cx="6225645" cy="6856412"/>
          </a:xfrm>
          <a:custGeom>
            <a:avLst/>
            <a:gdLst/>
            <a:ahLst/>
            <a:cxnLst/>
            <a:rect l="l" t="t" r="r" b="b"/>
            <a:pathLst>
              <a:path w="5620032" h="6856412">
                <a:moveTo>
                  <a:pt x="13187" y="0"/>
                </a:moveTo>
                <a:lnTo>
                  <a:pt x="5620032" y="0"/>
                </a:lnTo>
                <a:lnTo>
                  <a:pt x="5620032" y="6856412"/>
                </a:lnTo>
                <a:lnTo>
                  <a:pt x="0" y="6856412"/>
                </a:lnTo>
                <a:lnTo>
                  <a:pt x="64318" y="6298274"/>
                </a:lnTo>
                <a:cubicBezTo>
                  <a:pt x="203221" y="4970220"/>
                  <a:pt x="240510" y="3632077"/>
                  <a:pt x="97152" y="2276000"/>
                </a:cubicBezTo>
                <a:cubicBezTo>
                  <a:pt x="35713" y="1694824"/>
                  <a:pt x="7455" y="1116942"/>
                  <a:pt x="6154" y="541737"/>
                </a:cubicBezTo>
                <a:close/>
              </a:path>
            </a:pathLst>
          </a:custGeom>
        </p:spPr>
      </p:pic>
    </p:spTree>
    <p:extLst>
      <p:ext uri="{BB962C8B-B14F-4D97-AF65-F5344CB8AC3E}">
        <p14:creationId xmlns:p14="http://schemas.microsoft.com/office/powerpoint/2010/main" val="10058082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2AB7DF239C12A439C98B576EFDF6C0A" ma:contentTypeVersion="8" ma:contentTypeDescription="Create a new document." ma:contentTypeScope="" ma:versionID="22813a401986386350ab6c2c959e98de">
  <xsd:schema xmlns:xsd="http://www.w3.org/2001/XMLSchema" xmlns:xs="http://www.w3.org/2001/XMLSchema" xmlns:p="http://schemas.microsoft.com/office/2006/metadata/properties" xmlns:ns3="185b22c0-1c1e-44f3-af00-30cef095e477" xmlns:ns4="08604935-4904-48c0-81f3-2f9523ad8236" targetNamespace="http://schemas.microsoft.com/office/2006/metadata/properties" ma:root="true" ma:fieldsID="8b2d2cc7deb44b1344e7c4bfb1be2478" ns3:_="" ns4:_="">
    <xsd:import namespace="185b22c0-1c1e-44f3-af00-30cef095e477"/>
    <xsd:import namespace="08604935-4904-48c0-81f3-2f9523ad8236"/>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5b22c0-1c1e-44f3-af00-30cef095e47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Length (seconds)" ma:internalName="MediaLengthInSeconds" ma:readOnly="true">
      <xsd:simpleType>
        <xsd:restriction base="dms:Unknown"/>
      </xsd:simpleType>
    </xsd:element>
    <xsd:element name="MediaServiceAutoTags" ma:index="15"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8604935-4904-48c0-81f3-2f9523ad823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A3AD8A1-4884-4469-896E-E4BC442ADFF5}">
  <ds:schemaRefs>
    <ds:schemaRef ds:uri="http://schemas.microsoft.com/office/2006/documentManagement/types"/>
    <ds:schemaRef ds:uri="08604935-4904-48c0-81f3-2f9523ad8236"/>
    <ds:schemaRef ds:uri="http://schemas.microsoft.com/office/2006/metadata/properties"/>
    <ds:schemaRef ds:uri="http://purl.org/dc/dcmitype/"/>
    <ds:schemaRef ds:uri="http://www.w3.org/XML/1998/namespace"/>
    <ds:schemaRef ds:uri="http://purl.org/dc/elements/1.1/"/>
    <ds:schemaRef ds:uri="http://purl.org/dc/terms/"/>
    <ds:schemaRef ds:uri="http://schemas.openxmlformats.org/package/2006/metadata/core-properties"/>
    <ds:schemaRef ds:uri="http://schemas.microsoft.com/office/infopath/2007/PartnerControls"/>
    <ds:schemaRef ds:uri="185b22c0-1c1e-44f3-af00-30cef095e477"/>
  </ds:schemaRefs>
</ds:datastoreItem>
</file>

<file path=customXml/itemProps2.xml><?xml version="1.0" encoding="utf-8"?>
<ds:datastoreItem xmlns:ds="http://schemas.openxmlformats.org/officeDocument/2006/customXml" ds:itemID="{5F4EB0A2-8C4F-4406-805D-5B90BA98554F}">
  <ds:schemaRefs>
    <ds:schemaRef ds:uri="http://schemas.microsoft.com/sharepoint/v3/contenttype/forms"/>
  </ds:schemaRefs>
</ds:datastoreItem>
</file>

<file path=customXml/itemProps3.xml><?xml version="1.0" encoding="utf-8"?>
<ds:datastoreItem xmlns:ds="http://schemas.openxmlformats.org/officeDocument/2006/customXml" ds:itemID="{E0174ED2-D12C-4212-A03F-3DD28D1C46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5b22c0-1c1e-44f3-af00-30cef095e477"/>
    <ds:schemaRef ds:uri="08604935-4904-48c0-81f3-2f9523ad82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283</TotalTime>
  <Words>420</Words>
  <Application>Microsoft Office PowerPoint</Application>
  <PresentationFormat>Widescreen</PresentationFormat>
  <Paragraphs>44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PowerPoint Presentation</vt:lpstr>
      <vt:lpstr>Communication in Health and Social Care</vt:lpstr>
      <vt:lpstr>What is Communication?</vt:lpstr>
      <vt:lpstr>Elements of Communication</vt:lpstr>
      <vt:lpstr>Importance of Communication in Health and Social Care</vt:lpstr>
      <vt:lpstr>PowerPoint Presentation</vt:lpstr>
      <vt:lpstr>Skills Required for Effective Communication in Health and Social Care</vt:lpstr>
      <vt:lpstr> Example of Communication in Health and Social Care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Social Care</dc:title>
  <dc:creator/>
  <cp:lastModifiedBy>DELL</cp:lastModifiedBy>
  <cp:revision>12</cp:revision>
  <dcterms:created xsi:type="dcterms:W3CDTF">2023-03-09T14:01:25Z</dcterms:created>
  <dcterms:modified xsi:type="dcterms:W3CDTF">2023-03-12T13:00:54Z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0x01010072AB7DF239C12A439C98B576EFDF6C0A</vt:lpwstr>
  </property>
</Properties>
</file>