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7" r:id="rId2"/>
    <p:sldId id="258" r:id="rId3"/>
    <p:sldId id="301" r:id="rId4"/>
    <p:sldId id="296" r:id="rId5"/>
    <p:sldId id="297" r:id="rId6"/>
    <p:sldId id="299" r:id="rId7"/>
    <p:sldId id="304" r:id="rId8"/>
    <p:sldId id="306" r:id="rId9"/>
    <p:sldId id="307" r:id="rId10"/>
    <p:sldId id="308" r:id="rId11"/>
    <p:sldId id="309" r:id="rId12"/>
    <p:sldId id="311" r:id="rId13"/>
    <p:sldId id="310" r:id="rId14"/>
    <p:sldId id="305" r:id="rId15"/>
    <p:sldId id="280" r:id="rId16"/>
    <p:sldId id="287" r:id="rId17"/>
    <p:sldId id="288" r:id="rId18"/>
    <p:sldId id="292" r:id="rId19"/>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1440" tIns="45720" rIns="91440" bIns="45720" rtlCol="0"/>
          <a:lstStyle>
            <a:lvl1pPr algn="r">
              <a:defRPr sz="1200"/>
            </a:lvl1pPr>
          </a:lstStyle>
          <a:p>
            <a:fld id="{D913B9D9-9286-4A3D-91D8-C05C40FEC31A}" type="datetimeFigureOut">
              <a:rPr lang="en-GB" smtClean="0"/>
              <a:pPr/>
              <a:t>14/05/2021</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40" tIns="45720" rIns="91440" bIns="45720" rtlCol="0" anchor="b"/>
          <a:lstStyle>
            <a:lvl1pPr algn="r">
              <a:defRPr sz="1200"/>
            </a:lvl1pPr>
          </a:lstStyle>
          <a:p>
            <a:fld id="{170244B4-86D1-4C2E-A18C-4E6CF8281601}" type="slidenum">
              <a:rPr lang="en-GB" smtClean="0"/>
              <a:pPr/>
              <a:t>‹#›</a:t>
            </a:fld>
            <a:endParaRPr lang="en-GB"/>
          </a:p>
        </p:txBody>
      </p:sp>
    </p:spTree>
    <p:extLst>
      <p:ext uri="{BB962C8B-B14F-4D97-AF65-F5344CB8AC3E}">
        <p14:creationId xmlns:p14="http://schemas.microsoft.com/office/powerpoint/2010/main" val="2033770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829250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24106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5509088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11786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65216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93153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48505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71830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33877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56395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81219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14/05/2021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5102773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Creating Culture</a:t>
            </a:r>
            <a:endParaRPr lang="en-GB" dirty="0">
              <a:solidFill>
                <a:schemeClr val="bg1"/>
              </a:solidFill>
            </a:endParaRPr>
          </a:p>
        </p:txBody>
      </p:sp>
      <p:sp>
        <p:nvSpPr>
          <p:cNvPr id="3" name="Subtitle 2"/>
          <p:cNvSpPr>
            <a:spLocks noGrp="1"/>
          </p:cNvSpPr>
          <p:nvPr>
            <p:ph type="subTitle" idx="1"/>
          </p:nvPr>
        </p:nvSpPr>
        <p:spPr>
          <a:xfrm>
            <a:off x="1323459" y="5949280"/>
            <a:ext cx="6400800" cy="672480"/>
          </a:xfrm>
        </p:spPr>
        <p:txBody>
          <a:bodyPr>
            <a:normAutofit/>
          </a:bodyPr>
          <a:lstStyle/>
          <a:p>
            <a:r>
              <a:rPr lang="en-GB" sz="3200" b="1" dirty="0" smtClean="0">
                <a:solidFill>
                  <a:schemeClr val="bg1"/>
                </a:solidFill>
              </a:rPr>
              <a:t>HPHP4008</a:t>
            </a:r>
          </a:p>
        </p:txBody>
      </p:sp>
      <p:sp>
        <p:nvSpPr>
          <p:cNvPr id="4" name="Subtitle 2"/>
          <p:cNvSpPr txBox="1">
            <a:spLocks/>
          </p:cNvSpPr>
          <p:nvPr/>
        </p:nvSpPr>
        <p:spPr>
          <a:xfrm>
            <a:off x="1309418" y="2903343"/>
            <a:ext cx="6984776" cy="1392560"/>
          </a:xfrm>
          <a:prstGeom prst="rect">
            <a:avLst/>
          </a:prstGeom>
        </p:spPr>
        <p:txBody>
          <a:bodyPr vert="horz">
            <a:normAutofit fontScale="70000" lnSpcReduction="20000"/>
          </a:bodyPr>
          <a:lstStyle/>
          <a:p>
            <a:pPr algn="ctr">
              <a:spcBef>
                <a:spcPct val="20000"/>
              </a:spcBef>
              <a:buClr>
                <a:prstClr val="white">
                  <a:shade val="95000"/>
                </a:prstClr>
              </a:buClr>
              <a:buSzPct val="65000"/>
              <a:defRPr/>
            </a:pPr>
            <a:r>
              <a:rPr lang="en-GB" sz="3600" dirty="0" smtClean="0">
                <a:solidFill>
                  <a:prstClr val="black"/>
                </a:solidFill>
              </a:rPr>
              <a:t>Session one – part 1</a:t>
            </a:r>
          </a:p>
          <a:p>
            <a:pPr algn="ctr">
              <a:spcBef>
                <a:spcPct val="20000"/>
              </a:spcBef>
              <a:buClr>
                <a:prstClr val="white">
                  <a:shade val="95000"/>
                </a:prstClr>
              </a:buClr>
              <a:buSzPct val="65000"/>
              <a:defRPr/>
            </a:pPr>
            <a:r>
              <a:rPr lang="en-GB" sz="3600" dirty="0" smtClean="0">
                <a:solidFill>
                  <a:prstClr val="black"/>
                </a:solidFill>
              </a:rPr>
              <a:t>“</a:t>
            </a:r>
            <a:r>
              <a:rPr lang="en-GB" sz="3600" dirty="0" smtClean="0">
                <a:solidFill>
                  <a:schemeClr val="bg1"/>
                </a:solidFill>
              </a:rPr>
              <a:t>Home is where the Hearth is” </a:t>
            </a:r>
            <a:r>
              <a:rPr lang="en-GB" sz="3600" i="1" dirty="0">
                <a:solidFill>
                  <a:schemeClr val="bg1"/>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rotWithShape="1">
          <a:blip r:embed="rId2"/>
          <a:srcRect b="10409"/>
          <a:stretch/>
        </p:blipFill>
        <p:spPr>
          <a:xfrm>
            <a:off x="2929657" y="3873928"/>
            <a:ext cx="3226519" cy="2075352"/>
          </a:xfrm>
          <a:prstGeom prst="rect">
            <a:avLst/>
          </a:prstGeom>
        </p:spPr>
      </p:pic>
    </p:spTree>
    <p:extLst>
      <p:ext uri="{BB962C8B-B14F-4D97-AF65-F5344CB8AC3E}">
        <p14:creationId xmlns:p14="http://schemas.microsoft.com/office/powerpoint/2010/main" val="40049903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642194"/>
          </a:xfrm>
        </p:spPr>
        <p:txBody>
          <a:bodyPr>
            <a:normAutofit/>
          </a:bodyPr>
          <a:lstStyle/>
          <a:p>
            <a:r>
              <a:rPr lang="en-GB" dirty="0" smtClean="0">
                <a:solidFill>
                  <a:schemeClr val="bg1"/>
                </a:solidFill>
              </a:rPr>
              <a:t>The Roman Household: the basics</a:t>
            </a:r>
            <a:endParaRPr lang="en-GB" dirty="0">
              <a:solidFill>
                <a:schemeClr val="bg1"/>
              </a:solidFill>
            </a:endParaRPr>
          </a:p>
        </p:txBody>
      </p:sp>
      <p:sp>
        <p:nvSpPr>
          <p:cNvPr id="3" name="Content Placeholder 2"/>
          <p:cNvSpPr>
            <a:spLocks noGrp="1"/>
          </p:cNvSpPr>
          <p:nvPr>
            <p:ph idx="1"/>
          </p:nvPr>
        </p:nvSpPr>
        <p:spPr>
          <a:xfrm>
            <a:off x="0" y="2132857"/>
            <a:ext cx="3635896" cy="4725143"/>
          </a:xfrm>
        </p:spPr>
        <p:txBody>
          <a:bodyPr>
            <a:normAutofit fontScale="92500" lnSpcReduction="10000"/>
          </a:bodyPr>
          <a:lstStyle/>
          <a:p>
            <a:r>
              <a:rPr lang="en-GB" dirty="0" smtClean="0">
                <a:solidFill>
                  <a:schemeClr val="bg1"/>
                </a:solidFill>
              </a:rPr>
              <a:t>Composition, hierarchy and social relationships in the household. </a:t>
            </a:r>
          </a:p>
          <a:p>
            <a:pPr marL="137160" indent="0">
              <a:buNone/>
            </a:pPr>
            <a:endParaRPr lang="en-GB" sz="1300" dirty="0" smtClean="0">
              <a:solidFill>
                <a:schemeClr val="bg1"/>
              </a:solidFill>
            </a:endParaRPr>
          </a:p>
          <a:p>
            <a:r>
              <a:rPr lang="en-GB" dirty="0" smtClean="0">
                <a:solidFill>
                  <a:schemeClr val="bg1"/>
                </a:solidFill>
              </a:rPr>
              <a:t>The household as a social space. </a:t>
            </a:r>
          </a:p>
          <a:p>
            <a:endParaRPr lang="en-GB" sz="1300" dirty="0" smtClean="0">
              <a:solidFill>
                <a:schemeClr val="bg1"/>
              </a:solidFill>
            </a:endParaRPr>
          </a:p>
          <a:p>
            <a:r>
              <a:rPr lang="en-GB" dirty="0" smtClean="0">
                <a:solidFill>
                  <a:schemeClr val="bg1"/>
                </a:solidFill>
              </a:rPr>
              <a:t>The household as an economic unit.</a:t>
            </a:r>
          </a:p>
          <a:p>
            <a:endParaRPr lang="en-GB" sz="1300" dirty="0">
              <a:solidFill>
                <a:schemeClr val="bg1"/>
              </a:solidFill>
            </a:endParaRPr>
          </a:p>
          <a:p>
            <a:r>
              <a:rPr lang="en-GB" dirty="0">
                <a:solidFill>
                  <a:schemeClr val="bg1"/>
                </a:solidFill>
              </a:rPr>
              <a:t>Structure of the household. </a:t>
            </a:r>
          </a:p>
          <a:p>
            <a:endParaRPr lang="en-GB" dirty="0">
              <a:solidFill>
                <a:schemeClr val="bg1"/>
              </a:solidFill>
            </a:endParaRPr>
          </a:p>
        </p:txBody>
      </p:sp>
      <p:sp>
        <p:nvSpPr>
          <p:cNvPr id="4" name="Content Placeholder 8"/>
          <p:cNvSpPr txBox="1">
            <a:spLocks/>
          </p:cNvSpPr>
          <p:nvPr/>
        </p:nvSpPr>
        <p:spPr>
          <a:xfrm>
            <a:off x="3491880" y="2132857"/>
            <a:ext cx="5472608" cy="2664295"/>
          </a:xfrm>
          <a:prstGeom prst="rect">
            <a:avLst/>
          </a:prstGeom>
        </p:spPr>
        <p:txBody>
          <a:bodyPr>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i="1" dirty="0" err="1" smtClean="0">
                <a:solidFill>
                  <a:schemeClr val="bg1"/>
                </a:solidFill>
              </a:rPr>
              <a:t>Domus</a:t>
            </a:r>
            <a:r>
              <a:rPr lang="en-GB" dirty="0" smtClean="0">
                <a:solidFill>
                  <a:schemeClr val="bg1"/>
                </a:solidFill>
              </a:rPr>
              <a:t> - the household in a physical sense (as well as social) and those belonging to it. </a:t>
            </a:r>
          </a:p>
          <a:p>
            <a:endParaRPr lang="en-GB" sz="500" dirty="0" smtClean="0">
              <a:solidFill>
                <a:schemeClr val="bg1"/>
              </a:solidFill>
            </a:endParaRPr>
          </a:p>
          <a:p>
            <a:r>
              <a:rPr lang="en-GB" i="1" dirty="0" err="1" smtClean="0">
                <a:solidFill>
                  <a:schemeClr val="bg1"/>
                </a:solidFill>
              </a:rPr>
              <a:t>Familia</a:t>
            </a:r>
            <a:r>
              <a:rPr lang="en-GB" dirty="0" smtClean="0">
                <a:solidFill>
                  <a:schemeClr val="bg1"/>
                </a:solidFill>
              </a:rPr>
              <a:t> – wider family and kin. </a:t>
            </a:r>
          </a:p>
          <a:p>
            <a:endParaRPr lang="en-GB" sz="500" dirty="0" smtClean="0">
              <a:solidFill>
                <a:schemeClr val="bg1"/>
              </a:solidFill>
            </a:endParaRPr>
          </a:p>
          <a:p>
            <a:r>
              <a:rPr lang="en-GB" i="1" dirty="0" smtClean="0">
                <a:solidFill>
                  <a:schemeClr val="bg1"/>
                </a:solidFill>
              </a:rPr>
              <a:t>Gens</a:t>
            </a:r>
            <a:r>
              <a:rPr lang="en-GB" dirty="0" smtClean="0">
                <a:solidFill>
                  <a:schemeClr val="bg1"/>
                </a:solidFill>
              </a:rPr>
              <a:t> – extended “clan”. </a:t>
            </a:r>
          </a:p>
          <a:p>
            <a:endParaRPr lang="en-GB" dirty="0"/>
          </a:p>
        </p:txBody>
      </p:sp>
      <p:pic>
        <p:nvPicPr>
          <p:cNvPr id="5" name="Picture 4"/>
          <p:cNvPicPr>
            <a:picLocks noChangeAspect="1"/>
          </p:cNvPicPr>
          <p:nvPr/>
        </p:nvPicPr>
        <p:blipFill>
          <a:blip r:embed="rId2"/>
          <a:stretch>
            <a:fillRect/>
          </a:stretch>
        </p:blipFill>
        <p:spPr>
          <a:xfrm>
            <a:off x="6804248" y="4857343"/>
            <a:ext cx="2135927" cy="1812018"/>
          </a:xfrm>
          <a:prstGeom prst="rect">
            <a:avLst/>
          </a:prstGeom>
        </p:spPr>
      </p:pic>
      <p:pic>
        <p:nvPicPr>
          <p:cNvPr id="6" name="Picture 5"/>
          <p:cNvPicPr>
            <a:picLocks noChangeAspect="1"/>
          </p:cNvPicPr>
          <p:nvPr/>
        </p:nvPicPr>
        <p:blipFill>
          <a:blip r:embed="rId3"/>
          <a:stretch>
            <a:fillRect/>
          </a:stretch>
        </p:blipFill>
        <p:spPr>
          <a:xfrm>
            <a:off x="3635896" y="4882232"/>
            <a:ext cx="3035828" cy="1787129"/>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sz="3200" dirty="0" smtClean="0">
                <a:solidFill>
                  <a:schemeClr val="bg1"/>
                </a:solidFill>
              </a:rPr>
              <a:t>Varying connections to the household</a:t>
            </a:r>
            <a:endParaRPr lang="en-GB" sz="3200" dirty="0">
              <a:solidFill>
                <a:schemeClr val="bg1"/>
              </a:solidFill>
            </a:endParaRPr>
          </a:p>
        </p:txBody>
      </p:sp>
      <p:sp>
        <p:nvSpPr>
          <p:cNvPr id="3" name="Content Placeholder 2"/>
          <p:cNvSpPr>
            <a:spLocks noGrp="1"/>
          </p:cNvSpPr>
          <p:nvPr>
            <p:ph idx="1"/>
          </p:nvPr>
        </p:nvSpPr>
        <p:spPr>
          <a:xfrm>
            <a:off x="179512" y="1600199"/>
            <a:ext cx="8784976" cy="2515399"/>
          </a:xfrm>
        </p:spPr>
        <p:txBody>
          <a:bodyPr>
            <a:normAutofit/>
          </a:bodyPr>
          <a:lstStyle/>
          <a:p>
            <a:r>
              <a:rPr lang="en-GB" dirty="0" smtClean="0">
                <a:solidFill>
                  <a:schemeClr val="bg1"/>
                </a:solidFill>
              </a:rPr>
              <a:t>Slaves an important element of the household, and freedmen and women would not cut of all ties.</a:t>
            </a:r>
          </a:p>
          <a:p>
            <a:pPr lvl="1"/>
            <a:endParaRPr lang="en-GB" sz="1000" dirty="0">
              <a:solidFill>
                <a:schemeClr val="bg1"/>
              </a:solidFill>
            </a:endParaRPr>
          </a:p>
          <a:p>
            <a:r>
              <a:rPr lang="en-GB" dirty="0" smtClean="0">
                <a:solidFill>
                  <a:schemeClr val="bg1"/>
                </a:solidFill>
              </a:rPr>
              <a:t>In Rome a freed </a:t>
            </a:r>
            <a:r>
              <a:rPr lang="en-GB" dirty="0">
                <a:solidFill>
                  <a:schemeClr val="bg1"/>
                </a:solidFill>
              </a:rPr>
              <a:t>slaves would take a masters </a:t>
            </a:r>
            <a:r>
              <a:rPr lang="en-GB" i="1" dirty="0" err="1">
                <a:solidFill>
                  <a:schemeClr val="bg1"/>
                </a:solidFill>
              </a:rPr>
              <a:t>nomen</a:t>
            </a:r>
            <a:r>
              <a:rPr lang="en-GB" dirty="0">
                <a:solidFill>
                  <a:schemeClr val="bg1"/>
                </a:solidFill>
              </a:rPr>
              <a:t> and </a:t>
            </a:r>
            <a:r>
              <a:rPr lang="en-GB" i="1" dirty="0" smtClean="0">
                <a:solidFill>
                  <a:schemeClr val="bg1"/>
                </a:solidFill>
              </a:rPr>
              <a:t>cognomen</a:t>
            </a:r>
            <a:r>
              <a:rPr lang="en-GB" dirty="0" smtClean="0">
                <a:solidFill>
                  <a:schemeClr val="bg1"/>
                </a:solidFill>
              </a:rPr>
              <a:t> </a:t>
            </a:r>
            <a:r>
              <a:rPr lang="en-GB" dirty="0">
                <a:solidFill>
                  <a:schemeClr val="bg1"/>
                </a:solidFill>
              </a:rPr>
              <a:t>but would retain personal name. </a:t>
            </a:r>
          </a:p>
          <a:p>
            <a:pPr marL="137160" indent="0">
              <a:buNone/>
            </a:pPr>
            <a:endParaRPr lang="en-GB" dirty="0" smtClean="0">
              <a:solidFill>
                <a:schemeClr val="bg1"/>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4077072"/>
            <a:ext cx="4249737"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644008" y="5733256"/>
            <a:ext cx="4249737" cy="923330"/>
          </a:xfrm>
          <a:prstGeom prst="rect">
            <a:avLst/>
          </a:prstGeom>
        </p:spPr>
        <p:txBody>
          <a:bodyPr wrap="square">
            <a:spAutoFit/>
          </a:bodyPr>
          <a:lstStyle/>
          <a:p>
            <a:r>
              <a:rPr lang="en-GB" dirty="0" smtClean="0">
                <a:solidFill>
                  <a:schemeClr val="bg1"/>
                </a:solidFill>
              </a:rPr>
              <a:t>Freed slaves sometimes included in the mausoleum of their master - Zeuxis</a:t>
            </a:r>
            <a:r>
              <a:rPr lang="en-GB" dirty="0">
                <a:solidFill>
                  <a:schemeClr val="bg1"/>
                </a:solidFill>
              </a:rPr>
              <a:t>, freedman of Livia, </a:t>
            </a:r>
            <a:r>
              <a:rPr lang="en-GB" i="1" dirty="0" err="1">
                <a:solidFill>
                  <a:schemeClr val="bg1"/>
                </a:solidFill>
              </a:rPr>
              <a:t>aurifex</a:t>
            </a:r>
            <a:r>
              <a:rPr lang="en-GB" dirty="0">
                <a:solidFill>
                  <a:schemeClr val="bg1"/>
                </a:solidFill>
              </a:rPr>
              <a:t> (goldsmith) </a:t>
            </a:r>
          </a:p>
        </p:txBody>
      </p:sp>
      <p:sp>
        <p:nvSpPr>
          <p:cNvPr id="7" name="Content Placeholder 2"/>
          <p:cNvSpPr txBox="1">
            <a:spLocks/>
          </p:cNvSpPr>
          <p:nvPr/>
        </p:nvSpPr>
        <p:spPr>
          <a:xfrm>
            <a:off x="179512" y="3933056"/>
            <a:ext cx="4248472" cy="2924944"/>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000" i="1" dirty="0" err="1" smtClean="0">
                <a:solidFill>
                  <a:schemeClr val="bg1"/>
                </a:solidFill>
              </a:rPr>
              <a:t>Patronus</a:t>
            </a:r>
            <a:r>
              <a:rPr lang="en-GB" sz="3000" dirty="0" smtClean="0">
                <a:solidFill>
                  <a:schemeClr val="bg1"/>
                </a:solidFill>
              </a:rPr>
              <a:t> and </a:t>
            </a:r>
            <a:r>
              <a:rPr lang="en-GB" sz="3000" i="1" dirty="0" err="1" smtClean="0">
                <a:solidFill>
                  <a:schemeClr val="bg1"/>
                </a:solidFill>
              </a:rPr>
              <a:t>cliens</a:t>
            </a:r>
            <a:r>
              <a:rPr lang="en-GB" sz="3000" dirty="0" smtClean="0">
                <a:solidFill>
                  <a:schemeClr val="bg1"/>
                </a:solidFill>
              </a:rPr>
              <a:t> had a social, political, and economic relationships and obligations to each other (patron superior in status). </a:t>
            </a:r>
          </a:p>
          <a:p>
            <a:endParaRPr lang="en-GB" dirty="0"/>
          </a:p>
        </p:txBody>
      </p:sp>
    </p:spTree>
    <p:extLst>
      <p:ext uri="{BB962C8B-B14F-4D97-AF65-F5344CB8AC3E}">
        <p14:creationId xmlns:p14="http://schemas.microsoft.com/office/powerpoint/2010/main" val="1793149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Gender and Hierarchy</a:t>
            </a:r>
            <a:endParaRPr lang="en-GB" dirty="0">
              <a:solidFill>
                <a:schemeClr val="bg1"/>
              </a:solidFill>
            </a:endParaRPr>
          </a:p>
        </p:txBody>
      </p:sp>
      <p:sp>
        <p:nvSpPr>
          <p:cNvPr id="3" name="Content Placeholder 2"/>
          <p:cNvSpPr>
            <a:spLocks noGrp="1"/>
          </p:cNvSpPr>
          <p:nvPr>
            <p:ph idx="1"/>
          </p:nvPr>
        </p:nvSpPr>
        <p:spPr>
          <a:xfrm>
            <a:off x="0" y="1600200"/>
            <a:ext cx="9144000" cy="1828800"/>
          </a:xfrm>
        </p:spPr>
        <p:txBody>
          <a:bodyPr>
            <a:normAutofit fontScale="92500" lnSpcReduction="10000"/>
          </a:bodyPr>
          <a:lstStyle/>
          <a:p>
            <a:r>
              <a:rPr lang="en-GB" dirty="0" smtClean="0">
                <a:solidFill>
                  <a:schemeClr val="bg1"/>
                </a:solidFill>
              </a:rPr>
              <a:t>Roman social customs with marriage </a:t>
            </a:r>
            <a:r>
              <a:rPr lang="en-GB" dirty="0">
                <a:solidFill>
                  <a:schemeClr val="bg1"/>
                </a:solidFill>
              </a:rPr>
              <a:t>are </a:t>
            </a:r>
            <a:r>
              <a:rPr lang="en-GB" dirty="0" smtClean="0">
                <a:solidFill>
                  <a:schemeClr val="bg1"/>
                </a:solidFill>
              </a:rPr>
              <a:t>patrilocal (vs</a:t>
            </a:r>
            <a:r>
              <a:rPr lang="en-GB" dirty="0">
                <a:solidFill>
                  <a:schemeClr val="bg1"/>
                </a:solidFill>
              </a:rPr>
              <a:t>. </a:t>
            </a:r>
            <a:r>
              <a:rPr lang="en-GB" dirty="0" smtClean="0">
                <a:solidFill>
                  <a:schemeClr val="bg1"/>
                </a:solidFill>
              </a:rPr>
              <a:t>matrilocal).</a:t>
            </a:r>
          </a:p>
          <a:p>
            <a:pPr marL="137160" indent="0">
              <a:buNone/>
            </a:pPr>
            <a:endParaRPr lang="en-GB" sz="600" dirty="0">
              <a:solidFill>
                <a:schemeClr val="bg1"/>
              </a:solidFill>
            </a:endParaRPr>
          </a:p>
          <a:p>
            <a:r>
              <a:rPr lang="en-GB" dirty="0" smtClean="0">
                <a:solidFill>
                  <a:schemeClr val="bg1"/>
                </a:solidFill>
              </a:rPr>
              <a:t>The senior male of the household has control and responsibility for it – </a:t>
            </a:r>
            <a:r>
              <a:rPr lang="en-GB" b="1" i="1" dirty="0" smtClean="0">
                <a:solidFill>
                  <a:schemeClr val="bg1"/>
                </a:solidFill>
              </a:rPr>
              <a:t>paterfamilias</a:t>
            </a:r>
            <a:r>
              <a:rPr lang="en-GB" dirty="0" smtClean="0">
                <a:solidFill>
                  <a:schemeClr val="bg1"/>
                </a:solidFill>
              </a:rPr>
              <a:t>. </a:t>
            </a:r>
          </a:p>
          <a:p>
            <a:endParaRPr lang="en-GB" sz="600"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a:solidFill>
                <a:schemeClr val="bg1"/>
              </a:solidFill>
            </a:endParaRPr>
          </a:p>
        </p:txBody>
      </p:sp>
      <p:pic>
        <p:nvPicPr>
          <p:cNvPr id="4" name="Picture 3"/>
          <p:cNvPicPr>
            <a:picLocks noChangeAspect="1"/>
          </p:cNvPicPr>
          <p:nvPr/>
        </p:nvPicPr>
        <p:blipFill>
          <a:blip r:embed="rId2"/>
          <a:stretch>
            <a:fillRect/>
          </a:stretch>
        </p:blipFill>
        <p:spPr>
          <a:xfrm>
            <a:off x="6156176" y="2996952"/>
            <a:ext cx="2823417" cy="2732339"/>
          </a:xfrm>
          <a:prstGeom prst="rect">
            <a:avLst/>
          </a:prstGeom>
        </p:spPr>
      </p:pic>
      <p:sp>
        <p:nvSpPr>
          <p:cNvPr id="5" name="Rectangle 4"/>
          <p:cNvSpPr/>
          <p:nvPr/>
        </p:nvSpPr>
        <p:spPr>
          <a:xfrm>
            <a:off x="2216" y="3429000"/>
            <a:ext cx="5865928" cy="3293209"/>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600" b="1" i="1" dirty="0">
                <a:solidFill>
                  <a:prstClr val="black"/>
                </a:solidFill>
              </a:rPr>
              <a:t>Patria </a:t>
            </a:r>
            <a:r>
              <a:rPr lang="en-GB" sz="2600" b="1" i="1" dirty="0" err="1">
                <a:solidFill>
                  <a:prstClr val="black"/>
                </a:solidFill>
              </a:rPr>
              <a:t>potestas</a:t>
            </a:r>
            <a:r>
              <a:rPr lang="en-GB" sz="2600" b="1" i="1" dirty="0">
                <a:solidFill>
                  <a:prstClr val="black"/>
                </a:solidFill>
              </a:rPr>
              <a:t> </a:t>
            </a:r>
            <a:r>
              <a:rPr lang="en-GB" sz="2600" dirty="0">
                <a:solidFill>
                  <a:prstClr val="black"/>
                </a:solidFill>
              </a:rPr>
              <a:t>already attested in </a:t>
            </a:r>
            <a:r>
              <a:rPr lang="en-GB" sz="2600" b="1" dirty="0">
                <a:solidFill>
                  <a:prstClr val="black"/>
                </a:solidFill>
              </a:rPr>
              <a:t>Twelve Tables </a:t>
            </a:r>
            <a:r>
              <a:rPr lang="en-GB" sz="2600" dirty="0">
                <a:solidFill>
                  <a:prstClr val="black"/>
                </a:solidFill>
              </a:rPr>
              <a:t>(c.450 BC). Originally the </a:t>
            </a:r>
            <a:r>
              <a:rPr lang="en-GB" sz="2600" i="1" dirty="0">
                <a:solidFill>
                  <a:prstClr val="black"/>
                </a:solidFill>
              </a:rPr>
              <a:t>patria </a:t>
            </a:r>
            <a:r>
              <a:rPr lang="en-GB" sz="2600" i="1" dirty="0" err="1">
                <a:solidFill>
                  <a:prstClr val="black"/>
                </a:solidFill>
              </a:rPr>
              <a:t>potestas</a:t>
            </a:r>
            <a:r>
              <a:rPr lang="en-GB" sz="2600" i="1" dirty="0">
                <a:solidFill>
                  <a:prstClr val="black"/>
                </a:solidFill>
              </a:rPr>
              <a:t> </a:t>
            </a:r>
            <a:r>
              <a:rPr lang="en-GB" sz="2600" dirty="0">
                <a:solidFill>
                  <a:prstClr val="black"/>
                </a:solidFill>
              </a:rPr>
              <a:t>included power of life and death over the members of the family. In the later Republic, the </a:t>
            </a:r>
            <a:r>
              <a:rPr lang="en-GB" sz="2600" i="1" dirty="0">
                <a:solidFill>
                  <a:prstClr val="black"/>
                </a:solidFill>
              </a:rPr>
              <a:t>paterfamilias </a:t>
            </a:r>
            <a:r>
              <a:rPr lang="en-GB" sz="2600" dirty="0">
                <a:solidFill>
                  <a:prstClr val="black"/>
                </a:solidFill>
              </a:rPr>
              <a:t>still </a:t>
            </a:r>
            <a:r>
              <a:rPr lang="en-GB" sz="2600" dirty="0" smtClean="0">
                <a:solidFill>
                  <a:prstClr val="black"/>
                </a:solidFill>
              </a:rPr>
              <a:t>notionally retained control over </a:t>
            </a:r>
            <a:r>
              <a:rPr lang="en-GB" sz="2600" dirty="0">
                <a:solidFill>
                  <a:prstClr val="black"/>
                </a:solidFill>
              </a:rPr>
              <a:t>all the property of the family. </a:t>
            </a:r>
          </a:p>
        </p:txBody>
      </p:sp>
      <p:sp>
        <p:nvSpPr>
          <p:cNvPr id="6" name="Rectangle 5"/>
          <p:cNvSpPr/>
          <p:nvPr/>
        </p:nvSpPr>
        <p:spPr>
          <a:xfrm>
            <a:off x="6156176" y="5877272"/>
            <a:ext cx="2823417" cy="769441"/>
          </a:xfrm>
          <a:prstGeom prst="rect">
            <a:avLst/>
          </a:prstGeom>
        </p:spPr>
        <p:txBody>
          <a:bodyPr wrap="square">
            <a:spAutoFit/>
          </a:bodyPr>
          <a:lstStyle/>
          <a:p>
            <a:r>
              <a:rPr lang="pt-BR" sz="2200" dirty="0">
                <a:solidFill>
                  <a:schemeClr val="bg1"/>
                </a:solidFill>
              </a:rPr>
              <a:t>Virgil </a:t>
            </a:r>
            <a:r>
              <a:rPr lang="pt-BR" sz="2200" dirty="0" smtClean="0">
                <a:solidFill>
                  <a:schemeClr val="bg1"/>
                </a:solidFill>
              </a:rPr>
              <a:t>Mosaic, </a:t>
            </a:r>
            <a:r>
              <a:rPr lang="pt-BR" sz="2200" dirty="0">
                <a:solidFill>
                  <a:schemeClr val="bg1"/>
                </a:solidFill>
              </a:rPr>
              <a:t>Bardo Museum Tunis</a:t>
            </a:r>
            <a:endParaRPr lang="en-GB" sz="2200" dirty="0">
              <a:solidFill>
                <a:schemeClr val="bg1"/>
              </a:solidFill>
            </a:endParaRPr>
          </a:p>
        </p:txBody>
      </p:sp>
    </p:spTree>
    <p:extLst>
      <p:ext uri="{BB962C8B-B14F-4D97-AF65-F5344CB8AC3E}">
        <p14:creationId xmlns:p14="http://schemas.microsoft.com/office/powerpoint/2010/main" val="33689334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008112"/>
          </a:xfrm>
        </p:spPr>
        <p:txBody>
          <a:bodyPr/>
          <a:lstStyle/>
          <a:p>
            <a:r>
              <a:rPr lang="en-GB" dirty="0" smtClean="0">
                <a:solidFill>
                  <a:schemeClr val="bg1"/>
                </a:solidFill>
              </a:rPr>
              <a:t>Property and Adoption</a:t>
            </a:r>
            <a:endParaRPr lang="en-GB" dirty="0">
              <a:solidFill>
                <a:schemeClr val="bg1"/>
              </a:solidFill>
            </a:endParaRPr>
          </a:p>
        </p:txBody>
      </p:sp>
      <p:sp>
        <p:nvSpPr>
          <p:cNvPr id="3" name="Content Placeholder 2"/>
          <p:cNvSpPr>
            <a:spLocks noGrp="1"/>
          </p:cNvSpPr>
          <p:nvPr>
            <p:ph idx="1"/>
          </p:nvPr>
        </p:nvSpPr>
        <p:spPr>
          <a:xfrm>
            <a:off x="107504" y="1124744"/>
            <a:ext cx="8928992" cy="5733256"/>
          </a:xfrm>
        </p:spPr>
        <p:txBody>
          <a:bodyPr>
            <a:normAutofit fontScale="92500"/>
          </a:bodyPr>
          <a:lstStyle/>
          <a:p>
            <a:r>
              <a:rPr lang="en-GB" dirty="0" smtClean="0">
                <a:solidFill>
                  <a:schemeClr val="bg1"/>
                </a:solidFill>
              </a:rPr>
              <a:t>Vital to have a successor to continue on the household – hence importance of legitimate children.</a:t>
            </a:r>
          </a:p>
          <a:p>
            <a:endParaRPr lang="en-GB" sz="500" dirty="0">
              <a:solidFill>
                <a:schemeClr val="bg1"/>
              </a:solidFill>
            </a:endParaRPr>
          </a:p>
          <a:p>
            <a:r>
              <a:rPr lang="en-GB" dirty="0" smtClean="0">
                <a:solidFill>
                  <a:schemeClr val="bg1"/>
                </a:solidFill>
              </a:rPr>
              <a:t>Failing that adoption may be required to ensure the continuity of the household: </a:t>
            </a:r>
          </a:p>
          <a:p>
            <a:pPr lvl="1"/>
            <a:r>
              <a:rPr lang="en-GB" dirty="0" smtClean="0">
                <a:solidFill>
                  <a:schemeClr val="bg1"/>
                </a:solidFill>
              </a:rPr>
              <a:t>Not uncommon among the Roman elite, </a:t>
            </a:r>
            <a:r>
              <a:rPr lang="en-GB" dirty="0">
                <a:solidFill>
                  <a:schemeClr val="bg1"/>
                </a:solidFill>
              </a:rPr>
              <a:t>cf. P. Cornelius Scipio </a:t>
            </a:r>
            <a:r>
              <a:rPr lang="en-GB" dirty="0" err="1">
                <a:solidFill>
                  <a:schemeClr val="bg1"/>
                </a:solidFill>
              </a:rPr>
              <a:t>Aemilianus</a:t>
            </a:r>
            <a:r>
              <a:rPr lang="en-GB" dirty="0">
                <a:solidFill>
                  <a:schemeClr val="bg1"/>
                </a:solidFill>
              </a:rPr>
              <a:t> (</a:t>
            </a:r>
            <a:r>
              <a:rPr lang="en-GB" dirty="0" err="1">
                <a:solidFill>
                  <a:schemeClr val="bg1"/>
                </a:solidFill>
              </a:rPr>
              <a:t>Africanus</a:t>
            </a:r>
            <a:r>
              <a:rPr lang="en-GB" dirty="0">
                <a:solidFill>
                  <a:schemeClr val="bg1"/>
                </a:solidFill>
              </a:rPr>
              <a:t> Minor) and Quintus </a:t>
            </a:r>
            <a:r>
              <a:rPr lang="en-GB" dirty="0" err="1">
                <a:solidFill>
                  <a:schemeClr val="bg1"/>
                </a:solidFill>
              </a:rPr>
              <a:t>Fabius</a:t>
            </a:r>
            <a:r>
              <a:rPr lang="en-GB" dirty="0">
                <a:solidFill>
                  <a:schemeClr val="bg1"/>
                </a:solidFill>
              </a:rPr>
              <a:t> Maximus </a:t>
            </a:r>
            <a:r>
              <a:rPr lang="en-GB" dirty="0" err="1" smtClean="0">
                <a:solidFill>
                  <a:schemeClr val="bg1"/>
                </a:solidFill>
              </a:rPr>
              <a:t>Aemilianus</a:t>
            </a:r>
            <a:r>
              <a:rPr lang="en-GB" dirty="0" smtClean="0">
                <a:solidFill>
                  <a:schemeClr val="bg1"/>
                </a:solidFill>
              </a:rPr>
              <a:t>. </a:t>
            </a:r>
          </a:p>
          <a:p>
            <a:pPr lvl="1"/>
            <a:endParaRPr lang="en-GB" sz="500" dirty="0">
              <a:solidFill>
                <a:schemeClr val="bg1"/>
              </a:solidFill>
            </a:endParaRPr>
          </a:p>
          <a:p>
            <a:r>
              <a:rPr lang="en-GB" dirty="0" smtClean="0">
                <a:solidFill>
                  <a:schemeClr val="bg1"/>
                </a:solidFill>
              </a:rPr>
              <a:t>Property to be handed down (Latin – </a:t>
            </a:r>
            <a:r>
              <a:rPr lang="en-GB" i="1" dirty="0" err="1" smtClean="0">
                <a:solidFill>
                  <a:schemeClr val="bg1"/>
                </a:solidFill>
              </a:rPr>
              <a:t>patrimonium</a:t>
            </a:r>
            <a:r>
              <a:rPr lang="en-GB" dirty="0" smtClean="0">
                <a:solidFill>
                  <a:schemeClr val="bg1"/>
                </a:solidFill>
              </a:rPr>
              <a:t>) – maintenance of ancestral burial places. </a:t>
            </a:r>
          </a:p>
          <a:p>
            <a:endParaRPr lang="en-GB" sz="500" dirty="0">
              <a:solidFill>
                <a:schemeClr val="bg1"/>
              </a:solidFill>
            </a:endParaRPr>
          </a:p>
          <a:p>
            <a:r>
              <a:rPr lang="en-GB" dirty="0">
                <a:solidFill>
                  <a:schemeClr val="bg1"/>
                </a:solidFill>
              </a:rPr>
              <a:t>Dowry – property that bride brings into the marriage</a:t>
            </a:r>
            <a:r>
              <a:rPr lang="en-GB" dirty="0" smtClean="0">
                <a:solidFill>
                  <a:schemeClr val="bg1"/>
                </a:solidFill>
              </a:rPr>
              <a:t>.</a:t>
            </a:r>
            <a:endParaRPr lang="en-GB" sz="500" i="1" dirty="0" smtClean="0">
              <a:solidFill>
                <a:schemeClr val="bg1"/>
              </a:solidFill>
            </a:endParaRPr>
          </a:p>
          <a:p>
            <a:r>
              <a:rPr lang="en-GB" i="1" dirty="0" smtClean="0">
                <a:solidFill>
                  <a:schemeClr val="bg1"/>
                </a:solidFill>
              </a:rPr>
              <a:t>Peculium </a:t>
            </a:r>
            <a:r>
              <a:rPr lang="en-GB" dirty="0" smtClean="0">
                <a:solidFill>
                  <a:schemeClr val="bg1"/>
                </a:solidFill>
              </a:rPr>
              <a:t>(Latin): </a:t>
            </a:r>
            <a:r>
              <a:rPr lang="en-GB" dirty="0">
                <a:solidFill>
                  <a:schemeClr val="bg1"/>
                </a:solidFill>
              </a:rPr>
              <a:t>a fund of property made available </a:t>
            </a:r>
            <a:r>
              <a:rPr lang="en-GB" dirty="0" smtClean="0">
                <a:solidFill>
                  <a:schemeClr val="bg1"/>
                </a:solidFill>
              </a:rPr>
              <a:t>to a dependent </a:t>
            </a:r>
            <a:r>
              <a:rPr lang="en-GB" dirty="0">
                <a:solidFill>
                  <a:schemeClr val="bg1"/>
                </a:solidFill>
              </a:rPr>
              <a:t>son or daughter (also </a:t>
            </a:r>
            <a:r>
              <a:rPr lang="en-GB" dirty="0" smtClean="0">
                <a:solidFill>
                  <a:schemeClr val="bg1"/>
                </a:solidFill>
              </a:rPr>
              <a:t>slaves).  </a:t>
            </a:r>
            <a:endParaRPr lang="en-GB" i="1" dirty="0">
              <a:solidFill>
                <a:schemeClr val="bg1"/>
              </a:solidFill>
            </a:endParaRPr>
          </a:p>
        </p:txBody>
      </p:sp>
    </p:spTree>
    <p:extLst>
      <p:ext uri="{BB962C8B-B14F-4D97-AF65-F5344CB8AC3E}">
        <p14:creationId xmlns:p14="http://schemas.microsoft.com/office/powerpoint/2010/main" val="1951717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A Religious Space - </a:t>
            </a:r>
            <a:r>
              <a:rPr lang="en-GB" i="1" dirty="0" err="1">
                <a:solidFill>
                  <a:schemeClr val="bg1"/>
                </a:solidFill>
              </a:rPr>
              <a:t>d</a:t>
            </a:r>
            <a:r>
              <a:rPr lang="en-GB" i="1" dirty="0" err="1" smtClean="0">
                <a:solidFill>
                  <a:schemeClr val="bg1"/>
                </a:solidFill>
              </a:rPr>
              <a:t>omus</a:t>
            </a:r>
            <a:endParaRPr lang="en-GB" dirty="0">
              <a:solidFill>
                <a:schemeClr val="bg1"/>
              </a:solidFill>
            </a:endParaRPr>
          </a:p>
        </p:txBody>
      </p:sp>
      <p:sp>
        <p:nvSpPr>
          <p:cNvPr id="3" name="Content Placeholder 2"/>
          <p:cNvSpPr>
            <a:spLocks noGrp="1"/>
          </p:cNvSpPr>
          <p:nvPr>
            <p:ph idx="1"/>
          </p:nvPr>
        </p:nvSpPr>
        <p:spPr>
          <a:xfrm>
            <a:off x="107504" y="1628800"/>
            <a:ext cx="8856984" cy="5229200"/>
          </a:xfrm>
        </p:spPr>
        <p:txBody>
          <a:bodyPr>
            <a:normAutofit fontScale="92500"/>
          </a:bodyPr>
          <a:lstStyle/>
          <a:p>
            <a:r>
              <a:rPr lang="en-GB" i="1" dirty="0" err="1" smtClean="0">
                <a:solidFill>
                  <a:schemeClr val="bg1"/>
                </a:solidFill>
              </a:rPr>
              <a:t>Lararium</a:t>
            </a:r>
            <a:r>
              <a:rPr lang="en-GB" i="1" dirty="0" smtClean="0">
                <a:solidFill>
                  <a:schemeClr val="bg1"/>
                </a:solidFill>
              </a:rPr>
              <a:t> </a:t>
            </a:r>
            <a:r>
              <a:rPr lang="en-GB" dirty="0" smtClean="0">
                <a:solidFill>
                  <a:schemeClr val="bg1"/>
                </a:solidFill>
              </a:rPr>
              <a:t>– shrine to household gods – frequently found in the atrium, sometimes in kitchen.</a:t>
            </a:r>
          </a:p>
          <a:p>
            <a:endParaRPr lang="en-GB" sz="900" dirty="0">
              <a:solidFill>
                <a:schemeClr val="bg1"/>
              </a:solidFill>
            </a:endParaRPr>
          </a:p>
          <a:p>
            <a:r>
              <a:rPr lang="en-GB" dirty="0" smtClean="0">
                <a:solidFill>
                  <a:schemeClr val="bg1"/>
                </a:solidFill>
              </a:rPr>
              <a:t>Focus of family ritual led by </a:t>
            </a:r>
            <a:r>
              <a:rPr lang="en-GB" i="1" dirty="0" smtClean="0">
                <a:solidFill>
                  <a:schemeClr val="bg1"/>
                </a:solidFill>
              </a:rPr>
              <a:t>paterfamilias</a:t>
            </a:r>
            <a:r>
              <a:rPr lang="en-GB" dirty="0" smtClean="0">
                <a:solidFill>
                  <a:schemeClr val="bg1"/>
                </a:solidFill>
              </a:rPr>
              <a:t>?</a:t>
            </a:r>
          </a:p>
          <a:p>
            <a:endParaRPr lang="en-GB" sz="900" dirty="0" smtClean="0">
              <a:solidFill>
                <a:schemeClr val="bg1"/>
              </a:solidFill>
            </a:endParaRPr>
          </a:p>
          <a:p>
            <a:r>
              <a:rPr lang="en-GB" i="1" dirty="0" smtClean="0">
                <a:solidFill>
                  <a:schemeClr val="bg1"/>
                </a:solidFill>
              </a:rPr>
              <a:t>Di </a:t>
            </a:r>
            <a:r>
              <a:rPr lang="en-GB" i="1" dirty="0" err="1" smtClean="0">
                <a:solidFill>
                  <a:schemeClr val="bg1"/>
                </a:solidFill>
              </a:rPr>
              <a:t>familiares</a:t>
            </a:r>
            <a:r>
              <a:rPr lang="en-GB" i="1" dirty="0" smtClean="0">
                <a:solidFill>
                  <a:schemeClr val="bg1"/>
                </a:solidFill>
              </a:rPr>
              <a:t> </a:t>
            </a:r>
            <a:r>
              <a:rPr lang="en-GB" dirty="0" smtClean="0">
                <a:solidFill>
                  <a:schemeClr val="bg1"/>
                </a:solidFill>
              </a:rPr>
              <a:t>– household deities:</a:t>
            </a:r>
            <a:endParaRPr lang="en-GB" i="1" dirty="0">
              <a:solidFill>
                <a:schemeClr val="bg1"/>
              </a:solidFill>
            </a:endParaRPr>
          </a:p>
          <a:p>
            <a:pPr lvl="1"/>
            <a:r>
              <a:rPr lang="en-GB" i="1" dirty="0" err="1" smtClean="0">
                <a:solidFill>
                  <a:schemeClr val="bg1"/>
                </a:solidFill>
              </a:rPr>
              <a:t>Lares</a:t>
            </a:r>
            <a:r>
              <a:rPr lang="en-GB" i="1" dirty="0" smtClean="0">
                <a:solidFill>
                  <a:schemeClr val="bg1"/>
                </a:solidFill>
              </a:rPr>
              <a:t> </a:t>
            </a:r>
            <a:r>
              <a:rPr lang="en-GB" dirty="0" smtClean="0">
                <a:solidFill>
                  <a:schemeClr val="bg1"/>
                </a:solidFill>
              </a:rPr>
              <a:t>– the spirits of the families ancestors. The </a:t>
            </a:r>
            <a:r>
              <a:rPr lang="en-GB" i="1" dirty="0" err="1" smtClean="0">
                <a:solidFill>
                  <a:schemeClr val="bg1"/>
                </a:solidFill>
              </a:rPr>
              <a:t>lar</a:t>
            </a:r>
            <a:r>
              <a:rPr lang="en-GB" i="1" dirty="0" smtClean="0">
                <a:solidFill>
                  <a:schemeClr val="bg1"/>
                </a:solidFill>
              </a:rPr>
              <a:t> </a:t>
            </a:r>
            <a:r>
              <a:rPr lang="en-GB" i="1" dirty="0" err="1" smtClean="0">
                <a:solidFill>
                  <a:schemeClr val="bg1"/>
                </a:solidFill>
              </a:rPr>
              <a:t>familiaris</a:t>
            </a:r>
            <a:r>
              <a:rPr lang="en-GB" dirty="0" smtClean="0">
                <a:solidFill>
                  <a:schemeClr val="bg1"/>
                </a:solidFill>
              </a:rPr>
              <a:t> was the family spirit. </a:t>
            </a:r>
          </a:p>
          <a:p>
            <a:pPr lvl="1"/>
            <a:r>
              <a:rPr lang="en-GB" i="1" dirty="0" err="1" smtClean="0">
                <a:solidFill>
                  <a:schemeClr val="bg1"/>
                </a:solidFill>
              </a:rPr>
              <a:t>Penates</a:t>
            </a:r>
            <a:r>
              <a:rPr lang="en-GB" i="1" dirty="0" smtClean="0">
                <a:solidFill>
                  <a:schemeClr val="bg1"/>
                </a:solidFill>
              </a:rPr>
              <a:t> </a:t>
            </a:r>
            <a:r>
              <a:rPr lang="en-GB" dirty="0" smtClean="0">
                <a:solidFill>
                  <a:schemeClr val="bg1"/>
                </a:solidFill>
              </a:rPr>
              <a:t>–the spirits of the larder. Thanks were given to them for keeping the family fed. Represented by little figurines. </a:t>
            </a:r>
          </a:p>
          <a:p>
            <a:pPr lvl="1"/>
            <a:r>
              <a:rPr lang="en-GB" i="1" dirty="0" smtClean="0">
                <a:solidFill>
                  <a:schemeClr val="bg1"/>
                </a:solidFill>
              </a:rPr>
              <a:t>Genius </a:t>
            </a:r>
            <a:r>
              <a:rPr lang="en-GB" dirty="0" smtClean="0">
                <a:solidFill>
                  <a:schemeClr val="bg1"/>
                </a:solidFill>
              </a:rPr>
              <a:t>– Represented like a snake. It was the 'manhood' of the family, which empowered the husband to father children.</a:t>
            </a:r>
          </a:p>
          <a:p>
            <a:pPr lvl="1"/>
            <a:r>
              <a:rPr lang="en-GB" i="1" dirty="0" smtClean="0">
                <a:solidFill>
                  <a:schemeClr val="bg1"/>
                </a:solidFill>
              </a:rPr>
              <a:t>Larvae</a:t>
            </a:r>
            <a:r>
              <a:rPr lang="en-GB" dirty="0" smtClean="0">
                <a:solidFill>
                  <a:schemeClr val="bg1"/>
                </a:solidFill>
              </a:rPr>
              <a:t> and </a:t>
            </a:r>
            <a:r>
              <a:rPr lang="en-GB" i="1" dirty="0" err="1" smtClean="0">
                <a:solidFill>
                  <a:schemeClr val="bg1"/>
                </a:solidFill>
              </a:rPr>
              <a:t>lemures</a:t>
            </a:r>
            <a:r>
              <a:rPr lang="en-GB" dirty="0" smtClean="0">
                <a:solidFill>
                  <a:schemeClr val="bg1"/>
                </a:solidFill>
              </a:rPr>
              <a:t>: spirits of the dead which might haunt a house.</a:t>
            </a:r>
          </a:p>
          <a:p>
            <a:pPr lvl="1"/>
            <a:endParaRPr lang="en-GB" dirty="0" smtClean="0">
              <a:solidFill>
                <a:schemeClr val="bg1"/>
              </a:solidFill>
            </a:endParaRPr>
          </a:p>
          <a:p>
            <a:pPr lvl="1"/>
            <a:endParaRPr lang="en-GB" i="1" dirty="0" smtClean="0">
              <a:solidFill>
                <a:schemeClr val="bg1"/>
              </a:solidFill>
            </a:endParaRPr>
          </a:p>
          <a:p>
            <a:pPr lvl="1"/>
            <a:endParaRPr lang="en-GB" i="1" dirty="0" smtClean="0"/>
          </a:p>
          <a:p>
            <a:endParaRPr lang="en-GB" i="1" dirty="0"/>
          </a:p>
          <a:p>
            <a:endParaRPr lang="en-GB" i="1" dirty="0"/>
          </a:p>
        </p:txBody>
      </p:sp>
      <p:pic>
        <p:nvPicPr>
          <p:cNvPr id="14" name="Content Placeholder 3" descr="33_lares.jpg"/>
          <p:cNvPicPr>
            <a:picLocks noChangeAspect="1"/>
          </p:cNvPicPr>
          <p:nvPr/>
        </p:nvPicPr>
        <p:blipFill>
          <a:blip r:embed="rId2" cstate="print"/>
          <a:srcRect/>
          <a:stretch>
            <a:fillRect/>
          </a:stretch>
        </p:blipFill>
        <p:spPr bwMode="auto">
          <a:xfrm>
            <a:off x="683568" y="260648"/>
            <a:ext cx="7776864" cy="5472608"/>
          </a:xfrm>
          <a:prstGeom prst="rect">
            <a:avLst/>
          </a:prstGeom>
          <a:noFill/>
          <a:ln w="9525">
            <a:noFill/>
            <a:miter lim="800000"/>
            <a:headEnd/>
            <a:tailEnd/>
          </a:ln>
        </p:spPr>
      </p:pic>
      <p:sp>
        <p:nvSpPr>
          <p:cNvPr id="15" name="Content Placeholder 3"/>
          <p:cNvSpPr txBox="1">
            <a:spLocks/>
          </p:cNvSpPr>
          <p:nvPr/>
        </p:nvSpPr>
        <p:spPr>
          <a:xfrm>
            <a:off x="1115616" y="5733256"/>
            <a:ext cx="7236793" cy="562074"/>
          </a:xfrm>
          <a:prstGeom prst="rect">
            <a:avLst/>
          </a:prstGeom>
          <a:solidFill>
            <a:schemeClr val="accent2"/>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algn="ctr">
              <a:buNone/>
            </a:pPr>
            <a:r>
              <a:rPr lang="en-GB" dirty="0" smtClean="0">
                <a:solidFill>
                  <a:schemeClr val="bg1"/>
                </a:solidFill>
              </a:rPr>
              <a:t>House of the </a:t>
            </a:r>
            <a:r>
              <a:rPr lang="en-GB" dirty="0" err="1" smtClean="0">
                <a:solidFill>
                  <a:schemeClr val="bg1"/>
                </a:solidFill>
              </a:rPr>
              <a:t>Vettii</a:t>
            </a:r>
            <a:r>
              <a:rPr lang="en-GB" dirty="0" smtClean="0">
                <a:solidFill>
                  <a:schemeClr val="bg1"/>
                </a:solidFill>
              </a:rPr>
              <a:t> - </a:t>
            </a:r>
            <a:r>
              <a:rPr lang="en-GB" i="1" dirty="0" err="1" smtClean="0">
                <a:solidFill>
                  <a:schemeClr val="bg1"/>
                </a:solidFill>
              </a:rPr>
              <a:t>lararium</a:t>
            </a:r>
            <a:endParaRPr lang="en-GB" dirty="0" smtClean="0">
              <a:solidFill>
                <a:schemeClr val="bg1"/>
              </a:solidFill>
            </a:endParaRPr>
          </a:p>
        </p:txBody>
      </p:sp>
      <p:sp>
        <p:nvSpPr>
          <p:cNvPr id="16" name="AutoShape 4"/>
          <p:cNvSpPr>
            <a:spLocks noChangeArrowheads="1"/>
          </p:cNvSpPr>
          <p:nvPr/>
        </p:nvSpPr>
        <p:spPr bwMode="auto">
          <a:xfrm rot="18544158">
            <a:off x="4315191" y="1761519"/>
            <a:ext cx="2079615" cy="143334"/>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7" name="AutoShape 4"/>
          <p:cNvSpPr>
            <a:spLocks noChangeArrowheads="1"/>
          </p:cNvSpPr>
          <p:nvPr/>
        </p:nvSpPr>
        <p:spPr bwMode="auto">
          <a:xfrm rot="11753128">
            <a:off x="2569541" y="659440"/>
            <a:ext cx="1761480" cy="71513"/>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8" name="AutoShape 4"/>
          <p:cNvSpPr>
            <a:spLocks noChangeArrowheads="1"/>
          </p:cNvSpPr>
          <p:nvPr/>
        </p:nvSpPr>
        <p:spPr bwMode="auto">
          <a:xfrm rot="19470987">
            <a:off x="5435213" y="2293098"/>
            <a:ext cx="1081885" cy="14196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9" name="AutoShape 4"/>
          <p:cNvSpPr>
            <a:spLocks noChangeArrowheads="1"/>
          </p:cNvSpPr>
          <p:nvPr/>
        </p:nvSpPr>
        <p:spPr bwMode="auto">
          <a:xfrm rot="12554013">
            <a:off x="2377529" y="2315987"/>
            <a:ext cx="1081885" cy="14196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20" name="AutoShape 4"/>
          <p:cNvSpPr>
            <a:spLocks noChangeArrowheads="1"/>
          </p:cNvSpPr>
          <p:nvPr/>
        </p:nvSpPr>
        <p:spPr bwMode="auto">
          <a:xfrm>
            <a:off x="5849975" y="4199733"/>
            <a:ext cx="1476520" cy="9987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21" name="Text Box 10"/>
          <p:cNvSpPr txBox="1">
            <a:spLocks noChangeArrowheads="1"/>
          </p:cNvSpPr>
          <p:nvPr/>
        </p:nvSpPr>
        <p:spPr bwMode="auto">
          <a:xfrm>
            <a:off x="6804248" y="4005064"/>
            <a:ext cx="2124225" cy="615553"/>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Serpent, symbolising earthily fertility?</a:t>
            </a:r>
            <a:r>
              <a:rPr lang="en-GB" sz="2000" dirty="0" smtClean="0">
                <a:solidFill>
                  <a:srgbClr val="FFFF00"/>
                </a:solidFill>
              </a:rPr>
              <a:t> </a:t>
            </a:r>
            <a:endParaRPr lang="en-GB" sz="2000" dirty="0">
              <a:solidFill>
                <a:srgbClr val="FFFF00"/>
              </a:solidFill>
            </a:endParaRPr>
          </a:p>
        </p:txBody>
      </p:sp>
      <p:sp>
        <p:nvSpPr>
          <p:cNvPr id="22" name="Text Box 10"/>
          <p:cNvSpPr txBox="1">
            <a:spLocks noChangeArrowheads="1"/>
          </p:cNvSpPr>
          <p:nvPr/>
        </p:nvSpPr>
        <p:spPr bwMode="auto">
          <a:xfrm>
            <a:off x="6228184" y="191683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rgbClr val="FFFF00"/>
                </a:solidFill>
              </a:rPr>
              <a:t>Lares</a:t>
            </a:r>
            <a:endParaRPr lang="en-GB" sz="2000" dirty="0">
              <a:solidFill>
                <a:srgbClr val="FFFF00"/>
              </a:solidFill>
            </a:endParaRPr>
          </a:p>
        </p:txBody>
      </p:sp>
      <p:sp>
        <p:nvSpPr>
          <p:cNvPr id="23" name="Text Box 10"/>
          <p:cNvSpPr txBox="1">
            <a:spLocks noChangeArrowheads="1"/>
          </p:cNvSpPr>
          <p:nvPr/>
        </p:nvSpPr>
        <p:spPr bwMode="auto">
          <a:xfrm>
            <a:off x="755576" y="191683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rgbClr val="FFFF00"/>
                </a:solidFill>
              </a:rPr>
              <a:t>Lares</a:t>
            </a:r>
            <a:endParaRPr lang="en-GB" sz="2000" dirty="0">
              <a:solidFill>
                <a:srgbClr val="FFFF00"/>
              </a:solidFill>
            </a:endParaRPr>
          </a:p>
        </p:txBody>
      </p:sp>
      <p:sp>
        <p:nvSpPr>
          <p:cNvPr id="24" name="Text Box 10"/>
          <p:cNvSpPr txBox="1">
            <a:spLocks noChangeArrowheads="1"/>
          </p:cNvSpPr>
          <p:nvPr/>
        </p:nvSpPr>
        <p:spPr bwMode="auto">
          <a:xfrm>
            <a:off x="827584" y="332656"/>
            <a:ext cx="2124225" cy="52322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Blue tympanum, symbol of sacrifice</a:t>
            </a:r>
            <a:endParaRPr lang="en-GB" sz="2000" dirty="0">
              <a:solidFill>
                <a:srgbClr val="FFFF00"/>
              </a:solidFill>
            </a:endParaRPr>
          </a:p>
        </p:txBody>
      </p:sp>
      <p:sp>
        <p:nvSpPr>
          <p:cNvPr id="25" name="Text Box 10"/>
          <p:cNvSpPr txBox="1">
            <a:spLocks noChangeArrowheads="1"/>
          </p:cNvSpPr>
          <p:nvPr/>
        </p:nvSpPr>
        <p:spPr bwMode="auto">
          <a:xfrm>
            <a:off x="5724128" y="83671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Genius</a:t>
            </a:r>
            <a:endParaRPr lang="en-GB" sz="2000" dirty="0">
              <a:solidFill>
                <a:srgbClr val="FFFF00"/>
              </a:solidFill>
            </a:endParaRPr>
          </a:p>
        </p:txBody>
      </p:sp>
    </p:spTree>
    <p:extLst>
      <p:ext uri="{BB962C8B-B14F-4D97-AF65-F5344CB8AC3E}">
        <p14:creationId xmlns:p14="http://schemas.microsoft.com/office/powerpoint/2010/main" val="522647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barn(inVertical)">
                                      <p:cBhvr>
                                        <p:cTn id="10" dur="500"/>
                                        <p:tgtEl>
                                          <p:spTgt spid="15"/>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barn(inVertical)">
                                      <p:cBhvr>
                                        <p:cTn id="13" dur="500"/>
                                        <p:tgtEl>
                                          <p:spTgt spid="16"/>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barn(inVertical)">
                                      <p:cBhvr>
                                        <p:cTn id="16" dur="500"/>
                                        <p:tgtEl>
                                          <p:spTgt spid="17"/>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barn(inVertical)">
                                      <p:cBhvr>
                                        <p:cTn id="19" dur="500"/>
                                        <p:tgtEl>
                                          <p:spTgt spid="18"/>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barn(inVertical)">
                                      <p:cBhvr>
                                        <p:cTn id="22" dur="500"/>
                                        <p:tgtEl>
                                          <p:spTgt spid="19"/>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barn(inVertical)">
                                      <p:cBhvr>
                                        <p:cTn id="25" dur="500"/>
                                        <p:tgtEl>
                                          <p:spTgt spid="20"/>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barn(inVertical)">
                                      <p:cBhvr>
                                        <p:cTn id="28" dur="500"/>
                                        <p:tgtEl>
                                          <p:spTgt spid="21"/>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barn(inVertical)">
                                      <p:cBhvr>
                                        <p:cTn id="31" dur="500"/>
                                        <p:tgtEl>
                                          <p:spTgt spid="22"/>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barn(inVertical)">
                                      <p:cBhvr>
                                        <p:cTn id="34" dur="500"/>
                                        <p:tgtEl>
                                          <p:spTgt spid="23"/>
                                        </p:tgtEl>
                                      </p:cBhvr>
                                    </p:animEffect>
                                  </p:childTnLst>
                                </p:cTn>
                              </p:par>
                              <p:par>
                                <p:cTn id="35" presetID="16" presetClass="entr" presetSubtype="21" fill="hold" grpId="0" nodeType="with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barn(inVertical)">
                                      <p:cBhvr>
                                        <p:cTn id="37" dur="500"/>
                                        <p:tgtEl>
                                          <p:spTgt spid="24"/>
                                        </p:tgtEl>
                                      </p:cBhvr>
                                    </p:animEffect>
                                  </p:childTnLst>
                                </p:cTn>
                              </p:par>
                              <p:par>
                                <p:cTn id="38" presetID="16" presetClass="entr" presetSubtype="21" fill="hold" grpId="0" nodeType="with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barn(inVertical)">
                                      <p:cBhvr>
                                        <p:cTn id="40"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354162"/>
          </a:xfrm>
        </p:spPr>
        <p:txBody>
          <a:bodyPr>
            <a:normAutofit/>
          </a:bodyPr>
          <a:lstStyle/>
          <a:p>
            <a:r>
              <a:rPr lang="en-GB" dirty="0" smtClean="0">
                <a:solidFill>
                  <a:schemeClr val="bg1"/>
                </a:solidFill>
              </a:rPr>
              <a:t>Politics and the Roman Household</a:t>
            </a:r>
            <a:endParaRPr lang="en-GB" dirty="0">
              <a:solidFill>
                <a:schemeClr val="bg1"/>
              </a:solidFill>
            </a:endParaRPr>
          </a:p>
        </p:txBody>
      </p:sp>
      <p:sp>
        <p:nvSpPr>
          <p:cNvPr id="3" name="Content Placeholder 2"/>
          <p:cNvSpPr>
            <a:spLocks noGrp="1"/>
          </p:cNvSpPr>
          <p:nvPr>
            <p:ph idx="1"/>
          </p:nvPr>
        </p:nvSpPr>
        <p:spPr>
          <a:xfrm>
            <a:off x="251520" y="1700808"/>
            <a:ext cx="8640960" cy="936104"/>
          </a:xfrm>
        </p:spPr>
        <p:txBody>
          <a:bodyPr>
            <a:normAutofit/>
          </a:bodyPr>
          <a:lstStyle/>
          <a:p>
            <a:r>
              <a:rPr lang="en-GB" dirty="0" smtClean="0">
                <a:solidFill>
                  <a:schemeClr val="bg1"/>
                </a:solidFill>
              </a:rPr>
              <a:t>Atrium of the </a:t>
            </a:r>
            <a:r>
              <a:rPr lang="en-GB" i="1" dirty="0" err="1" smtClean="0">
                <a:solidFill>
                  <a:schemeClr val="bg1"/>
                </a:solidFill>
              </a:rPr>
              <a:t>domus</a:t>
            </a:r>
            <a:r>
              <a:rPr lang="en-GB" i="1" dirty="0" smtClean="0">
                <a:solidFill>
                  <a:schemeClr val="bg1"/>
                </a:solidFill>
              </a:rPr>
              <a:t> </a:t>
            </a:r>
            <a:r>
              <a:rPr lang="en-GB" dirty="0" smtClean="0">
                <a:solidFill>
                  <a:schemeClr val="bg1"/>
                </a:solidFill>
              </a:rPr>
              <a:t>opened up for </a:t>
            </a:r>
            <a:r>
              <a:rPr lang="en-GB" i="1" dirty="0" err="1" smtClean="0">
                <a:solidFill>
                  <a:schemeClr val="bg1"/>
                </a:solidFill>
              </a:rPr>
              <a:t>salutatio</a:t>
            </a:r>
            <a:r>
              <a:rPr lang="en-GB" dirty="0" smtClean="0">
                <a:solidFill>
                  <a:schemeClr val="bg1"/>
                </a:solidFill>
              </a:rPr>
              <a:t>.</a:t>
            </a:r>
          </a:p>
          <a:p>
            <a:endParaRPr lang="en-GB" sz="1200" dirty="0" smtClean="0">
              <a:solidFill>
                <a:schemeClr val="bg1"/>
              </a:solidFill>
            </a:endParaRPr>
          </a:p>
        </p:txBody>
      </p:sp>
      <p:sp>
        <p:nvSpPr>
          <p:cNvPr id="4" name="Rectangle 3"/>
          <p:cNvSpPr/>
          <p:nvPr/>
        </p:nvSpPr>
        <p:spPr>
          <a:xfrm>
            <a:off x="107504" y="2361406"/>
            <a:ext cx="4680520" cy="4524315"/>
          </a:xfrm>
          <a:prstGeom prst="rect">
            <a:avLst/>
          </a:prstGeom>
        </p:spPr>
        <p:txBody>
          <a:bodyPr wrap="square">
            <a:spAutoFit/>
          </a:bodyPr>
          <a:lstStyle/>
          <a:p>
            <a:r>
              <a:rPr lang="en-GB" dirty="0">
                <a:solidFill>
                  <a:schemeClr val="bg1"/>
                </a:solidFill>
              </a:rPr>
              <a:t>“The house which had been his father's he made over to his brother, and dwelt himself near the Palatine hill, in order that those who came to pay their court to him might not have the trouble of a long walk. And men came to his house every day to pay him court, no fewer than came to Crassus for his wealth or to Pompey because of his influence with the soldiery, and these were the two greatest men among the Romans and the most admired. Nay, Pompey actually paid court to Cicero, and Cicero's political efforts contributed much towards Pompey's power and fame.” – </a:t>
            </a:r>
            <a:r>
              <a:rPr lang="en-GB" b="1" dirty="0">
                <a:solidFill>
                  <a:schemeClr val="bg1"/>
                </a:solidFill>
              </a:rPr>
              <a:t>Plutarch </a:t>
            </a:r>
            <a:r>
              <a:rPr lang="en-GB" b="1" i="1" dirty="0">
                <a:solidFill>
                  <a:schemeClr val="bg1"/>
                </a:solidFill>
              </a:rPr>
              <a:t>Cicero</a:t>
            </a:r>
            <a:r>
              <a:rPr lang="en-GB" b="1" dirty="0">
                <a:solidFill>
                  <a:schemeClr val="bg1"/>
                </a:solidFill>
              </a:rPr>
              <a:t> 8.3.6-7</a:t>
            </a:r>
            <a:r>
              <a:rPr lang="en-GB" dirty="0">
                <a:solidFill>
                  <a:schemeClr val="bg1"/>
                </a:solidFill>
              </a:rPr>
              <a:t>. </a:t>
            </a:r>
          </a:p>
          <a:p>
            <a:endParaRPr lang="en-GB" dirty="0"/>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6444" y="2361406"/>
            <a:ext cx="4062609" cy="4379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294331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76672"/>
            <a:ext cx="8640960" cy="583268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Marriage, the households and economic activity</a:t>
            </a:r>
            <a:endParaRPr lang="en-GB" sz="6000" b="1" dirty="0">
              <a:solidFill>
                <a:schemeClr val="bg1"/>
              </a:solidFill>
            </a:endParaRPr>
          </a:p>
        </p:txBody>
      </p:sp>
    </p:spTree>
    <p:extLst>
      <p:ext uri="{BB962C8B-B14F-4D97-AF65-F5344CB8AC3E}">
        <p14:creationId xmlns:p14="http://schemas.microsoft.com/office/powerpoint/2010/main" val="33155131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4"/>
            <a:ext cx="9144000" cy="1152128"/>
          </a:xfrm>
        </p:spPr>
        <p:txBody>
          <a:bodyPr/>
          <a:lstStyle/>
          <a:p>
            <a:r>
              <a:rPr lang="en-GB" dirty="0" smtClean="0">
                <a:solidFill>
                  <a:schemeClr val="bg1"/>
                </a:solidFill>
              </a:rPr>
              <a:t>Marriage</a:t>
            </a:r>
            <a:endParaRPr lang="en-GB" dirty="0">
              <a:solidFill>
                <a:schemeClr val="bg1"/>
              </a:solidFill>
            </a:endParaRPr>
          </a:p>
        </p:txBody>
      </p:sp>
      <p:sp>
        <p:nvSpPr>
          <p:cNvPr id="6" name="Content Placeholder 5"/>
          <p:cNvSpPr>
            <a:spLocks noGrp="1"/>
          </p:cNvSpPr>
          <p:nvPr>
            <p:ph sz="quarter" idx="4"/>
          </p:nvPr>
        </p:nvSpPr>
        <p:spPr>
          <a:xfrm>
            <a:off x="0" y="1196753"/>
            <a:ext cx="5865480" cy="5661248"/>
          </a:xfrm>
        </p:spPr>
        <p:txBody>
          <a:bodyPr>
            <a:normAutofit fontScale="92500" lnSpcReduction="20000"/>
          </a:bodyPr>
          <a:lstStyle/>
          <a:p>
            <a:r>
              <a:rPr lang="en-GB" sz="2800" dirty="0">
                <a:solidFill>
                  <a:schemeClr val="bg1"/>
                </a:solidFill>
              </a:rPr>
              <a:t>Marriage: secular matter. Its main legal effect was that children born within it were legitimate, Roman citizens and </a:t>
            </a:r>
            <a:r>
              <a:rPr lang="en-GB" sz="2800" dirty="0" smtClean="0">
                <a:solidFill>
                  <a:schemeClr val="bg1"/>
                </a:solidFill>
              </a:rPr>
              <a:t>subject </a:t>
            </a:r>
            <a:r>
              <a:rPr lang="en-GB" sz="2800" dirty="0">
                <a:solidFill>
                  <a:schemeClr val="bg1"/>
                </a:solidFill>
              </a:rPr>
              <a:t>to paternal power. </a:t>
            </a:r>
          </a:p>
          <a:p>
            <a:endParaRPr lang="en-GB" sz="600" dirty="0">
              <a:solidFill>
                <a:schemeClr val="bg1"/>
              </a:solidFill>
            </a:endParaRPr>
          </a:p>
          <a:p>
            <a:r>
              <a:rPr lang="en-GB" sz="2800" dirty="0">
                <a:solidFill>
                  <a:schemeClr val="bg1"/>
                </a:solidFill>
              </a:rPr>
              <a:t>The </a:t>
            </a:r>
            <a:r>
              <a:rPr lang="en-GB" sz="2800" i="1" dirty="0" err="1">
                <a:solidFill>
                  <a:schemeClr val="bg1"/>
                </a:solidFill>
              </a:rPr>
              <a:t>connubium</a:t>
            </a:r>
            <a:r>
              <a:rPr lang="en-GB" sz="2800" dirty="0">
                <a:solidFill>
                  <a:schemeClr val="bg1"/>
                </a:solidFill>
              </a:rPr>
              <a:t> was the capacity of getting marriage </a:t>
            </a:r>
            <a:r>
              <a:rPr lang="en-GB" sz="2800" dirty="0" smtClean="0">
                <a:solidFill>
                  <a:schemeClr val="bg1"/>
                </a:solidFill>
              </a:rPr>
              <a:t>once at </a:t>
            </a:r>
            <a:r>
              <a:rPr lang="en-GB" sz="2800" dirty="0">
                <a:solidFill>
                  <a:schemeClr val="bg1"/>
                </a:solidFill>
              </a:rPr>
              <a:t>the appropriate age </a:t>
            </a:r>
            <a:r>
              <a:rPr lang="en-GB" sz="2800" dirty="0" smtClean="0">
                <a:solidFill>
                  <a:schemeClr val="bg1"/>
                </a:solidFill>
              </a:rPr>
              <a:t>(at least 12 for </a:t>
            </a:r>
            <a:r>
              <a:rPr lang="en-GB" sz="2800" dirty="0">
                <a:solidFill>
                  <a:schemeClr val="bg1"/>
                </a:solidFill>
              </a:rPr>
              <a:t>girls and </a:t>
            </a:r>
            <a:r>
              <a:rPr lang="en-GB" sz="2800" dirty="0" smtClean="0">
                <a:solidFill>
                  <a:schemeClr val="bg1"/>
                </a:solidFill>
              </a:rPr>
              <a:t>14 for </a:t>
            </a:r>
            <a:r>
              <a:rPr lang="en-GB" sz="2800" dirty="0">
                <a:solidFill>
                  <a:schemeClr val="bg1"/>
                </a:solidFill>
              </a:rPr>
              <a:t>boys). </a:t>
            </a:r>
          </a:p>
          <a:p>
            <a:endParaRPr lang="en-GB" sz="600" dirty="0">
              <a:solidFill>
                <a:schemeClr val="bg1"/>
              </a:solidFill>
            </a:endParaRPr>
          </a:p>
          <a:p>
            <a:r>
              <a:rPr lang="en-GB" sz="2800" i="1" dirty="0" err="1">
                <a:solidFill>
                  <a:schemeClr val="bg1"/>
                </a:solidFill>
              </a:rPr>
              <a:t>Connubium</a:t>
            </a:r>
            <a:r>
              <a:rPr lang="en-GB" sz="2800" dirty="0">
                <a:solidFill>
                  <a:schemeClr val="bg1"/>
                </a:solidFill>
              </a:rPr>
              <a:t> only possible among citizens, eventually with </a:t>
            </a:r>
            <a:r>
              <a:rPr lang="en-GB" sz="2800" dirty="0" smtClean="0">
                <a:solidFill>
                  <a:schemeClr val="bg1"/>
                </a:solidFill>
              </a:rPr>
              <a:t>Latins </a:t>
            </a:r>
            <a:r>
              <a:rPr lang="en-GB" sz="2800" dirty="0">
                <a:solidFill>
                  <a:schemeClr val="bg1"/>
                </a:solidFill>
              </a:rPr>
              <a:t>and </a:t>
            </a:r>
            <a:r>
              <a:rPr lang="en-GB" sz="2800" dirty="0" err="1">
                <a:solidFill>
                  <a:schemeClr val="bg1"/>
                </a:solidFill>
              </a:rPr>
              <a:t>Peregrinae</a:t>
            </a:r>
            <a:r>
              <a:rPr lang="en-GB" sz="2800" dirty="0">
                <a:solidFill>
                  <a:schemeClr val="bg1"/>
                </a:solidFill>
              </a:rPr>
              <a:t>. </a:t>
            </a:r>
          </a:p>
          <a:p>
            <a:endParaRPr lang="en-GB" sz="600" dirty="0">
              <a:solidFill>
                <a:schemeClr val="bg1"/>
              </a:solidFill>
            </a:endParaRPr>
          </a:p>
          <a:p>
            <a:r>
              <a:rPr lang="en-GB" sz="2800" i="1" dirty="0">
                <a:solidFill>
                  <a:schemeClr val="bg1"/>
                </a:solidFill>
              </a:rPr>
              <a:t>Sine </a:t>
            </a:r>
            <a:r>
              <a:rPr lang="en-GB" sz="2800" i="1" dirty="0" err="1">
                <a:solidFill>
                  <a:schemeClr val="bg1"/>
                </a:solidFill>
              </a:rPr>
              <a:t>manu</a:t>
            </a:r>
            <a:r>
              <a:rPr lang="en-GB" sz="2800" i="1" dirty="0">
                <a:solidFill>
                  <a:schemeClr val="bg1"/>
                </a:solidFill>
              </a:rPr>
              <a:t> </a:t>
            </a:r>
            <a:r>
              <a:rPr lang="en-GB" sz="2800" dirty="0">
                <a:solidFill>
                  <a:schemeClr val="bg1"/>
                </a:solidFill>
              </a:rPr>
              <a:t>– a form of marriage where the women remains under the guardianship of her father. </a:t>
            </a:r>
          </a:p>
          <a:p>
            <a:endParaRPr lang="en-GB" dirty="0"/>
          </a:p>
        </p:txBody>
      </p:sp>
      <p:pic>
        <p:nvPicPr>
          <p:cNvPr id="4" name="Picture 2"/>
          <p:cNvPicPr>
            <a:picLocks noChangeAspect="1" noChangeArrowheads="1"/>
          </p:cNvPicPr>
          <p:nvPr/>
        </p:nvPicPr>
        <p:blipFill>
          <a:blip r:embed="rId2" cstate="print"/>
          <a:srcRect/>
          <a:stretch>
            <a:fillRect/>
          </a:stretch>
        </p:blipFill>
        <p:spPr bwMode="auto">
          <a:xfrm>
            <a:off x="5834540" y="1615109"/>
            <a:ext cx="3273964" cy="4824536"/>
          </a:xfrm>
          <a:prstGeom prst="rect">
            <a:avLst/>
          </a:prstGeom>
          <a:noFill/>
          <a:ln w="9525">
            <a:noFill/>
            <a:miter lim="800000"/>
            <a:headEnd/>
            <a:tailEnd/>
          </a:ln>
        </p:spPr>
      </p:pic>
    </p:spTree>
    <p:extLst>
      <p:ext uri="{BB962C8B-B14F-4D97-AF65-F5344CB8AC3E}">
        <p14:creationId xmlns:p14="http://schemas.microsoft.com/office/powerpoint/2010/main" val="41396926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80728"/>
          </a:xfrm>
        </p:spPr>
        <p:txBody>
          <a:bodyPr/>
          <a:lstStyle/>
          <a:p>
            <a:r>
              <a:rPr lang="en-GB" dirty="0" smtClean="0">
                <a:solidFill>
                  <a:schemeClr val="bg1"/>
                </a:solidFill>
              </a:rPr>
              <a:t>Dowry</a:t>
            </a:r>
            <a:endParaRPr lang="en-GB" dirty="0">
              <a:solidFill>
                <a:schemeClr val="bg1"/>
              </a:solidFill>
            </a:endParaRPr>
          </a:p>
        </p:txBody>
      </p:sp>
      <p:sp>
        <p:nvSpPr>
          <p:cNvPr id="3" name="Content Placeholder 2"/>
          <p:cNvSpPr>
            <a:spLocks noGrp="1"/>
          </p:cNvSpPr>
          <p:nvPr>
            <p:ph idx="1"/>
          </p:nvPr>
        </p:nvSpPr>
        <p:spPr>
          <a:xfrm>
            <a:off x="0" y="1052736"/>
            <a:ext cx="9036496" cy="3096344"/>
          </a:xfrm>
        </p:spPr>
        <p:txBody>
          <a:bodyPr>
            <a:normAutofit fontScale="85000" lnSpcReduction="20000"/>
          </a:bodyPr>
          <a:lstStyle/>
          <a:p>
            <a:r>
              <a:rPr lang="en-GB" dirty="0" smtClean="0">
                <a:solidFill>
                  <a:schemeClr val="bg1"/>
                </a:solidFill>
              </a:rPr>
              <a:t>Spouses property remained distinct – except for the dowry which would be managed by the husband. </a:t>
            </a:r>
          </a:p>
          <a:p>
            <a:endParaRPr lang="en-GB" sz="1200" dirty="0" smtClean="0">
              <a:solidFill>
                <a:schemeClr val="bg1"/>
              </a:solidFill>
            </a:endParaRPr>
          </a:p>
          <a:p>
            <a:r>
              <a:rPr lang="en-GB" dirty="0" smtClean="0">
                <a:solidFill>
                  <a:schemeClr val="bg1"/>
                </a:solidFill>
              </a:rPr>
              <a:t>A dowry was gift or payment given by a</a:t>
            </a:r>
            <a:r>
              <a:rPr lang="en-GB" i="1" dirty="0" smtClean="0">
                <a:solidFill>
                  <a:schemeClr val="bg1"/>
                </a:solidFill>
              </a:rPr>
              <a:t> paterfamilias </a:t>
            </a:r>
            <a:r>
              <a:rPr lang="en-GB" dirty="0" smtClean="0">
                <a:solidFill>
                  <a:schemeClr val="bg1"/>
                </a:solidFill>
              </a:rPr>
              <a:t>or other friends and relatives. </a:t>
            </a:r>
          </a:p>
          <a:p>
            <a:endParaRPr lang="en-GB" sz="1200" dirty="0" smtClean="0">
              <a:solidFill>
                <a:schemeClr val="bg1"/>
              </a:solidFill>
            </a:endParaRPr>
          </a:p>
          <a:p>
            <a:r>
              <a:rPr lang="en-GB" dirty="0" smtClean="0">
                <a:solidFill>
                  <a:schemeClr val="bg1"/>
                </a:solidFill>
              </a:rPr>
              <a:t>It should reflect the wealth of the family from which the bride had come from. </a:t>
            </a:r>
          </a:p>
          <a:p>
            <a:endParaRPr lang="en-GB" sz="1200" dirty="0" smtClean="0">
              <a:solidFill>
                <a:schemeClr val="bg1"/>
              </a:solidFill>
            </a:endParaRPr>
          </a:p>
          <a:p>
            <a:r>
              <a:rPr lang="en-GB" dirty="0" smtClean="0">
                <a:solidFill>
                  <a:schemeClr val="bg1"/>
                </a:solidFill>
              </a:rPr>
              <a:t>The dowry should usually be returned in the case of divorce. </a:t>
            </a:r>
          </a:p>
          <a:p>
            <a:endParaRPr lang="en-GB" dirty="0"/>
          </a:p>
        </p:txBody>
      </p:sp>
      <p:sp>
        <p:nvSpPr>
          <p:cNvPr id="4" name="Rectangle 3"/>
          <p:cNvSpPr/>
          <p:nvPr/>
        </p:nvSpPr>
        <p:spPr>
          <a:xfrm>
            <a:off x="0" y="3995678"/>
            <a:ext cx="9138050" cy="2862322"/>
          </a:xfrm>
          <a:prstGeom prst="rect">
            <a:avLst/>
          </a:prstGeom>
        </p:spPr>
        <p:txBody>
          <a:bodyPr wrap="square">
            <a:spAutoFit/>
          </a:bodyPr>
          <a:lstStyle/>
          <a:p>
            <a:r>
              <a:rPr lang="en-GB" sz="2000" dirty="0">
                <a:solidFill>
                  <a:prstClr val="black"/>
                </a:solidFill>
              </a:rPr>
              <a:t>“..Thermion [daughter of </a:t>
            </a:r>
            <a:r>
              <a:rPr lang="en-GB" sz="2000" dirty="0" err="1">
                <a:solidFill>
                  <a:prstClr val="black"/>
                </a:solidFill>
              </a:rPr>
              <a:t>Apio</a:t>
            </a:r>
            <a:r>
              <a:rPr lang="en-GB" sz="2000" dirty="0">
                <a:solidFill>
                  <a:prstClr val="black"/>
                </a:solidFill>
              </a:rPr>
              <a:t>] and Apollonius son of </a:t>
            </a:r>
            <a:r>
              <a:rPr lang="en-GB" sz="2000" dirty="0" err="1">
                <a:solidFill>
                  <a:prstClr val="black"/>
                </a:solidFill>
              </a:rPr>
              <a:t>Ptolemaeus</a:t>
            </a:r>
            <a:r>
              <a:rPr lang="en-GB" sz="2000" dirty="0">
                <a:solidFill>
                  <a:prstClr val="black"/>
                </a:solidFill>
              </a:rPr>
              <a:t> agree that they have come together to share a common life... Apollonius son of </a:t>
            </a:r>
            <a:r>
              <a:rPr lang="en-GB" sz="2000" dirty="0" err="1">
                <a:solidFill>
                  <a:prstClr val="black"/>
                </a:solidFill>
              </a:rPr>
              <a:t>Ptolemaeus</a:t>
            </a:r>
            <a:r>
              <a:rPr lang="en-GB" sz="2000" dirty="0">
                <a:solidFill>
                  <a:prstClr val="black"/>
                </a:solidFill>
              </a:rPr>
              <a:t> acknowledges that he has received from Thermion by hand from the house a dowry of a pair of gold earrings weighing three quarters and ... silver drachmas; and from now on Apollonius son of </a:t>
            </a:r>
            <a:r>
              <a:rPr lang="en-GB" sz="2000" dirty="0" err="1">
                <a:solidFill>
                  <a:prstClr val="black"/>
                </a:solidFill>
              </a:rPr>
              <a:t>Ptolemaeus</a:t>
            </a:r>
            <a:r>
              <a:rPr lang="en-GB" sz="2000" dirty="0">
                <a:solidFill>
                  <a:prstClr val="black"/>
                </a:solidFill>
              </a:rPr>
              <a:t> shall furnish to his wedded wife all necessaries and clothing in proportion to his means and shall not ill-treat her nor cast her out nor insult her nor bring in another wife, or else he shall straightaway forfeit the dowry increased by half...” – </a:t>
            </a:r>
            <a:r>
              <a:rPr lang="en-GB" sz="2000" b="1" dirty="0">
                <a:solidFill>
                  <a:prstClr val="black"/>
                </a:solidFill>
              </a:rPr>
              <a:t>Berlin Papyrus no. 1,052. </a:t>
            </a:r>
          </a:p>
        </p:txBody>
      </p:sp>
    </p:spTree>
    <p:extLst>
      <p:ext uri="{BB962C8B-B14F-4D97-AF65-F5344CB8AC3E}">
        <p14:creationId xmlns:p14="http://schemas.microsoft.com/office/powerpoint/2010/main" val="35723327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lstStyle/>
          <a:p>
            <a:r>
              <a:rPr lang="en-GB" dirty="0" smtClean="0">
                <a:solidFill>
                  <a:schemeClr val="bg1"/>
                </a:solidFill>
              </a:rPr>
              <a:t>Women and Work</a:t>
            </a:r>
            <a:endParaRPr lang="en-GB" dirty="0">
              <a:solidFill>
                <a:schemeClr val="bg1"/>
              </a:solidFill>
            </a:endParaRPr>
          </a:p>
        </p:txBody>
      </p:sp>
      <p:sp>
        <p:nvSpPr>
          <p:cNvPr id="3" name="Content Placeholder 2"/>
          <p:cNvSpPr>
            <a:spLocks noGrp="1"/>
          </p:cNvSpPr>
          <p:nvPr>
            <p:ph idx="1"/>
          </p:nvPr>
        </p:nvSpPr>
        <p:spPr>
          <a:xfrm>
            <a:off x="107504" y="908720"/>
            <a:ext cx="8784976" cy="2016224"/>
          </a:xfrm>
        </p:spPr>
        <p:txBody>
          <a:bodyPr>
            <a:normAutofit/>
          </a:bodyPr>
          <a:lstStyle/>
          <a:p>
            <a:r>
              <a:rPr lang="en-GB" dirty="0" smtClean="0">
                <a:solidFill>
                  <a:schemeClr val="bg1"/>
                </a:solidFill>
              </a:rPr>
              <a:t>Poorer families often relied on the help of wives.</a:t>
            </a:r>
          </a:p>
          <a:p>
            <a:endParaRPr lang="en-GB" sz="500" dirty="0">
              <a:solidFill>
                <a:schemeClr val="bg1"/>
              </a:solidFill>
            </a:endParaRPr>
          </a:p>
          <a:p>
            <a:r>
              <a:rPr lang="en-GB" dirty="0" smtClean="0">
                <a:solidFill>
                  <a:schemeClr val="bg1"/>
                </a:solidFill>
              </a:rPr>
              <a:t>Could be skilled, e.g. physician / midwife; may run (help to run) an establishment; household management would involve many chores. </a:t>
            </a:r>
          </a:p>
          <a:p>
            <a:endParaRPr lang="en-GB" sz="600" dirty="0">
              <a:solidFill>
                <a:schemeClr val="bg1"/>
              </a:solidFill>
            </a:endParaRPr>
          </a:p>
        </p:txBody>
      </p:sp>
      <p:sp>
        <p:nvSpPr>
          <p:cNvPr id="4" name="Rectangle 3"/>
          <p:cNvSpPr/>
          <p:nvPr/>
        </p:nvSpPr>
        <p:spPr>
          <a:xfrm>
            <a:off x="205780" y="1420475"/>
            <a:ext cx="6292180" cy="707886"/>
          </a:xfrm>
          <a:prstGeom prst="rect">
            <a:avLst/>
          </a:prstGeom>
        </p:spPr>
        <p:txBody>
          <a:bodyPr wrap="square">
            <a:spAutoFit/>
          </a:bodyPr>
          <a:lstStyle/>
          <a:p>
            <a:pPr marL="342900" indent="-342900">
              <a:buFont typeface="Arial" panose="020B0604020202020204" pitchFamily="34" charset="0"/>
              <a:buChar char="•"/>
            </a:pPr>
            <a:endParaRPr lang="en-GB" sz="2000" dirty="0" smtClean="0">
              <a:solidFill>
                <a:prstClr val="black"/>
              </a:solidFill>
            </a:endParaRPr>
          </a:p>
          <a:p>
            <a:endParaRPr lang="en-GB" sz="2000" dirty="0">
              <a:solidFill>
                <a:prstClr val="black"/>
              </a:solidFill>
            </a:endParaRPr>
          </a:p>
        </p:txBody>
      </p:sp>
      <p:sp>
        <p:nvSpPr>
          <p:cNvPr id="9" name="Content Placeholder 2"/>
          <p:cNvSpPr txBox="1">
            <a:spLocks/>
          </p:cNvSpPr>
          <p:nvPr/>
        </p:nvSpPr>
        <p:spPr>
          <a:xfrm>
            <a:off x="0" y="2996952"/>
            <a:ext cx="8892480" cy="3861048"/>
          </a:xfrm>
          <a:prstGeom prst="rect">
            <a:avLst/>
          </a:prstGeom>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b="1" dirty="0" smtClean="0">
                <a:solidFill>
                  <a:schemeClr val="bg1"/>
                </a:solidFill>
              </a:rPr>
              <a:t>Evidence from the Empire for more unusual or specialised activities:</a:t>
            </a:r>
          </a:p>
          <a:p>
            <a:r>
              <a:rPr lang="en-GB" dirty="0" smtClean="0">
                <a:solidFill>
                  <a:schemeClr val="bg1"/>
                </a:solidFill>
              </a:rPr>
              <a:t>Painters: </a:t>
            </a:r>
            <a:r>
              <a:rPr lang="en-GB" dirty="0" err="1" smtClean="0">
                <a:solidFill>
                  <a:schemeClr val="bg1"/>
                </a:solidFill>
              </a:rPr>
              <a:t>Iaia</a:t>
            </a:r>
            <a:r>
              <a:rPr lang="en-GB" dirty="0" smtClean="0">
                <a:solidFill>
                  <a:schemeClr val="bg1"/>
                </a:solidFill>
              </a:rPr>
              <a:t> of </a:t>
            </a:r>
            <a:r>
              <a:rPr lang="en-GB" dirty="0" err="1" smtClean="0">
                <a:solidFill>
                  <a:schemeClr val="bg1"/>
                </a:solidFill>
              </a:rPr>
              <a:t>Cyzicus</a:t>
            </a:r>
            <a:r>
              <a:rPr lang="en-GB" dirty="0">
                <a:solidFill>
                  <a:schemeClr val="bg1"/>
                </a:solidFill>
              </a:rPr>
              <a:t> </a:t>
            </a:r>
            <a:r>
              <a:rPr lang="en-GB" dirty="0" smtClean="0">
                <a:solidFill>
                  <a:schemeClr val="bg1"/>
                </a:solidFill>
              </a:rPr>
              <a:t>- </a:t>
            </a:r>
            <a:r>
              <a:rPr lang="en-GB" dirty="0" err="1" smtClean="0">
                <a:solidFill>
                  <a:schemeClr val="bg1"/>
                </a:solidFill>
              </a:rPr>
              <a:t>Olympais</a:t>
            </a:r>
            <a:r>
              <a:rPr lang="en-GB" dirty="0" smtClean="0">
                <a:solidFill>
                  <a:schemeClr val="bg1"/>
                </a:solidFill>
              </a:rPr>
              <a:t> – </a:t>
            </a:r>
            <a:r>
              <a:rPr lang="en-GB" b="1" dirty="0" smtClean="0">
                <a:solidFill>
                  <a:schemeClr val="bg1"/>
                </a:solidFill>
              </a:rPr>
              <a:t>Pliny </a:t>
            </a:r>
            <a:r>
              <a:rPr lang="en-GB" b="1" i="1" dirty="0" smtClean="0">
                <a:solidFill>
                  <a:schemeClr val="bg1"/>
                </a:solidFill>
              </a:rPr>
              <a:t>NH</a:t>
            </a:r>
            <a:r>
              <a:rPr lang="en-GB" b="1" dirty="0" smtClean="0">
                <a:solidFill>
                  <a:schemeClr val="bg1"/>
                </a:solidFill>
              </a:rPr>
              <a:t> 35.90.147-48</a:t>
            </a:r>
            <a:r>
              <a:rPr lang="en-GB" dirty="0" smtClean="0">
                <a:solidFill>
                  <a:schemeClr val="bg1"/>
                </a:solidFill>
              </a:rPr>
              <a:t>. </a:t>
            </a:r>
          </a:p>
          <a:p>
            <a:pPr marL="137160" indent="0">
              <a:buNone/>
            </a:pPr>
            <a:endParaRPr lang="en-GB" sz="600" dirty="0" smtClean="0">
              <a:solidFill>
                <a:schemeClr val="bg1"/>
              </a:solidFill>
            </a:endParaRPr>
          </a:p>
          <a:p>
            <a:r>
              <a:rPr lang="en-GB" dirty="0" smtClean="0">
                <a:solidFill>
                  <a:schemeClr val="bg1"/>
                </a:solidFill>
              </a:rPr>
              <a:t>Philosopher – </a:t>
            </a:r>
            <a:r>
              <a:rPr lang="en-GB" dirty="0" err="1" smtClean="0">
                <a:solidFill>
                  <a:schemeClr val="bg1"/>
                </a:solidFill>
              </a:rPr>
              <a:t>Hypatia</a:t>
            </a:r>
            <a:r>
              <a:rPr lang="en-GB" dirty="0" smtClean="0">
                <a:solidFill>
                  <a:schemeClr val="bg1"/>
                </a:solidFill>
              </a:rPr>
              <a:t> of Alexandria (early 4</a:t>
            </a:r>
            <a:r>
              <a:rPr lang="en-GB" baseline="30000" dirty="0" smtClean="0">
                <a:solidFill>
                  <a:schemeClr val="bg1"/>
                </a:solidFill>
              </a:rPr>
              <a:t>th</a:t>
            </a:r>
            <a:r>
              <a:rPr lang="en-GB" dirty="0" smtClean="0">
                <a:solidFill>
                  <a:schemeClr val="bg1"/>
                </a:solidFill>
              </a:rPr>
              <a:t> c AD). </a:t>
            </a:r>
          </a:p>
          <a:p>
            <a:endParaRPr lang="en-GB" sz="500" dirty="0">
              <a:solidFill>
                <a:schemeClr val="bg1"/>
              </a:solidFill>
            </a:endParaRPr>
          </a:p>
          <a:p>
            <a:r>
              <a:rPr lang="en-GB" dirty="0">
                <a:solidFill>
                  <a:schemeClr val="bg1"/>
                </a:solidFill>
              </a:rPr>
              <a:t>Athletes:  Tryphosa wins girls’ single-course race at the Pythian Games.  Isthmian Games. </a:t>
            </a:r>
            <a:r>
              <a:rPr lang="en-GB" dirty="0" err="1">
                <a:solidFill>
                  <a:schemeClr val="bg1"/>
                </a:solidFill>
              </a:rPr>
              <a:t>Hedea</a:t>
            </a:r>
            <a:r>
              <a:rPr lang="en-GB" dirty="0">
                <a:solidFill>
                  <a:schemeClr val="bg1"/>
                </a:solidFill>
              </a:rPr>
              <a:t> won the race in armour - </a:t>
            </a:r>
            <a:r>
              <a:rPr lang="en-GB" dirty="0" err="1">
                <a:solidFill>
                  <a:schemeClr val="bg1"/>
                </a:solidFill>
              </a:rPr>
              <a:t>Epigraphica</a:t>
            </a:r>
            <a:r>
              <a:rPr lang="en-GB" dirty="0">
                <a:solidFill>
                  <a:schemeClr val="bg1"/>
                </a:solidFill>
              </a:rPr>
              <a:t> II No.9 – H. </a:t>
            </a:r>
            <a:r>
              <a:rPr lang="en-GB" dirty="0" err="1">
                <a:solidFill>
                  <a:schemeClr val="bg1"/>
                </a:solidFill>
              </a:rPr>
              <a:t>Pleket</a:t>
            </a:r>
            <a:r>
              <a:rPr lang="en-GB" dirty="0">
                <a:solidFill>
                  <a:schemeClr val="bg1"/>
                </a:solidFill>
              </a:rPr>
              <a:t> (1969). </a:t>
            </a:r>
          </a:p>
          <a:p>
            <a:endParaRPr lang="en-GB" dirty="0" smtClean="0">
              <a:solidFill>
                <a:schemeClr val="bg1"/>
              </a:solidFill>
            </a:endParaRPr>
          </a:p>
          <a:p>
            <a:endParaRPr lang="en-GB" dirty="0"/>
          </a:p>
        </p:txBody>
      </p:sp>
      <p:sp>
        <p:nvSpPr>
          <p:cNvPr id="10" name="Content Placeholder 3"/>
          <p:cNvSpPr txBox="1">
            <a:spLocks/>
          </p:cNvSpPr>
          <p:nvPr/>
        </p:nvSpPr>
        <p:spPr>
          <a:xfrm>
            <a:off x="18990" y="5780328"/>
            <a:ext cx="9144000" cy="151220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endParaRPr lang="en-GB" dirty="0"/>
          </a:p>
        </p:txBody>
      </p:sp>
      <p:pic>
        <p:nvPicPr>
          <p:cNvPr id="5" name="Picture 4"/>
          <p:cNvPicPr>
            <a:picLocks noChangeAspect="1"/>
          </p:cNvPicPr>
          <p:nvPr/>
        </p:nvPicPr>
        <p:blipFill>
          <a:blip r:embed="rId2"/>
          <a:stretch>
            <a:fillRect/>
          </a:stretch>
        </p:blipFill>
        <p:spPr>
          <a:xfrm>
            <a:off x="-7663" y="260648"/>
            <a:ext cx="9144000" cy="5741789"/>
          </a:xfrm>
          <a:prstGeom prst="rect">
            <a:avLst/>
          </a:prstGeom>
        </p:spPr>
      </p:pic>
      <p:sp>
        <p:nvSpPr>
          <p:cNvPr id="6" name="TextBox 5"/>
          <p:cNvSpPr txBox="1"/>
          <p:nvPr/>
        </p:nvSpPr>
        <p:spPr>
          <a:xfrm>
            <a:off x="815142" y="5633105"/>
            <a:ext cx="7869462" cy="369332"/>
          </a:xfrm>
          <a:prstGeom prst="rect">
            <a:avLst/>
          </a:prstGeom>
          <a:solidFill>
            <a:schemeClr val="accent2"/>
          </a:solidFill>
        </p:spPr>
        <p:txBody>
          <a:bodyPr wrap="none" rtlCol="0">
            <a:spAutoFit/>
          </a:bodyPr>
          <a:lstStyle/>
          <a:p>
            <a:r>
              <a:rPr lang="en-GB" dirty="0" smtClean="0">
                <a:solidFill>
                  <a:schemeClr val="bg1"/>
                </a:solidFill>
              </a:rPr>
              <a:t>Mosaic representing female athletes from the villa at Pizza </a:t>
            </a:r>
            <a:r>
              <a:rPr lang="en-GB" dirty="0" err="1" smtClean="0">
                <a:solidFill>
                  <a:schemeClr val="bg1"/>
                </a:solidFill>
              </a:rPr>
              <a:t>Armerina</a:t>
            </a:r>
            <a:r>
              <a:rPr lang="en-GB" dirty="0" smtClean="0">
                <a:solidFill>
                  <a:schemeClr val="bg1"/>
                </a:solidFill>
              </a:rPr>
              <a:t>, Sicily</a:t>
            </a:r>
            <a:endParaRPr lang="en-GB" dirty="0">
              <a:solidFill>
                <a:schemeClr val="bg1"/>
              </a:solidFill>
            </a:endParaRPr>
          </a:p>
        </p:txBody>
      </p:sp>
    </p:spTree>
    <p:extLst>
      <p:ext uri="{BB962C8B-B14F-4D97-AF65-F5344CB8AC3E}">
        <p14:creationId xmlns:p14="http://schemas.microsoft.com/office/powerpoint/2010/main" val="1061862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Family Businesses</a:t>
            </a:r>
            <a:endParaRPr lang="en-GB" dirty="0">
              <a:solidFill>
                <a:schemeClr val="bg1"/>
              </a:solidFill>
            </a:endParaRPr>
          </a:p>
        </p:txBody>
      </p:sp>
      <p:sp>
        <p:nvSpPr>
          <p:cNvPr id="4" name="Content Placeholder 3"/>
          <p:cNvSpPr>
            <a:spLocks noGrp="1"/>
          </p:cNvSpPr>
          <p:nvPr>
            <p:ph sz="half" idx="1"/>
          </p:nvPr>
        </p:nvSpPr>
        <p:spPr>
          <a:xfrm>
            <a:off x="0" y="1600200"/>
            <a:ext cx="4495800" cy="5257800"/>
          </a:xfrm>
        </p:spPr>
        <p:txBody>
          <a:bodyPr>
            <a:normAutofit fontScale="85000" lnSpcReduction="10000"/>
          </a:bodyPr>
          <a:lstStyle/>
          <a:p>
            <a:r>
              <a:rPr lang="en-GB" dirty="0" smtClean="0">
                <a:solidFill>
                  <a:schemeClr val="bg1"/>
                </a:solidFill>
              </a:rPr>
              <a:t>Can SOMETIMES infer the role of women in businesses and occupations, particularly from epigraphy. </a:t>
            </a:r>
          </a:p>
          <a:p>
            <a:endParaRPr lang="en-GB" sz="500" dirty="0">
              <a:solidFill>
                <a:schemeClr val="bg1"/>
              </a:solidFill>
            </a:endParaRPr>
          </a:p>
          <a:p>
            <a:r>
              <a:rPr lang="en-GB" dirty="0" smtClean="0">
                <a:solidFill>
                  <a:schemeClr val="bg1"/>
                </a:solidFill>
              </a:rPr>
              <a:t>Role played by slaves and freedwomen in wealthy families. </a:t>
            </a:r>
          </a:p>
          <a:p>
            <a:pPr lvl="1"/>
            <a:r>
              <a:rPr lang="en-GB" dirty="0">
                <a:solidFill>
                  <a:schemeClr val="bg1"/>
                </a:solidFill>
              </a:rPr>
              <a:t>Notable role </a:t>
            </a:r>
            <a:r>
              <a:rPr lang="en-GB" i="1" dirty="0" err="1" smtClean="0">
                <a:solidFill>
                  <a:schemeClr val="bg1"/>
                </a:solidFill>
              </a:rPr>
              <a:t>sarcinatrices</a:t>
            </a:r>
            <a:r>
              <a:rPr lang="en-GB" dirty="0" smtClean="0">
                <a:solidFill>
                  <a:schemeClr val="bg1"/>
                </a:solidFill>
              </a:rPr>
              <a:t> (clothes-menders).</a:t>
            </a:r>
          </a:p>
          <a:p>
            <a:pPr lvl="1"/>
            <a:r>
              <a:rPr lang="en-GB" dirty="0" smtClean="0">
                <a:solidFill>
                  <a:schemeClr val="bg1"/>
                </a:solidFill>
              </a:rPr>
              <a:t>Might be commemorated in </a:t>
            </a:r>
            <a:r>
              <a:rPr lang="en-GB" i="1" dirty="0" smtClean="0">
                <a:solidFill>
                  <a:schemeClr val="bg1"/>
                </a:solidFill>
              </a:rPr>
              <a:t>columbaria</a:t>
            </a:r>
            <a:r>
              <a:rPr lang="en-GB" dirty="0" smtClean="0">
                <a:solidFill>
                  <a:schemeClr val="bg1"/>
                </a:solidFill>
              </a:rPr>
              <a:t>.</a:t>
            </a:r>
          </a:p>
          <a:p>
            <a:pPr lvl="1"/>
            <a:endParaRPr lang="en-GB" sz="500" dirty="0">
              <a:solidFill>
                <a:schemeClr val="bg1"/>
              </a:solidFill>
            </a:endParaRPr>
          </a:p>
          <a:p>
            <a:r>
              <a:rPr lang="en-GB" dirty="0" smtClean="0">
                <a:solidFill>
                  <a:schemeClr val="bg1"/>
                </a:solidFill>
              </a:rPr>
              <a:t>Women also involved in craft-activity and vending. </a:t>
            </a:r>
          </a:p>
          <a:p>
            <a:pPr lvl="1"/>
            <a:r>
              <a:rPr lang="en-GB" dirty="0" smtClean="0">
                <a:solidFill>
                  <a:schemeClr val="bg1"/>
                </a:solidFill>
              </a:rPr>
              <a:t>A women in Rome called </a:t>
            </a:r>
            <a:r>
              <a:rPr lang="en-GB" dirty="0" err="1" smtClean="0">
                <a:solidFill>
                  <a:schemeClr val="bg1"/>
                </a:solidFill>
              </a:rPr>
              <a:t>Thymele</a:t>
            </a:r>
            <a:r>
              <a:rPr lang="en-GB" dirty="0">
                <a:solidFill>
                  <a:schemeClr val="bg1"/>
                </a:solidFill>
              </a:rPr>
              <a:t>, </a:t>
            </a:r>
            <a:r>
              <a:rPr lang="en-GB" dirty="0" smtClean="0">
                <a:solidFill>
                  <a:schemeClr val="bg1"/>
                </a:solidFill>
              </a:rPr>
              <a:t>was </a:t>
            </a:r>
            <a:r>
              <a:rPr lang="en-GB" dirty="0">
                <a:solidFill>
                  <a:schemeClr val="bg1"/>
                </a:solidFill>
              </a:rPr>
              <a:t>commemorated as a </a:t>
            </a:r>
            <a:r>
              <a:rPr lang="en-GB" i="1" dirty="0" err="1" smtClean="0">
                <a:solidFill>
                  <a:schemeClr val="bg1"/>
                </a:solidFill>
              </a:rPr>
              <a:t>sericaria</a:t>
            </a:r>
            <a:r>
              <a:rPr lang="en-GB" dirty="0" smtClean="0">
                <a:solidFill>
                  <a:schemeClr val="bg1"/>
                </a:solidFill>
              </a:rPr>
              <a:t> (silk-worker).</a:t>
            </a:r>
          </a:p>
          <a:p>
            <a:pPr lvl="1"/>
            <a:endParaRPr lang="en-GB" dirty="0">
              <a:solidFill>
                <a:schemeClr val="bg1"/>
              </a:solidFill>
            </a:endParaRPr>
          </a:p>
          <a:p>
            <a:endParaRPr lang="en-GB" dirty="0">
              <a:solidFill>
                <a:schemeClr val="bg1"/>
              </a:solidFill>
            </a:endParaRPr>
          </a:p>
        </p:txBody>
      </p:sp>
      <p:sp>
        <p:nvSpPr>
          <p:cNvPr id="5" name="Content Placeholder 4"/>
          <p:cNvSpPr>
            <a:spLocks noGrp="1"/>
          </p:cNvSpPr>
          <p:nvPr>
            <p:ph sz="half" idx="2"/>
          </p:nvPr>
        </p:nvSpPr>
        <p:spPr>
          <a:xfrm>
            <a:off x="4932040" y="2492896"/>
            <a:ext cx="4100264" cy="1036712"/>
          </a:xfrm>
        </p:spPr>
        <p:txBody>
          <a:bodyPr>
            <a:normAutofit fontScale="85000" lnSpcReduction="10000"/>
          </a:bodyPr>
          <a:lstStyle/>
          <a:p>
            <a:pPr marL="137160" indent="0">
              <a:buNone/>
            </a:pPr>
            <a:r>
              <a:rPr lang="en-GB" sz="2000" dirty="0" err="1">
                <a:solidFill>
                  <a:schemeClr val="bg1"/>
                </a:solidFill>
              </a:rPr>
              <a:t>Gemina</a:t>
            </a:r>
            <a:r>
              <a:rPr lang="en-GB" sz="2000" dirty="0">
                <a:solidFill>
                  <a:schemeClr val="bg1"/>
                </a:solidFill>
              </a:rPr>
              <a:t>, freedwoman of Augusta [Livia], </a:t>
            </a:r>
            <a:r>
              <a:rPr lang="en-GB" sz="2000" i="1" dirty="0" err="1">
                <a:solidFill>
                  <a:schemeClr val="bg1"/>
                </a:solidFill>
              </a:rPr>
              <a:t>ornatrix</a:t>
            </a:r>
            <a:r>
              <a:rPr lang="en-GB" sz="2000" i="1" dirty="0">
                <a:solidFill>
                  <a:schemeClr val="bg1"/>
                </a:solidFill>
              </a:rPr>
              <a:t> </a:t>
            </a:r>
            <a:r>
              <a:rPr lang="en-GB" sz="2000" dirty="0">
                <a:solidFill>
                  <a:schemeClr val="bg1"/>
                </a:solidFill>
              </a:rPr>
              <a:t>(hair dresser) </a:t>
            </a:r>
          </a:p>
          <a:p>
            <a:endParaRPr lang="en-GB" dirty="0"/>
          </a:p>
        </p:txBody>
      </p:sp>
      <p:pic>
        <p:nvPicPr>
          <p:cNvPr id="6" name="Picture 5"/>
          <p:cNvPicPr>
            <a:picLocks noChangeAspect="1"/>
          </p:cNvPicPr>
          <p:nvPr/>
        </p:nvPicPr>
        <p:blipFill>
          <a:blip r:embed="rId2"/>
          <a:stretch>
            <a:fillRect/>
          </a:stretch>
        </p:blipFill>
        <p:spPr>
          <a:xfrm>
            <a:off x="5076056" y="1384014"/>
            <a:ext cx="3803464" cy="1108882"/>
          </a:xfrm>
          <a:prstGeom prst="rect">
            <a:avLst/>
          </a:prstGeom>
        </p:spPr>
      </p:pic>
      <p:pic>
        <p:nvPicPr>
          <p:cNvPr id="7" name="Picture 6"/>
          <p:cNvPicPr>
            <a:picLocks noChangeAspect="1"/>
          </p:cNvPicPr>
          <p:nvPr/>
        </p:nvPicPr>
        <p:blipFill>
          <a:blip r:embed="rId3"/>
          <a:stretch>
            <a:fillRect/>
          </a:stretch>
        </p:blipFill>
        <p:spPr>
          <a:xfrm>
            <a:off x="6096760" y="3321165"/>
            <a:ext cx="2935544" cy="3480495"/>
          </a:xfrm>
          <a:prstGeom prst="rect">
            <a:avLst/>
          </a:prstGeom>
        </p:spPr>
      </p:pic>
      <p:sp>
        <p:nvSpPr>
          <p:cNvPr id="8" name="Rectangle 7"/>
          <p:cNvSpPr/>
          <p:nvPr/>
        </p:nvSpPr>
        <p:spPr>
          <a:xfrm>
            <a:off x="4719133" y="3342192"/>
            <a:ext cx="1524760" cy="3477875"/>
          </a:xfrm>
          <a:prstGeom prst="rect">
            <a:avLst/>
          </a:prstGeom>
        </p:spPr>
        <p:txBody>
          <a:bodyPr wrap="square">
            <a:spAutoFit/>
          </a:bodyPr>
          <a:lstStyle/>
          <a:p>
            <a:r>
              <a:rPr lang="en-GB" sz="2000" dirty="0">
                <a:solidFill>
                  <a:schemeClr val="bg1"/>
                </a:solidFill>
              </a:rPr>
              <a:t>Marble </a:t>
            </a:r>
            <a:r>
              <a:rPr lang="en-GB" sz="2000" dirty="0" smtClean="0">
                <a:solidFill>
                  <a:schemeClr val="bg1"/>
                </a:solidFill>
              </a:rPr>
              <a:t>relief: </a:t>
            </a:r>
            <a:r>
              <a:rPr lang="en-GB" sz="2000" dirty="0">
                <a:solidFill>
                  <a:schemeClr val="bg1"/>
                </a:solidFill>
              </a:rPr>
              <a:t>a female vendor selling </a:t>
            </a:r>
            <a:r>
              <a:rPr lang="en-GB" sz="2000" dirty="0" smtClean="0">
                <a:solidFill>
                  <a:schemeClr val="bg1"/>
                </a:solidFill>
              </a:rPr>
              <a:t>vegetables. Ostia</a:t>
            </a:r>
            <a:r>
              <a:rPr lang="en-GB" sz="2000" dirty="0">
                <a:solidFill>
                  <a:schemeClr val="bg1"/>
                </a:solidFill>
              </a:rPr>
              <a:t>, ca. late </a:t>
            </a:r>
            <a:r>
              <a:rPr lang="en-GB" sz="2000" dirty="0" smtClean="0">
                <a:solidFill>
                  <a:schemeClr val="bg1"/>
                </a:solidFill>
              </a:rPr>
              <a:t>2nd </a:t>
            </a:r>
            <a:r>
              <a:rPr lang="en-GB" sz="2000" dirty="0">
                <a:solidFill>
                  <a:schemeClr val="bg1"/>
                </a:solidFill>
              </a:rPr>
              <a:t>or early </a:t>
            </a:r>
            <a:r>
              <a:rPr lang="en-GB" sz="2000" dirty="0" smtClean="0">
                <a:solidFill>
                  <a:schemeClr val="bg1"/>
                </a:solidFill>
              </a:rPr>
              <a:t>3rd </a:t>
            </a:r>
            <a:r>
              <a:rPr lang="en-GB" sz="2000" dirty="0">
                <a:solidFill>
                  <a:schemeClr val="bg1"/>
                </a:solidFill>
              </a:rPr>
              <a:t>century AD.</a:t>
            </a:r>
          </a:p>
        </p:txBody>
      </p:sp>
    </p:spTree>
    <p:extLst>
      <p:ext uri="{BB962C8B-B14F-4D97-AF65-F5344CB8AC3E}">
        <p14:creationId xmlns:p14="http://schemas.microsoft.com/office/powerpoint/2010/main" val="21305899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Social status and conspicuous consumption</a:t>
            </a:r>
            <a:endParaRPr lang="en-GB" dirty="0">
              <a:solidFill>
                <a:schemeClr val="bg1"/>
              </a:solidFill>
            </a:endParaRPr>
          </a:p>
        </p:txBody>
      </p:sp>
      <p:sp>
        <p:nvSpPr>
          <p:cNvPr id="3" name="Content Placeholder 2"/>
          <p:cNvSpPr>
            <a:spLocks noGrp="1"/>
          </p:cNvSpPr>
          <p:nvPr>
            <p:ph idx="1"/>
          </p:nvPr>
        </p:nvSpPr>
        <p:spPr>
          <a:xfrm>
            <a:off x="107504" y="1600200"/>
            <a:ext cx="8784976" cy="5257800"/>
          </a:xfrm>
        </p:spPr>
        <p:txBody>
          <a:bodyPr>
            <a:normAutofit fontScale="85000" lnSpcReduction="20000"/>
          </a:bodyPr>
          <a:lstStyle/>
          <a:p>
            <a:r>
              <a:rPr lang="en-GB" sz="3200" dirty="0">
                <a:solidFill>
                  <a:schemeClr val="bg1"/>
                </a:solidFill>
              </a:rPr>
              <a:t>Legacy Hunters: </a:t>
            </a:r>
            <a:r>
              <a:rPr lang="en-GB" sz="3200" dirty="0" err="1">
                <a:solidFill>
                  <a:schemeClr val="bg1"/>
                </a:solidFill>
              </a:rPr>
              <a:t>Gemellus</a:t>
            </a:r>
            <a:r>
              <a:rPr lang="en-GB" sz="3200" dirty="0">
                <a:solidFill>
                  <a:schemeClr val="bg1"/>
                </a:solidFill>
              </a:rPr>
              <a:t> is seeking the hand of </a:t>
            </a:r>
            <a:r>
              <a:rPr lang="en-GB" sz="3200" dirty="0" err="1">
                <a:solidFill>
                  <a:schemeClr val="bg1"/>
                </a:solidFill>
              </a:rPr>
              <a:t>Maronilla</a:t>
            </a:r>
            <a:r>
              <a:rPr lang="en-GB" sz="3200" dirty="0">
                <a:solidFill>
                  <a:schemeClr val="bg1"/>
                </a:solidFill>
              </a:rPr>
              <a:t>– </a:t>
            </a:r>
            <a:r>
              <a:rPr lang="en-GB" sz="3200" b="1" dirty="0">
                <a:solidFill>
                  <a:schemeClr val="bg1"/>
                </a:solidFill>
              </a:rPr>
              <a:t>Martial </a:t>
            </a:r>
            <a:r>
              <a:rPr lang="en-GB" sz="3200" b="1" i="1" dirty="0">
                <a:solidFill>
                  <a:schemeClr val="bg1"/>
                </a:solidFill>
              </a:rPr>
              <a:t>Epigrams</a:t>
            </a:r>
            <a:r>
              <a:rPr lang="en-GB" sz="3200" b="1" dirty="0">
                <a:solidFill>
                  <a:schemeClr val="bg1"/>
                </a:solidFill>
              </a:rPr>
              <a:t> 1.10</a:t>
            </a:r>
            <a:r>
              <a:rPr lang="en-GB" sz="3200" dirty="0">
                <a:solidFill>
                  <a:schemeClr val="bg1"/>
                </a:solidFill>
              </a:rPr>
              <a:t>. </a:t>
            </a:r>
          </a:p>
          <a:p>
            <a:endParaRPr lang="en-GB" sz="1000" dirty="0" smtClean="0">
              <a:solidFill>
                <a:schemeClr val="bg1"/>
              </a:solidFill>
            </a:endParaRPr>
          </a:p>
          <a:p>
            <a:r>
              <a:rPr lang="en-GB" sz="3200" dirty="0" smtClean="0">
                <a:solidFill>
                  <a:schemeClr val="bg1"/>
                </a:solidFill>
              </a:rPr>
              <a:t>Important for a woman’s own sense of identity and public display of that identity. </a:t>
            </a:r>
          </a:p>
          <a:p>
            <a:pPr lvl="1"/>
            <a:r>
              <a:rPr lang="en-GB" dirty="0" smtClean="0">
                <a:solidFill>
                  <a:schemeClr val="bg1"/>
                </a:solidFill>
              </a:rPr>
              <a:t>wearing of jewellery, makeup, adornments. </a:t>
            </a:r>
          </a:p>
          <a:p>
            <a:pPr lvl="1"/>
            <a:r>
              <a:rPr lang="en-GB" dirty="0" smtClean="0">
                <a:solidFill>
                  <a:schemeClr val="bg1"/>
                </a:solidFill>
              </a:rPr>
              <a:t>Potential means for the elite to attract a suitor. </a:t>
            </a:r>
          </a:p>
          <a:p>
            <a:pPr lvl="1"/>
            <a:r>
              <a:rPr lang="en-GB" dirty="0" smtClean="0">
                <a:solidFill>
                  <a:schemeClr val="bg1"/>
                </a:solidFill>
              </a:rPr>
              <a:t>also may convey a moral message – </a:t>
            </a:r>
            <a:r>
              <a:rPr lang="en-GB" i="1" dirty="0" err="1" smtClean="0">
                <a:solidFill>
                  <a:schemeClr val="bg1"/>
                </a:solidFill>
              </a:rPr>
              <a:t>stola</a:t>
            </a:r>
            <a:r>
              <a:rPr lang="en-GB" i="1" dirty="0" smtClean="0">
                <a:solidFill>
                  <a:schemeClr val="bg1"/>
                </a:solidFill>
              </a:rPr>
              <a:t>, </a:t>
            </a:r>
            <a:r>
              <a:rPr lang="en-GB" dirty="0" smtClean="0">
                <a:solidFill>
                  <a:schemeClr val="bg1"/>
                </a:solidFill>
              </a:rPr>
              <a:t>garment worn over a tunic reaching the ground – conveys respectability and that married citizen. </a:t>
            </a:r>
          </a:p>
          <a:p>
            <a:endParaRPr lang="en-GB" sz="1000" dirty="0" smtClean="0">
              <a:solidFill>
                <a:schemeClr val="bg1"/>
              </a:solidFill>
            </a:endParaRPr>
          </a:p>
          <a:p>
            <a:r>
              <a:rPr lang="en-GB" sz="3200" b="1" dirty="0" smtClean="0">
                <a:solidFill>
                  <a:schemeClr val="bg1"/>
                </a:solidFill>
              </a:rPr>
              <a:t>Pliny </a:t>
            </a:r>
            <a:r>
              <a:rPr lang="en-GB" sz="3200" b="1" i="1" dirty="0" smtClean="0">
                <a:solidFill>
                  <a:schemeClr val="bg1"/>
                </a:solidFill>
              </a:rPr>
              <a:t>NH </a:t>
            </a:r>
            <a:r>
              <a:rPr lang="en-GB" sz="3200" b="1" dirty="0" smtClean="0">
                <a:solidFill>
                  <a:schemeClr val="bg1"/>
                </a:solidFill>
              </a:rPr>
              <a:t>9.104-123 -</a:t>
            </a:r>
            <a:r>
              <a:rPr lang="en-GB" sz="3200" b="1" i="1" dirty="0" smtClean="0">
                <a:solidFill>
                  <a:schemeClr val="bg1"/>
                </a:solidFill>
              </a:rPr>
              <a:t> </a:t>
            </a:r>
            <a:r>
              <a:rPr lang="en-GB" sz="3200" dirty="0" smtClean="0">
                <a:solidFill>
                  <a:schemeClr val="bg1"/>
                </a:solidFill>
              </a:rPr>
              <a:t>the poor proclaim that pearls are as good as a woman’s </a:t>
            </a:r>
            <a:r>
              <a:rPr lang="en-GB" sz="3200" dirty="0" err="1" smtClean="0">
                <a:solidFill>
                  <a:schemeClr val="bg1"/>
                </a:solidFill>
              </a:rPr>
              <a:t>lictor</a:t>
            </a:r>
            <a:r>
              <a:rPr lang="en-GB" sz="3200" dirty="0" smtClean="0">
                <a:solidFill>
                  <a:schemeClr val="bg1"/>
                </a:solidFill>
              </a:rPr>
              <a:t>.</a:t>
            </a:r>
          </a:p>
          <a:p>
            <a:endParaRPr lang="en-GB" sz="1100" dirty="0">
              <a:solidFill>
                <a:schemeClr val="bg1"/>
              </a:solidFill>
            </a:endParaRPr>
          </a:p>
          <a:p>
            <a:r>
              <a:rPr lang="en-GB" sz="3200" dirty="0" err="1">
                <a:solidFill>
                  <a:schemeClr val="bg1"/>
                </a:solidFill>
              </a:rPr>
              <a:t>Lollia</a:t>
            </a:r>
            <a:r>
              <a:rPr lang="en-GB" sz="3200" dirty="0">
                <a:solidFill>
                  <a:schemeClr val="bg1"/>
                </a:solidFill>
              </a:rPr>
              <a:t> </a:t>
            </a:r>
            <a:r>
              <a:rPr lang="en-GB" sz="3200" dirty="0" smtClean="0">
                <a:solidFill>
                  <a:schemeClr val="bg1"/>
                </a:solidFill>
              </a:rPr>
              <a:t>Paulina </a:t>
            </a:r>
            <a:r>
              <a:rPr lang="en-GB" sz="3200" dirty="0">
                <a:solidFill>
                  <a:schemeClr val="bg1"/>
                </a:solidFill>
              </a:rPr>
              <a:t>- </a:t>
            </a:r>
            <a:r>
              <a:rPr lang="en-GB" sz="3200" b="1" dirty="0" smtClean="0">
                <a:solidFill>
                  <a:schemeClr val="bg1"/>
                </a:solidFill>
              </a:rPr>
              <a:t>Pliny </a:t>
            </a:r>
            <a:r>
              <a:rPr lang="en-GB" sz="3200" b="1" i="1" dirty="0" smtClean="0">
                <a:solidFill>
                  <a:schemeClr val="bg1"/>
                </a:solidFill>
              </a:rPr>
              <a:t>NH</a:t>
            </a:r>
            <a:r>
              <a:rPr lang="en-GB" sz="3200" b="1" dirty="0" smtClean="0">
                <a:solidFill>
                  <a:schemeClr val="bg1"/>
                </a:solidFill>
              </a:rPr>
              <a:t> 9.58.117</a:t>
            </a:r>
            <a:r>
              <a:rPr lang="en-GB" sz="3200" dirty="0" smtClean="0">
                <a:solidFill>
                  <a:schemeClr val="bg1"/>
                </a:solidFill>
              </a:rPr>
              <a:t>.</a:t>
            </a:r>
          </a:p>
          <a:p>
            <a:endParaRPr lang="en-GB" sz="1100" b="1" dirty="0" smtClean="0">
              <a:solidFill>
                <a:schemeClr val="bg1"/>
              </a:solidFill>
            </a:endParaRPr>
          </a:p>
          <a:p>
            <a:r>
              <a:rPr lang="en-GB" sz="3200" b="1" dirty="0">
                <a:solidFill>
                  <a:schemeClr val="bg1"/>
                </a:solidFill>
              </a:rPr>
              <a:t>Seneca </a:t>
            </a:r>
            <a:r>
              <a:rPr lang="en-GB" sz="3200" b="1" i="1" dirty="0">
                <a:solidFill>
                  <a:schemeClr val="bg1"/>
                </a:solidFill>
              </a:rPr>
              <a:t>To </a:t>
            </a:r>
            <a:r>
              <a:rPr lang="en-GB" sz="3200" b="1" i="1" dirty="0" err="1">
                <a:solidFill>
                  <a:schemeClr val="bg1"/>
                </a:solidFill>
              </a:rPr>
              <a:t>Helvia</a:t>
            </a:r>
            <a:r>
              <a:rPr lang="en-GB" sz="3200" b="1" i="1" dirty="0">
                <a:solidFill>
                  <a:schemeClr val="bg1"/>
                </a:solidFill>
              </a:rPr>
              <a:t>, on Consolation </a:t>
            </a:r>
            <a:r>
              <a:rPr lang="en-GB" sz="3200" b="1" dirty="0" smtClean="0">
                <a:solidFill>
                  <a:schemeClr val="bg1"/>
                </a:solidFill>
              </a:rPr>
              <a:t>16.3-4</a:t>
            </a:r>
            <a:r>
              <a:rPr lang="en-GB" sz="3200" dirty="0" smtClean="0">
                <a:solidFill>
                  <a:schemeClr val="bg1"/>
                </a:solidFill>
              </a:rPr>
              <a:t>.</a:t>
            </a:r>
            <a:endParaRPr lang="en-GB" sz="3200" b="1" dirty="0">
              <a:solidFill>
                <a:schemeClr val="bg1"/>
              </a:solidFill>
            </a:endParaRPr>
          </a:p>
          <a:p>
            <a:endParaRPr lang="en-GB" sz="3200" b="1" dirty="0" smtClean="0">
              <a:solidFill>
                <a:schemeClr val="bg1"/>
              </a:solidFill>
            </a:endParaRPr>
          </a:p>
          <a:p>
            <a:endParaRPr lang="en-GB" dirty="0"/>
          </a:p>
        </p:txBody>
      </p:sp>
    </p:spTree>
    <p:extLst>
      <p:ext uri="{BB962C8B-B14F-4D97-AF65-F5344CB8AC3E}">
        <p14:creationId xmlns:p14="http://schemas.microsoft.com/office/powerpoint/2010/main" val="31390981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76672"/>
            <a:ext cx="8640960" cy="583268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Household Structure</a:t>
            </a:r>
            <a:endParaRPr lang="en-GB" sz="6000" b="1" dirty="0">
              <a:solidFill>
                <a:schemeClr val="bg1"/>
              </a:solidFill>
            </a:endParaRPr>
          </a:p>
        </p:txBody>
      </p:sp>
    </p:spTree>
    <p:extLst>
      <p:ext uri="{BB962C8B-B14F-4D97-AF65-F5344CB8AC3E}">
        <p14:creationId xmlns:p14="http://schemas.microsoft.com/office/powerpoint/2010/main" val="19973729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i="1" dirty="0" err="1" smtClean="0">
                <a:solidFill>
                  <a:schemeClr val="bg1"/>
                </a:solidFill>
              </a:rPr>
              <a:t>Domus</a:t>
            </a:r>
            <a:endParaRPr lang="en-GB" i="1" dirty="0">
              <a:solidFill>
                <a:schemeClr val="bg1"/>
              </a:solidFill>
            </a:endParaRPr>
          </a:p>
        </p:txBody>
      </p:sp>
      <p:sp>
        <p:nvSpPr>
          <p:cNvPr id="5" name="Content Placeholder 4"/>
          <p:cNvSpPr>
            <a:spLocks noGrp="1"/>
          </p:cNvSpPr>
          <p:nvPr>
            <p:ph sz="half" idx="1"/>
          </p:nvPr>
        </p:nvSpPr>
        <p:spPr>
          <a:xfrm>
            <a:off x="179512" y="1600200"/>
            <a:ext cx="4536504" cy="5069160"/>
          </a:xfrm>
        </p:spPr>
        <p:txBody>
          <a:bodyPr>
            <a:normAutofit/>
          </a:bodyPr>
          <a:lstStyle/>
          <a:p>
            <a:r>
              <a:rPr lang="en-GB" dirty="0" smtClean="0">
                <a:solidFill>
                  <a:schemeClr val="bg1"/>
                </a:solidFill>
              </a:rPr>
              <a:t>Light received mainly from inside.</a:t>
            </a:r>
          </a:p>
          <a:p>
            <a:endParaRPr lang="en-GB" sz="1200" dirty="0" smtClean="0">
              <a:solidFill>
                <a:schemeClr val="bg1"/>
              </a:solidFill>
            </a:endParaRPr>
          </a:p>
          <a:p>
            <a:r>
              <a:rPr lang="en-GB" i="1" dirty="0" smtClean="0">
                <a:solidFill>
                  <a:schemeClr val="bg1"/>
                </a:solidFill>
              </a:rPr>
              <a:t>Atrium</a:t>
            </a:r>
            <a:r>
              <a:rPr lang="en-GB" dirty="0" smtClean="0">
                <a:solidFill>
                  <a:schemeClr val="bg1"/>
                </a:solidFill>
              </a:rPr>
              <a:t>, </a:t>
            </a:r>
            <a:r>
              <a:rPr lang="en-GB" i="1" dirty="0" err="1" smtClean="0">
                <a:solidFill>
                  <a:schemeClr val="bg1"/>
                </a:solidFill>
              </a:rPr>
              <a:t>fauces</a:t>
            </a:r>
            <a:r>
              <a:rPr lang="en-GB" dirty="0" smtClean="0">
                <a:solidFill>
                  <a:schemeClr val="bg1"/>
                </a:solidFill>
              </a:rPr>
              <a:t> and </a:t>
            </a:r>
            <a:r>
              <a:rPr lang="en-GB" i="1" dirty="0" err="1" smtClean="0">
                <a:solidFill>
                  <a:schemeClr val="bg1"/>
                </a:solidFill>
              </a:rPr>
              <a:t>peristylium</a:t>
            </a:r>
            <a:r>
              <a:rPr lang="en-GB" dirty="0" smtClean="0">
                <a:solidFill>
                  <a:schemeClr val="bg1"/>
                </a:solidFill>
              </a:rPr>
              <a:t>.</a:t>
            </a:r>
          </a:p>
          <a:p>
            <a:endParaRPr lang="en-GB" sz="1200" dirty="0" smtClean="0">
              <a:solidFill>
                <a:schemeClr val="bg1"/>
              </a:solidFill>
            </a:endParaRPr>
          </a:p>
          <a:p>
            <a:r>
              <a:rPr lang="en-GB" i="1" dirty="0" err="1" smtClean="0">
                <a:solidFill>
                  <a:schemeClr val="bg1"/>
                </a:solidFill>
              </a:rPr>
              <a:t>Tablinum</a:t>
            </a:r>
            <a:r>
              <a:rPr lang="en-GB" i="1" dirty="0" smtClean="0">
                <a:solidFill>
                  <a:schemeClr val="bg1"/>
                </a:solidFill>
              </a:rPr>
              <a:t> </a:t>
            </a:r>
            <a:r>
              <a:rPr lang="en-GB" dirty="0" smtClean="0">
                <a:solidFill>
                  <a:schemeClr val="bg1"/>
                </a:solidFill>
              </a:rPr>
              <a:t>(</a:t>
            </a:r>
            <a:r>
              <a:rPr lang="en-GB" dirty="0" err="1" smtClean="0">
                <a:solidFill>
                  <a:schemeClr val="bg1"/>
                </a:solidFill>
              </a:rPr>
              <a:t>muniment</a:t>
            </a:r>
            <a:r>
              <a:rPr lang="en-GB" dirty="0" smtClean="0">
                <a:solidFill>
                  <a:schemeClr val="bg1"/>
                </a:solidFill>
              </a:rPr>
              <a:t> room).</a:t>
            </a:r>
          </a:p>
          <a:p>
            <a:endParaRPr lang="en-GB" sz="1200" i="1" dirty="0" smtClean="0">
              <a:solidFill>
                <a:schemeClr val="bg1"/>
              </a:solidFill>
            </a:endParaRPr>
          </a:p>
          <a:p>
            <a:r>
              <a:rPr lang="en-GB" i="1" dirty="0" smtClean="0">
                <a:solidFill>
                  <a:schemeClr val="bg1"/>
                </a:solidFill>
              </a:rPr>
              <a:t>Triclinia </a:t>
            </a:r>
            <a:r>
              <a:rPr lang="en-GB" dirty="0" smtClean="0">
                <a:solidFill>
                  <a:schemeClr val="bg1"/>
                </a:solidFill>
              </a:rPr>
              <a:t>(for holding </a:t>
            </a:r>
            <a:r>
              <a:rPr lang="en-GB" i="1" dirty="0" err="1" smtClean="0">
                <a:solidFill>
                  <a:schemeClr val="bg1"/>
                </a:solidFill>
              </a:rPr>
              <a:t>cena</a:t>
            </a:r>
            <a:r>
              <a:rPr lang="en-GB" dirty="0" smtClean="0">
                <a:solidFill>
                  <a:schemeClr val="bg1"/>
                </a:solidFill>
              </a:rPr>
              <a:t>).</a:t>
            </a:r>
          </a:p>
          <a:p>
            <a:endParaRPr lang="en-GB" sz="1200" i="1" dirty="0" smtClean="0">
              <a:solidFill>
                <a:schemeClr val="bg1"/>
              </a:solidFill>
            </a:endParaRPr>
          </a:p>
          <a:p>
            <a:r>
              <a:rPr lang="en-GB" i="1" dirty="0" err="1" smtClean="0">
                <a:solidFill>
                  <a:schemeClr val="bg1"/>
                </a:solidFill>
              </a:rPr>
              <a:t>Oecus</a:t>
            </a:r>
            <a:r>
              <a:rPr lang="en-GB" i="1" dirty="0" smtClean="0">
                <a:solidFill>
                  <a:schemeClr val="bg1"/>
                </a:solidFill>
              </a:rPr>
              <a:t> </a:t>
            </a:r>
            <a:r>
              <a:rPr lang="en-GB" dirty="0" smtClean="0">
                <a:solidFill>
                  <a:schemeClr val="bg1"/>
                </a:solidFill>
              </a:rPr>
              <a:t>(reception hall).</a:t>
            </a:r>
            <a:endParaRPr lang="en-GB" i="1" dirty="0">
              <a:solidFill>
                <a:schemeClr val="bg1"/>
              </a:solidFill>
            </a:endParaRP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8630" y="1772816"/>
            <a:ext cx="4361007" cy="4853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481" y="30702"/>
            <a:ext cx="8229600" cy="661994"/>
          </a:xfrm>
        </p:spPr>
        <p:txBody>
          <a:bodyPr>
            <a:normAutofit fontScale="90000"/>
          </a:bodyPr>
          <a:lstStyle/>
          <a:p>
            <a:r>
              <a:rPr lang="en-GB" dirty="0" smtClean="0">
                <a:solidFill>
                  <a:schemeClr val="bg1"/>
                </a:solidFill>
              </a:rPr>
              <a:t>Insula</a:t>
            </a:r>
            <a:endParaRPr lang="en-GB" dirty="0">
              <a:solidFill>
                <a:schemeClr val="bg1"/>
              </a:solidFill>
            </a:endParaRPr>
          </a:p>
        </p:txBody>
      </p:sp>
      <p:sp>
        <p:nvSpPr>
          <p:cNvPr id="4" name="Content Placeholder 3"/>
          <p:cNvSpPr>
            <a:spLocks noGrp="1"/>
          </p:cNvSpPr>
          <p:nvPr>
            <p:ph sz="half" idx="1"/>
          </p:nvPr>
        </p:nvSpPr>
        <p:spPr>
          <a:xfrm>
            <a:off x="125190" y="850954"/>
            <a:ext cx="5814962" cy="3960440"/>
          </a:xfrm>
        </p:spPr>
        <p:txBody>
          <a:bodyPr>
            <a:noAutofit/>
          </a:bodyPr>
          <a:lstStyle/>
          <a:p>
            <a:r>
              <a:rPr lang="en-GB" sz="2000" dirty="0">
                <a:solidFill>
                  <a:schemeClr val="bg1"/>
                </a:solidFill>
              </a:rPr>
              <a:t>4</a:t>
            </a:r>
            <a:r>
              <a:rPr lang="en-GB" sz="2000" baseline="30000" dirty="0">
                <a:solidFill>
                  <a:schemeClr val="bg1"/>
                </a:solidFill>
              </a:rPr>
              <a:t>th</a:t>
            </a:r>
            <a:r>
              <a:rPr lang="en-GB" sz="2000" dirty="0">
                <a:solidFill>
                  <a:schemeClr val="bg1"/>
                </a:solidFill>
              </a:rPr>
              <a:t> </a:t>
            </a:r>
            <a:r>
              <a:rPr lang="en-GB" sz="2000" dirty="0" smtClean="0">
                <a:solidFill>
                  <a:schemeClr val="bg1"/>
                </a:solidFill>
              </a:rPr>
              <a:t>century </a:t>
            </a:r>
            <a:r>
              <a:rPr lang="en-GB" sz="2000" dirty="0">
                <a:solidFill>
                  <a:schemeClr val="bg1"/>
                </a:solidFill>
              </a:rPr>
              <a:t>AD Rome – 40,000+ </a:t>
            </a:r>
            <a:r>
              <a:rPr lang="en-GB" sz="2000" i="1" dirty="0" err="1">
                <a:solidFill>
                  <a:schemeClr val="bg1"/>
                </a:solidFill>
              </a:rPr>
              <a:t>insulae</a:t>
            </a:r>
            <a:r>
              <a:rPr lang="en-GB" sz="2000" dirty="0">
                <a:solidFill>
                  <a:schemeClr val="bg1"/>
                </a:solidFill>
              </a:rPr>
              <a:t> (multiple dwellings) to under 2000 </a:t>
            </a:r>
            <a:r>
              <a:rPr lang="en-GB" sz="2000" i="1" dirty="0" err="1">
                <a:solidFill>
                  <a:schemeClr val="bg1"/>
                </a:solidFill>
              </a:rPr>
              <a:t>domus</a:t>
            </a:r>
            <a:r>
              <a:rPr lang="en-GB" sz="2000" dirty="0">
                <a:solidFill>
                  <a:schemeClr val="bg1"/>
                </a:solidFill>
              </a:rPr>
              <a:t> (single family houses</a:t>
            </a:r>
            <a:r>
              <a:rPr lang="en-GB" sz="2000" dirty="0" smtClean="0">
                <a:solidFill>
                  <a:schemeClr val="bg1"/>
                </a:solidFill>
              </a:rPr>
              <a:t>).</a:t>
            </a:r>
            <a:endParaRPr lang="en-GB" sz="2000" dirty="0">
              <a:solidFill>
                <a:schemeClr val="bg1"/>
              </a:solidFill>
            </a:endParaRPr>
          </a:p>
          <a:p>
            <a:endParaRPr lang="en-GB" sz="500" dirty="0" smtClean="0">
              <a:solidFill>
                <a:schemeClr val="bg1"/>
              </a:solidFill>
            </a:endParaRPr>
          </a:p>
          <a:p>
            <a:r>
              <a:rPr lang="en-GB" sz="2000" dirty="0" smtClean="0">
                <a:solidFill>
                  <a:schemeClr val="bg1"/>
                </a:solidFill>
              </a:rPr>
              <a:t>Four stories survive.</a:t>
            </a:r>
          </a:p>
          <a:p>
            <a:endParaRPr lang="en-GB" sz="500" dirty="0">
              <a:solidFill>
                <a:schemeClr val="bg1"/>
              </a:solidFill>
            </a:endParaRPr>
          </a:p>
          <a:p>
            <a:r>
              <a:rPr lang="en-GB" sz="2000" dirty="0" smtClean="0">
                <a:solidFill>
                  <a:schemeClr val="bg1"/>
                </a:solidFill>
              </a:rPr>
              <a:t>Ground floor shops and mezzanines. </a:t>
            </a:r>
          </a:p>
          <a:p>
            <a:endParaRPr lang="en-GB" sz="500" dirty="0">
              <a:solidFill>
                <a:schemeClr val="bg1"/>
              </a:solidFill>
            </a:endParaRPr>
          </a:p>
          <a:p>
            <a:r>
              <a:rPr lang="en-GB" sz="2000" dirty="0" smtClean="0">
                <a:solidFill>
                  <a:schemeClr val="bg1"/>
                </a:solidFill>
              </a:rPr>
              <a:t>First floor two apartments.</a:t>
            </a:r>
          </a:p>
          <a:p>
            <a:endParaRPr lang="en-GB" sz="500" dirty="0">
              <a:solidFill>
                <a:schemeClr val="bg1"/>
              </a:solidFill>
            </a:endParaRPr>
          </a:p>
          <a:p>
            <a:r>
              <a:rPr lang="en-GB" sz="2000" dirty="0" smtClean="0">
                <a:solidFill>
                  <a:schemeClr val="bg1"/>
                </a:solidFill>
              </a:rPr>
              <a:t>Second and third floor a number of small rooms – more squalid at top</a:t>
            </a:r>
            <a:r>
              <a:rPr lang="en-GB" sz="2200" dirty="0" smtClean="0">
                <a:solidFill>
                  <a:schemeClr val="bg1"/>
                </a:solidFill>
              </a:rPr>
              <a:t>.</a:t>
            </a:r>
          </a:p>
          <a:p>
            <a:endParaRPr lang="en-GB" sz="500" dirty="0">
              <a:solidFill>
                <a:schemeClr val="bg1"/>
              </a:solidFill>
            </a:endParaRPr>
          </a:p>
          <a:p>
            <a:r>
              <a:rPr lang="en-GB" sz="2000" dirty="0" smtClean="0">
                <a:solidFill>
                  <a:schemeClr val="bg1"/>
                </a:solidFill>
              </a:rPr>
              <a:t>Water access probably only available on ground floor.</a:t>
            </a:r>
            <a:endParaRPr lang="en-GB" sz="2000" dirty="0">
              <a:solidFill>
                <a:schemeClr val="bg1"/>
              </a:solidFill>
            </a:endParaRPr>
          </a:p>
        </p:txBody>
      </p:sp>
      <p:sp>
        <p:nvSpPr>
          <p:cNvPr id="5" name="Content Placeholder 4"/>
          <p:cNvSpPr>
            <a:spLocks noGrp="1"/>
          </p:cNvSpPr>
          <p:nvPr>
            <p:ph sz="half" idx="2"/>
          </p:nvPr>
        </p:nvSpPr>
        <p:spPr>
          <a:xfrm>
            <a:off x="5922466" y="4489533"/>
            <a:ext cx="3168352" cy="392907"/>
          </a:xfrm>
        </p:spPr>
        <p:txBody>
          <a:bodyPr>
            <a:normAutofit/>
          </a:bodyPr>
          <a:lstStyle/>
          <a:p>
            <a:pPr marL="137160" indent="0">
              <a:buNone/>
            </a:pPr>
            <a:r>
              <a:rPr lang="en-GB" sz="1200" b="1" dirty="0" smtClean="0">
                <a:solidFill>
                  <a:schemeClr val="bg1"/>
                </a:solidFill>
              </a:rPr>
              <a:t>Via </a:t>
            </a:r>
            <a:r>
              <a:rPr lang="en-GB" sz="1200" b="1" dirty="0" err="1" smtClean="0">
                <a:solidFill>
                  <a:schemeClr val="bg1"/>
                </a:solidFill>
              </a:rPr>
              <a:t>Giulio</a:t>
            </a:r>
            <a:r>
              <a:rPr lang="en-GB" sz="1200" b="1" dirty="0" smtClean="0">
                <a:solidFill>
                  <a:schemeClr val="bg1"/>
                </a:solidFill>
              </a:rPr>
              <a:t> </a:t>
            </a:r>
            <a:r>
              <a:rPr lang="en-GB" sz="1200" b="1" dirty="0" err="1" smtClean="0">
                <a:solidFill>
                  <a:schemeClr val="bg1"/>
                </a:solidFill>
              </a:rPr>
              <a:t>Romanus</a:t>
            </a:r>
            <a:r>
              <a:rPr lang="en-GB" sz="1200" b="1" dirty="0" smtClean="0">
                <a:solidFill>
                  <a:schemeClr val="bg1"/>
                </a:solidFill>
              </a:rPr>
              <a:t> – c.2</a:t>
            </a:r>
            <a:r>
              <a:rPr lang="en-GB" sz="1200" b="1" baseline="30000" dirty="0" smtClean="0">
                <a:solidFill>
                  <a:schemeClr val="bg1"/>
                </a:solidFill>
              </a:rPr>
              <a:t>nd</a:t>
            </a:r>
            <a:r>
              <a:rPr lang="en-GB" sz="1200" b="1" dirty="0" smtClean="0">
                <a:solidFill>
                  <a:schemeClr val="bg1"/>
                </a:solidFill>
              </a:rPr>
              <a:t> century AD</a:t>
            </a:r>
            <a:endParaRPr lang="en-GB" sz="1200" b="1" dirty="0">
              <a:solidFill>
                <a:schemeClr val="bg1"/>
              </a:solidFill>
            </a:endParaRPr>
          </a:p>
        </p:txBody>
      </p:sp>
      <p:pic>
        <p:nvPicPr>
          <p:cNvPr id="1026" name="Picture 2" descr="C:\Users\Matt\Downloads\insula - via giulio roman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7546" y="872176"/>
            <a:ext cx="2880320" cy="346705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2696" y="4811394"/>
            <a:ext cx="9013074" cy="2031325"/>
          </a:xfrm>
          <a:prstGeom prst="rect">
            <a:avLst/>
          </a:prstGeom>
        </p:spPr>
        <p:txBody>
          <a:bodyPr wrap="square">
            <a:spAutoFit/>
          </a:bodyPr>
          <a:lstStyle/>
          <a:p>
            <a:pPr marL="137160" indent="0">
              <a:buNone/>
            </a:pPr>
            <a:r>
              <a:rPr lang="en-GB" dirty="0">
                <a:solidFill>
                  <a:schemeClr val="bg1"/>
                </a:solidFill>
              </a:rPr>
              <a:t>“…in respect to timber and stones for the building of houses, which goes on unceasingly in consequence of the collapses and fires and repeated sales (these last, too, going on unceasingly); and indeed the sales are intentional collapses, as it were, since the purchasers keep on tearing down the houses and build new ones, one after another, to suit their wishes.…to provide against collapses, reducing the heights of the new buildings and forbidding that any structure on the public streets should rise as high as seventy feet…” – </a:t>
            </a:r>
            <a:r>
              <a:rPr lang="en-GB" b="1" dirty="0">
                <a:solidFill>
                  <a:schemeClr val="bg1"/>
                </a:solidFill>
              </a:rPr>
              <a:t>Strabo </a:t>
            </a:r>
            <a:r>
              <a:rPr lang="en-GB" b="1" i="1" dirty="0">
                <a:solidFill>
                  <a:schemeClr val="bg1"/>
                </a:solidFill>
              </a:rPr>
              <a:t>Geog. </a:t>
            </a:r>
            <a:r>
              <a:rPr lang="en-GB" b="1" dirty="0">
                <a:solidFill>
                  <a:schemeClr val="bg1"/>
                </a:solidFill>
              </a:rPr>
              <a:t>5.3.7</a:t>
            </a:r>
            <a:r>
              <a:rPr lang="en-GB" dirty="0">
                <a:solidFill>
                  <a:schemeClr val="bg1"/>
                </a:solidFill>
              </a:rPr>
              <a:t>.</a:t>
            </a:r>
          </a:p>
        </p:txBody>
      </p:sp>
    </p:spTree>
    <p:extLst>
      <p:ext uri="{BB962C8B-B14F-4D97-AF65-F5344CB8AC3E}">
        <p14:creationId xmlns:p14="http://schemas.microsoft.com/office/powerpoint/2010/main" val="20059136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4427984" cy="6669360"/>
          </a:xfrm>
        </p:spPr>
        <p:txBody>
          <a:bodyPr>
            <a:noAutofit/>
          </a:bodyPr>
          <a:lstStyle/>
          <a:p>
            <a:pPr marL="137160" indent="0">
              <a:buNone/>
            </a:pPr>
            <a:r>
              <a:rPr lang="en-GB" sz="2000" dirty="0" smtClean="0">
                <a:solidFill>
                  <a:schemeClr val="bg1"/>
                </a:solidFill>
              </a:rPr>
              <a:t>“Most sick people here in Rome perish for want of sleep, the illness itself having been produced by food lying undigested on a fevered stomach. For what sleep is possible in a lodging? Who but the wealthy get sleep in Rome?” – </a:t>
            </a:r>
            <a:r>
              <a:rPr lang="en-GB" sz="2000" b="1" dirty="0" smtClean="0">
                <a:solidFill>
                  <a:schemeClr val="bg1"/>
                </a:solidFill>
              </a:rPr>
              <a:t>Juvenal </a:t>
            </a:r>
            <a:r>
              <a:rPr lang="en-GB" sz="2000" b="1" i="1" dirty="0" smtClean="0">
                <a:solidFill>
                  <a:schemeClr val="bg1"/>
                </a:solidFill>
              </a:rPr>
              <a:t>Satires </a:t>
            </a:r>
            <a:r>
              <a:rPr lang="en-GB" sz="2000" b="1" dirty="0" smtClean="0">
                <a:solidFill>
                  <a:schemeClr val="bg1"/>
                </a:solidFill>
              </a:rPr>
              <a:t>3. 232-34</a:t>
            </a:r>
            <a:r>
              <a:rPr lang="en-GB" sz="2000" dirty="0" smtClean="0">
                <a:solidFill>
                  <a:schemeClr val="bg1"/>
                </a:solidFill>
              </a:rPr>
              <a:t>.</a:t>
            </a:r>
          </a:p>
          <a:p>
            <a:pPr marL="137160" indent="0">
              <a:buNone/>
            </a:pPr>
            <a:endParaRPr lang="en-GB" sz="200" dirty="0" smtClean="0">
              <a:solidFill>
                <a:schemeClr val="bg1"/>
              </a:solidFill>
            </a:endParaRPr>
          </a:p>
          <a:p>
            <a:pPr marL="137160" indent="0">
              <a:buNone/>
            </a:pPr>
            <a:r>
              <a:rPr lang="en-GB" sz="2000" dirty="0" smtClean="0">
                <a:solidFill>
                  <a:schemeClr val="bg1"/>
                </a:solidFill>
              </a:rPr>
              <a:t>“By means of stone pillars, the walls of baked brick and party walls of rubble, towers have been raised, and these have been joined together by frequent floor-boards to produce upper stores with fine views over the city to the utmost advantage. Therefore walls are raised too a great height through various storeys, and the Roman people have excellent dwellings without hindrance.” – </a:t>
            </a:r>
            <a:r>
              <a:rPr lang="en-GB" sz="2000" b="1" dirty="0" smtClean="0">
                <a:solidFill>
                  <a:schemeClr val="bg1"/>
                </a:solidFill>
              </a:rPr>
              <a:t>Vitruvius </a:t>
            </a:r>
            <a:r>
              <a:rPr lang="en-GB" sz="2000" b="1" i="1" dirty="0" smtClean="0">
                <a:solidFill>
                  <a:schemeClr val="bg1"/>
                </a:solidFill>
              </a:rPr>
              <a:t>On Architecture</a:t>
            </a:r>
            <a:r>
              <a:rPr lang="en-GB" sz="2000" b="1" dirty="0" smtClean="0">
                <a:solidFill>
                  <a:schemeClr val="bg1"/>
                </a:solidFill>
              </a:rPr>
              <a:t> 2.8.17</a:t>
            </a:r>
            <a:r>
              <a:rPr lang="en-GB" sz="2000" dirty="0" smtClean="0">
                <a:solidFill>
                  <a:schemeClr val="bg1"/>
                </a:solidFill>
              </a:rPr>
              <a:t>.</a:t>
            </a:r>
          </a:p>
          <a:p>
            <a:pPr marL="137160" indent="0">
              <a:buNone/>
            </a:pPr>
            <a:endParaRPr lang="en-GB" sz="2400" dirty="0" smtClean="0">
              <a:solidFill>
                <a:schemeClr val="bg1"/>
              </a:solidFill>
            </a:endParaRPr>
          </a:p>
          <a:p>
            <a:pPr marL="137160" indent="0">
              <a:buNone/>
            </a:pPr>
            <a:endParaRPr lang="en-GB" sz="3200" dirty="0">
              <a:solidFill>
                <a:schemeClr val="bg1"/>
              </a:solidFill>
            </a:endParaRPr>
          </a:p>
        </p:txBody>
      </p:sp>
      <p:pic>
        <p:nvPicPr>
          <p:cNvPr id="2" name="Picture 1"/>
          <p:cNvPicPr>
            <a:picLocks noChangeAspect="1"/>
          </p:cNvPicPr>
          <p:nvPr/>
        </p:nvPicPr>
        <p:blipFill>
          <a:blip r:embed="rId2"/>
          <a:stretch>
            <a:fillRect/>
          </a:stretch>
        </p:blipFill>
        <p:spPr>
          <a:xfrm>
            <a:off x="5297411" y="2348880"/>
            <a:ext cx="3460031" cy="3744416"/>
          </a:xfrm>
          <a:prstGeom prst="rect">
            <a:avLst/>
          </a:prstGeom>
        </p:spPr>
      </p:pic>
      <p:sp>
        <p:nvSpPr>
          <p:cNvPr id="4" name="Rectangle 3"/>
          <p:cNvSpPr/>
          <p:nvPr/>
        </p:nvSpPr>
        <p:spPr>
          <a:xfrm>
            <a:off x="4903191" y="6093296"/>
            <a:ext cx="4248472" cy="646331"/>
          </a:xfrm>
          <a:prstGeom prst="rect">
            <a:avLst/>
          </a:prstGeom>
        </p:spPr>
        <p:txBody>
          <a:bodyPr wrap="square">
            <a:spAutoFit/>
          </a:bodyPr>
          <a:lstStyle/>
          <a:p>
            <a:pPr algn="ctr"/>
            <a:r>
              <a:rPr lang="en-GB" dirty="0" smtClean="0">
                <a:solidFill>
                  <a:schemeClr val="bg1"/>
                </a:solidFill>
              </a:rPr>
              <a:t>Ostia, </a:t>
            </a:r>
            <a:r>
              <a:rPr lang="en-GB" i="1" dirty="0" smtClean="0">
                <a:solidFill>
                  <a:schemeClr val="bg1"/>
                </a:solidFill>
              </a:rPr>
              <a:t>Insula</a:t>
            </a:r>
            <a:r>
              <a:rPr lang="en-GB" dirty="0" smtClean="0">
                <a:solidFill>
                  <a:schemeClr val="bg1"/>
                </a:solidFill>
              </a:rPr>
              <a:t> </a:t>
            </a:r>
            <a:r>
              <a:rPr lang="en-GB" dirty="0">
                <a:solidFill>
                  <a:schemeClr val="bg1"/>
                </a:solidFill>
              </a:rPr>
              <a:t>of </a:t>
            </a:r>
            <a:r>
              <a:rPr lang="en-GB" dirty="0" smtClean="0">
                <a:solidFill>
                  <a:schemeClr val="bg1"/>
                </a:solidFill>
              </a:rPr>
              <a:t>Diana – c. mid-2</a:t>
            </a:r>
            <a:r>
              <a:rPr lang="en-GB" baseline="30000" dirty="0" smtClean="0">
                <a:solidFill>
                  <a:schemeClr val="bg1"/>
                </a:solidFill>
              </a:rPr>
              <a:t>nd</a:t>
            </a:r>
            <a:r>
              <a:rPr lang="en-GB" dirty="0" smtClean="0">
                <a:solidFill>
                  <a:schemeClr val="bg1"/>
                </a:solidFill>
              </a:rPr>
              <a:t> century AD</a:t>
            </a:r>
            <a:endParaRPr lang="en-GB" dirty="0">
              <a:solidFill>
                <a:schemeClr val="bg1"/>
              </a:solidFill>
            </a:endParaRPr>
          </a:p>
        </p:txBody>
      </p:sp>
      <p:sp>
        <p:nvSpPr>
          <p:cNvPr id="5" name="Content Placeholder 3"/>
          <p:cNvSpPr txBox="1">
            <a:spLocks/>
          </p:cNvSpPr>
          <p:nvPr/>
        </p:nvSpPr>
        <p:spPr>
          <a:xfrm>
            <a:off x="4449419" y="188640"/>
            <a:ext cx="4716016" cy="2348879"/>
          </a:xfrm>
          <a:prstGeom prst="rect">
            <a:avLst/>
          </a:prstGeom>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600" dirty="0" smtClean="0">
                <a:solidFill>
                  <a:schemeClr val="bg1"/>
                </a:solidFill>
              </a:rPr>
              <a:t>Two stories of surviving ruins.</a:t>
            </a:r>
          </a:p>
          <a:p>
            <a:endParaRPr lang="en-GB" sz="600" dirty="0" smtClean="0">
              <a:solidFill>
                <a:schemeClr val="bg1"/>
              </a:solidFill>
            </a:endParaRPr>
          </a:p>
          <a:p>
            <a:r>
              <a:rPr lang="en-GB" sz="2600" dirty="0" smtClean="0">
                <a:solidFill>
                  <a:schemeClr val="bg1"/>
                </a:solidFill>
              </a:rPr>
              <a:t>Conjecture in terms of calculating height.</a:t>
            </a:r>
          </a:p>
          <a:p>
            <a:endParaRPr lang="en-GB" sz="500" dirty="0" smtClean="0">
              <a:solidFill>
                <a:schemeClr val="bg1"/>
              </a:solidFill>
            </a:endParaRPr>
          </a:p>
          <a:p>
            <a:r>
              <a:rPr lang="en-GB" sz="2600" dirty="0" smtClean="0">
                <a:solidFill>
                  <a:schemeClr val="bg1"/>
                </a:solidFill>
              </a:rPr>
              <a:t>Brick-faced concrete – larger windows and doors.</a:t>
            </a:r>
          </a:p>
          <a:p>
            <a:endParaRPr lang="en-GB" dirty="0" smtClean="0"/>
          </a:p>
          <a:p>
            <a:endParaRPr lang="en-GB" dirty="0"/>
          </a:p>
        </p:txBody>
      </p:sp>
    </p:spTree>
    <p:extLst>
      <p:ext uri="{BB962C8B-B14F-4D97-AF65-F5344CB8AC3E}">
        <p14:creationId xmlns:p14="http://schemas.microsoft.com/office/powerpoint/2010/main" val="42826653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251520" y="1412776"/>
            <a:ext cx="8640960" cy="5445224"/>
          </a:xfrm>
        </p:spPr>
        <p:txBody>
          <a:bodyPr>
            <a:normAutofit fontScale="85000" lnSpcReduction="20000"/>
          </a:bodyPr>
          <a:lstStyle/>
          <a:p>
            <a:r>
              <a:rPr lang="en-GB" dirty="0" smtClean="0">
                <a:solidFill>
                  <a:schemeClr val="bg1"/>
                </a:solidFill>
              </a:rPr>
              <a:t>Hales, S. 2003: </a:t>
            </a:r>
            <a:r>
              <a:rPr lang="en-GB" i="1" dirty="0" smtClean="0">
                <a:solidFill>
                  <a:schemeClr val="bg1"/>
                </a:solidFill>
              </a:rPr>
              <a:t>The Roman House and Social Identity</a:t>
            </a:r>
            <a:r>
              <a:rPr lang="en-GB" dirty="0" smtClean="0">
                <a:solidFill>
                  <a:schemeClr val="bg1"/>
                </a:solidFill>
              </a:rPr>
              <a:t>. Cambridge.</a:t>
            </a:r>
          </a:p>
          <a:p>
            <a:pPr marL="137160" indent="0">
              <a:buNone/>
            </a:pPr>
            <a:endParaRPr lang="en-GB" sz="500" dirty="0" smtClean="0"/>
          </a:p>
          <a:p>
            <a:r>
              <a:rPr lang="en-GB" dirty="0" err="1" smtClean="0">
                <a:solidFill>
                  <a:schemeClr val="bg1"/>
                </a:solidFill>
              </a:rPr>
              <a:t>Jeppesen-Wigelsworth</a:t>
            </a:r>
            <a:r>
              <a:rPr lang="en-GB" dirty="0" smtClean="0">
                <a:solidFill>
                  <a:schemeClr val="bg1"/>
                </a:solidFill>
              </a:rPr>
              <a:t>, A. 2014: “The Roman Household”, in </a:t>
            </a:r>
            <a:r>
              <a:rPr lang="en-GB" i="1" dirty="0" smtClean="0">
                <a:solidFill>
                  <a:schemeClr val="bg1"/>
                </a:solidFill>
              </a:rPr>
              <a:t>Themes in Roman Society and Culture </a:t>
            </a:r>
            <a:r>
              <a:rPr lang="en-GB" dirty="0" smtClean="0">
                <a:solidFill>
                  <a:schemeClr val="bg1"/>
                </a:solidFill>
              </a:rPr>
              <a:t>(eds., Gibbs, M., Nikolic, M., and </a:t>
            </a:r>
            <a:r>
              <a:rPr lang="en-GB" dirty="0" err="1" smtClean="0">
                <a:solidFill>
                  <a:schemeClr val="bg1"/>
                </a:solidFill>
              </a:rPr>
              <a:t>Ripat</a:t>
            </a:r>
            <a:r>
              <a:rPr lang="en-GB" dirty="0" smtClean="0">
                <a:solidFill>
                  <a:schemeClr val="bg1"/>
                </a:solidFill>
              </a:rPr>
              <a:t>, P.), Oxford: 94-116.</a:t>
            </a:r>
          </a:p>
          <a:p>
            <a:endParaRPr lang="en-GB" sz="500" dirty="0" smtClean="0">
              <a:solidFill>
                <a:schemeClr val="bg1"/>
              </a:solidFill>
            </a:endParaRPr>
          </a:p>
          <a:p>
            <a:r>
              <a:rPr lang="en-GB" dirty="0" smtClean="0">
                <a:solidFill>
                  <a:schemeClr val="bg1"/>
                </a:solidFill>
              </a:rPr>
              <a:t>Kaufmann-</a:t>
            </a:r>
            <a:r>
              <a:rPr lang="en-GB" dirty="0" err="1" smtClean="0">
                <a:solidFill>
                  <a:schemeClr val="bg1"/>
                </a:solidFill>
              </a:rPr>
              <a:t>Heinimann</a:t>
            </a:r>
            <a:r>
              <a:rPr lang="en-GB" dirty="0" smtClean="0">
                <a:solidFill>
                  <a:schemeClr val="bg1"/>
                </a:solidFill>
              </a:rPr>
              <a:t>, A. 2007: “Religion in the House”, in</a:t>
            </a:r>
            <a:r>
              <a:rPr lang="en-GB" i="1" dirty="0" smtClean="0">
                <a:solidFill>
                  <a:schemeClr val="bg1"/>
                </a:solidFill>
              </a:rPr>
              <a:t> A Companion to Roman Religion</a:t>
            </a:r>
            <a:r>
              <a:rPr lang="en-GB" dirty="0">
                <a:solidFill>
                  <a:schemeClr val="bg1"/>
                </a:solidFill>
              </a:rPr>
              <a:t> </a:t>
            </a:r>
            <a:r>
              <a:rPr lang="en-GB" dirty="0" smtClean="0">
                <a:solidFill>
                  <a:schemeClr val="bg1"/>
                </a:solidFill>
              </a:rPr>
              <a:t>(ed., </a:t>
            </a:r>
            <a:r>
              <a:rPr lang="en-GB" dirty="0" err="1" smtClean="0">
                <a:solidFill>
                  <a:schemeClr val="bg1"/>
                </a:solidFill>
              </a:rPr>
              <a:t>Rüpke</a:t>
            </a:r>
            <a:r>
              <a:rPr lang="en-GB" dirty="0" smtClean="0">
                <a:solidFill>
                  <a:schemeClr val="bg1"/>
                </a:solidFill>
              </a:rPr>
              <a:t>, J.), Oxford: 188-201.</a:t>
            </a:r>
          </a:p>
          <a:p>
            <a:endParaRPr lang="en-GB" sz="500" dirty="0">
              <a:solidFill>
                <a:schemeClr val="bg1"/>
              </a:solidFill>
            </a:endParaRPr>
          </a:p>
          <a:p>
            <a:r>
              <a:rPr lang="en-GB" dirty="0" smtClean="0">
                <a:solidFill>
                  <a:schemeClr val="bg1"/>
                </a:solidFill>
              </a:rPr>
              <a:t>Larsson </a:t>
            </a:r>
            <a:r>
              <a:rPr lang="en-GB" dirty="0" err="1" smtClean="0">
                <a:solidFill>
                  <a:schemeClr val="bg1"/>
                </a:solidFill>
              </a:rPr>
              <a:t>Lovén</a:t>
            </a:r>
            <a:r>
              <a:rPr lang="en-GB" dirty="0" smtClean="0">
                <a:solidFill>
                  <a:schemeClr val="bg1"/>
                </a:solidFill>
              </a:rPr>
              <a:t>, L. </a:t>
            </a:r>
            <a:r>
              <a:rPr lang="en-GB" dirty="0">
                <a:solidFill>
                  <a:schemeClr val="bg1"/>
                </a:solidFill>
              </a:rPr>
              <a:t>2016: “Women, Trade, and Production in Urban Centres of Roman </a:t>
            </a:r>
            <a:r>
              <a:rPr lang="en-GB" dirty="0" smtClean="0">
                <a:solidFill>
                  <a:schemeClr val="bg1"/>
                </a:solidFill>
              </a:rPr>
              <a:t>Italy</a:t>
            </a:r>
            <a:r>
              <a:rPr lang="en-GB" dirty="0">
                <a:solidFill>
                  <a:schemeClr val="bg1"/>
                </a:solidFill>
              </a:rPr>
              <a:t>”, </a:t>
            </a:r>
            <a:r>
              <a:rPr lang="en-GB" dirty="0" smtClean="0">
                <a:solidFill>
                  <a:schemeClr val="bg1"/>
                </a:solidFill>
              </a:rPr>
              <a:t>in </a:t>
            </a:r>
            <a:r>
              <a:rPr lang="en-GB" i="1" dirty="0" smtClean="0">
                <a:solidFill>
                  <a:schemeClr val="bg1"/>
                </a:solidFill>
              </a:rPr>
              <a:t>Urban </a:t>
            </a:r>
            <a:r>
              <a:rPr lang="en-GB" i="1" dirty="0">
                <a:solidFill>
                  <a:schemeClr val="bg1"/>
                </a:solidFill>
              </a:rPr>
              <a:t>Craftsmen and Traders in the Roman World </a:t>
            </a:r>
            <a:r>
              <a:rPr lang="en-GB" dirty="0" smtClean="0">
                <a:solidFill>
                  <a:schemeClr val="bg1"/>
                </a:solidFill>
              </a:rPr>
              <a:t>(eds., Andrew </a:t>
            </a:r>
            <a:r>
              <a:rPr lang="en-GB" dirty="0">
                <a:solidFill>
                  <a:schemeClr val="bg1"/>
                </a:solidFill>
              </a:rPr>
              <a:t>Wilson and </a:t>
            </a:r>
            <a:r>
              <a:rPr lang="en-GB" dirty="0" err="1">
                <a:solidFill>
                  <a:schemeClr val="bg1"/>
                </a:solidFill>
              </a:rPr>
              <a:t>Miko</a:t>
            </a:r>
            <a:r>
              <a:rPr lang="en-GB" dirty="0">
                <a:solidFill>
                  <a:schemeClr val="bg1"/>
                </a:solidFill>
              </a:rPr>
              <a:t> </a:t>
            </a:r>
            <a:r>
              <a:rPr lang="en-GB" dirty="0" err="1">
                <a:solidFill>
                  <a:schemeClr val="bg1"/>
                </a:solidFill>
              </a:rPr>
              <a:t>Flohr</a:t>
            </a:r>
            <a:r>
              <a:rPr lang="en-GB" dirty="0">
                <a:solidFill>
                  <a:schemeClr val="bg1"/>
                </a:solidFill>
              </a:rPr>
              <a:t> </a:t>
            </a:r>
            <a:r>
              <a:rPr lang="en-GB" dirty="0" smtClean="0">
                <a:solidFill>
                  <a:schemeClr val="bg1"/>
                </a:solidFill>
              </a:rPr>
              <a:t>), Oxford: </a:t>
            </a:r>
            <a:r>
              <a:rPr lang="en-GB" dirty="0">
                <a:solidFill>
                  <a:schemeClr val="bg1"/>
                </a:solidFill>
              </a:rPr>
              <a:t>200-219.</a:t>
            </a:r>
            <a:endParaRPr lang="en-GB" dirty="0" smtClean="0">
              <a:solidFill>
                <a:schemeClr val="bg1"/>
              </a:solidFill>
            </a:endParaRPr>
          </a:p>
          <a:p>
            <a:endParaRPr lang="en-GB" sz="500" dirty="0">
              <a:solidFill>
                <a:schemeClr val="bg1"/>
              </a:solidFill>
            </a:endParaRPr>
          </a:p>
          <a:p>
            <a:pPr lvl="0">
              <a:buClr>
                <a:prstClr val="white">
                  <a:shade val="95000"/>
                </a:prstClr>
              </a:buClr>
            </a:pPr>
            <a:r>
              <a:rPr lang="en-GB" dirty="0">
                <a:solidFill>
                  <a:prstClr val="black"/>
                </a:solidFill>
              </a:rPr>
              <a:t>Patterson, J. R. 2000: </a:t>
            </a:r>
            <a:r>
              <a:rPr lang="en-GB" dirty="0" smtClean="0">
                <a:solidFill>
                  <a:prstClr val="black"/>
                </a:solidFill>
              </a:rPr>
              <a:t>“Living </a:t>
            </a:r>
            <a:r>
              <a:rPr lang="en-GB" dirty="0">
                <a:solidFill>
                  <a:prstClr val="black"/>
                </a:solidFill>
              </a:rPr>
              <a:t>and Dying in the City of Rome: Houses and </a:t>
            </a:r>
            <a:r>
              <a:rPr lang="en-GB" dirty="0" smtClean="0">
                <a:solidFill>
                  <a:prstClr val="black"/>
                </a:solidFill>
              </a:rPr>
              <a:t>Tombs”, in </a:t>
            </a:r>
            <a:r>
              <a:rPr lang="en-GB" i="1" dirty="0">
                <a:solidFill>
                  <a:prstClr val="black"/>
                </a:solidFill>
              </a:rPr>
              <a:t>Ancient Rome: The Archaeology of the Eternal City</a:t>
            </a:r>
            <a:r>
              <a:rPr lang="en-GB" dirty="0">
                <a:solidFill>
                  <a:prstClr val="black"/>
                </a:solidFill>
              </a:rPr>
              <a:t>, </a:t>
            </a:r>
            <a:r>
              <a:rPr lang="en-GB" dirty="0" smtClean="0">
                <a:solidFill>
                  <a:prstClr val="black"/>
                </a:solidFill>
              </a:rPr>
              <a:t>(eds., </a:t>
            </a:r>
            <a:r>
              <a:rPr lang="en-GB" dirty="0" err="1" smtClean="0">
                <a:solidFill>
                  <a:prstClr val="black"/>
                </a:solidFill>
              </a:rPr>
              <a:t>Coulston</a:t>
            </a:r>
            <a:r>
              <a:rPr lang="en-GB" dirty="0">
                <a:solidFill>
                  <a:prstClr val="black"/>
                </a:solidFill>
              </a:rPr>
              <a:t>, J., and Dodge, H</a:t>
            </a:r>
            <a:r>
              <a:rPr lang="en-GB" dirty="0" smtClean="0">
                <a:solidFill>
                  <a:prstClr val="black"/>
                </a:solidFill>
              </a:rPr>
              <a:t>.), </a:t>
            </a:r>
            <a:r>
              <a:rPr lang="en-GB" dirty="0">
                <a:solidFill>
                  <a:prstClr val="black"/>
                </a:solidFill>
              </a:rPr>
              <a:t>Oxford: 259-289.</a:t>
            </a:r>
          </a:p>
          <a:p>
            <a:endParaRPr lang="en-GB" dirty="0" smtClean="0">
              <a:solidFill>
                <a:schemeClr val="bg1"/>
              </a:solidFill>
            </a:endParaRPr>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503</TotalTime>
  <Words>1683</Words>
  <Application>Microsoft Office PowerPoint</Application>
  <PresentationFormat>On-screen Show (4:3)</PresentationFormat>
  <Paragraphs>171</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Book Antiqua</vt:lpstr>
      <vt:lpstr>Calibri</vt:lpstr>
      <vt:lpstr>Lucida Sans</vt:lpstr>
      <vt:lpstr>Wingdings</vt:lpstr>
      <vt:lpstr>Wingdings 2</vt:lpstr>
      <vt:lpstr>Wingdings 3</vt:lpstr>
      <vt:lpstr>Apex</vt:lpstr>
      <vt:lpstr>Creating Culture</vt:lpstr>
      <vt:lpstr>The Roman Household: the basics</vt:lpstr>
      <vt:lpstr>Varying connections to the household</vt:lpstr>
      <vt:lpstr>Gender and Hierarchy</vt:lpstr>
      <vt:lpstr>Property and Adoption</vt:lpstr>
      <vt:lpstr>A Religious Space - domus</vt:lpstr>
      <vt:lpstr>Politics and the Roman Household</vt:lpstr>
      <vt:lpstr>PowerPoint Presentation</vt:lpstr>
      <vt:lpstr>Marriage</vt:lpstr>
      <vt:lpstr>Dowry</vt:lpstr>
      <vt:lpstr>Women and Work</vt:lpstr>
      <vt:lpstr>Family Businesses</vt:lpstr>
      <vt:lpstr>Social status and conspicuous consumption</vt:lpstr>
      <vt:lpstr>PowerPoint Presentation</vt:lpstr>
      <vt:lpstr>Domus</vt:lpstr>
      <vt:lpstr>Insula</vt:lpstr>
      <vt:lpstr>PowerPoint Presentation</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m.cobb</dc:creator>
  <cp:lastModifiedBy>Matthew Cobb</cp:lastModifiedBy>
  <cp:revision>135</cp:revision>
  <cp:lastPrinted>2017-10-12T13:08:32Z</cp:lastPrinted>
  <dcterms:created xsi:type="dcterms:W3CDTF">2013-10-01T12:54:24Z</dcterms:created>
  <dcterms:modified xsi:type="dcterms:W3CDTF">2021-05-14T12:51:26Z</dcterms:modified>
</cp:coreProperties>
</file>