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6883D-FB91-F274-59AF-1B85B44F22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8104769-2A9D-8AD5-D31B-DC186640E8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7FBB519-CFBC-CCB2-790B-23B6A129DB0C}"/>
              </a:ext>
            </a:extLst>
          </p:cNvPr>
          <p:cNvSpPr>
            <a:spLocks noGrp="1"/>
          </p:cNvSpPr>
          <p:nvPr>
            <p:ph type="dt" sz="half" idx="10"/>
          </p:nvPr>
        </p:nvSpPr>
        <p:spPr/>
        <p:txBody>
          <a:bodyPr/>
          <a:lstStyle/>
          <a:p>
            <a:fld id="{4497A6A6-7F51-4068-A07A-9EDF55A4B505}" type="datetimeFigureOut">
              <a:rPr lang="en-US" smtClean="0"/>
              <a:t>3/9/2025</a:t>
            </a:fld>
            <a:endParaRPr lang="en-US"/>
          </a:p>
        </p:txBody>
      </p:sp>
      <p:sp>
        <p:nvSpPr>
          <p:cNvPr id="5" name="Footer Placeholder 4">
            <a:extLst>
              <a:ext uri="{FF2B5EF4-FFF2-40B4-BE49-F238E27FC236}">
                <a16:creationId xmlns:a16="http://schemas.microsoft.com/office/drawing/2014/main" id="{3AC9A1B2-9F21-04F7-7E0C-40151AD78C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D7571F-F645-7FA5-7F36-98B1A5F86CAE}"/>
              </a:ext>
            </a:extLst>
          </p:cNvPr>
          <p:cNvSpPr>
            <a:spLocks noGrp="1"/>
          </p:cNvSpPr>
          <p:nvPr>
            <p:ph type="sldNum" sz="quarter" idx="12"/>
          </p:nvPr>
        </p:nvSpPr>
        <p:spPr/>
        <p:txBody>
          <a:bodyPr/>
          <a:lstStyle/>
          <a:p>
            <a:fld id="{A6157317-5567-49D1-AAB5-79DC971B7A85}" type="slidenum">
              <a:rPr lang="en-US" smtClean="0"/>
              <a:t>‹#›</a:t>
            </a:fld>
            <a:endParaRPr lang="en-US"/>
          </a:p>
        </p:txBody>
      </p:sp>
    </p:spTree>
    <p:extLst>
      <p:ext uri="{BB962C8B-B14F-4D97-AF65-F5344CB8AC3E}">
        <p14:creationId xmlns:p14="http://schemas.microsoft.com/office/powerpoint/2010/main" val="1937359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24FE2-4F49-716B-ABF7-C90DB30D951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F9F77E6-686D-BE53-9CEE-AF42001AAD3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5C0223-7587-D286-B308-C0A8C1BA13FE}"/>
              </a:ext>
            </a:extLst>
          </p:cNvPr>
          <p:cNvSpPr>
            <a:spLocks noGrp="1"/>
          </p:cNvSpPr>
          <p:nvPr>
            <p:ph type="dt" sz="half" idx="10"/>
          </p:nvPr>
        </p:nvSpPr>
        <p:spPr/>
        <p:txBody>
          <a:bodyPr/>
          <a:lstStyle/>
          <a:p>
            <a:fld id="{4497A6A6-7F51-4068-A07A-9EDF55A4B505}" type="datetimeFigureOut">
              <a:rPr lang="en-US" smtClean="0"/>
              <a:t>3/9/2025</a:t>
            </a:fld>
            <a:endParaRPr lang="en-US"/>
          </a:p>
        </p:txBody>
      </p:sp>
      <p:sp>
        <p:nvSpPr>
          <p:cNvPr id="5" name="Footer Placeholder 4">
            <a:extLst>
              <a:ext uri="{FF2B5EF4-FFF2-40B4-BE49-F238E27FC236}">
                <a16:creationId xmlns:a16="http://schemas.microsoft.com/office/drawing/2014/main" id="{7B616214-3009-4A04-07B4-F2A5185DFF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B95E1D-7148-5AB8-BBE5-85AAB440E694}"/>
              </a:ext>
            </a:extLst>
          </p:cNvPr>
          <p:cNvSpPr>
            <a:spLocks noGrp="1"/>
          </p:cNvSpPr>
          <p:nvPr>
            <p:ph type="sldNum" sz="quarter" idx="12"/>
          </p:nvPr>
        </p:nvSpPr>
        <p:spPr/>
        <p:txBody>
          <a:bodyPr/>
          <a:lstStyle/>
          <a:p>
            <a:fld id="{A6157317-5567-49D1-AAB5-79DC971B7A85}" type="slidenum">
              <a:rPr lang="en-US" smtClean="0"/>
              <a:t>‹#›</a:t>
            </a:fld>
            <a:endParaRPr lang="en-US"/>
          </a:p>
        </p:txBody>
      </p:sp>
    </p:spTree>
    <p:extLst>
      <p:ext uri="{BB962C8B-B14F-4D97-AF65-F5344CB8AC3E}">
        <p14:creationId xmlns:p14="http://schemas.microsoft.com/office/powerpoint/2010/main" val="4035668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8BDCE-1A1D-ECE5-D302-7D4AC1001D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FA43320-07A9-F93C-7B05-2F82F998669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8DA20F-865E-0E96-4A69-59C923F1CE77}"/>
              </a:ext>
            </a:extLst>
          </p:cNvPr>
          <p:cNvSpPr>
            <a:spLocks noGrp="1"/>
          </p:cNvSpPr>
          <p:nvPr>
            <p:ph type="dt" sz="half" idx="10"/>
          </p:nvPr>
        </p:nvSpPr>
        <p:spPr/>
        <p:txBody>
          <a:bodyPr/>
          <a:lstStyle/>
          <a:p>
            <a:fld id="{4497A6A6-7F51-4068-A07A-9EDF55A4B505}" type="datetimeFigureOut">
              <a:rPr lang="en-US" smtClean="0"/>
              <a:t>3/9/2025</a:t>
            </a:fld>
            <a:endParaRPr lang="en-US"/>
          </a:p>
        </p:txBody>
      </p:sp>
      <p:sp>
        <p:nvSpPr>
          <p:cNvPr id="5" name="Footer Placeholder 4">
            <a:extLst>
              <a:ext uri="{FF2B5EF4-FFF2-40B4-BE49-F238E27FC236}">
                <a16:creationId xmlns:a16="http://schemas.microsoft.com/office/drawing/2014/main" id="{C9611BE6-73C1-8C92-C789-0F36F96233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F98773-AAA1-E1EA-3ED4-BCA2E0C28EAB}"/>
              </a:ext>
            </a:extLst>
          </p:cNvPr>
          <p:cNvSpPr>
            <a:spLocks noGrp="1"/>
          </p:cNvSpPr>
          <p:nvPr>
            <p:ph type="sldNum" sz="quarter" idx="12"/>
          </p:nvPr>
        </p:nvSpPr>
        <p:spPr/>
        <p:txBody>
          <a:bodyPr/>
          <a:lstStyle/>
          <a:p>
            <a:fld id="{A6157317-5567-49D1-AAB5-79DC971B7A85}" type="slidenum">
              <a:rPr lang="en-US" smtClean="0"/>
              <a:t>‹#›</a:t>
            </a:fld>
            <a:endParaRPr lang="en-US"/>
          </a:p>
        </p:txBody>
      </p:sp>
    </p:spTree>
    <p:extLst>
      <p:ext uri="{BB962C8B-B14F-4D97-AF65-F5344CB8AC3E}">
        <p14:creationId xmlns:p14="http://schemas.microsoft.com/office/powerpoint/2010/main" val="2248130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A546F-9B4F-D114-47F6-09F1405A79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721EC2-B101-5D57-513C-3F31FFA2E08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25EB49-B022-9ED4-E93A-DA6F85CC2D4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BBE0BD3-CEE3-52DF-5731-A88D72DFB03D}"/>
              </a:ext>
            </a:extLst>
          </p:cNvPr>
          <p:cNvSpPr>
            <a:spLocks noGrp="1"/>
          </p:cNvSpPr>
          <p:nvPr>
            <p:ph type="dt" sz="half" idx="10"/>
          </p:nvPr>
        </p:nvSpPr>
        <p:spPr/>
        <p:txBody>
          <a:bodyPr/>
          <a:lstStyle/>
          <a:p>
            <a:fld id="{4497A6A6-7F51-4068-A07A-9EDF55A4B505}" type="datetimeFigureOut">
              <a:rPr lang="en-US" smtClean="0"/>
              <a:t>3/9/2025</a:t>
            </a:fld>
            <a:endParaRPr lang="en-US"/>
          </a:p>
        </p:txBody>
      </p:sp>
      <p:sp>
        <p:nvSpPr>
          <p:cNvPr id="6" name="Footer Placeholder 5">
            <a:extLst>
              <a:ext uri="{FF2B5EF4-FFF2-40B4-BE49-F238E27FC236}">
                <a16:creationId xmlns:a16="http://schemas.microsoft.com/office/drawing/2014/main" id="{A61DAB68-F56C-FD45-77EB-74F644D72C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6D15DD-5759-9D87-6E46-433EECD20BF8}"/>
              </a:ext>
            </a:extLst>
          </p:cNvPr>
          <p:cNvSpPr>
            <a:spLocks noGrp="1"/>
          </p:cNvSpPr>
          <p:nvPr>
            <p:ph type="sldNum" sz="quarter" idx="12"/>
          </p:nvPr>
        </p:nvSpPr>
        <p:spPr/>
        <p:txBody>
          <a:bodyPr/>
          <a:lstStyle/>
          <a:p>
            <a:fld id="{A6157317-5567-49D1-AAB5-79DC971B7A85}" type="slidenum">
              <a:rPr lang="en-US" smtClean="0"/>
              <a:t>‹#›</a:t>
            </a:fld>
            <a:endParaRPr lang="en-US"/>
          </a:p>
        </p:txBody>
      </p:sp>
    </p:spTree>
    <p:extLst>
      <p:ext uri="{BB962C8B-B14F-4D97-AF65-F5344CB8AC3E}">
        <p14:creationId xmlns:p14="http://schemas.microsoft.com/office/powerpoint/2010/main" val="769478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96520-471F-CF0B-67C3-262E83DECFA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84CB88A-25CD-6935-8441-D441A34BF7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9BDA0DD-AF4A-4C4D-B6B3-87847FC2DD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7F8F57C-DDCC-6814-1E39-917E25202B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4519C6-CBB8-2980-997B-026385755E3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47C8B5B-3218-902F-A9FB-C4486EA663BD}"/>
              </a:ext>
            </a:extLst>
          </p:cNvPr>
          <p:cNvSpPr>
            <a:spLocks noGrp="1"/>
          </p:cNvSpPr>
          <p:nvPr>
            <p:ph type="dt" sz="half" idx="10"/>
          </p:nvPr>
        </p:nvSpPr>
        <p:spPr/>
        <p:txBody>
          <a:bodyPr/>
          <a:lstStyle/>
          <a:p>
            <a:fld id="{4497A6A6-7F51-4068-A07A-9EDF55A4B505}" type="datetimeFigureOut">
              <a:rPr lang="en-US" smtClean="0"/>
              <a:t>3/9/2025</a:t>
            </a:fld>
            <a:endParaRPr lang="en-US"/>
          </a:p>
        </p:txBody>
      </p:sp>
      <p:sp>
        <p:nvSpPr>
          <p:cNvPr id="8" name="Footer Placeholder 7">
            <a:extLst>
              <a:ext uri="{FF2B5EF4-FFF2-40B4-BE49-F238E27FC236}">
                <a16:creationId xmlns:a16="http://schemas.microsoft.com/office/drawing/2014/main" id="{7E60B8D1-5820-65B7-FA95-390A84F97D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F7AAC6-BB5B-D375-DD90-C2DFF4ADCE99}"/>
              </a:ext>
            </a:extLst>
          </p:cNvPr>
          <p:cNvSpPr>
            <a:spLocks noGrp="1"/>
          </p:cNvSpPr>
          <p:nvPr>
            <p:ph type="sldNum" sz="quarter" idx="12"/>
          </p:nvPr>
        </p:nvSpPr>
        <p:spPr/>
        <p:txBody>
          <a:bodyPr/>
          <a:lstStyle/>
          <a:p>
            <a:fld id="{A6157317-5567-49D1-AAB5-79DC971B7A85}" type="slidenum">
              <a:rPr lang="en-US" smtClean="0"/>
              <a:t>‹#›</a:t>
            </a:fld>
            <a:endParaRPr lang="en-US"/>
          </a:p>
        </p:txBody>
      </p:sp>
    </p:spTree>
    <p:extLst>
      <p:ext uri="{BB962C8B-B14F-4D97-AF65-F5344CB8AC3E}">
        <p14:creationId xmlns:p14="http://schemas.microsoft.com/office/powerpoint/2010/main" val="509015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B1652-030A-EBB0-3025-65986509B39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AA7A71-D980-7242-91C7-BD940A99EE61}"/>
              </a:ext>
            </a:extLst>
          </p:cNvPr>
          <p:cNvSpPr>
            <a:spLocks noGrp="1"/>
          </p:cNvSpPr>
          <p:nvPr>
            <p:ph type="dt" sz="half" idx="10"/>
          </p:nvPr>
        </p:nvSpPr>
        <p:spPr/>
        <p:txBody>
          <a:bodyPr/>
          <a:lstStyle/>
          <a:p>
            <a:fld id="{4497A6A6-7F51-4068-A07A-9EDF55A4B505}" type="datetimeFigureOut">
              <a:rPr lang="en-US" smtClean="0"/>
              <a:t>3/9/2025</a:t>
            </a:fld>
            <a:endParaRPr lang="en-US"/>
          </a:p>
        </p:txBody>
      </p:sp>
      <p:sp>
        <p:nvSpPr>
          <p:cNvPr id="4" name="Footer Placeholder 3">
            <a:extLst>
              <a:ext uri="{FF2B5EF4-FFF2-40B4-BE49-F238E27FC236}">
                <a16:creationId xmlns:a16="http://schemas.microsoft.com/office/drawing/2014/main" id="{64EFE088-5CDF-8D85-FADC-E294928C8B3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3421E7F-8C90-884E-14E3-BB195BA10864}"/>
              </a:ext>
            </a:extLst>
          </p:cNvPr>
          <p:cNvSpPr>
            <a:spLocks noGrp="1"/>
          </p:cNvSpPr>
          <p:nvPr>
            <p:ph type="sldNum" sz="quarter" idx="12"/>
          </p:nvPr>
        </p:nvSpPr>
        <p:spPr/>
        <p:txBody>
          <a:bodyPr/>
          <a:lstStyle/>
          <a:p>
            <a:fld id="{A6157317-5567-49D1-AAB5-79DC971B7A85}" type="slidenum">
              <a:rPr lang="en-US" smtClean="0"/>
              <a:t>‹#›</a:t>
            </a:fld>
            <a:endParaRPr lang="en-US"/>
          </a:p>
        </p:txBody>
      </p:sp>
    </p:spTree>
    <p:extLst>
      <p:ext uri="{BB962C8B-B14F-4D97-AF65-F5344CB8AC3E}">
        <p14:creationId xmlns:p14="http://schemas.microsoft.com/office/powerpoint/2010/main" val="1148404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CAC719-0D0F-4D2A-01C6-9A57A5424760}"/>
              </a:ext>
            </a:extLst>
          </p:cNvPr>
          <p:cNvSpPr>
            <a:spLocks noGrp="1"/>
          </p:cNvSpPr>
          <p:nvPr>
            <p:ph type="dt" sz="half" idx="10"/>
          </p:nvPr>
        </p:nvSpPr>
        <p:spPr/>
        <p:txBody>
          <a:bodyPr/>
          <a:lstStyle/>
          <a:p>
            <a:fld id="{4497A6A6-7F51-4068-A07A-9EDF55A4B505}" type="datetimeFigureOut">
              <a:rPr lang="en-US" smtClean="0"/>
              <a:t>3/9/2025</a:t>
            </a:fld>
            <a:endParaRPr lang="en-US"/>
          </a:p>
        </p:txBody>
      </p:sp>
      <p:sp>
        <p:nvSpPr>
          <p:cNvPr id="3" name="Footer Placeholder 2">
            <a:extLst>
              <a:ext uri="{FF2B5EF4-FFF2-40B4-BE49-F238E27FC236}">
                <a16:creationId xmlns:a16="http://schemas.microsoft.com/office/drawing/2014/main" id="{1FE6D0A8-E0E6-AD06-05E8-E337A1E96D3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599E7CD-9F48-F9A4-825C-1878764531A0}"/>
              </a:ext>
            </a:extLst>
          </p:cNvPr>
          <p:cNvSpPr>
            <a:spLocks noGrp="1"/>
          </p:cNvSpPr>
          <p:nvPr>
            <p:ph type="sldNum" sz="quarter" idx="12"/>
          </p:nvPr>
        </p:nvSpPr>
        <p:spPr/>
        <p:txBody>
          <a:bodyPr/>
          <a:lstStyle/>
          <a:p>
            <a:fld id="{A6157317-5567-49D1-AAB5-79DC971B7A85}" type="slidenum">
              <a:rPr lang="en-US" smtClean="0"/>
              <a:t>‹#›</a:t>
            </a:fld>
            <a:endParaRPr lang="en-US"/>
          </a:p>
        </p:txBody>
      </p:sp>
    </p:spTree>
    <p:extLst>
      <p:ext uri="{BB962C8B-B14F-4D97-AF65-F5344CB8AC3E}">
        <p14:creationId xmlns:p14="http://schemas.microsoft.com/office/powerpoint/2010/main" val="2095257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3DCE4-FD9D-F73A-FA28-ECBC5E4B2C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00F6666-16C9-D015-C35C-F13AD6CDFE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CB880E1-BD41-1F2B-B250-94D5B2D19D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C32868-6067-163E-B3E4-EBF10E9EB8EB}"/>
              </a:ext>
            </a:extLst>
          </p:cNvPr>
          <p:cNvSpPr>
            <a:spLocks noGrp="1"/>
          </p:cNvSpPr>
          <p:nvPr>
            <p:ph type="dt" sz="half" idx="10"/>
          </p:nvPr>
        </p:nvSpPr>
        <p:spPr/>
        <p:txBody>
          <a:bodyPr/>
          <a:lstStyle/>
          <a:p>
            <a:fld id="{4497A6A6-7F51-4068-A07A-9EDF55A4B505}" type="datetimeFigureOut">
              <a:rPr lang="en-US" smtClean="0"/>
              <a:t>3/9/2025</a:t>
            </a:fld>
            <a:endParaRPr lang="en-US"/>
          </a:p>
        </p:txBody>
      </p:sp>
      <p:sp>
        <p:nvSpPr>
          <p:cNvPr id="6" name="Footer Placeholder 5">
            <a:extLst>
              <a:ext uri="{FF2B5EF4-FFF2-40B4-BE49-F238E27FC236}">
                <a16:creationId xmlns:a16="http://schemas.microsoft.com/office/drawing/2014/main" id="{F22388B4-B8F3-C129-525A-846908E25E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07A0C0-7E29-E351-81F1-DB2BEBFDA088}"/>
              </a:ext>
            </a:extLst>
          </p:cNvPr>
          <p:cNvSpPr>
            <a:spLocks noGrp="1"/>
          </p:cNvSpPr>
          <p:nvPr>
            <p:ph type="sldNum" sz="quarter" idx="12"/>
          </p:nvPr>
        </p:nvSpPr>
        <p:spPr/>
        <p:txBody>
          <a:bodyPr/>
          <a:lstStyle/>
          <a:p>
            <a:fld id="{A6157317-5567-49D1-AAB5-79DC971B7A85}" type="slidenum">
              <a:rPr lang="en-US" smtClean="0"/>
              <a:t>‹#›</a:t>
            </a:fld>
            <a:endParaRPr lang="en-US"/>
          </a:p>
        </p:txBody>
      </p:sp>
    </p:spTree>
    <p:extLst>
      <p:ext uri="{BB962C8B-B14F-4D97-AF65-F5344CB8AC3E}">
        <p14:creationId xmlns:p14="http://schemas.microsoft.com/office/powerpoint/2010/main" val="4107393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781AE-1FE6-B957-3283-959BEEFD79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4D37560-2329-4E0E-A1FB-BB68A7CFAD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A382C4C-4138-D159-10CC-9E75375198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D9A84F-FDF0-4F67-8A7D-B433905C30C5}"/>
              </a:ext>
            </a:extLst>
          </p:cNvPr>
          <p:cNvSpPr>
            <a:spLocks noGrp="1"/>
          </p:cNvSpPr>
          <p:nvPr>
            <p:ph type="dt" sz="half" idx="10"/>
          </p:nvPr>
        </p:nvSpPr>
        <p:spPr/>
        <p:txBody>
          <a:bodyPr/>
          <a:lstStyle/>
          <a:p>
            <a:fld id="{4497A6A6-7F51-4068-A07A-9EDF55A4B505}" type="datetimeFigureOut">
              <a:rPr lang="en-US" smtClean="0"/>
              <a:t>3/9/2025</a:t>
            </a:fld>
            <a:endParaRPr lang="en-US"/>
          </a:p>
        </p:txBody>
      </p:sp>
      <p:sp>
        <p:nvSpPr>
          <p:cNvPr id="6" name="Footer Placeholder 5">
            <a:extLst>
              <a:ext uri="{FF2B5EF4-FFF2-40B4-BE49-F238E27FC236}">
                <a16:creationId xmlns:a16="http://schemas.microsoft.com/office/drawing/2014/main" id="{877D27B2-657F-D3FC-148F-67FF195122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493DF5C-6D2E-38E6-4A20-02C765084C55}"/>
              </a:ext>
            </a:extLst>
          </p:cNvPr>
          <p:cNvSpPr>
            <a:spLocks noGrp="1"/>
          </p:cNvSpPr>
          <p:nvPr>
            <p:ph type="sldNum" sz="quarter" idx="12"/>
          </p:nvPr>
        </p:nvSpPr>
        <p:spPr/>
        <p:txBody>
          <a:bodyPr/>
          <a:lstStyle/>
          <a:p>
            <a:fld id="{A6157317-5567-49D1-AAB5-79DC971B7A85}" type="slidenum">
              <a:rPr lang="en-US" smtClean="0"/>
              <a:t>‹#›</a:t>
            </a:fld>
            <a:endParaRPr lang="en-US"/>
          </a:p>
        </p:txBody>
      </p:sp>
    </p:spTree>
    <p:extLst>
      <p:ext uri="{BB962C8B-B14F-4D97-AF65-F5344CB8AC3E}">
        <p14:creationId xmlns:p14="http://schemas.microsoft.com/office/powerpoint/2010/main" val="477661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EE1E7-E288-3F3F-62C2-F041733EFBD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59A97A-2F5E-D717-246A-FAEDC974B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B66CF-2330-F9D9-94FC-AFECADCAE56B}"/>
              </a:ext>
            </a:extLst>
          </p:cNvPr>
          <p:cNvSpPr>
            <a:spLocks noGrp="1"/>
          </p:cNvSpPr>
          <p:nvPr>
            <p:ph type="dt" sz="half" idx="10"/>
          </p:nvPr>
        </p:nvSpPr>
        <p:spPr/>
        <p:txBody>
          <a:bodyPr/>
          <a:lstStyle/>
          <a:p>
            <a:fld id="{4497A6A6-7F51-4068-A07A-9EDF55A4B505}" type="datetimeFigureOut">
              <a:rPr lang="en-US" smtClean="0"/>
              <a:t>3/9/2025</a:t>
            </a:fld>
            <a:endParaRPr lang="en-US"/>
          </a:p>
        </p:txBody>
      </p:sp>
      <p:sp>
        <p:nvSpPr>
          <p:cNvPr id="5" name="Footer Placeholder 4">
            <a:extLst>
              <a:ext uri="{FF2B5EF4-FFF2-40B4-BE49-F238E27FC236}">
                <a16:creationId xmlns:a16="http://schemas.microsoft.com/office/drawing/2014/main" id="{3645C8FE-2BDB-716B-9444-AF4247FE9A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96A4E-53B3-32D7-086C-65457230AB08}"/>
              </a:ext>
            </a:extLst>
          </p:cNvPr>
          <p:cNvSpPr>
            <a:spLocks noGrp="1"/>
          </p:cNvSpPr>
          <p:nvPr>
            <p:ph type="sldNum" sz="quarter" idx="12"/>
          </p:nvPr>
        </p:nvSpPr>
        <p:spPr/>
        <p:txBody>
          <a:bodyPr/>
          <a:lstStyle/>
          <a:p>
            <a:fld id="{A6157317-5567-49D1-AAB5-79DC971B7A85}" type="slidenum">
              <a:rPr lang="en-US" smtClean="0"/>
              <a:t>‹#›</a:t>
            </a:fld>
            <a:endParaRPr lang="en-US"/>
          </a:p>
        </p:txBody>
      </p:sp>
    </p:spTree>
    <p:extLst>
      <p:ext uri="{BB962C8B-B14F-4D97-AF65-F5344CB8AC3E}">
        <p14:creationId xmlns:p14="http://schemas.microsoft.com/office/powerpoint/2010/main" val="3363022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46B17D-B16B-8CE9-0CE1-0181ABD3D5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B6BEB4F-407B-FF15-6F47-B63FD530CAB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36EA22E-2825-F5EB-CAD0-CB911FCB0C09}"/>
              </a:ext>
            </a:extLst>
          </p:cNvPr>
          <p:cNvSpPr>
            <a:spLocks noGrp="1"/>
          </p:cNvSpPr>
          <p:nvPr>
            <p:ph type="dt" sz="half" idx="10"/>
          </p:nvPr>
        </p:nvSpPr>
        <p:spPr/>
        <p:txBody>
          <a:bodyPr/>
          <a:lstStyle/>
          <a:p>
            <a:fld id="{4497A6A6-7F51-4068-A07A-9EDF55A4B505}" type="datetimeFigureOut">
              <a:rPr lang="en-US" smtClean="0"/>
              <a:t>3/9/2025</a:t>
            </a:fld>
            <a:endParaRPr lang="en-US"/>
          </a:p>
        </p:txBody>
      </p:sp>
      <p:sp>
        <p:nvSpPr>
          <p:cNvPr id="5" name="Footer Placeholder 4">
            <a:extLst>
              <a:ext uri="{FF2B5EF4-FFF2-40B4-BE49-F238E27FC236}">
                <a16:creationId xmlns:a16="http://schemas.microsoft.com/office/drawing/2014/main" id="{ED6DFDA8-4106-EE96-8D14-CDB8376CD9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51C719-F429-A807-9BFE-8B25BD4EFF74}"/>
              </a:ext>
            </a:extLst>
          </p:cNvPr>
          <p:cNvSpPr>
            <a:spLocks noGrp="1"/>
          </p:cNvSpPr>
          <p:nvPr>
            <p:ph type="sldNum" sz="quarter" idx="12"/>
          </p:nvPr>
        </p:nvSpPr>
        <p:spPr/>
        <p:txBody>
          <a:bodyPr/>
          <a:lstStyle/>
          <a:p>
            <a:fld id="{A6157317-5567-49D1-AAB5-79DC971B7A85}" type="slidenum">
              <a:rPr lang="en-US" smtClean="0"/>
              <a:t>‹#›</a:t>
            </a:fld>
            <a:endParaRPr lang="en-US"/>
          </a:p>
        </p:txBody>
      </p:sp>
    </p:spTree>
    <p:extLst>
      <p:ext uri="{BB962C8B-B14F-4D97-AF65-F5344CB8AC3E}">
        <p14:creationId xmlns:p14="http://schemas.microsoft.com/office/powerpoint/2010/main" val="161908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713DF7-283E-DE6A-BBFA-CF6D2FA95E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94EE198-4B05-6267-4A7C-6589888CE2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388324-69CF-ABBD-84F6-01C6FF2B34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497A6A6-7F51-4068-A07A-9EDF55A4B505}" type="datetimeFigureOut">
              <a:rPr lang="en-US" smtClean="0"/>
              <a:t>3/9/2025</a:t>
            </a:fld>
            <a:endParaRPr lang="en-US"/>
          </a:p>
        </p:txBody>
      </p:sp>
      <p:sp>
        <p:nvSpPr>
          <p:cNvPr id="5" name="Footer Placeholder 4">
            <a:extLst>
              <a:ext uri="{FF2B5EF4-FFF2-40B4-BE49-F238E27FC236}">
                <a16:creationId xmlns:a16="http://schemas.microsoft.com/office/drawing/2014/main" id="{A4FE5E19-4F5B-0C08-0C3B-3B46D9156E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AA8944C-B729-86E5-823F-829D8D6048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6157317-5567-49D1-AAB5-79DC971B7A85}" type="slidenum">
              <a:rPr lang="en-US" smtClean="0"/>
              <a:t>‹#›</a:t>
            </a:fld>
            <a:endParaRPr lang="en-US"/>
          </a:p>
        </p:txBody>
      </p:sp>
    </p:spTree>
    <p:extLst>
      <p:ext uri="{BB962C8B-B14F-4D97-AF65-F5344CB8AC3E}">
        <p14:creationId xmlns:p14="http://schemas.microsoft.com/office/powerpoint/2010/main" val="4097642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3000000" scaled="0"/>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9E004BD-EBD9-A73B-E05C-1D9FE8584307}"/>
              </a:ext>
            </a:extLst>
          </p:cNvPr>
          <p:cNvSpPr txBox="1"/>
          <p:nvPr/>
        </p:nvSpPr>
        <p:spPr>
          <a:xfrm>
            <a:off x="628245" y="98124"/>
            <a:ext cx="3893574" cy="369332"/>
          </a:xfrm>
          <a:prstGeom prst="rect">
            <a:avLst/>
          </a:prstGeom>
          <a:noFill/>
        </p:spPr>
        <p:txBody>
          <a:bodyPr wrap="square" rtlCol="0">
            <a:spAutoFit/>
          </a:bodyPr>
          <a:lstStyle/>
          <a:p>
            <a:r>
              <a:rPr lang="en-GB" dirty="0"/>
              <a:t>Student Name: Gabriel </a:t>
            </a:r>
            <a:r>
              <a:rPr lang="en-GB" dirty="0" err="1"/>
              <a:t>Vilcu</a:t>
            </a:r>
            <a:endParaRPr lang="en-US" dirty="0"/>
          </a:p>
        </p:txBody>
      </p:sp>
      <p:sp>
        <p:nvSpPr>
          <p:cNvPr id="5" name="TextBox 4">
            <a:extLst>
              <a:ext uri="{FF2B5EF4-FFF2-40B4-BE49-F238E27FC236}">
                <a16:creationId xmlns:a16="http://schemas.microsoft.com/office/drawing/2014/main" id="{0D08899F-3FD0-4637-3E4C-008B31966561}"/>
              </a:ext>
            </a:extLst>
          </p:cNvPr>
          <p:cNvSpPr txBox="1"/>
          <p:nvPr/>
        </p:nvSpPr>
        <p:spPr>
          <a:xfrm>
            <a:off x="4521819" y="167148"/>
            <a:ext cx="3148361" cy="923330"/>
          </a:xfrm>
          <a:prstGeom prst="rect">
            <a:avLst/>
          </a:prstGeom>
          <a:solidFill>
            <a:schemeClr val="bg1">
              <a:lumMod val="85000"/>
            </a:schemeClr>
          </a:solidFill>
        </p:spPr>
        <p:txBody>
          <a:bodyPr wrap="none" rtlCol="0">
            <a:spAutoFit/>
          </a:bodyPr>
          <a:lstStyle/>
          <a:p>
            <a:pPr algn="ctr"/>
            <a:r>
              <a:rPr lang="en-GB" dirty="0"/>
              <a:t>Individual Poster Presentation</a:t>
            </a:r>
          </a:p>
          <a:p>
            <a:pPr algn="ctr"/>
            <a:r>
              <a:rPr lang="en-GB" dirty="0"/>
              <a:t>Emotional Intelligence</a:t>
            </a:r>
          </a:p>
          <a:p>
            <a:pPr algn="ctr"/>
            <a:r>
              <a:rPr lang="en-GB" dirty="0"/>
              <a:t>BMSW 6106</a:t>
            </a:r>
            <a:endParaRPr lang="en-US" dirty="0"/>
          </a:p>
        </p:txBody>
      </p:sp>
      <p:sp>
        <p:nvSpPr>
          <p:cNvPr id="6" name="TextBox 5">
            <a:extLst>
              <a:ext uri="{FF2B5EF4-FFF2-40B4-BE49-F238E27FC236}">
                <a16:creationId xmlns:a16="http://schemas.microsoft.com/office/drawing/2014/main" id="{5F94C3C6-DB0C-156F-6231-FED1F845F0AF}"/>
              </a:ext>
            </a:extLst>
          </p:cNvPr>
          <p:cNvSpPr txBox="1"/>
          <p:nvPr/>
        </p:nvSpPr>
        <p:spPr>
          <a:xfrm>
            <a:off x="255641" y="548360"/>
            <a:ext cx="3775585" cy="4493538"/>
          </a:xfrm>
          <a:prstGeom prst="rect">
            <a:avLst/>
          </a:prstGeom>
          <a:solidFill>
            <a:schemeClr val="bg1">
              <a:lumMod val="85000"/>
            </a:schemeClr>
          </a:solidFill>
        </p:spPr>
        <p:txBody>
          <a:bodyPr wrap="square" rtlCol="0">
            <a:spAutoFit/>
          </a:bodyPr>
          <a:lstStyle/>
          <a:p>
            <a:pPr algn="ctr"/>
            <a:r>
              <a:rPr lang="en-GB" sz="1100" b="1" dirty="0">
                <a:latin typeface="Arial" panose="020B0604020202020204" pitchFamily="34" charset="0"/>
                <a:cs typeface="Arial" panose="020B0604020202020204" pitchFamily="34" charset="0"/>
              </a:rPr>
              <a:t>The Potential Benefits of the  EI</a:t>
            </a:r>
          </a:p>
          <a:p>
            <a:pPr marL="228600" indent="-228600">
              <a:buFont typeface="Wingdings" panose="05000000000000000000" pitchFamily="2" charset="2"/>
              <a:buChar char="Ø"/>
            </a:pPr>
            <a:r>
              <a:rPr lang="en-GB" sz="1100" b="1" dirty="0">
                <a:latin typeface="Arial" panose="020B0604020202020204" pitchFamily="34" charset="0"/>
                <a:cs typeface="Arial" panose="020B0604020202020204" pitchFamily="34" charset="0"/>
              </a:rPr>
              <a:t>Improve Communication</a:t>
            </a:r>
          </a:p>
          <a:p>
            <a:r>
              <a:rPr lang="en-GB" sz="1100" b="1" dirty="0">
                <a:latin typeface="Arial" panose="020B0604020202020204" pitchFamily="34" charset="0"/>
                <a:cs typeface="Arial" panose="020B0604020202020204" pitchFamily="34" charset="0"/>
              </a:rPr>
              <a:t>A clear communication at work give to the business a competitive advantage as it improve the flow of information from one employee to another, or from employees to the customers.</a:t>
            </a:r>
          </a:p>
          <a:p>
            <a:pPr marL="228600" indent="-228600">
              <a:buFont typeface="Wingdings" panose="05000000000000000000" pitchFamily="2" charset="2"/>
              <a:buChar char="Ø"/>
            </a:pPr>
            <a:r>
              <a:rPr lang="en-GB" sz="1100" b="1" dirty="0">
                <a:latin typeface="Arial" panose="020B0604020202020204" pitchFamily="34" charset="0"/>
                <a:cs typeface="Arial" panose="020B0604020202020204" pitchFamily="34" charset="0"/>
              </a:rPr>
              <a:t>Improved Customer Relations</a:t>
            </a:r>
          </a:p>
          <a:p>
            <a:r>
              <a:rPr lang="en-GB" sz="1100" b="1" dirty="0">
                <a:latin typeface="Arial" panose="020B0604020202020204" pitchFamily="34" charset="0"/>
                <a:cs typeface="Arial" panose="020B0604020202020204" pitchFamily="34" charset="0"/>
              </a:rPr>
              <a:t>EI will improve customer relations management because an emotionally intelligent at work will be able to recognise the emotions projected by customers and initiate different types of communication that addresses their emotional states.</a:t>
            </a:r>
          </a:p>
          <a:p>
            <a:pPr marL="228600" indent="-228600">
              <a:buFont typeface="Wingdings" panose="05000000000000000000" pitchFamily="2" charset="2"/>
              <a:buChar char="Ø"/>
            </a:pPr>
            <a:r>
              <a:rPr lang="en-GB" sz="1100" b="1" dirty="0">
                <a:latin typeface="Arial" panose="020B0604020202020204" pitchFamily="34" charset="0"/>
                <a:cs typeface="Arial" panose="020B0604020202020204" pitchFamily="34" charset="0"/>
              </a:rPr>
              <a:t>Better Management and Employee Relations</a:t>
            </a:r>
          </a:p>
          <a:p>
            <a:r>
              <a:rPr lang="en-GB" sz="1100" b="1" dirty="0">
                <a:latin typeface="Arial" panose="020B0604020202020204" pitchFamily="34" charset="0"/>
                <a:cs typeface="Arial" panose="020B0604020202020204" pitchFamily="34" charset="0"/>
              </a:rPr>
              <a:t>An emotionally intelligent will be able to conduct conversations in a rational and respectful manner involving the employees and the management, increasing job satisfaction.</a:t>
            </a:r>
          </a:p>
          <a:p>
            <a:pPr marL="228600" indent="-228600">
              <a:buFont typeface="Wingdings" panose="05000000000000000000" pitchFamily="2" charset="2"/>
              <a:buChar char="Ø"/>
            </a:pPr>
            <a:r>
              <a:rPr lang="en-GB" sz="1100" b="1" dirty="0">
                <a:latin typeface="Arial" panose="020B0604020202020204" pitchFamily="34" charset="0"/>
                <a:cs typeface="Arial" panose="020B0604020202020204" pitchFamily="34" charset="0"/>
              </a:rPr>
              <a:t>Conflict Resolution</a:t>
            </a:r>
          </a:p>
          <a:p>
            <a:r>
              <a:rPr lang="en-GB" sz="1100" b="1" dirty="0">
                <a:latin typeface="Arial" panose="020B0604020202020204" pitchFamily="34" charset="0"/>
                <a:cs typeface="Arial" panose="020B0604020202020204" pitchFamily="34" charset="0"/>
              </a:rPr>
              <a:t>EI enables employees to understand multiple perspectives and navigate different conflict situations effectively, as seen in the Z Airlines case study.</a:t>
            </a:r>
          </a:p>
          <a:p>
            <a:pPr marL="228600" indent="-228600">
              <a:buFont typeface="Wingdings" panose="05000000000000000000" pitchFamily="2" charset="2"/>
              <a:buChar char="Ø"/>
            </a:pPr>
            <a:r>
              <a:rPr lang="en-GB" sz="1100" b="1" dirty="0">
                <a:latin typeface="Arial" panose="020B0604020202020204" pitchFamily="34" charset="0"/>
                <a:cs typeface="Arial" panose="020B0604020202020204" pitchFamily="34" charset="0"/>
              </a:rPr>
              <a:t>Team Collaboration</a:t>
            </a:r>
          </a:p>
          <a:p>
            <a:r>
              <a:rPr lang="en-GB" sz="1100" b="1" dirty="0">
                <a:latin typeface="Arial" panose="020B0604020202020204" pitchFamily="34" charset="0"/>
                <a:cs typeface="Arial" panose="020B0604020202020204" pitchFamily="34" charset="0"/>
              </a:rPr>
              <a:t>Evaluations of EI models show that emotional intelligence is capable of improving employees' skills in important processes such as team collaboration.</a:t>
            </a:r>
          </a:p>
          <a:p>
            <a:endParaRPr lang="en-US" sz="11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33D07BC-1E73-BDE2-E02F-D874FACC8590}"/>
              </a:ext>
            </a:extLst>
          </p:cNvPr>
          <p:cNvSpPr txBox="1"/>
          <p:nvPr/>
        </p:nvSpPr>
        <p:spPr>
          <a:xfrm>
            <a:off x="4350773" y="982344"/>
            <a:ext cx="3652684" cy="3985706"/>
          </a:xfrm>
          <a:prstGeom prst="rect">
            <a:avLst/>
          </a:prstGeom>
          <a:solidFill>
            <a:schemeClr val="bg1">
              <a:lumMod val="85000"/>
            </a:schemeClr>
          </a:solidFill>
        </p:spPr>
        <p:txBody>
          <a:bodyPr wrap="square" rtlCol="0">
            <a:spAutoFit/>
          </a:bodyPr>
          <a:lstStyle/>
          <a:p>
            <a:pPr algn="ctr"/>
            <a:r>
              <a:rPr lang="en-GB" sz="1100" b="1" dirty="0">
                <a:latin typeface="Arial" panose="020B0604020202020204" pitchFamily="34" charset="0"/>
                <a:cs typeface="Arial" panose="020B0604020202020204" pitchFamily="34" charset="0"/>
              </a:rPr>
              <a:t>Essential EI Skills (Based on Goleman's Model)</a:t>
            </a:r>
          </a:p>
          <a:p>
            <a:pPr algn="ctr"/>
            <a:endParaRPr lang="en-GB" sz="1100" b="1" dirty="0">
              <a:latin typeface="Arial" panose="020B0604020202020204" pitchFamily="34" charset="0"/>
              <a:cs typeface="Arial" panose="020B0604020202020204" pitchFamily="34" charset="0"/>
            </a:endParaRPr>
          </a:p>
          <a:p>
            <a:pPr algn="ctr"/>
            <a:r>
              <a:rPr lang="en-GB" sz="1100" b="1" dirty="0">
                <a:latin typeface="Arial" panose="020B0604020202020204" pitchFamily="34" charset="0"/>
                <a:cs typeface="Arial" panose="020B0604020202020204" pitchFamily="34" charset="0"/>
              </a:rPr>
              <a:t>1. Self-Awareness</a:t>
            </a:r>
          </a:p>
          <a:p>
            <a:pPr algn="ctr"/>
            <a:r>
              <a:rPr lang="en-GB" sz="1100" b="1" dirty="0">
                <a:latin typeface="Arial" panose="020B0604020202020204" pitchFamily="34" charset="0"/>
                <a:cs typeface="Arial" panose="020B0604020202020204" pitchFamily="34" charset="0"/>
              </a:rPr>
              <a:t>By recognising one emotions and how impacted me, making one capable of detecting negative emotions.</a:t>
            </a:r>
          </a:p>
          <a:p>
            <a:pPr algn="ctr"/>
            <a:r>
              <a:rPr lang="en-GB" sz="1100" b="1" dirty="0">
                <a:latin typeface="Arial" panose="020B0604020202020204" pitchFamily="34" charset="0"/>
                <a:cs typeface="Arial" panose="020B0604020202020204" pitchFamily="34" charset="0"/>
              </a:rPr>
              <a:t>2. Self-Regulation</a:t>
            </a:r>
          </a:p>
          <a:p>
            <a:pPr algn="ctr"/>
            <a:r>
              <a:rPr lang="en-GB" sz="1100" b="1" dirty="0">
                <a:latin typeface="Arial" panose="020B0604020202020204" pitchFamily="34" charset="0"/>
                <a:cs typeface="Arial" panose="020B0604020202020204" pitchFamily="34" charset="0"/>
              </a:rPr>
              <a:t>Managing disruptive emotions and impulses such as: anger, fear, and mood swings. To prevent acting out negative emotions.</a:t>
            </a:r>
          </a:p>
          <a:p>
            <a:pPr algn="ctr"/>
            <a:r>
              <a:rPr lang="en-GB" sz="1100" b="1" dirty="0">
                <a:latin typeface="Arial" panose="020B0604020202020204" pitchFamily="34" charset="0"/>
                <a:cs typeface="Arial" panose="020B0604020202020204" pitchFamily="34" charset="0"/>
              </a:rPr>
              <a:t>3. Motivation</a:t>
            </a:r>
          </a:p>
          <a:p>
            <a:pPr algn="ctr"/>
            <a:r>
              <a:rPr lang="en-GB" sz="1100" b="1" dirty="0">
                <a:latin typeface="Arial" panose="020B0604020202020204" pitchFamily="34" charset="0"/>
                <a:cs typeface="Arial" panose="020B0604020202020204" pitchFamily="34" charset="0"/>
              </a:rPr>
              <a:t>Using emotions as motivation factors to pursue set goals and recognizing which emotions can drive to any positive outcomes.</a:t>
            </a:r>
          </a:p>
          <a:p>
            <a:pPr algn="ctr"/>
            <a:r>
              <a:rPr lang="en-GB" sz="1100" b="1" dirty="0">
                <a:latin typeface="Arial" panose="020B0604020202020204" pitchFamily="34" charset="0"/>
                <a:cs typeface="Arial" panose="020B0604020202020204" pitchFamily="34" charset="0"/>
              </a:rPr>
              <a:t>4. Empathy</a:t>
            </a:r>
          </a:p>
          <a:p>
            <a:pPr algn="ctr"/>
            <a:r>
              <a:rPr lang="en-GB" sz="1100" b="1" dirty="0">
                <a:latin typeface="Arial" panose="020B0604020202020204" pitchFamily="34" charset="0"/>
                <a:cs typeface="Arial" panose="020B0604020202020204" pitchFamily="34" charset="0"/>
              </a:rPr>
              <a:t>Understanding other emotions by assuming their position, making one capable of understanding their worries, fears, and happiness of other people.</a:t>
            </a:r>
          </a:p>
          <a:p>
            <a:pPr algn="ctr"/>
            <a:r>
              <a:rPr lang="en-GB" sz="1100" b="1" dirty="0">
                <a:latin typeface="Arial" panose="020B0604020202020204" pitchFamily="34" charset="0"/>
                <a:cs typeface="Arial" panose="020B0604020202020204" pitchFamily="34" charset="0"/>
              </a:rPr>
              <a:t>5. Social Skills</a:t>
            </a:r>
          </a:p>
          <a:p>
            <a:pPr algn="ctr"/>
            <a:r>
              <a:rPr lang="en-GB" sz="1100" b="1" dirty="0">
                <a:latin typeface="Arial" panose="020B0604020202020204" pitchFamily="34" charset="0"/>
                <a:cs typeface="Arial" panose="020B0604020202020204" pitchFamily="34" charset="0"/>
              </a:rPr>
              <a:t>Building and maintaining relationships with people of different perspectives and opinions, crucial for existing in a social setting. (</a:t>
            </a:r>
            <a:r>
              <a:rPr lang="en-GB" sz="1100" b="1" dirty="0" err="1">
                <a:latin typeface="Arial" panose="020B0604020202020204" pitchFamily="34" charset="0"/>
                <a:cs typeface="Arial" panose="020B0604020202020204" pitchFamily="34" charset="0"/>
              </a:rPr>
              <a:t>Burcea</a:t>
            </a:r>
            <a:r>
              <a:rPr lang="en-GB" sz="1100" b="1" dirty="0">
                <a:latin typeface="Arial" panose="020B0604020202020204" pitchFamily="34" charset="0"/>
                <a:cs typeface="Arial" panose="020B0604020202020204" pitchFamily="34" charset="0"/>
              </a:rPr>
              <a:t> and Sabie, 2020). </a:t>
            </a:r>
            <a:endParaRPr lang="en-US" sz="11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A5A51CD-0D2A-CB16-8A60-163D03FA854B}"/>
              </a:ext>
            </a:extLst>
          </p:cNvPr>
          <p:cNvSpPr txBox="1"/>
          <p:nvPr/>
        </p:nvSpPr>
        <p:spPr>
          <a:xfrm>
            <a:off x="8160774" y="629263"/>
            <a:ext cx="3775585" cy="4324261"/>
          </a:xfrm>
          <a:prstGeom prst="rect">
            <a:avLst/>
          </a:prstGeom>
          <a:solidFill>
            <a:schemeClr val="bg1">
              <a:lumMod val="85000"/>
            </a:schemeClr>
          </a:solidFill>
        </p:spPr>
        <p:txBody>
          <a:bodyPr wrap="square" rtlCol="0">
            <a:spAutoFit/>
          </a:bodyPr>
          <a:lstStyle/>
          <a:p>
            <a:pPr algn="ctr"/>
            <a:r>
              <a:rPr lang="en-GB" sz="1100" b="1" dirty="0">
                <a:latin typeface="Arial" panose="020B0604020202020204" pitchFamily="34" charset="0"/>
                <a:cs typeface="Arial" panose="020B0604020202020204" pitchFamily="34" charset="0"/>
              </a:rPr>
              <a:t>How to Improve your Emotional Intelligence</a:t>
            </a:r>
          </a:p>
          <a:p>
            <a:pPr algn="ctr"/>
            <a:endParaRPr lang="en-GB" sz="1100" b="1" dirty="0">
              <a:latin typeface="Arial" panose="020B0604020202020204" pitchFamily="34" charset="0"/>
              <a:cs typeface="Arial" panose="020B0604020202020204" pitchFamily="34" charset="0"/>
            </a:endParaRPr>
          </a:p>
          <a:p>
            <a:pPr marL="228600" indent="-228600" algn="ctr">
              <a:buAutoNum type="arabicPeriod"/>
            </a:pPr>
            <a:r>
              <a:rPr lang="en-GB" sz="1100" b="1" dirty="0">
                <a:latin typeface="Arial" panose="020B0604020202020204" pitchFamily="34" charset="0"/>
                <a:cs typeface="Arial" panose="020B0604020202020204" pitchFamily="34" charset="0"/>
              </a:rPr>
              <a:t>Participate to different programs</a:t>
            </a:r>
          </a:p>
          <a:p>
            <a:pPr algn="ctr"/>
            <a:r>
              <a:rPr lang="en-GB" sz="1100" b="1" dirty="0">
                <a:latin typeface="Arial" panose="020B0604020202020204" pitchFamily="34" charset="0"/>
                <a:cs typeface="Arial" panose="020B0604020202020204" pitchFamily="34" charset="0"/>
              </a:rPr>
              <a:t>By taking training focused on enabling employees to practice the five components of the Goleman's model in their day-to-day interactions with other staff members and customers.</a:t>
            </a:r>
          </a:p>
          <a:p>
            <a:pPr algn="ctr"/>
            <a:r>
              <a:rPr lang="en-GB" sz="1100" b="1" dirty="0">
                <a:latin typeface="Arial" panose="020B0604020202020204" pitchFamily="34" charset="0"/>
                <a:cs typeface="Arial" panose="020B0604020202020204" pitchFamily="34" charset="0"/>
              </a:rPr>
              <a:t>2. Focus on Wellbeing and Wellness</a:t>
            </a:r>
          </a:p>
          <a:p>
            <a:pPr algn="ctr"/>
            <a:r>
              <a:rPr lang="en-GB" sz="1100" b="1" dirty="0">
                <a:latin typeface="Arial" panose="020B0604020202020204" pitchFamily="34" charset="0"/>
                <a:cs typeface="Arial" panose="020B0604020202020204" pitchFamily="34" charset="0"/>
              </a:rPr>
              <a:t>By implementing wellness initiatives designed to improve employees' wellbeing will create an environment where employees can be emotionally stable, increasing their capacity for emotional intelligence.</a:t>
            </a:r>
          </a:p>
          <a:p>
            <a:pPr algn="ctr"/>
            <a:r>
              <a:rPr lang="en-GB" sz="1100" b="1" dirty="0">
                <a:latin typeface="Arial" panose="020B0604020202020204" pitchFamily="34" charset="0"/>
                <a:cs typeface="Arial" panose="020B0604020202020204" pitchFamily="34" charset="0"/>
              </a:rPr>
              <a:t>3. Leadership Coaching</a:t>
            </a:r>
          </a:p>
          <a:p>
            <a:pPr algn="ctr"/>
            <a:r>
              <a:rPr lang="en-GB" sz="1100" b="1" dirty="0">
                <a:latin typeface="Arial" panose="020B0604020202020204" pitchFamily="34" charset="0"/>
                <a:cs typeface="Arial" panose="020B0604020202020204" pitchFamily="34" charset="0"/>
              </a:rPr>
              <a:t>Leadership coaching will help to develop emotional intelligence in the workplace by training team leaders on how to be emotionally intelligent.</a:t>
            </a:r>
          </a:p>
          <a:p>
            <a:pPr algn="ctr"/>
            <a:r>
              <a:rPr lang="en-GB" sz="1100" b="1" dirty="0">
                <a:latin typeface="Arial" panose="020B0604020202020204" pitchFamily="34" charset="0"/>
                <a:cs typeface="Arial" panose="020B0604020202020204" pitchFamily="34" charset="0"/>
              </a:rPr>
              <a:t>4. Practice Active Listening</a:t>
            </a:r>
          </a:p>
          <a:p>
            <a:pPr algn="ctr"/>
            <a:r>
              <a:rPr lang="en-GB" sz="1100" b="1" dirty="0">
                <a:latin typeface="Arial" panose="020B0604020202020204" pitchFamily="34" charset="0"/>
                <a:cs typeface="Arial" panose="020B0604020202020204" pitchFamily="34" charset="0"/>
              </a:rPr>
              <a:t>Listening to others is a important key skill for understanding emotions and perspectives different from your own.</a:t>
            </a:r>
          </a:p>
          <a:p>
            <a:pPr algn="ctr"/>
            <a:r>
              <a:rPr lang="en-GB" sz="1100" b="1" dirty="0">
                <a:latin typeface="Arial" panose="020B0604020202020204" pitchFamily="34" charset="0"/>
                <a:cs typeface="Arial" panose="020B0604020202020204" pitchFamily="34" charset="0"/>
              </a:rPr>
              <a:t>5. Take Responsibility</a:t>
            </a:r>
          </a:p>
          <a:p>
            <a:pPr algn="ctr"/>
            <a:r>
              <a:rPr lang="en-GB" sz="1100" b="1" dirty="0">
                <a:latin typeface="Arial" panose="020B0604020202020204" pitchFamily="34" charset="0"/>
                <a:cs typeface="Arial" panose="020B0604020202020204" pitchFamily="34" charset="0"/>
              </a:rPr>
              <a:t>Being willing to take responsibility and not being afraid to apologize are important aspects of emotional intelligence.</a:t>
            </a:r>
            <a:endParaRPr lang="en-US" sz="11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A9F68B1-6069-F60F-5295-790984886ADA}"/>
              </a:ext>
            </a:extLst>
          </p:cNvPr>
          <p:cNvSpPr txBox="1"/>
          <p:nvPr/>
        </p:nvSpPr>
        <p:spPr>
          <a:xfrm>
            <a:off x="5141251" y="5122389"/>
            <a:ext cx="7050749" cy="1600438"/>
          </a:xfrm>
          <a:prstGeom prst="rect">
            <a:avLst/>
          </a:prstGeom>
          <a:solidFill>
            <a:schemeClr val="bg1">
              <a:lumMod val="85000"/>
            </a:schemeClr>
          </a:solidFill>
        </p:spPr>
        <p:txBody>
          <a:bodyPr wrap="square" rtlCol="0">
            <a:spAutoFit/>
          </a:bodyPr>
          <a:lstStyle/>
          <a:p>
            <a:pPr algn="ctr"/>
            <a:r>
              <a:rPr lang="en-GB" sz="1400" dirty="0">
                <a:latin typeface="Arial" panose="020B0604020202020204" pitchFamily="34" charset="0"/>
                <a:cs typeface="Arial" panose="020B0604020202020204" pitchFamily="34" charset="0"/>
              </a:rPr>
              <a:t>Application of EI in the Z Organization Workplace</a:t>
            </a:r>
          </a:p>
          <a:p>
            <a:pPr algn="ctr"/>
            <a:r>
              <a:rPr lang="en-GB" sz="1400" dirty="0">
                <a:latin typeface="Arial" panose="020B0604020202020204" pitchFamily="34" charset="0"/>
                <a:cs typeface="Arial" panose="020B0604020202020204" pitchFamily="34" charset="0"/>
              </a:rPr>
              <a:t>Customer frustrations during flight delays by showing empathy and applying social skills</a:t>
            </a:r>
          </a:p>
          <a:p>
            <a:pPr algn="ctr"/>
            <a:r>
              <a:rPr lang="en-GB" sz="1400" dirty="0">
                <a:latin typeface="Arial" panose="020B0604020202020204" pitchFamily="34" charset="0"/>
                <a:cs typeface="Arial" panose="020B0604020202020204" pitchFamily="34" charset="0"/>
              </a:rPr>
              <a:t>Conflicts between passengers by understanding each perspective and guiding toward resolution</a:t>
            </a:r>
          </a:p>
          <a:p>
            <a:pPr algn="ctr"/>
            <a:r>
              <a:rPr lang="en-GB" sz="1400" dirty="0">
                <a:latin typeface="Arial" panose="020B0604020202020204" pitchFamily="34" charset="0"/>
                <a:cs typeface="Arial" panose="020B0604020202020204" pitchFamily="34" charset="0"/>
              </a:rPr>
              <a:t>Negotiations between management and employees regarding compensation by creating relationships that allow productive dialogue (Caruso, et al. 2013).</a:t>
            </a:r>
          </a:p>
        </p:txBody>
      </p:sp>
      <p:sp>
        <p:nvSpPr>
          <p:cNvPr id="2" name="TextBox 1">
            <a:extLst>
              <a:ext uri="{FF2B5EF4-FFF2-40B4-BE49-F238E27FC236}">
                <a16:creationId xmlns:a16="http://schemas.microsoft.com/office/drawing/2014/main" id="{5FEE3FCA-6A4D-933E-7CC8-05E0DA8382A6}"/>
              </a:ext>
            </a:extLst>
          </p:cNvPr>
          <p:cNvSpPr txBox="1"/>
          <p:nvPr/>
        </p:nvSpPr>
        <p:spPr>
          <a:xfrm>
            <a:off x="-1" y="5540532"/>
            <a:ext cx="4916129" cy="1277273"/>
          </a:xfrm>
          <a:prstGeom prst="rect">
            <a:avLst/>
          </a:prstGeom>
          <a:solidFill>
            <a:schemeClr val="bg1">
              <a:lumMod val="85000"/>
            </a:schemeClr>
          </a:solidFill>
        </p:spPr>
        <p:txBody>
          <a:bodyPr wrap="square" rtlCol="0">
            <a:spAutoFit/>
          </a:bodyPr>
          <a:lstStyle/>
          <a:p>
            <a:pPr algn="ctr"/>
            <a:r>
              <a:rPr lang="en-GB" sz="1100" dirty="0">
                <a:latin typeface="Arial" panose="020B0604020202020204" pitchFamily="34" charset="0"/>
                <a:cs typeface="Arial" panose="020B0604020202020204" pitchFamily="34" charset="0"/>
              </a:rPr>
              <a:t>References</a:t>
            </a:r>
          </a:p>
          <a:p>
            <a:pPr algn="ctr"/>
            <a:r>
              <a:rPr lang="en-GB" sz="1100" b="0" i="0" dirty="0" err="1">
                <a:solidFill>
                  <a:srgbClr val="222222"/>
                </a:solidFill>
                <a:effectLst/>
                <a:latin typeface="Arial" panose="020B0604020202020204" pitchFamily="34" charset="0"/>
                <a:cs typeface="Arial" panose="020B0604020202020204" pitchFamily="34" charset="0"/>
              </a:rPr>
              <a:t>Burcea</a:t>
            </a:r>
            <a:r>
              <a:rPr lang="en-GB" sz="1100" b="0" i="0" dirty="0">
                <a:solidFill>
                  <a:srgbClr val="222222"/>
                </a:solidFill>
                <a:effectLst/>
                <a:latin typeface="Arial" panose="020B0604020202020204" pitchFamily="34" charset="0"/>
                <a:cs typeface="Arial" panose="020B0604020202020204" pitchFamily="34" charset="0"/>
              </a:rPr>
              <a:t>, Ş. G., &amp; Sabie, O. M. (2020). Is emotional intelligence a determinant factor for leader’s skills development? Essential literature perspectives. Management and Economics Review, 5(1), 68-77.</a:t>
            </a:r>
          </a:p>
          <a:p>
            <a:pPr algn="ctr"/>
            <a:r>
              <a:rPr lang="en-GB" sz="1100" b="0" i="0" dirty="0">
                <a:solidFill>
                  <a:srgbClr val="222222"/>
                </a:solidFill>
                <a:effectLst/>
                <a:latin typeface="Arial" panose="020B0604020202020204" pitchFamily="34" charset="0"/>
                <a:cs typeface="Arial" panose="020B0604020202020204" pitchFamily="34" charset="0"/>
              </a:rPr>
              <a:t>Caruso, D. R., </a:t>
            </a:r>
            <a:r>
              <a:rPr lang="en-GB" sz="1100" b="0" i="0" dirty="0" err="1">
                <a:solidFill>
                  <a:srgbClr val="222222"/>
                </a:solidFill>
                <a:effectLst/>
                <a:latin typeface="Arial" panose="020B0604020202020204" pitchFamily="34" charset="0"/>
                <a:cs typeface="Arial" panose="020B0604020202020204" pitchFamily="34" charset="0"/>
              </a:rPr>
              <a:t>Bienn</a:t>
            </a:r>
            <a:r>
              <a:rPr lang="en-GB" sz="1100" b="0" i="0" dirty="0">
                <a:solidFill>
                  <a:srgbClr val="222222"/>
                </a:solidFill>
                <a:effectLst/>
                <a:latin typeface="Arial" panose="020B0604020202020204" pitchFamily="34" charset="0"/>
                <a:cs typeface="Arial" panose="020B0604020202020204" pitchFamily="34" charset="0"/>
              </a:rPr>
              <a:t>, B., &amp; Kornacki, S. A. (2013). Emotional intelligence in the workplace. In </a:t>
            </a:r>
            <a:r>
              <a:rPr lang="en-GB" sz="1100" b="0" i="1" dirty="0">
                <a:solidFill>
                  <a:srgbClr val="222222"/>
                </a:solidFill>
                <a:effectLst/>
                <a:latin typeface="Arial" panose="020B0604020202020204" pitchFamily="34" charset="0"/>
                <a:cs typeface="Arial" panose="020B0604020202020204" pitchFamily="34" charset="0"/>
              </a:rPr>
              <a:t>Emotional intelligence in everyday life</a:t>
            </a:r>
            <a:r>
              <a:rPr lang="en-GB" sz="1100" b="0" i="0" dirty="0">
                <a:solidFill>
                  <a:srgbClr val="222222"/>
                </a:solidFill>
                <a:effectLst/>
                <a:latin typeface="Arial" panose="020B0604020202020204" pitchFamily="34" charset="0"/>
                <a:cs typeface="Arial" panose="020B0604020202020204" pitchFamily="34" charset="0"/>
              </a:rPr>
              <a:t> (pp. 187-205). Psychology Press.</a:t>
            </a:r>
          </a:p>
        </p:txBody>
      </p:sp>
    </p:spTree>
    <p:extLst>
      <p:ext uri="{BB962C8B-B14F-4D97-AF65-F5344CB8AC3E}">
        <p14:creationId xmlns:p14="http://schemas.microsoft.com/office/powerpoint/2010/main" val="31969643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58</TotalTime>
  <Words>583</Words>
  <Application>Microsoft Office PowerPoint</Application>
  <PresentationFormat>Widescreen</PresentationFormat>
  <Paragraphs>46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dc:creator>
  <cp:lastModifiedBy>gabriel-ciprian vilcu</cp:lastModifiedBy>
  <cp:revision>6</cp:revision>
  <dcterms:created xsi:type="dcterms:W3CDTF">2025-03-02T14:18:37Z</dcterms:created>
  <dcterms:modified xsi:type="dcterms:W3CDTF">2025-03-09T21:09:05Z</dcterms:modified>
</cp:coreProperties>
</file>