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3" r:id="rId6"/>
    <p:sldId id="264" r:id="rId7"/>
    <p:sldId id="269" r:id="rId8"/>
    <p:sldId id="265" r:id="rId9"/>
    <p:sldId id="266" r:id="rId10"/>
    <p:sldId id="270" r:id="rId11"/>
    <p:sldId id="260" r:id="rId12"/>
    <p:sldId id="261" r:id="rId13"/>
    <p:sldId id="267" r:id="rId14"/>
    <p:sldId id="268" r:id="rId15"/>
    <p:sldId id="262"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198"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4DD72A8-D8A5-49D9-B74B-199029E22825}" type="datetimeFigureOut">
              <a:rPr lang="en-GB" smtClean="0"/>
              <a:t>04/02/2013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20D112E-D039-4908-8A0F-DC43807D84B9}" type="slidenum">
              <a:rPr lang="en-GB" smtClean="0"/>
              <a:t>‹#›</a:t>
            </a:fld>
            <a:endParaRPr lang="en-GB"/>
          </a:p>
        </p:txBody>
      </p:sp>
    </p:spTree>
    <p:extLst>
      <p:ext uri="{BB962C8B-B14F-4D97-AF65-F5344CB8AC3E}">
        <p14:creationId xmlns:p14="http://schemas.microsoft.com/office/powerpoint/2010/main" val="1910737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Last week we spoke about the terrorist attacks in London on 7</a:t>
            </a:r>
            <a:r>
              <a:rPr lang="en-GB" baseline="30000" dirty="0" smtClean="0"/>
              <a:t>th</a:t>
            </a:r>
            <a:r>
              <a:rPr lang="en-GB" dirty="0" smtClean="0"/>
              <a:t> July 2005 and the responses</a:t>
            </a:r>
            <a:r>
              <a:rPr lang="en-GB" baseline="0" dirty="0" smtClean="0"/>
              <a:t> to recommendations made around the performance of the emergency services. </a:t>
            </a:r>
          </a:p>
          <a:p>
            <a:r>
              <a:rPr lang="en-GB" baseline="0" dirty="0" smtClean="0"/>
              <a:t>Remember that the UK Counter Terrorism Strategy was first created in 2003 after the World Trade Centre attacks (9/11) but before the London (7/7) attacks. </a:t>
            </a:r>
          </a:p>
          <a:p>
            <a:r>
              <a:rPr lang="en-GB" baseline="0" dirty="0" smtClean="0"/>
              <a:t>Since 2003 CONTEST has undergone a number of updates but remains focussed on the </a:t>
            </a:r>
            <a:r>
              <a:rPr lang="en-GB" b="1" baseline="0" dirty="0" smtClean="0"/>
              <a:t>‘Four P’s Pursue, Protect, Prevent and Prepare.</a:t>
            </a:r>
          </a:p>
          <a:p>
            <a:r>
              <a:rPr lang="en-GB" b="0" baseline="0" dirty="0" smtClean="0"/>
              <a:t>Today we are going to look at the </a:t>
            </a:r>
            <a:r>
              <a:rPr lang="en-GB" b="1" baseline="0" dirty="0" smtClean="0"/>
              <a:t>Prepare </a:t>
            </a:r>
            <a:r>
              <a:rPr lang="en-GB" b="0" baseline="0" dirty="0" smtClean="0"/>
              <a:t>strand of CONTEST</a:t>
            </a:r>
            <a:endParaRPr lang="en-GB" b="0" dirty="0"/>
          </a:p>
        </p:txBody>
      </p:sp>
      <p:sp>
        <p:nvSpPr>
          <p:cNvPr id="4" name="Slide Number Placeholder 3"/>
          <p:cNvSpPr>
            <a:spLocks noGrp="1"/>
          </p:cNvSpPr>
          <p:nvPr>
            <p:ph type="sldNum" sz="quarter" idx="10"/>
          </p:nvPr>
        </p:nvSpPr>
        <p:spPr/>
        <p:txBody>
          <a:bodyPr/>
          <a:lstStyle/>
          <a:p>
            <a:fld id="{820D112E-D039-4908-8A0F-DC43807D84B9}" type="slidenum">
              <a:rPr lang="en-GB" smtClean="0"/>
              <a:t>1</a:t>
            </a:fld>
            <a:endParaRPr lang="en-GB"/>
          </a:p>
        </p:txBody>
      </p:sp>
    </p:spTree>
    <p:extLst>
      <p:ext uri="{BB962C8B-B14F-4D97-AF65-F5344CB8AC3E}">
        <p14:creationId xmlns:p14="http://schemas.microsoft.com/office/powerpoint/2010/main" val="68039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Sometimes we cannot stop terrorists carrying out attacks,</a:t>
            </a:r>
          </a:p>
          <a:p>
            <a:r>
              <a:rPr lang="en-GB" dirty="0" smtClean="0"/>
              <a:t>The ways we do fall under the Pursue</a:t>
            </a:r>
            <a:r>
              <a:rPr lang="en-GB" baseline="0" dirty="0" smtClean="0"/>
              <a:t>  and Prevent strands of CONTEST and we will look at these later in the course, so when a terrorist attack takes place we need to be prepared to deal with it, just like we need to be prepared for other types of emergencies such as floods, industrial accidents, fires etc. </a:t>
            </a:r>
          </a:p>
          <a:p>
            <a:r>
              <a:rPr lang="en-GB" baseline="0" dirty="0" smtClean="0"/>
              <a:t>It is important that we return the area that has been subject to the incident whether it be the result of terrorism or some other cause: </a:t>
            </a:r>
          </a:p>
          <a:p>
            <a:r>
              <a:rPr lang="en-GB" baseline="0" dirty="0" smtClean="0"/>
              <a:t>Q: WHY DO YOU THINK WE NEED TO DO THIS AND WHAT MUST WE FIRST ENSURE HAS BEEN DONE   </a:t>
            </a:r>
          </a:p>
          <a:p>
            <a:r>
              <a:rPr lang="en-GB" dirty="0" smtClean="0"/>
              <a:t>A: Restore public Confidence, </a:t>
            </a:r>
          </a:p>
          <a:p>
            <a:r>
              <a:rPr lang="en-GB" dirty="0" smtClean="0"/>
              <a:t>    </a:t>
            </a:r>
            <a:r>
              <a:rPr lang="en-GB" baseline="0" dirty="0" smtClean="0"/>
              <a:t>Get people back to work! – Financial Implications,</a:t>
            </a:r>
          </a:p>
          <a:p>
            <a:r>
              <a:rPr lang="en-GB" baseline="0" dirty="0" smtClean="0"/>
              <a:t>    We have to ensure the area is: Safe, that all Emergency Services and their Partners are satisfied that there is no more to be gained from the ‘Scene’ e.g. Local Authority Surveyors to ensure buildings are safe, Police to ensure all forensic  procedures are completed </a:t>
            </a:r>
            <a:r>
              <a:rPr lang="en-GB" baseline="0" dirty="0" err="1" smtClean="0"/>
              <a:t>etc</a:t>
            </a:r>
            <a:r>
              <a:rPr lang="en-GB" baseline="0" dirty="0" smtClean="0"/>
              <a:t> etc. </a:t>
            </a:r>
            <a:endParaRPr lang="en-GB" dirty="0"/>
          </a:p>
        </p:txBody>
      </p:sp>
      <p:sp>
        <p:nvSpPr>
          <p:cNvPr id="4" name="Slide Number Placeholder 3"/>
          <p:cNvSpPr>
            <a:spLocks noGrp="1"/>
          </p:cNvSpPr>
          <p:nvPr>
            <p:ph type="sldNum" sz="quarter" idx="10"/>
          </p:nvPr>
        </p:nvSpPr>
        <p:spPr/>
        <p:txBody>
          <a:bodyPr/>
          <a:lstStyle/>
          <a:p>
            <a:fld id="{820D112E-D039-4908-8A0F-DC43807D84B9}" type="slidenum">
              <a:rPr lang="en-GB" smtClean="0"/>
              <a:t>2</a:t>
            </a:fld>
            <a:endParaRPr lang="en-GB"/>
          </a:p>
        </p:txBody>
      </p:sp>
    </p:spTree>
    <p:extLst>
      <p:ext uri="{BB962C8B-B14F-4D97-AF65-F5344CB8AC3E}">
        <p14:creationId xmlns:p14="http://schemas.microsoft.com/office/powerpoint/2010/main" val="3377484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Chief</a:t>
            </a:r>
            <a:r>
              <a:rPr lang="en-GB" baseline="0" dirty="0" smtClean="0"/>
              <a:t> Police Officers as well as Senior Managers from the other Emergency Services AND Local Responders such as the Local Authority MUST ensure that they Prepare Plan and Exercise for Civil Emergencies. </a:t>
            </a:r>
            <a:endParaRPr lang="en-GB" dirty="0"/>
          </a:p>
        </p:txBody>
      </p:sp>
      <p:sp>
        <p:nvSpPr>
          <p:cNvPr id="4" name="Slide Number Placeholder 3"/>
          <p:cNvSpPr>
            <a:spLocks noGrp="1"/>
          </p:cNvSpPr>
          <p:nvPr>
            <p:ph type="sldNum" sz="quarter" idx="10"/>
          </p:nvPr>
        </p:nvSpPr>
        <p:spPr/>
        <p:txBody>
          <a:bodyPr/>
          <a:lstStyle/>
          <a:p>
            <a:fld id="{820D112E-D039-4908-8A0F-DC43807D84B9}" type="slidenum">
              <a:rPr lang="en-GB" smtClean="0"/>
              <a:t>3</a:t>
            </a:fld>
            <a:endParaRPr lang="en-GB"/>
          </a:p>
        </p:txBody>
      </p:sp>
    </p:spTree>
    <p:extLst>
      <p:ext uri="{BB962C8B-B14F-4D97-AF65-F5344CB8AC3E}">
        <p14:creationId xmlns:p14="http://schemas.microsoft.com/office/powerpoint/2010/main" val="9684382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term ‘Emergency Responders’ does not only mean Fire and Rescue, Police </a:t>
            </a:r>
            <a:r>
              <a:rPr lang="en-GB" dirty="0" err="1" smtClean="0"/>
              <a:t>etc</a:t>
            </a:r>
            <a:r>
              <a:rPr lang="en-GB" dirty="0" smtClean="0"/>
              <a:t> (Category 1) but also Category 2 such as Utilities companies </a:t>
            </a:r>
            <a:r>
              <a:rPr lang="en-GB" dirty="0" err="1" smtClean="0"/>
              <a:t>etc</a:t>
            </a:r>
            <a:r>
              <a:rPr lang="en-GB" dirty="0" smtClean="0"/>
              <a:t> AND ALSO includes other agencies like the Public</a:t>
            </a:r>
            <a:r>
              <a:rPr lang="en-GB" baseline="0" dirty="0" smtClean="0"/>
              <a:t> Health Departments or Welfare providers </a:t>
            </a:r>
            <a:r>
              <a:rPr lang="en-GB" baseline="0" dirty="0" err="1" smtClean="0"/>
              <a:t>etc</a:t>
            </a:r>
            <a:r>
              <a:rPr lang="en-GB" dirty="0" smtClean="0"/>
              <a:t> </a:t>
            </a:r>
          </a:p>
          <a:p>
            <a:r>
              <a:rPr lang="en-GB" dirty="0" smtClean="0"/>
              <a:t>So how well Prepared were the Emergency Services for 7/7 and How did they respond?</a:t>
            </a:r>
            <a:endParaRPr lang="en-GB" dirty="0"/>
          </a:p>
        </p:txBody>
      </p:sp>
      <p:sp>
        <p:nvSpPr>
          <p:cNvPr id="4" name="Slide Number Placeholder 3"/>
          <p:cNvSpPr>
            <a:spLocks noGrp="1"/>
          </p:cNvSpPr>
          <p:nvPr>
            <p:ph type="sldNum" sz="quarter" idx="10"/>
          </p:nvPr>
        </p:nvSpPr>
        <p:spPr/>
        <p:txBody>
          <a:bodyPr/>
          <a:lstStyle/>
          <a:p>
            <a:fld id="{820D112E-D039-4908-8A0F-DC43807D84B9}" type="slidenum">
              <a:rPr lang="en-GB" smtClean="0"/>
              <a:t>4</a:t>
            </a:fld>
            <a:endParaRPr lang="en-GB"/>
          </a:p>
        </p:txBody>
      </p:sp>
    </p:spTree>
    <p:extLst>
      <p:ext uri="{BB962C8B-B14F-4D97-AF65-F5344CB8AC3E}">
        <p14:creationId xmlns:p14="http://schemas.microsoft.com/office/powerpoint/2010/main" val="24541054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Some of the recommendations related to the handling of Intelligence and protocols relating to the Security Service MI5 for the purpose of Prepare we will focus</a:t>
            </a:r>
            <a:r>
              <a:rPr lang="en-GB" baseline="0" dirty="0" smtClean="0"/>
              <a:t> today on the recommendations relating to the performance of the Emergency Services and those directly supporting them (i.e. Transport For London)</a:t>
            </a:r>
            <a:endParaRPr lang="en-GB" dirty="0"/>
          </a:p>
        </p:txBody>
      </p:sp>
      <p:sp>
        <p:nvSpPr>
          <p:cNvPr id="4" name="Slide Number Placeholder 3"/>
          <p:cNvSpPr>
            <a:spLocks noGrp="1"/>
          </p:cNvSpPr>
          <p:nvPr>
            <p:ph type="sldNum" sz="quarter" idx="10"/>
          </p:nvPr>
        </p:nvSpPr>
        <p:spPr/>
        <p:txBody>
          <a:bodyPr/>
          <a:lstStyle/>
          <a:p>
            <a:fld id="{820D112E-D039-4908-8A0F-DC43807D84B9}" type="slidenum">
              <a:rPr lang="en-GB" smtClean="0"/>
              <a:t>5</a:t>
            </a:fld>
            <a:endParaRPr lang="en-GB"/>
          </a:p>
        </p:txBody>
      </p:sp>
    </p:spTree>
    <p:extLst>
      <p:ext uri="{BB962C8B-B14F-4D97-AF65-F5344CB8AC3E}">
        <p14:creationId xmlns:p14="http://schemas.microsoft.com/office/powerpoint/2010/main" val="5892636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London</a:t>
            </a:r>
            <a:r>
              <a:rPr lang="en-GB" baseline="0" dirty="0" smtClean="0"/>
              <a:t> Ambulance Service deployed One Operator to deal with the entire incident, </a:t>
            </a:r>
            <a:r>
              <a:rPr lang="en-GB" baseline="0" dirty="0" err="1" smtClean="0"/>
              <a:t>TfL</a:t>
            </a:r>
            <a:r>
              <a:rPr lang="en-GB" baseline="0" dirty="0" smtClean="0"/>
              <a:t> deployed four! A </a:t>
            </a:r>
            <a:r>
              <a:rPr lang="en-GB" baseline="0" dirty="0" err="1" smtClean="0"/>
              <a:t>TfL</a:t>
            </a:r>
            <a:r>
              <a:rPr lang="en-GB" baseline="0" dirty="0" smtClean="0"/>
              <a:t> Representative did not attend the first ‘Gold Group’ meeting to discuss the incident response!</a:t>
            </a:r>
          </a:p>
          <a:p>
            <a:r>
              <a:rPr lang="en-GB" dirty="0" smtClean="0"/>
              <a:t>Locations were difficult to identify due to calls being received giving the tube station before and after the bomb scene e.g. Kings Cross and Russell Square!!</a:t>
            </a:r>
            <a:endParaRPr lang="en-GB" dirty="0"/>
          </a:p>
        </p:txBody>
      </p:sp>
      <p:sp>
        <p:nvSpPr>
          <p:cNvPr id="4" name="Slide Number Placeholder 3"/>
          <p:cNvSpPr>
            <a:spLocks noGrp="1"/>
          </p:cNvSpPr>
          <p:nvPr>
            <p:ph type="sldNum" sz="quarter" idx="10"/>
          </p:nvPr>
        </p:nvSpPr>
        <p:spPr/>
        <p:txBody>
          <a:bodyPr/>
          <a:lstStyle/>
          <a:p>
            <a:fld id="{820D112E-D039-4908-8A0F-DC43807D84B9}" type="slidenum">
              <a:rPr lang="en-GB" smtClean="0"/>
              <a:t>7</a:t>
            </a:fld>
            <a:endParaRPr lang="en-GB"/>
          </a:p>
        </p:txBody>
      </p:sp>
    </p:spTree>
    <p:extLst>
      <p:ext uri="{BB962C8B-B14F-4D97-AF65-F5344CB8AC3E}">
        <p14:creationId xmlns:p14="http://schemas.microsoft.com/office/powerpoint/2010/main" val="29482924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Prepare aims at tackling some of these recommendations </a:t>
            </a:r>
            <a:endParaRPr lang="en-GB" dirty="0"/>
          </a:p>
        </p:txBody>
      </p:sp>
      <p:sp>
        <p:nvSpPr>
          <p:cNvPr id="4" name="Slide Number Placeholder 3"/>
          <p:cNvSpPr>
            <a:spLocks noGrp="1"/>
          </p:cNvSpPr>
          <p:nvPr>
            <p:ph type="sldNum" sz="quarter" idx="10"/>
          </p:nvPr>
        </p:nvSpPr>
        <p:spPr/>
        <p:txBody>
          <a:bodyPr/>
          <a:lstStyle/>
          <a:p>
            <a:fld id="{820D112E-D039-4908-8A0F-DC43807D84B9}" type="slidenum">
              <a:rPr lang="en-GB" smtClean="0"/>
              <a:t>9</a:t>
            </a:fld>
            <a:endParaRPr lang="en-GB"/>
          </a:p>
        </p:txBody>
      </p:sp>
    </p:spTree>
    <p:extLst>
      <p:ext uri="{BB962C8B-B14F-4D97-AF65-F5344CB8AC3E}">
        <p14:creationId xmlns:p14="http://schemas.microsoft.com/office/powerpoint/2010/main" val="236287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recommendations relate strongly to Communications, both within Agencies and Inter Agency, both ‘live communication’ via radio </a:t>
            </a:r>
            <a:r>
              <a:rPr lang="en-GB" dirty="0" err="1" smtClean="0"/>
              <a:t>etc</a:t>
            </a:r>
            <a:r>
              <a:rPr lang="en-GB" dirty="0" smtClean="0"/>
              <a:t> </a:t>
            </a:r>
            <a:r>
              <a:rPr lang="en-GB" b="1" dirty="0" smtClean="0"/>
              <a:t>and</a:t>
            </a:r>
            <a:r>
              <a:rPr lang="en-GB" dirty="0" smtClean="0"/>
              <a:t> Call Handling Systems Training</a:t>
            </a:r>
            <a:r>
              <a:rPr lang="en-GB" baseline="0" dirty="0" smtClean="0"/>
              <a:t> and speaks heavily of Training and Inter Agency Training!!</a:t>
            </a:r>
          </a:p>
          <a:p>
            <a:r>
              <a:rPr lang="en-GB" baseline="0" dirty="0" smtClean="0"/>
              <a:t>The following task is aimed at getting students to consider the responses and post response recommendations of the Kings Cross Disaster and 7/7 (primarily </a:t>
            </a:r>
            <a:r>
              <a:rPr lang="en-GB" baseline="0" dirty="0" err="1" smtClean="0"/>
              <a:t>Comms</a:t>
            </a:r>
            <a:r>
              <a:rPr lang="en-GB" baseline="0" dirty="0" smtClean="0"/>
              <a:t> and Training) and to further consider whether it is realistic a perfect response in all eventualities (websites on following slides)</a:t>
            </a:r>
            <a:endParaRPr lang="en-GB" b="1" dirty="0"/>
          </a:p>
        </p:txBody>
      </p:sp>
      <p:sp>
        <p:nvSpPr>
          <p:cNvPr id="4" name="Slide Number Placeholder 3"/>
          <p:cNvSpPr>
            <a:spLocks noGrp="1"/>
          </p:cNvSpPr>
          <p:nvPr>
            <p:ph type="sldNum" sz="quarter" idx="10"/>
          </p:nvPr>
        </p:nvSpPr>
        <p:spPr/>
        <p:txBody>
          <a:bodyPr/>
          <a:lstStyle/>
          <a:p>
            <a:fld id="{820D112E-D039-4908-8A0F-DC43807D84B9}" type="slidenum">
              <a:rPr lang="en-GB" smtClean="0"/>
              <a:t>13</a:t>
            </a:fld>
            <a:endParaRPr lang="en-GB"/>
          </a:p>
        </p:txBody>
      </p:sp>
    </p:spTree>
    <p:extLst>
      <p:ext uri="{BB962C8B-B14F-4D97-AF65-F5344CB8AC3E}">
        <p14:creationId xmlns:p14="http://schemas.microsoft.com/office/powerpoint/2010/main" val="36088714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E2D8F53C-CCB7-40B9-B9B6-EAE7DC9B716C}" type="datetimeFigureOut">
              <a:rPr lang="en-GB" smtClean="0"/>
              <a:t>04/02/2013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AEBCE451-83A3-4E43-89F3-B54048660001}"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2D8F53C-CCB7-40B9-B9B6-EAE7DC9B716C}" type="datetimeFigureOut">
              <a:rPr lang="en-GB" smtClean="0"/>
              <a:t>04/02/2013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EBCE451-83A3-4E43-89F3-B54048660001}"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E2D8F53C-CCB7-40B9-B9B6-EAE7DC9B716C}" type="datetimeFigureOut">
              <a:rPr lang="en-GB" smtClean="0"/>
              <a:t>04/02/2013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EBCE451-83A3-4E43-89F3-B54048660001}"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E2D8F53C-CCB7-40B9-B9B6-EAE7DC9B716C}" type="datetimeFigureOut">
              <a:rPr lang="en-GB" smtClean="0"/>
              <a:t>04/02/2013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AEBCE451-83A3-4E43-89F3-B54048660001}"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E2D8F53C-CCB7-40B9-B9B6-EAE7DC9B716C}" type="datetimeFigureOut">
              <a:rPr lang="en-GB" smtClean="0"/>
              <a:t>04/02/2013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AEBCE451-83A3-4E43-89F3-B54048660001}"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E2D8F53C-CCB7-40B9-B9B6-EAE7DC9B716C}" type="datetimeFigureOut">
              <a:rPr lang="en-GB" smtClean="0"/>
              <a:t>04/02/2013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AEBCE451-83A3-4E43-89F3-B54048660001}"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E2D8F53C-CCB7-40B9-B9B6-EAE7DC9B716C}" type="datetimeFigureOut">
              <a:rPr lang="en-GB" smtClean="0"/>
              <a:t>04/02/2013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AEBCE451-83A3-4E43-89F3-B5404866000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E2D8F53C-CCB7-40B9-B9B6-EAE7DC9B716C}" type="datetimeFigureOut">
              <a:rPr lang="en-GB" smtClean="0"/>
              <a:t>04/02/2013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AEBCE451-83A3-4E43-89F3-B54048660001}"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E2D8F53C-CCB7-40B9-B9B6-EAE7DC9B716C}" type="datetimeFigureOut">
              <a:rPr lang="en-GB" smtClean="0"/>
              <a:t>04/02/2013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AEBCE451-83A3-4E43-89F3-B54048660001}"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2D8F53C-CCB7-40B9-B9B6-EAE7DC9B716C}" type="datetimeFigureOut">
              <a:rPr lang="en-GB" smtClean="0"/>
              <a:t>04/02/2013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EBCE451-83A3-4E43-89F3-B5404866000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2D8F53C-CCB7-40B9-B9B6-EAE7DC9B716C}" type="datetimeFigureOut">
              <a:rPr lang="en-GB" smtClean="0"/>
              <a:t>04/02/2013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EBCE451-83A3-4E43-89F3-B5404866000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E2D8F53C-CCB7-40B9-B9B6-EAE7DC9B716C}" type="datetimeFigureOut">
              <a:rPr lang="en-GB" smtClean="0"/>
              <a:t>04/02/2013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AEBCE451-83A3-4E43-89F3-B54048660001}"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homeoffice.gov.uk/counter-terrorism/"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ebarchive.nationalarchives.gov.uk/+/http:/www.cabinetoffice.gov.uk/media/238642/err-guidance-120809.pdf"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cabinetoffice.gov.uk/sites/default/files/resources/CO_NationalRiskRegister_2012_acc.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7julyinquests.independent.gov.uk/docs/orders/rule43-report.pdf" TargetMode="External"/><Relationship Id="rId2" Type="http://schemas.openxmlformats.org/officeDocument/2006/relationships/hyperlink" Target="http://www.healthandsafetyatwork.com/hsw/kings-cross-disaster" TargetMode="External"/><Relationship Id="rId1" Type="http://schemas.openxmlformats.org/officeDocument/2006/relationships/slideLayout" Target="../slideLayouts/slideLayout2.xml"/><Relationship Id="rId4" Type="http://schemas.openxmlformats.org/officeDocument/2006/relationships/hyperlink" Target="http://www.rusi.org/analysis/commentary/ref:C4CD02CAD4E36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dirty="0" smtClean="0"/>
              <a:t>The UK Counter Terrorism Strategy</a:t>
            </a:r>
            <a:endParaRPr lang="en-GB" sz="4000" dirty="0"/>
          </a:p>
        </p:txBody>
      </p:sp>
      <p:sp>
        <p:nvSpPr>
          <p:cNvPr id="3" name="Subtitle 2"/>
          <p:cNvSpPr>
            <a:spLocks noGrp="1"/>
          </p:cNvSpPr>
          <p:nvPr>
            <p:ph type="subTitle" idx="1"/>
          </p:nvPr>
        </p:nvSpPr>
        <p:spPr/>
        <p:txBody>
          <a:bodyPr/>
          <a:lstStyle/>
          <a:p>
            <a:r>
              <a:rPr lang="en-GB" sz="4400" dirty="0">
                <a:solidFill>
                  <a:prstClr val="black"/>
                </a:solidFill>
                <a:ea typeface="+mj-ea"/>
                <a:cs typeface="+mj-cs"/>
              </a:rPr>
              <a:t>CONTEST</a:t>
            </a:r>
            <a:endParaRPr lang="en-GB" dirty="0"/>
          </a:p>
        </p:txBody>
      </p:sp>
    </p:spTree>
    <p:extLst>
      <p:ext uri="{BB962C8B-B14F-4D97-AF65-F5344CB8AC3E}">
        <p14:creationId xmlns:p14="http://schemas.microsoft.com/office/powerpoint/2010/main" val="28492950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‘Prepare’ aims to Mitigate or Reduce the impact of Terrorist incidents When they cannot be Stopped – such as 7/7</a:t>
            </a:r>
          </a:p>
          <a:p>
            <a:pPr marL="0" indent="0">
              <a:buNone/>
            </a:pPr>
            <a:endParaRPr lang="en-GB" dirty="0" smtClean="0"/>
          </a:p>
          <a:p>
            <a:r>
              <a:rPr lang="en-GB" dirty="0" smtClean="0"/>
              <a:t> It also aims to </a:t>
            </a:r>
            <a:r>
              <a:rPr lang="en-GB" dirty="0"/>
              <a:t>A</a:t>
            </a:r>
            <a:r>
              <a:rPr lang="en-GB" dirty="0" smtClean="0"/>
              <a:t>ssist in the Restoration of Normality or the ‘Getting back to Normal’ process  </a:t>
            </a:r>
          </a:p>
          <a:p>
            <a:pPr marL="0" indent="0">
              <a:buNone/>
            </a:pPr>
            <a:endParaRPr lang="en-GB" dirty="0" smtClean="0"/>
          </a:p>
          <a:p>
            <a:r>
              <a:rPr lang="en-GB" sz="1800" dirty="0" smtClean="0">
                <a:hlinkClick r:id="rId3"/>
              </a:rPr>
              <a:t>http://www.homeoffice.gov.uk/counter-terrorism/</a:t>
            </a:r>
            <a:r>
              <a:rPr lang="en-GB" sz="1800" dirty="0" smtClean="0"/>
              <a:t> </a:t>
            </a:r>
          </a:p>
          <a:p>
            <a:endParaRPr lang="en-GB" dirty="0"/>
          </a:p>
        </p:txBody>
      </p:sp>
      <p:sp>
        <p:nvSpPr>
          <p:cNvPr id="2" name="Title 1"/>
          <p:cNvSpPr>
            <a:spLocks noGrp="1"/>
          </p:cNvSpPr>
          <p:nvPr>
            <p:ph type="title"/>
          </p:nvPr>
        </p:nvSpPr>
        <p:spPr/>
        <p:txBody>
          <a:bodyPr/>
          <a:lstStyle/>
          <a:p>
            <a:r>
              <a:rPr lang="en-GB" dirty="0" smtClean="0"/>
              <a:t>Prepare</a:t>
            </a:r>
            <a:endParaRPr lang="en-GB" dirty="0"/>
          </a:p>
        </p:txBody>
      </p:sp>
    </p:spTree>
    <p:extLst>
      <p:ext uri="{BB962C8B-B14F-4D97-AF65-F5344CB8AC3E}">
        <p14:creationId xmlns:p14="http://schemas.microsoft.com/office/powerpoint/2010/main" val="100122836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smtClean="0"/>
          </a:p>
          <a:p>
            <a:endParaRPr lang="en-GB" dirty="0"/>
          </a:p>
          <a:p>
            <a:r>
              <a:rPr lang="en-GB" dirty="0" smtClean="0"/>
              <a:t>The Civil Contingencies Act 2004 puts a responsibility on Chief Police Officers to ensure that they Prepare, Plan and Exercise for Emergencies including Terrorism</a:t>
            </a:r>
          </a:p>
          <a:p>
            <a:endParaRPr lang="en-GB" dirty="0"/>
          </a:p>
        </p:txBody>
      </p:sp>
      <p:sp>
        <p:nvSpPr>
          <p:cNvPr id="2" name="Title 1"/>
          <p:cNvSpPr>
            <a:spLocks noGrp="1"/>
          </p:cNvSpPr>
          <p:nvPr>
            <p:ph type="title"/>
          </p:nvPr>
        </p:nvSpPr>
        <p:spPr/>
        <p:txBody>
          <a:bodyPr/>
          <a:lstStyle/>
          <a:p>
            <a:r>
              <a:rPr lang="en-GB" dirty="0" smtClean="0"/>
              <a:t>Preparing for an Emergency</a:t>
            </a:r>
            <a:endParaRPr lang="en-GB" dirty="0"/>
          </a:p>
        </p:txBody>
      </p:sp>
    </p:spTree>
    <p:extLst>
      <p:ext uri="{BB962C8B-B14F-4D97-AF65-F5344CB8AC3E}">
        <p14:creationId xmlns:p14="http://schemas.microsoft.com/office/powerpoint/2010/main" val="32392703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Preparing for Emergencies includes responders from Category 1 (e.g. Police, Fire and Rescue) and Category 2 (e.g. Health and Safety Executive, Utility Companies, Local Authorities)  </a:t>
            </a:r>
          </a:p>
          <a:p>
            <a:pPr marL="0" indent="0">
              <a:buNone/>
            </a:pPr>
            <a:endParaRPr lang="en-GB" dirty="0" smtClean="0"/>
          </a:p>
          <a:p>
            <a:r>
              <a:rPr lang="en-GB" sz="1800" dirty="0" smtClean="0">
                <a:hlinkClick r:id="rId3"/>
              </a:rPr>
              <a:t>http://webarchive.nationalarchives.gov.uk/+/http://www.cabinetoffice.gov.uk/media/238642/err-guidance-120809.pdf</a:t>
            </a:r>
            <a:r>
              <a:rPr lang="en-GB" sz="1800" dirty="0" smtClean="0"/>
              <a:t> </a:t>
            </a:r>
            <a:endParaRPr lang="en-GB" sz="1800" dirty="0"/>
          </a:p>
        </p:txBody>
      </p:sp>
      <p:sp>
        <p:nvSpPr>
          <p:cNvPr id="2" name="Title 1"/>
          <p:cNvSpPr>
            <a:spLocks noGrp="1"/>
          </p:cNvSpPr>
          <p:nvPr>
            <p:ph type="title"/>
          </p:nvPr>
        </p:nvSpPr>
        <p:spPr/>
        <p:txBody>
          <a:bodyPr/>
          <a:lstStyle/>
          <a:p>
            <a:r>
              <a:rPr lang="en-GB" dirty="0" smtClean="0"/>
              <a:t>Preparing for an Emergency</a:t>
            </a:r>
            <a:endParaRPr lang="en-GB" dirty="0"/>
          </a:p>
        </p:txBody>
      </p:sp>
    </p:spTree>
    <p:extLst>
      <p:ext uri="{BB962C8B-B14F-4D97-AF65-F5344CB8AC3E}">
        <p14:creationId xmlns:p14="http://schemas.microsoft.com/office/powerpoint/2010/main" val="141694364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marL="0" indent="0" algn="just">
              <a:buNone/>
            </a:pPr>
            <a:r>
              <a:rPr lang="en-GB" sz="3600" dirty="0" smtClean="0"/>
              <a:t>Following the London Bombings a Coroners Inquest was held into the deaths of the 52 people killed a verdict of ‘unlawful killing’ was returned. </a:t>
            </a:r>
          </a:p>
          <a:p>
            <a:pPr marL="0" indent="0" algn="just">
              <a:buNone/>
            </a:pPr>
            <a:r>
              <a:rPr lang="en-GB" sz="3600" dirty="0" smtClean="0"/>
              <a:t>The Coroner The Right Honourable Lady Justice </a:t>
            </a:r>
            <a:r>
              <a:rPr lang="en-GB" sz="3600" dirty="0" err="1" smtClean="0"/>
              <a:t>Hallett</a:t>
            </a:r>
            <a:r>
              <a:rPr lang="en-GB" sz="3600" dirty="0" smtClean="0"/>
              <a:t> DBE made a number of recommendations relating to the incident </a:t>
            </a:r>
            <a:endParaRPr lang="en-GB" sz="1800" dirty="0"/>
          </a:p>
        </p:txBody>
      </p:sp>
      <p:sp>
        <p:nvSpPr>
          <p:cNvPr id="2" name="Title 1"/>
          <p:cNvSpPr>
            <a:spLocks noGrp="1"/>
          </p:cNvSpPr>
          <p:nvPr>
            <p:ph type="title"/>
          </p:nvPr>
        </p:nvSpPr>
        <p:spPr/>
        <p:txBody>
          <a:bodyPr>
            <a:normAutofit/>
          </a:bodyPr>
          <a:lstStyle/>
          <a:p>
            <a:r>
              <a:rPr lang="en-GB" sz="3200" dirty="0" smtClean="0"/>
              <a:t>Coroners Inquest on London Bombings</a:t>
            </a:r>
            <a:endParaRPr lang="en-GB" sz="3200" dirty="0"/>
          </a:p>
        </p:txBody>
      </p:sp>
    </p:spTree>
    <p:extLst>
      <p:ext uri="{BB962C8B-B14F-4D97-AF65-F5344CB8AC3E}">
        <p14:creationId xmlns:p14="http://schemas.microsoft.com/office/powerpoint/2010/main" val="40688433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r>
              <a:rPr lang="en-GB" sz="3600" dirty="0" smtClean="0"/>
              <a:t>In particular the Coroners Report highlighted the difficulties that the transport company (Transport for London) experienced with Communications – They were unable to deal with the ‘Avalanche of Incoming Calls’. </a:t>
            </a:r>
          </a:p>
        </p:txBody>
      </p:sp>
      <p:sp>
        <p:nvSpPr>
          <p:cNvPr id="2" name="Title 1"/>
          <p:cNvSpPr>
            <a:spLocks noGrp="1"/>
          </p:cNvSpPr>
          <p:nvPr>
            <p:ph type="title"/>
          </p:nvPr>
        </p:nvSpPr>
        <p:spPr/>
        <p:txBody>
          <a:bodyPr>
            <a:normAutofit/>
          </a:bodyPr>
          <a:lstStyle/>
          <a:p>
            <a:r>
              <a:rPr lang="en-GB" sz="3200" dirty="0" smtClean="0"/>
              <a:t>Coroners Inquest on London Bombings</a:t>
            </a:r>
            <a:endParaRPr lang="en-GB" sz="3200" dirty="0"/>
          </a:p>
        </p:txBody>
      </p:sp>
    </p:spTree>
    <p:extLst>
      <p:ext uri="{BB962C8B-B14F-4D97-AF65-F5344CB8AC3E}">
        <p14:creationId xmlns:p14="http://schemas.microsoft.com/office/powerpoint/2010/main" val="32928624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r>
              <a:rPr lang="en-GB" sz="3600" dirty="0" smtClean="0"/>
              <a:t>Difficulties in Call Handling was experienced across all the Emergency Services due to the number of Resources allocated to deal with calls, the identification of the Incident as a Major Incident and the difficulties in identifying specific locations </a:t>
            </a:r>
          </a:p>
        </p:txBody>
      </p:sp>
      <p:sp>
        <p:nvSpPr>
          <p:cNvPr id="2" name="Title 1"/>
          <p:cNvSpPr>
            <a:spLocks noGrp="1"/>
          </p:cNvSpPr>
          <p:nvPr>
            <p:ph type="title"/>
          </p:nvPr>
        </p:nvSpPr>
        <p:spPr/>
        <p:txBody>
          <a:bodyPr>
            <a:normAutofit/>
          </a:bodyPr>
          <a:lstStyle/>
          <a:p>
            <a:r>
              <a:rPr lang="en-GB" sz="3200" dirty="0" smtClean="0"/>
              <a:t>Coroners Inquest on London Bombings</a:t>
            </a:r>
            <a:endParaRPr lang="en-GB" sz="3200" dirty="0"/>
          </a:p>
        </p:txBody>
      </p:sp>
    </p:spTree>
    <p:extLst>
      <p:ext uri="{BB962C8B-B14F-4D97-AF65-F5344CB8AC3E}">
        <p14:creationId xmlns:p14="http://schemas.microsoft.com/office/powerpoint/2010/main" val="7161642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r>
              <a:rPr lang="en-GB" sz="3600" dirty="0" smtClean="0"/>
              <a:t>Some Call Handling systems in place at the time relied upon Handwritten Logs and Word of Mouth Communication – both became difficult to understand in the pressured environment</a:t>
            </a:r>
          </a:p>
        </p:txBody>
      </p:sp>
      <p:sp>
        <p:nvSpPr>
          <p:cNvPr id="2" name="Title 1"/>
          <p:cNvSpPr>
            <a:spLocks noGrp="1"/>
          </p:cNvSpPr>
          <p:nvPr>
            <p:ph type="title"/>
          </p:nvPr>
        </p:nvSpPr>
        <p:spPr/>
        <p:txBody>
          <a:bodyPr>
            <a:normAutofit/>
          </a:bodyPr>
          <a:lstStyle/>
          <a:p>
            <a:r>
              <a:rPr lang="en-GB" sz="3200" dirty="0" smtClean="0"/>
              <a:t>Coroners Inquest on London Bombings</a:t>
            </a:r>
            <a:endParaRPr lang="en-GB" sz="3200" dirty="0"/>
          </a:p>
        </p:txBody>
      </p:sp>
    </p:spTree>
    <p:extLst>
      <p:ext uri="{BB962C8B-B14F-4D97-AF65-F5344CB8AC3E}">
        <p14:creationId xmlns:p14="http://schemas.microsoft.com/office/powerpoint/2010/main" val="11756927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sz="3600" dirty="0" smtClean="0"/>
              <a:t>Inter Agency Communication also caused problems resulting in too many resources being sent to some locations and not enough at others.</a:t>
            </a:r>
          </a:p>
          <a:p>
            <a:r>
              <a:rPr lang="en-GB" sz="3600" dirty="0" smtClean="0"/>
              <a:t>Some Trained </a:t>
            </a:r>
            <a:r>
              <a:rPr lang="en-GB" sz="3600" dirty="0"/>
              <a:t>S</a:t>
            </a:r>
            <a:r>
              <a:rPr lang="en-GB" sz="3600" dirty="0" smtClean="0"/>
              <a:t>taff were unable to ‘Log On’ to new Incident Control Computer Systems</a:t>
            </a:r>
          </a:p>
        </p:txBody>
      </p:sp>
      <p:sp>
        <p:nvSpPr>
          <p:cNvPr id="2" name="Title 1"/>
          <p:cNvSpPr>
            <a:spLocks noGrp="1"/>
          </p:cNvSpPr>
          <p:nvPr>
            <p:ph type="title"/>
          </p:nvPr>
        </p:nvSpPr>
        <p:spPr/>
        <p:txBody>
          <a:bodyPr>
            <a:normAutofit/>
          </a:bodyPr>
          <a:lstStyle/>
          <a:p>
            <a:r>
              <a:rPr lang="en-GB" sz="3200" dirty="0" smtClean="0"/>
              <a:t>Coroners Inquest on London Bombings</a:t>
            </a:r>
            <a:endParaRPr lang="en-GB" sz="3200" dirty="0"/>
          </a:p>
        </p:txBody>
      </p:sp>
    </p:spTree>
    <p:extLst>
      <p:ext uri="{BB962C8B-B14F-4D97-AF65-F5344CB8AC3E}">
        <p14:creationId xmlns:p14="http://schemas.microsoft.com/office/powerpoint/2010/main" val="386106326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New Communications Systems at Transport for London, City of London Police and British Transport Police</a:t>
            </a:r>
          </a:p>
          <a:p>
            <a:r>
              <a:rPr lang="en-GB" dirty="0" smtClean="0"/>
              <a:t>New Call Handling IT for London Ambulance Service (LAS)</a:t>
            </a:r>
          </a:p>
          <a:p>
            <a:r>
              <a:rPr lang="en-GB" dirty="0" smtClean="0"/>
              <a:t>New System for dealing with Multi Seated Incidents for LAS</a:t>
            </a:r>
          </a:p>
          <a:p>
            <a:r>
              <a:rPr lang="en-GB" dirty="0" smtClean="0"/>
              <a:t>London Underground LAS and LFB have introduced Unique Reference Numbering of Incidents to avoid attendance duplication</a:t>
            </a:r>
          </a:p>
          <a:p>
            <a:endParaRPr lang="en-GB" dirty="0"/>
          </a:p>
        </p:txBody>
      </p:sp>
      <p:sp>
        <p:nvSpPr>
          <p:cNvPr id="3" name="Title 2"/>
          <p:cNvSpPr>
            <a:spLocks noGrp="1"/>
          </p:cNvSpPr>
          <p:nvPr>
            <p:ph type="title"/>
          </p:nvPr>
        </p:nvSpPr>
        <p:spPr/>
        <p:txBody>
          <a:bodyPr/>
          <a:lstStyle/>
          <a:p>
            <a:r>
              <a:rPr lang="en-GB" dirty="0" smtClean="0"/>
              <a:t>Since the London Bombings</a:t>
            </a:r>
            <a:endParaRPr lang="en-GB" dirty="0"/>
          </a:p>
        </p:txBody>
      </p:sp>
    </p:spTree>
    <p:extLst>
      <p:ext uri="{BB962C8B-B14F-4D97-AF65-F5344CB8AC3E}">
        <p14:creationId xmlns:p14="http://schemas.microsoft.com/office/powerpoint/2010/main" val="36489303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smtClean="0"/>
          </a:p>
          <a:p>
            <a:r>
              <a:rPr lang="en-GB" dirty="0" smtClean="0"/>
              <a:t>To Build capability to Respond to and Recover from Terrorist and Civil Emergencies</a:t>
            </a:r>
          </a:p>
          <a:p>
            <a:endParaRPr lang="en-GB" dirty="0" smtClean="0"/>
          </a:p>
          <a:p>
            <a:r>
              <a:rPr lang="en-GB" dirty="0" smtClean="0"/>
              <a:t>To Improve Preparedness for ‘High Impact Risk’ of the National Risk Assessment (Terrorism, Flooding, Pandemic Influenza </a:t>
            </a:r>
            <a:r>
              <a:rPr lang="en-GB" dirty="0" err="1" smtClean="0"/>
              <a:t>etc</a:t>
            </a:r>
            <a:r>
              <a:rPr lang="en-GB" dirty="0" smtClean="0"/>
              <a:t>)</a:t>
            </a:r>
          </a:p>
          <a:p>
            <a:pPr marL="109728" indent="0">
              <a:buNone/>
            </a:pPr>
            <a:endParaRPr lang="en-GB" dirty="0" smtClean="0"/>
          </a:p>
          <a:p>
            <a:pPr marL="0" indent="0">
              <a:buNone/>
            </a:pPr>
            <a:r>
              <a:rPr lang="en-GB" sz="1400" dirty="0" smtClean="0">
                <a:hlinkClick r:id="rId2"/>
              </a:rPr>
              <a:t>http://www.cabinetoffice.gov.uk/sites/default/files/resources/CO_NationalRiskRegister_2012_acc.pdf</a:t>
            </a:r>
            <a:r>
              <a:rPr lang="en-GB" sz="1400" dirty="0" smtClean="0"/>
              <a:t> (p.6)</a:t>
            </a:r>
          </a:p>
          <a:p>
            <a:pPr marL="0" indent="0">
              <a:buNone/>
            </a:pPr>
            <a:endParaRPr lang="en-GB" sz="1400" dirty="0"/>
          </a:p>
        </p:txBody>
      </p:sp>
      <p:sp>
        <p:nvSpPr>
          <p:cNvPr id="2" name="Title 1"/>
          <p:cNvSpPr>
            <a:spLocks noGrp="1"/>
          </p:cNvSpPr>
          <p:nvPr>
            <p:ph type="title"/>
          </p:nvPr>
        </p:nvSpPr>
        <p:spPr/>
        <p:txBody>
          <a:bodyPr/>
          <a:lstStyle/>
          <a:p>
            <a:r>
              <a:rPr lang="en-GB" dirty="0" smtClean="0"/>
              <a:t>The Objectives of ‘Prepare’</a:t>
            </a:r>
            <a:endParaRPr lang="en-GB" dirty="0"/>
          </a:p>
        </p:txBody>
      </p:sp>
    </p:spTree>
    <p:extLst>
      <p:ext uri="{BB962C8B-B14F-4D97-AF65-F5344CB8AC3E}">
        <p14:creationId xmlns:p14="http://schemas.microsoft.com/office/powerpoint/2010/main" val="41692927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smtClean="0"/>
          </a:p>
          <a:p>
            <a:r>
              <a:rPr lang="en-GB" dirty="0" smtClean="0"/>
              <a:t>Improve the Ability of the Emergency Services to Work Together During a Terrorist Attack</a:t>
            </a:r>
          </a:p>
          <a:p>
            <a:endParaRPr lang="en-GB" dirty="0" smtClean="0"/>
          </a:p>
          <a:p>
            <a:r>
              <a:rPr lang="en-GB" dirty="0" smtClean="0"/>
              <a:t>Enhance Communications and Information Sharing for Terrorist Attacks </a:t>
            </a:r>
          </a:p>
        </p:txBody>
      </p:sp>
      <p:sp>
        <p:nvSpPr>
          <p:cNvPr id="2" name="Title 1"/>
          <p:cNvSpPr>
            <a:spLocks noGrp="1"/>
          </p:cNvSpPr>
          <p:nvPr>
            <p:ph type="title"/>
          </p:nvPr>
        </p:nvSpPr>
        <p:spPr/>
        <p:txBody>
          <a:bodyPr/>
          <a:lstStyle/>
          <a:p>
            <a:r>
              <a:rPr lang="en-GB" dirty="0" smtClean="0"/>
              <a:t>The Objectives of ‘Prepare’</a:t>
            </a:r>
            <a:endParaRPr lang="en-GB" dirty="0"/>
          </a:p>
        </p:txBody>
      </p:sp>
    </p:spTree>
    <p:extLst>
      <p:ext uri="{BB962C8B-B14F-4D97-AF65-F5344CB8AC3E}">
        <p14:creationId xmlns:p14="http://schemas.microsoft.com/office/powerpoint/2010/main" val="249193692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smtClean="0"/>
          </a:p>
          <a:p>
            <a:r>
              <a:rPr lang="en-GB" dirty="0" smtClean="0"/>
              <a:t>The Objectives of ‘Prepare’ Reflect the recommendations made during the Coroners Inquest –</a:t>
            </a:r>
          </a:p>
          <a:p>
            <a:pPr marL="109728" indent="0">
              <a:buNone/>
            </a:pPr>
            <a:endParaRPr lang="en-GB" dirty="0" smtClean="0"/>
          </a:p>
          <a:p>
            <a:pPr marL="0" indent="0" algn="ctr">
              <a:buNone/>
            </a:pPr>
            <a:r>
              <a:rPr lang="en-GB" dirty="0" smtClean="0"/>
              <a:t> What are the Main Recurring Issues ?</a:t>
            </a:r>
            <a:endParaRPr lang="en-GB" dirty="0"/>
          </a:p>
        </p:txBody>
      </p:sp>
      <p:sp>
        <p:nvSpPr>
          <p:cNvPr id="2" name="Title 1"/>
          <p:cNvSpPr>
            <a:spLocks noGrp="1"/>
          </p:cNvSpPr>
          <p:nvPr>
            <p:ph type="title"/>
          </p:nvPr>
        </p:nvSpPr>
        <p:spPr/>
        <p:txBody>
          <a:bodyPr/>
          <a:lstStyle/>
          <a:p>
            <a:r>
              <a:rPr lang="en-GB" dirty="0" smtClean="0"/>
              <a:t>Prepare ‘Objectives’</a:t>
            </a:r>
            <a:endParaRPr lang="en-GB" dirty="0"/>
          </a:p>
        </p:txBody>
      </p:sp>
    </p:spTree>
    <p:extLst>
      <p:ext uri="{BB962C8B-B14F-4D97-AF65-F5344CB8AC3E}">
        <p14:creationId xmlns:p14="http://schemas.microsoft.com/office/powerpoint/2010/main" val="291953190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Compare the Recommendations made on the Emergency Services Response to the Kings Cross Disaster of 1987 and to that of the London Bombings of 2005 and Identify any Common Themes (See Websites 1 and 2 on following Slide).</a:t>
            </a:r>
          </a:p>
          <a:p>
            <a:r>
              <a:rPr lang="en-GB" dirty="0" smtClean="0"/>
              <a:t>Do Governments the Media and the Public expect Too much from our Emergency Services when they respond to Major Incidents (See Website 3 on following slide).  </a:t>
            </a:r>
          </a:p>
          <a:p>
            <a:endParaRPr lang="en-GB" dirty="0"/>
          </a:p>
        </p:txBody>
      </p:sp>
      <p:sp>
        <p:nvSpPr>
          <p:cNvPr id="2" name="Title 1"/>
          <p:cNvSpPr>
            <a:spLocks noGrp="1"/>
          </p:cNvSpPr>
          <p:nvPr>
            <p:ph type="title"/>
          </p:nvPr>
        </p:nvSpPr>
        <p:spPr/>
        <p:txBody>
          <a:bodyPr/>
          <a:lstStyle/>
          <a:p>
            <a:r>
              <a:rPr lang="en-GB" dirty="0" smtClean="0"/>
              <a:t>Task</a:t>
            </a:r>
            <a:endParaRPr lang="en-GB" dirty="0"/>
          </a:p>
        </p:txBody>
      </p:sp>
    </p:spTree>
    <p:extLst>
      <p:ext uri="{BB962C8B-B14F-4D97-AF65-F5344CB8AC3E}">
        <p14:creationId xmlns:p14="http://schemas.microsoft.com/office/powerpoint/2010/main" val="35817771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hlinkClick r:id="rId2"/>
              </a:rPr>
              <a:t>http://www.healthandsafetyatwork.com/hsw/kings-cross-disaster</a:t>
            </a:r>
            <a:endParaRPr lang="en-GB" sz="2000" dirty="0" smtClean="0"/>
          </a:p>
          <a:p>
            <a:endParaRPr lang="en-GB" sz="2000" dirty="0" smtClean="0"/>
          </a:p>
          <a:p>
            <a:pPr lvl="0"/>
            <a:r>
              <a:rPr lang="en-GB" sz="1800" dirty="0" smtClean="0">
                <a:solidFill>
                  <a:prstClr val="black"/>
                </a:solidFill>
                <a:hlinkClick r:id="rId3"/>
              </a:rPr>
              <a:t>http</a:t>
            </a:r>
            <a:r>
              <a:rPr lang="en-GB" sz="1800" dirty="0">
                <a:solidFill>
                  <a:prstClr val="black"/>
                </a:solidFill>
                <a:hlinkClick r:id="rId3"/>
              </a:rPr>
              <a:t>://7julyinquests.independent.gov.uk/docs/orders/rule43-report.pdf</a:t>
            </a:r>
            <a:r>
              <a:rPr lang="en-GB" sz="1800" dirty="0">
                <a:solidFill>
                  <a:prstClr val="black"/>
                </a:solidFill>
              </a:rPr>
              <a:t> (p.64/5</a:t>
            </a:r>
            <a:r>
              <a:rPr lang="en-GB" sz="1800" dirty="0" smtClean="0">
                <a:solidFill>
                  <a:prstClr val="black"/>
                </a:solidFill>
              </a:rPr>
              <a:t>)</a:t>
            </a:r>
          </a:p>
          <a:p>
            <a:pPr lvl="0"/>
            <a:endParaRPr lang="en-GB" sz="1800" dirty="0">
              <a:solidFill>
                <a:prstClr val="black"/>
              </a:solidFill>
            </a:endParaRPr>
          </a:p>
          <a:p>
            <a:pPr marL="0" indent="0">
              <a:buNone/>
            </a:pPr>
            <a:endParaRPr lang="en-GB" sz="2000" dirty="0" smtClean="0"/>
          </a:p>
          <a:p>
            <a:endParaRPr lang="en-GB" sz="2000" dirty="0" smtClean="0"/>
          </a:p>
          <a:p>
            <a:r>
              <a:rPr lang="en-GB" sz="2000" dirty="0" smtClean="0">
                <a:hlinkClick r:id="rId4"/>
              </a:rPr>
              <a:t>http://www.rusi.org/analysis/commentary/ref:C4CD02CAD4E364</a:t>
            </a:r>
            <a:r>
              <a:rPr lang="en-GB" sz="2000" dirty="0" smtClean="0"/>
              <a:t> </a:t>
            </a:r>
            <a:endParaRPr lang="en-GB" sz="2000" dirty="0"/>
          </a:p>
        </p:txBody>
      </p:sp>
      <p:sp>
        <p:nvSpPr>
          <p:cNvPr id="2" name="Title 1"/>
          <p:cNvSpPr>
            <a:spLocks noGrp="1"/>
          </p:cNvSpPr>
          <p:nvPr>
            <p:ph type="title"/>
          </p:nvPr>
        </p:nvSpPr>
        <p:spPr/>
        <p:txBody>
          <a:bodyPr/>
          <a:lstStyle/>
          <a:p>
            <a:r>
              <a:rPr lang="en-GB" dirty="0" smtClean="0"/>
              <a:t>Useful Websites</a:t>
            </a:r>
            <a:endParaRPr lang="en-GB" dirty="0"/>
          </a:p>
        </p:txBody>
      </p:sp>
    </p:spTree>
    <p:extLst>
      <p:ext uri="{BB962C8B-B14F-4D97-AF65-F5344CB8AC3E}">
        <p14:creationId xmlns:p14="http://schemas.microsoft.com/office/powerpoint/2010/main" val="251664339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1287</TotalTime>
  <Words>1175</Words>
  <Application>Microsoft Office PowerPoint</Application>
  <PresentationFormat>On-screen Show (4:3)</PresentationFormat>
  <Paragraphs>89</Paragraphs>
  <Slides>15</Slides>
  <Notes>8</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Concourse</vt:lpstr>
      <vt:lpstr>The UK Counter Terrorism Strategy</vt:lpstr>
      <vt:lpstr>Prepare</vt:lpstr>
      <vt:lpstr>Preparing for an Emergency</vt:lpstr>
      <vt:lpstr>Preparing for an Emergency</vt:lpstr>
      <vt:lpstr>Coroners Inquest on London Bombings</vt:lpstr>
      <vt:lpstr>Coroners Inquest on London Bombings</vt:lpstr>
      <vt:lpstr>Coroners Inquest on London Bombings</vt:lpstr>
      <vt:lpstr>Coroners Inquest on London Bombings</vt:lpstr>
      <vt:lpstr>Coroners Inquest on London Bombings</vt:lpstr>
      <vt:lpstr>Since the London Bombings</vt:lpstr>
      <vt:lpstr>The Objectives of ‘Prepare’</vt:lpstr>
      <vt:lpstr>The Objectives of ‘Prepare’</vt:lpstr>
      <vt:lpstr>Prepare ‘Objectives’</vt:lpstr>
      <vt:lpstr>Task</vt:lpstr>
      <vt:lpstr>Useful Websites</vt:lpstr>
    </vt:vector>
  </TitlesOfParts>
  <Company>Hewlett-Packard Company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UK Counter Terrorism Strategy</dc:title>
  <dc:creator>Jones</dc:creator>
  <cp:lastModifiedBy>Jones</cp:lastModifiedBy>
  <cp:revision>23</cp:revision>
  <dcterms:created xsi:type="dcterms:W3CDTF">2013-02-03T10:38:37Z</dcterms:created>
  <dcterms:modified xsi:type="dcterms:W3CDTF">2013-02-04T08:29:39Z</dcterms:modified>
</cp:coreProperties>
</file>