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FF"/>
    <a:srgbClr val="009900"/>
    <a:srgbClr val="009999"/>
    <a:srgbClr val="00CC00"/>
    <a:srgbClr val="CC0000"/>
    <a:srgbClr val="FF9900"/>
    <a:srgbClr val="FF0066"/>
    <a:srgbClr val="66FF66"/>
    <a:srgbClr val="33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5763" autoAdjust="0"/>
  </p:normalViewPr>
  <p:slideViewPr>
    <p:cSldViewPr snapToGrid="0">
      <p:cViewPr>
        <p:scale>
          <a:sx n="110" d="100"/>
          <a:sy n="110" d="100"/>
        </p:scale>
        <p:origin x="-1848" y="114"/>
      </p:cViewPr>
      <p:guideLst>
        <p:guide orient="horz" pos="2160"/>
        <p:guide pos="340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5A13E3-9814-45C6-AA99-19052F5999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5457C-D7C4-475B-BF00-2E18FE2946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175DC7-4013-4A82-9EED-FF0A9ADBCEA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C1CF50-615D-4E11-8D04-13BC0B7E41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F3F9D-8AEE-4B38-B790-CF2488FEBE5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0F3BF0-4C2F-4894-968F-9194EEA65B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654B86-65DE-4103-BFD8-2EB499C81C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941F66-E9FD-4619-841B-62D066CF45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7BD3FE-1757-48A7-9089-5C0AD1B5B5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2087DC-2FCF-4219-9417-F7EAEEBCA8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1506BA-6E38-44C4-B4A4-D7B49B893B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A0002EF-A8FE-4D57-8401-57C0981877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6B28252-8C27-4299-A9C3-6D87F1C6C60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Siartiau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Bar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Atebwch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cwestiynau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am bob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siart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err="1" smtClean="0">
                <a:solidFill>
                  <a:srgbClr val="008000"/>
                </a:solidFill>
                <a:latin typeface="Comic Sans MS" pitchFamily="66" charset="0"/>
              </a:rPr>
              <a:t>bar</a:t>
            </a:r>
            <a:r>
              <a:rPr lang="en-GB" sz="3000" b="1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29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12194" y="381248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0000FF"/>
                </a:solidFill>
                <a:latin typeface="Comic Sans MS" pitchFamily="66" charset="0"/>
              </a:rPr>
              <a:t>P'un oedd y math mwyaf poblogaidd o anifail anwes?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Ci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798513" y="560388"/>
            <a:ext cx="38687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anifail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anwes</a:t>
            </a:r>
            <a:endParaRPr lang="en-US" sz="24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8" name="Rectangle 10"/>
          <p:cNvSpPr>
            <a:spLocks noChangeArrowheads="1"/>
          </p:cNvSpPr>
          <p:nvPr/>
        </p:nvSpPr>
        <p:spPr bwMode="auto">
          <a:xfrm>
            <a:off x="1466850" y="2143125"/>
            <a:ext cx="666750" cy="320992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Rectangle 11"/>
          <p:cNvSpPr>
            <a:spLocks noChangeArrowheads="1"/>
          </p:cNvSpPr>
          <p:nvPr/>
        </p:nvSpPr>
        <p:spPr bwMode="auto">
          <a:xfrm>
            <a:off x="2389188" y="4429125"/>
            <a:ext cx="666750" cy="923925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Rectangle 12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Rectangle 13"/>
          <p:cNvSpPr>
            <a:spLocks noChangeArrowheads="1"/>
          </p:cNvSpPr>
          <p:nvPr/>
        </p:nvSpPr>
        <p:spPr bwMode="auto">
          <a:xfrm>
            <a:off x="4237038" y="3076575"/>
            <a:ext cx="666750" cy="2276475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2" name="Line 14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3" name="Line 15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3513" name="Group 2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63504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5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6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7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8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9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0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1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2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514" name="Text Box 26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Ci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15" name="Text Box 27"/>
          <p:cNvSpPr txBox="1">
            <a:spLocks noChangeArrowheads="1"/>
          </p:cNvSpPr>
          <p:nvPr/>
        </p:nvSpPr>
        <p:spPr bwMode="auto">
          <a:xfrm>
            <a:off x="2295525" y="5424488"/>
            <a:ext cx="84613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Pysgodyn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Aur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16" name="Text Box 28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Cath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17" name="Text Box 29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Bochdew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18" name="Text Box 30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19" name="Text Box 31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0" name="Text Box 32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1" name="Text Box 33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2" name="Text Box 34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3" name="Text Box 35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4" name="Text Box 36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5" name="Text Box 37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6" name="Text Box 38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7" name="Text Box 39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Anifail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Anwes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28" name="Text Box 40"/>
          <p:cNvSpPr txBox="1">
            <a:spLocks noChangeArrowheads="1"/>
          </p:cNvSpPr>
          <p:nvPr/>
        </p:nvSpPr>
        <p:spPr bwMode="auto">
          <a:xfrm rot="-5400000">
            <a:off x="-1333500" y="3330575"/>
            <a:ext cx="374173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10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245940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oedd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nodi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pysgodyn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aur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fel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eu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anifail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anwes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anifail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anwes</a:t>
            </a:r>
            <a:endParaRPr lang="en-US" sz="24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7" name="Rectangle 9"/>
          <p:cNvSpPr>
            <a:spLocks noChangeArrowheads="1"/>
          </p:cNvSpPr>
          <p:nvPr/>
        </p:nvSpPr>
        <p:spPr bwMode="auto">
          <a:xfrm>
            <a:off x="1466850" y="2143125"/>
            <a:ext cx="666750" cy="320992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Rectangle 10"/>
          <p:cNvSpPr>
            <a:spLocks noChangeArrowheads="1"/>
          </p:cNvSpPr>
          <p:nvPr/>
        </p:nvSpPr>
        <p:spPr bwMode="auto">
          <a:xfrm>
            <a:off x="2389188" y="4429125"/>
            <a:ext cx="666750" cy="923925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9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0" name="Rectangle 12"/>
          <p:cNvSpPr>
            <a:spLocks noChangeArrowheads="1"/>
          </p:cNvSpPr>
          <p:nvPr/>
        </p:nvSpPr>
        <p:spPr bwMode="auto">
          <a:xfrm>
            <a:off x="4237038" y="3076575"/>
            <a:ext cx="666750" cy="2276475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1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2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3983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3984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5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6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7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8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9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0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1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2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3993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Ci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4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200" b="1" dirty="0" err="1" smtClean="0">
                <a:solidFill>
                  <a:srgbClr val="0000FF"/>
                </a:solidFill>
                <a:latin typeface="Comic Sans MS" pitchFamily="66" charset="0"/>
              </a:rPr>
              <a:t>Pysgodyn</a:t>
            </a:r>
            <a:r>
              <a:rPr lang="en-US" sz="12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US" sz="1200" b="1" dirty="0" err="1" smtClean="0">
                <a:solidFill>
                  <a:srgbClr val="0000FF"/>
                </a:solidFill>
                <a:latin typeface="Comic Sans MS" pitchFamily="66" charset="0"/>
              </a:rPr>
              <a:t>Aur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5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Cath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6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Bochdew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7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8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99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0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1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2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3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4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5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6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Anifail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Anwes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009" name="Text Box 41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3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0000FF"/>
                </a:solidFill>
                <a:latin typeface="Comic Sans MS" pitchFamily="66" charset="0"/>
              </a:rPr>
              <a:t>Pa ddau anifail anwes oedd yr un mor boblogaidd?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5537200" y="4891088"/>
            <a:ext cx="320198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Cath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3300"/>
                </a:solidFill>
                <a:latin typeface="Comic Sans MS" pitchFamily="66" charset="0"/>
              </a:rPr>
              <a:t>&amp;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Bochdew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anifail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anwes</a:t>
            </a:r>
            <a:endParaRPr lang="en-US" sz="24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01" name="Rectangle 9"/>
          <p:cNvSpPr>
            <a:spLocks noChangeArrowheads="1"/>
          </p:cNvSpPr>
          <p:nvPr/>
        </p:nvSpPr>
        <p:spPr bwMode="auto">
          <a:xfrm>
            <a:off x="1466850" y="2143125"/>
            <a:ext cx="666750" cy="320992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Rectangle 10"/>
          <p:cNvSpPr>
            <a:spLocks noChangeArrowheads="1"/>
          </p:cNvSpPr>
          <p:nvPr/>
        </p:nvSpPr>
        <p:spPr bwMode="auto">
          <a:xfrm>
            <a:off x="2389188" y="4429125"/>
            <a:ext cx="666750" cy="923925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3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4" name="Rectangle 12"/>
          <p:cNvSpPr>
            <a:spLocks noChangeArrowheads="1"/>
          </p:cNvSpPr>
          <p:nvPr/>
        </p:nvSpPr>
        <p:spPr bwMode="auto">
          <a:xfrm>
            <a:off x="4237038" y="3076575"/>
            <a:ext cx="666750" cy="2276475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5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6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5007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5008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9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0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1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2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3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4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5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6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5017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Ci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18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Pysgodyn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Aur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19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Cath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0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Bochdew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1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2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3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4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5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7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8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29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30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Anifail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Anwes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5032" name="Text Box 40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5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210670" y="579623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oedd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well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ganddynt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gi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 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anifail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anwes</a:t>
            </a:r>
            <a:endParaRPr lang="en-US" sz="24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5" name="Rectangle 9"/>
          <p:cNvSpPr>
            <a:spLocks noChangeArrowheads="1"/>
          </p:cNvSpPr>
          <p:nvPr/>
        </p:nvSpPr>
        <p:spPr bwMode="auto">
          <a:xfrm>
            <a:off x="1466850" y="2143125"/>
            <a:ext cx="666750" cy="320992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Rectangle 10"/>
          <p:cNvSpPr>
            <a:spLocks noChangeArrowheads="1"/>
          </p:cNvSpPr>
          <p:nvPr/>
        </p:nvSpPr>
        <p:spPr bwMode="auto">
          <a:xfrm>
            <a:off x="2389188" y="4429125"/>
            <a:ext cx="666750" cy="923925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7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8" name="Rectangle 12"/>
          <p:cNvSpPr>
            <a:spLocks noChangeArrowheads="1"/>
          </p:cNvSpPr>
          <p:nvPr/>
        </p:nvSpPr>
        <p:spPr bwMode="auto">
          <a:xfrm>
            <a:off x="4237038" y="3076575"/>
            <a:ext cx="666750" cy="2276475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9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0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6031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6032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3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4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5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6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7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8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9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0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6041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Ci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2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Pysgodyn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Aur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3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Cath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4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Bochdew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5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6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49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1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2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3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4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Anifail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Anwes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56" name="Text Box 40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Faint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fwy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oedd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well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ganddynt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gath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na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physgodyn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aur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</a:p>
          <a:p>
            <a:pPr algn="ctr"/>
            <a:endParaRPr lang="en-GB" sz="3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anifail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anwes</a:t>
            </a:r>
            <a:endParaRPr lang="en-US" sz="24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9" name="Rectangle 9"/>
          <p:cNvSpPr>
            <a:spLocks noChangeArrowheads="1"/>
          </p:cNvSpPr>
          <p:nvPr/>
        </p:nvSpPr>
        <p:spPr bwMode="auto">
          <a:xfrm>
            <a:off x="1466850" y="2143125"/>
            <a:ext cx="666750" cy="320992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Rectangle 10"/>
          <p:cNvSpPr>
            <a:spLocks noChangeArrowheads="1"/>
          </p:cNvSpPr>
          <p:nvPr/>
        </p:nvSpPr>
        <p:spPr bwMode="auto">
          <a:xfrm>
            <a:off x="2389188" y="4429125"/>
            <a:ext cx="666750" cy="923925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1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2" name="Rectangle 12"/>
          <p:cNvSpPr>
            <a:spLocks noChangeArrowheads="1"/>
          </p:cNvSpPr>
          <p:nvPr/>
        </p:nvSpPr>
        <p:spPr bwMode="auto">
          <a:xfrm>
            <a:off x="4237038" y="3076575"/>
            <a:ext cx="666750" cy="2276475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3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4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7055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7056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7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8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9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0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1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2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3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4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7065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Dog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66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Goldfish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67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Cat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68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Hamster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69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0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1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2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3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5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6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7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78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Anifail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Anwes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80" name="Text Box 40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0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ddau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fath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oedd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yr un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mor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boblogaidd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5537200" y="4891088"/>
            <a:ext cx="320198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Tenis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3300"/>
                </a:solidFill>
                <a:latin typeface="Comic Sans MS" pitchFamily="66" charset="0"/>
              </a:rPr>
              <a:t>&amp;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Golff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endParaRPr lang="en-US" sz="24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3" name="Rectangle 9"/>
          <p:cNvSpPr>
            <a:spLocks noChangeArrowheads="1"/>
          </p:cNvSpPr>
          <p:nvPr/>
        </p:nvSpPr>
        <p:spPr bwMode="auto">
          <a:xfrm>
            <a:off x="1466850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Rectangle 10"/>
          <p:cNvSpPr>
            <a:spLocks noChangeArrowheads="1"/>
          </p:cNvSpPr>
          <p:nvPr/>
        </p:nvSpPr>
        <p:spPr bwMode="auto">
          <a:xfrm>
            <a:off x="2389188" y="1685925"/>
            <a:ext cx="666750" cy="3667125"/>
          </a:xfrm>
          <a:prstGeom prst="rect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5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Rectangle 12"/>
          <p:cNvSpPr>
            <a:spLocks noChangeArrowheads="1"/>
          </p:cNvSpPr>
          <p:nvPr/>
        </p:nvSpPr>
        <p:spPr bwMode="auto">
          <a:xfrm>
            <a:off x="4237038" y="4933950"/>
            <a:ext cx="666750" cy="419100"/>
          </a:xfrm>
          <a:prstGeom prst="rect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7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8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8079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8080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1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2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3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4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5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6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7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8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8089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Tenis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0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Hoci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1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Golff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2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Criced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3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4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5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6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7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8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99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100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101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102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104" name="Text Box 40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29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fath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oedd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lleiaf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poblogaidd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Criced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endParaRPr lang="en-US" sz="24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7" name="Rectangle 9"/>
          <p:cNvSpPr>
            <a:spLocks noChangeArrowheads="1"/>
          </p:cNvSpPr>
          <p:nvPr/>
        </p:nvSpPr>
        <p:spPr bwMode="auto">
          <a:xfrm>
            <a:off x="1466850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Rectangle 10"/>
          <p:cNvSpPr>
            <a:spLocks noChangeArrowheads="1"/>
          </p:cNvSpPr>
          <p:nvPr/>
        </p:nvSpPr>
        <p:spPr bwMode="auto">
          <a:xfrm>
            <a:off x="2389188" y="1685925"/>
            <a:ext cx="666750" cy="3667125"/>
          </a:xfrm>
          <a:prstGeom prst="rect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9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Rectangle 12"/>
          <p:cNvSpPr>
            <a:spLocks noChangeArrowheads="1"/>
          </p:cNvSpPr>
          <p:nvPr/>
        </p:nvSpPr>
        <p:spPr bwMode="auto">
          <a:xfrm>
            <a:off x="4237038" y="4933950"/>
            <a:ext cx="666750" cy="419100"/>
          </a:xfrm>
          <a:prstGeom prst="rect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1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2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9103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89104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5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6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7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8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9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0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1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2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9113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Tenis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4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Hoci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5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Golff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6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Criced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7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8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19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0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1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2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3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4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5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6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128" name="Text Box 40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5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sydd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nodi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hoci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fel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eu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fath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endParaRPr lang="en-US" sz="24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21" name="Rectangle 9"/>
          <p:cNvSpPr>
            <a:spLocks noChangeArrowheads="1"/>
          </p:cNvSpPr>
          <p:nvPr/>
        </p:nvSpPr>
        <p:spPr bwMode="auto">
          <a:xfrm>
            <a:off x="1466850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Rectangle 10"/>
          <p:cNvSpPr>
            <a:spLocks noChangeArrowheads="1"/>
          </p:cNvSpPr>
          <p:nvPr/>
        </p:nvSpPr>
        <p:spPr bwMode="auto">
          <a:xfrm>
            <a:off x="2389188" y="1685925"/>
            <a:ext cx="666750" cy="3667125"/>
          </a:xfrm>
          <a:prstGeom prst="rect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3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Rectangle 12"/>
          <p:cNvSpPr>
            <a:spLocks noChangeArrowheads="1"/>
          </p:cNvSpPr>
          <p:nvPr/>
        </p:nvSpPr>
        <p:spPr bwMode="auto">
          <a:xfrm>
            <a:off x="4237038" y="4933950"/>
            <a:ext cx="666750" cy="419100"/>
          </a:xfrm>
          <a:prstGeom prst="rect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5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6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0127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0128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9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0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1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2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3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4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5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6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0137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Tenis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38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Hoci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39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Golff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0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Criced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1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2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3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4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5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6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7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8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49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50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52" name="Text Box 40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7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sydd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well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ganddynt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golff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na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chriced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endParaRPr lang="en-US" sz="24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5" name="Rectangle 9"/>
          <p:cNvSpPr>
            <a:spLocks noChangeArrowheads="1"/>
          </p:cNvSpPr>
          <p:nvPr/>
        </p:nvSpPr>
        <p:spPr bwMode="auto">
          <a:xfrm>
            <a:off x="1466850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Rectangle 10"/>
          <p:cNvSpPr>
            <a:spLocks noChangeArrowheads="1"/>
          </p:cNvSpPr>
          <p:nvPr/>
        </p:nvSpPr>
        <p:spPr bwMode="auto">
          <a:xfrm>
            <a:off x="2389188" y="1685925"/>
            <a:ext cx="666750" cy="3667125"/>
          </a:xfrm>
          <a:prstGeom prst="rect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7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Rectangle 12"/>
          <p:cNvSpPr>
            <a:spLocks noChangeArrowheads="1"/>
          </p:cNvSpPr>
          <p:nvPr/>
        </p:nvSpPr>
        <p:spPr bwMode="auto">
          <a:xfrm>
            <a:off x="4237038" y="4933950"/>
            <a:ext cx="666750" cy="419100"/>
          </a:xfrm>
          <a:prstGeom prst="rect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9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0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1151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1152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3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4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5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6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7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8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9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0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1161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Tenis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2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Hoci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3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Golff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4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Criced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5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6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7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8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69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0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1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2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3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4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76" name="Text Box 40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0000FF"/>
                </a:solidFill>
                <a:latin typeface="Comic Sans MS" pitchFamily="66" charset="0"/>
              </a:rPr>
              <a:t>Faint o bobl yn gyfan gwbl a ofynnwyd iddynt beth oedd eu hoff chwaraeon? 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19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sz="24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24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endParaRPr lang="en-US" sz="24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9" name="Rectangle 9"/>
          <p:cNvSpPr>
            <a:spLocks noChangeArrowheads="1"/>
          </p:cNvSpPr>
          <p:nvPr/>
        </p:nvSpPr>
        <p:spPr bwMode="auto">
          <a:xfrm>
            <a:off x="1466850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Rectangle 10"/>
          <p:cNvSpPr>
            <a:spLocks noChangeArrowheads="1"/>
          </p:cNvSpPr>
          <p:nvPr/>
        </p:nvSpPr>
        <p:spPr bwMode="auto">
          <a:xfrm>
            <a:off x="2389188" y="1685925"/>
            <a:ext cx="666750" cy="3667125"/>
          </a:xfrm>
          <a:prstGeom prst="rect">
            <a:avLst/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1" name="Rectangle 11"/>
          <p:cNvSpPr>
            <a:spLocks noChangeArrowheads="1"/>
          </p:cNvSpPr>
          <p:nvPr/>
        </p:nvSpPr>
        <p:spPr bwMode="auto">
          <a:xfrm>
            <a:off x="3313113" y="3067050"/>
            <a:ext cx="666750" cy="228600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Rectangle 12"/>
          <p:cNvSpPr>
            <a:spLocks noChangeArrowheads="1"/>
          </p:cNvSpPr>
          <p:nvPr/>
        </p:nvSpPr>
        <p:spPr bwMode="auto">
          <a:xfrm>
            <a:off x="4237038" y="4933950"/>
            <a:ext cx="666750" cy="419100"/>
          </a:xfrm>
          <a:prstGeom prst="rect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3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4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2175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2176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7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8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9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0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1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2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3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4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2185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Tenis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86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Hoci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87" name="Text Box 27"/>
          <p:cNvSpPr txBox="1">
            <a:spLocks noChangeArrowheads="1"/>
          </p:cNvSpPr>
          <p:nvPr/>
        </p:nvSpPr>
        <p:spPr bwMode="auto">
          <a:xfrm>
            <a:off x="32210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Golff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88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Criced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89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0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1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2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3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5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6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7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98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Chwaraeon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200" name="Text Box 40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2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ba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ddiwrnod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derbyniwyd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mwyaf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lythyron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</a:p>
          <a:p>
            <a:pPr algn="ctr"/>
            <a:endParaRPr lang="en-GB" sz="3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Dydd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Iau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lythyron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a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dderbyniwyd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gan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deulu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mewn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un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wythnos</a:t>
            </a:r>
            <a:endParaRPr lang="en-US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3" name="Rectangle 9"/>
          <p:cNvSpPr>
            <a:spLocks noChangeArrowheads="1"/>
          </p:cNvSpPr>
          <p:nvPr/>
        </p:nvSpPr>
        <p:spPr bwMode="auto">
          <a:xfrm>
            <a:off x="1466850" y="3971925"/>
            <a:ext cx="666750" cy="13811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Rectangle 10"/>
          <p:cNvSpPr>
            <a:spLocks noChangeArrowheads="1"/>
          </p:cNvSpPr>
          <p:nvPr/>
        </p:nvSpPr>
        <p:spPr bwMode="auto">
          <a:xfrm>
            <a:off x="2389188" y="2590800"/>
            <a:ext cx="666750" cy="2762250"/>
          </a:xfrm>
          <a:prstGeom prst="rect">
            <a:avLst/>
          </a:prstGeom>
          <a:gradFill rotWithShape="1">
            <a:gsLst>
              <a:gs pos="0">
                <a:srgbClr val="66FF66">
                  <a:gamma/>
                  <a:shade val="46275"/>
                  <a:invGamma/>
                </a:srgbClr>
              </a:gs>
              <a:gs pos="50000">
                <a:srgbClr val="66FF66"/>
              </a:gs>
              <a:gs pos="100000">
                <a:srgbClr val="66FF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5" name="Rectangle 11"/>
          <p:cNvSpPr>
            <a:spLocks noChangeArrowheads="1"/>
          </p:cNvSpPr>
          <p:nvPr/>
        </p:nvSpPr>
        <p:spPr bwMode="auto">
          <a:xfrm>
            <a:off x="3313113" y="2133600"/>
            <a:ext cx="666750" cy="3219450"/>
          </a:xfrm>
          <a:prstGeom prst="rect">
            <a:avLst/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Rectangle 12"/>
          <p:cNvSpPr>
            <a:spLocks noChangeArrowheads="1"/>
          </p:cNvSpPr>
          <p:nvPr/>
        </p:nvSpPr>
        <p:spPr bwMode="auto">
          <a:xfrm>
            <a:off x="4237038" y="1676400"/>
            <a:ext cx="666750" cy="3676650"/>
          </a:xfrm>
          <a:prstGeom prst="rect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7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8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3199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3200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1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2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3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4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5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6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7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8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3209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Llun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0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Mawrth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1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Mercher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2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Iau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3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4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5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6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7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19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20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21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22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Diwrnod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224" name="Text Box 40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48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llythyr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dderbyniwyd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Ddydd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Mawrth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lythyron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a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dderbyniwyd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gan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deulu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mewn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un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wythnos</a:t>
            </a:r>
            <a:endParaRPr lang="en-US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7" name="Rectangle 9"/>
          <p:cNvSpPr>
            <a:spLocks noChangeArrowheads="1"/>
          </p:cNvSpPr>
          <p:nvPr/>
        </p:nvSpPr>
        <p:spPr bwMode="auto">
          <a:xfrm>
            <a:off x="1466850" y="3971925"/>
            <a:ext cx="666750" cy="13811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Rectangle 10"/>
          <p:cNvSpPr>
            <a:spLocks noChangeArrowheads="1"/>
          </p:cNvSpPr>
          <p:nvPr/>
        </p:nvSpPr>
        <p:spPr bwMode="auto">
          <a:xfrm>
            <a:off x="2389188" y="2590800"/>
            <a:ext cx="666750" cy="2762250"/>
          </a:xfrm>
          <a:prstGeom prst="rect">
            <a:avLst/>
          </a:prstGeom>
          <a:gradFill rotWithShape="1">
            <a:gsLst>
              <a:gs pos="0">
                <a:srgbClr val="66FF66">
                  <a:gamma/>
                  <a:shade val="46275"/>
                  <a:invGamma/>
                </a:srgbClr>
              </a:gs>
              <a:gs pos="50000">
                <a:srgbClr val="66FF66"/>
              </a:gs>
              <a:gs pos="100000">
                <a:srgbClr val="66FF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9" name="Rectangle 11"/>
          <p:cNvSpPr>
            <a:spLocks noChangeArrowheads="1"/>
          </p:cNvSpPr>
          <p:nvPr/>
        </p:nvSpPr>
        <p:spPr bwMode="auto">
          <a:xfrm>
            <a:off x="3313113" y="2133600"/>
            <a:ext cx="666750" cy="3219450"/>
          </a:xfrm>
          <a:prstGeom prst="rect">
            <a:avLst/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Rectangle 12"/>
          <p:cNvSpPr>
            <a:spLocks noChangeArrowheads="1"/>
          </p:cNvSpPr>
          <p:nvPr/>
        </p:nvSpPr>
        <p:spPr bwMode="auto">
          <a:xfrm>
            <a:off x="4237038" y="1676400"/>
            <a:ext cx="666750" cy="3676650"/>
          </a:xfrm>
          <a:prstGeom prst="rect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1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2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4223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4224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5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6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7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8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9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0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1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2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4233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Llun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4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Mawrth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5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Mercher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6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Iau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7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39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0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1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3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4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5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6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Diwrnod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47" name="Text Box 39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72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ba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ddiwrnod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cafodd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3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llythyr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union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eu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derbyn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Dydd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Llun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lythyron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a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dderbyniwyd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gan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deulu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mewn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un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wythnos</a:t>
            </a:r>
            <a:endParaRPr lang="en-US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41" name="Rectangle 9"/>
          <p:cNvSpPr>
            <a:spLocks noChangeArrowheads="1"/>
          </p:cNvSpPr>
          <p:nvPr/>
        </p:nvSpPr>
        <p:spPr bwMode="auto">
          <a:xfrm>
            <a:off x="1466850" y="3971925"/>
            <a:ext cx="666750" cy="13811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Rectangle 10"/>
          <p:cNvSpPr>
            <a:spLocks noChangeArrowheads="1"/>
          </p:cNvSpPr>
          <p:nvPr/>
        </p:nvSpPr>
        <p:spPr bwMode="auto">
          <a:xfrm>
            <a:off x="2389188" y="2590800"/>
            <a:ext cx="666750" cy="2762250"/>
          </a:xfrm>
          <a:prstGeom prst="rect">
            <a:avLst/>
          </a:prstGeom>
          <a:gradFill rotWithShape="1">
            <a:gsLst>
              <a:gs pos="0">
                <a:srgbClr val="66FF66">
                  <a:gamma/>
                  <a:shade val="46275"/>
                  <a:invGamma/>
                </a:srgbClr>
              </a:gs>
              <a:gs pos="50000">
                <a:srgbClr val="66FF66"/>
              </a:gs>
              <a:gs pos="100000">
                <a:srgbClr val="66FF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3" name="Rectangle 11"/>
          <p:cNvSpPr>
            <a:spLocks noChangeArrowheads="1"/>
          </p:cNvSpPr>
          <p:nvPr/>
        </p:nvSpPr>
        <p:spPr bwMode="auto">
          <a:xfrm>
            <a:off x="3336863" y="2157350"/>
            <a:ext cx="666750" cy="3219450"/>
          </a:xfrm>
          <a:prstGeom prst="rect">
            <a:avLst/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Rectangle 12"/>
          <p:cNvSpPr>
            <a:spLocks noChangeArrowheads="1"/>
          </p:cNvSpPr>
          <p:nvPr/>
        </p:nvSpPr>
        <p:spPr bwMode="auto">
          <a:xfrm>
            <a:off x="4237038" y="1676400"/>
            <a:ext cx="666750" cy="3676650"/>
          </a:xfrm>
          <a:prstGeom prst="rect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5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6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5247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5248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9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0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1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2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3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4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5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6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5257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Llun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58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600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Mawrth</a:t>
            </a:r>
            <a:endParaRPr lang="en-GB" sz="11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59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Mercher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0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Iau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1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2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3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4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5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7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8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69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70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Diwrnod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71" name="Text Box 39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96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Faint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fwy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lythyron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dderbyniwyd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Ddydd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Iau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nag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ar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Ddydd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Mawrth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lythyron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a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dderbyniwyd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gan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deulu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mewn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un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wythnos</a:t>
            </a:r>
            <a:endParaRPr lang="en-US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5" name="Rectangle 9"/>
          <p:cNvSpPr>
            <a:spLocks noChangeArrowheads="1"/>
          </p:cNvSpPr>
          <p:nvPr/>
        </p:nvSpPr>
        <p:spPr bwMode="auto">
          <a:xfrm>
            <a:off x="1466850" y="3971925"/>
            <a:ext cx="666750" cy="13811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Rectangle 10"/>
          <p:cNvSpPr>
            <a:spLocks noChangeArrowheads="1"/>
          </p:cNvSpPr>
          <p:nvPr/>
        </p:nvSpPr>
        <p:spPr bwMode="auto">
          <a:xfrm>
            <a:off x="2389188" y="2590800"/>
            <a:ext cx="666750" cy="2762250"/>
          </a:xfrm>
          <a:prstGeom prst="rect">
            <a:avLst/>
          </a:prstGeom>
          <a:gradFill rotWithShape="1">
            <a:gsLst>
              <a:gs pos="0">
                <a:srgbClr val="66FF66">
                  <a:gamma/>
                  <a:shade val="46275"/>
                  <a:invGamma/>
                </a:srgbClr>
              </a:gs>
              <a:gs pos="50000">
                <a:srgbClr val="66FF66"/>
              </a:gs>
              <a:gs pos="100000">
                <a:srgbClr val="66FF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7" name="Rectangle 11"/>
          <p:cNvSpPr>
            <a:spLocks noChangeArrowheads="1"/>
          </p:cNvSpPr>
          <p:nvPr/>
        </p:nvSpPr>
        <p:spPr bwMode="auto">
          <a:xfrm>
            <a:off x="3313113" y="2133600"/>
            <a:ext cx="666750" cy="3219450"/>
          </a:xfrm>
          <a:prstGeom prst="rect">
            <a:avLst/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Rectangle 12"/>
          <p:cNvSpPr>
            <a:spLocks noChangeArrowheads="1"/>
          </p:cNvSpPr>
          <p:nvPr/>
        </p:nvSpPr>
        <p:spPr bwMode="auto">
          <a:xfrm>
            <a:off x="4237038" y="1676400"/>
            <a:ext cx="666750" cy="3676650"/>
          </a:xfrm>
          <a:prstGeom prst="rect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9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0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6271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6272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3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4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5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6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7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8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9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0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6281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Llun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2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Mawrth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3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Mercher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4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Iau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5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6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7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89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1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2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3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4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Diwrnod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95" name="Text Box 39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0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lythyron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gyfan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gwbl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dderbyniwyd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y 4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diwrnod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lythyron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a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dderbyniwyd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gan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deulu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mewn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un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wythnos</a:t>
            </a:r>
            <a:endParaRPr lang="en-US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9" name="Rectangle 9"/>
          <p:cNvSpPr>
            <a:spLocks noChangeArrowheads="1"/>
          </p:cNvSpPr>
          <p:nvPr/>
        </p:nvSpPr>
        <p:spPr bwMode="auto">
          <a:xfrm>
            <a:off x="1466850" y="3971925"/>
            <a:ext cx="666750" cy="13811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Rectangle 10"/>
          <p:cNvSpPr>
            <a:spLocks noChangeArrowheads="1"/>
          </p:cNvSpPr>
          <p:nvPr/>
        </p:nvSpPr>
        <p:spPr bwMode="auto">
          <a:xfrm>
            <a:off x="2389188" y="2590800"/>
            <a:ext cx="666750" cy="2762250"/>
          </a:xfrm>
          <a:prstGeom prst="rect">
            <a:avLst/>
          </a:prstGeom>
          <a:gradFill rotWithShape="1">
            <a:gsLst>
              <a:gs pos="0">
                <a:srgbClr val="66FF66">
                  <a:gamma/>
                  <a:shade val="46275"/>
                  <a:invGamma/>
                </a:srgbClr>
              </a:gs>
              <a:gs pos="50000">
                <a:srgbClr val="66FF66"/>
              </a:gs>
              <a:gs pos="100000">
                <a:srgbClr val="66FF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Rectangle 11"/>
          <p:cNvSpPr>
            <a:spLocks noChangeArrowheads="1"/>
          </p:cNvSpPr>
          <p:nvPr/>
        </p:nvSpPr>
        <p:spPr bwMode="auto">
          <a:xfrm>
            <a:off x="3313113" y="2133600"/>
            <a:ext cx="666750" cy="3219450"/>
          </a:xfrm>
          <a:prstGeom prst="rect">
            <a:avLst/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Rectangle 12"/>
          <p:cNvSpPr>
            <a:spLocks noChangeArrowheads="1"/>
          </p:cNvSpPr>
          <p:nvPr/>
        </p:nvSpPr>
        <p:spPr bwMode="auto">
          <a:xfrm>
            <a:off x="4237038" y="1676400"/>
            <a:ext cx="666750" cy="3676650"/>
          </a:xfrm>
          <a:prstGeom prst="rect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3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4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7295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7296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7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8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9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0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1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2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3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4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7305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Llun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06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Mawrth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07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Mercher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08" name="Text Box 28"/>
          <p:cNvSpPr txBox="1">
            <a:spLocks noChangeArrowheads="1"/>
          </p:cNvSpPr>
          <p:nvPr/>
        </p:nvSpPr>
        <p:spPr bwMode="auto">
          <a:xfrm>
            <a:off x="4148138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Dydd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Iau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09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0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1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2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3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5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6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7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8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>
                <a:solidFill>
                  <a:srgbClr val="0000FF"/>
                </a:solidFill>
                <a:latin typeface="Comic Sans MS" pitchFamily="66" charset="0"/>
              </a:rPr>
              <a:t>Day</a:t>
            </a:r>
            <a:endParaRPr lang="en-US" sz="12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319" name="Text Box 39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44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oedd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well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ganddynt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fanila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flasau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hufen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iâ</a:t>
            </a:r>
            <a:endParaRPr lang="en-GB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3" name="Rectangle 9"/>
          <p:cNvSpPr>
            <a:spLocks noChangeArrowheads="1"/>
          </p:cNvSpPr>
          <p:nvPr/>
        </p:nvSpPr>
        <p:spPr bwMode="auto">
          <a:xfrm>
            <a:off x="1466850" y="2628900"/>
            <a:ext cx="666750" cy="27241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Rectangle 10"/>
          <p:cNvSpPr>
            <a:spLocks noChangeArrowheads="1"/>
          </p:cNvSpPr>
          <p:nvPr/>
        </p:nvSpPr>
        <p:spPr bwMode="auto">
          <a:xfrm>
            <a:off x="2389188" y="4467225"/>
            <a:ext cx="666750" cy="885825"/>
          </a:xfrm>
          <a:prstGeom prst="rect">
            <a:avLst/>
          </a:prstGeom>
          <a:gradFill rotWithShape="1">
            <a:gsLst>
              <a:gs pos="0">
                <a:srgbClr val="CC0000">
                  <a:gamma/>
                  <a:shade val="46275"/>
                  <a:invGamma/>
                </a:srgbClr>
              </a:gs>
              <a:gs pos="50000">
                <a:srgbClr val="CC0000"/>
              </a:gs>
              <a:gs pos="100000">
                <a:srgbClr val="CC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5" name="Rectangle 11"/>
          <p:cNvSpPr>
            <a:spLocks noChangeArrowheads="1"/>
          </p:cNvSpPr>
          <p:nvPr/>
        </p:nvSpPr>
        <p:spPr bwMode="auto">
          <a:xfrm>
            <a:off x="3313113" y="1704975"/>
            <a:ext cx="666750" cy="3648075"/>
          </a:xfrm>
          <a:prstGeom prst="rect">
            <a:avLst/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Rectangle 12"/>
          <p:cNvSpPr>
            <a:spLocks noChangeArrowheads="1"/>
          </p:cNvSpPr>
          <p:nvPr/>
        </p:nvSpPr>
        <p:spPr bwMode="auto">
          <a:xfrm>
            <a:off x="4237038" y="4448175"/>
            <a:ext cx="666750" cy="904875"/>
          </a:xfrm>
          <a:prstGeom prst="rect">
            <a:avLst/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7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8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8319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8320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1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2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3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4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5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6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7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8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8329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Fanila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0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Ceirios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1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Mintys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2" name="Text Box 28"/>
          <p:cNvSpPr txBox="1">
            <a:spLocks noChangeArrowheads="1"/>
          </p:cNvSpPr>
          <p:nvPr/>
        </p:nvSpPr>
        <p:spPr bwMode="auto">
          <a:xfrm>
            <a:off x="4129088" y="5424488"/>
            <a:ext cx="88423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Gwm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Swigen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3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4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5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6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7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39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40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41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42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Blas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43" name="Text Box 39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68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310581" y="441745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Pa un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oedd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blas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mwyaf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poblogaidd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Mintys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flasau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hufen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iâ</a:t>
            </a:r>
            <a:endParaRPr lang="en-GB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7" name="Rectangle 9"/>
          <p:cNvSpPr>
            <a:spLocks noChangeArrowheads="1"/>
          </p:cNvSpPr>
          <p:nvPr/>
        </p:nvSpPr>
        <p:spPr bwMode="auto">
          <a:xfrm>
            <a:off x="1466850" y="2628900"/>
            <a:ext cx="666750" cy="27241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Rectangle 10"/>
          <p:cNvSpPr>
            <a:spLocks noChangeArrowheads="1"/>
          </p:cNvSpPr>
          <p:nvPr/>
        </p:nvSpPr>
        <p:spPr bwMode="auto">
          <a:xfrm>
            <a:off x="2389188" y="4467225"/>
            <a:ext cx="666750" cy="885825"/>
          </a:xfrm>
          <a:prstGeom prst="rect">
            <a:avLst/>
          </a:prstGeom>
          <a:gradFill rotWithShape="1">
            <a:gsLst>
              <a:gs pos="0">
                <a:srgbClr val="CC0000">
                  <a:gamma/>
                  <a:shade val="46275"/>
                  <a:invGamma/>
                </a:srgbClr>
              </a:gs>
              <a:gs pos="50000">
                <a:srgbClr val="CC0000"/>
              </a:gs>
              <a:gs pos="100000">
                <a:srgbClr val="CC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9" name="Rectangle 11"/>
          <p:cNvSpPr>
            <a:spLocks noChangeArrowheads="1"/>
          </p:cNvSpPr>
          <p:nvPr/>
        </p:nvSpPr>
        <p:spPr bwMode="auto">
          <a:xfrm>
            <a:off x="3313113" y="1704975"/>
            <a:ext cx="666750" cy="3648075"/>
          </a:xfrm>
          <a:prstGeom prst="rect">
            <a:avLst/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Rectangle 12"/>
          <p:cNvSpPr>
            <a:spLocks noChangeArrowheads="1"/>
          </p:cNvSpPr>
          <p:nvPr/>
        </p:nvSpPr>
        <p:spPr bwMode="auto">
          <a:xfrm>
            <a:off x="4237038" y="4448175"/>
            <a:ext cx="666750" cy="904875"/>
          </a:xfrm>
          <a:prstGeom prst="rect">
            <a:avLst/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1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2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9343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99344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5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6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7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8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9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0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1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2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9353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Fanila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4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Ceirios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5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Mintys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6" name="Text Box 28"/>
          <p:cNvSpPr txBox="1">
            <a:spLocks noChangeArrowheads="1"/>
          </p:cNvSpPr>
          <p:nvPr/>
        </p:nvSpPr>
        <p:spPr bwMode="auto">
          <a:xfrm>
            <a:off x="4129088" y="5424488"/>
            <a:ext cx="88423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Gwm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Swigod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7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8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59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0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1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3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4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5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6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Blas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67" name="Text Box 39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92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81565" y="345621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ddau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flas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oedd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yr un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mor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boblogaidd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5537200" y="4892675"/>
            <a:ext cx="320198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Ceirios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rgbClr val="FF3300"/>
                </a:solidFill>
                <a:latin typeface="Comic Sans MS" pitchFamily="66" charset="0"/>
              </a:rPr>
              <a:t>&amp;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Gwm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Swigod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flasau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hufen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iâ</a:t>
            </a:r>
            <a:endParaRPr lang="en-GB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61" name="Rectangle 9"/>
          <p:cNvSpPr>
            <a:spLocks noChangeArrowheads="1"/>
          </p:cNvSpPr>
          <p:nvPr/>
        </p:nvSpPr>
        <p:spPr bwMode="auto">
          <a:xfrm>
            <a:off x="1466850" y="2628900"/>
            <a:ext cx="666750" cy="27241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2389188" y="4467225"/>
            <a:ext cx="666750" cy="885825"/>
          </a:xfrm>
          <a:prstGeom prst="rect">
            <a:avLst/>
          </a:prstGeom>
          <a:gradFill rotWithShape="1">
            <a:gsLst>
              <a:gs pos="0">
                <a:srgbClr val="CC0000">
                  <a:gamma/>
                  <a:shade val="46275"/>
                  <a:invGamma/>
                </a:srgbClr>
              </a:gs>
              <a:gs pos="50000">
                <a:srgbClr val="CC0000"/>
              </a:gs>
              <a:gs pos="100000">
                <a:srgbClr val="CC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Rectangle 11"/>
          <p:cNvSpPr>
            <a:spLocks noChangeArrowheads="1"/>
          </p:cNvSpPr>
          <p:nvPr/>
        </p:nvSpPr>
        <p:spPr bwMode="auto">
          <a:xfrm>
            <a:off x="3313113" y="1704975"/>
            <a:ext cx="666750" cy="3648075"/>
          </a:xfrm>
          <a:prstGeom prst="rect">
            <a:avLst/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Rectangle 12"/>
          <p:cNvSpPr>
            <a:spLocks noChangeArrowheads="1"/>
          </p:cNvSpPr>
          <p:nvPr/>
        </p:nvSpPr>
        <p:spPr bwMode="auto">
          <a:xfrm>
            <a:off x="4237038" y="4448175"/>
            <a:ext cx="666750" cy="904875"/>
          </a:xfrm>
          <a:prstGeom prst="rect">
            <a:avLst/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5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6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0367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100368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9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0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1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2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3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4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5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6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0377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Fanila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78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Ceirios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79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Mintys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0" name="Text Box 28"/>
          <p:cNvSpPr txBox="1">
            <a:spLocks noChangeArrowheads="1"/>
          </p:cNvSpPr>
          <p:nvPr/>
        </p:nvSpPr>
        <p:spPr bwMode="auto">
          <a:xfrm>
            <a:off x="4129088" y="5424488"/>
            <a:ext cx="88423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Gwm</a:t>
            </a:r>
            <a:endParaRPr lang="en-GB" sz="11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Swigod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1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2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3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4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5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7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8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89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90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Blas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91" name="Text Box 39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16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oedd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well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ganddynt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fanila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na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Gwm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00FF"/>
                </a:solidFill>
                <a:latin typeface="Comic Sans MS" pitchFamily="66" charset="0"/>
              </a:rPr>
              <a:t>Swigod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 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flasau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hufen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iâ</a:t>
            </a:r>
            <a:endParaRPr lang="en-GB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5" name="Rectangle 9"/>
          <p:cNvSpPr>
            <a:spLocks noChangeArrowheads="1"/>
          </p:cNvSpPr>
          <p:nvPr/>
        </p:nvSpPr>
        <p:spPr bwMode="auto">
          <a:xfrm>
            <a:off x="1466850" y="2628900"/>
            <a:ext cx="666750" cy="27241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Rectangle 10"/>
          <p:cNvSpPr>
            <a:spLocks noChangeArrowheads="1"/>
          </p:cNvSpPr>
          <p:nvPr/>
        </p:nvSpPr>
        <p:spPr bwMode="auto">
          <a:xfrm>
            <a:off x="2389188" y="4467225"/>
            <a:ext cx="666750" cy="885825"/>
          </a:xfrm>
          <a:prstGeom prst="rect">
            <a:avLst/>
          </a:prstGeom>
          <a:gradFill rotWithShape="1">
            <a:gsLst>
              <a:gs pos="0">
                <a:srgbClr val="CC0000">
                  <a:gamma/>
                  <a:shade val="46275"/>
                  <a:invGamma/>
                </a:srgbClr>
              </a:gs>
              <a:gs pos="50000">
                <a:srgbClr val="CC0000"/>
              </a:gs>
              <a:gs pos="100000">
                <a:srgbClr val="CC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7" name="Rectangle 11"/>
          <p:cNvSpPr>
            <a:spLocks noChangeArrowheads="1"/>
          </p:cNvSpPr>
          <p:nvPr/>
        </p:nvSpPr>
        <p:spPr bwMode="auto">
          <a:xfrm>
            <a:off x="3313113" y="1704975"/>
            <a:ext cx="666750" cy="3648075"/>
          </a:xfrm>
          <a:prstGeom prst="rect">
            <a:avLst/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Rectangle 12"/>
          <p:cNvSpPr>
            <a:spLocks noChangeArrowheads="1"/>
          </p:cNvSpPr>
          <p:nvPr/>
        </p:nvSpPr>
        <p:spPr bwMode="auto">
          <a:xfrm>
            <a:off x="4237038" y="4448175"/>
            <a:ext cx="666750" cy="904875"/>
          </a:xfrm>
          <a:prstGeom prst="rect">
            <a:avLst/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9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0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1391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101392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3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4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5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6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7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8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9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400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1401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Fanila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2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Ceirios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3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Mintys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4" name="Text Box 28"/>
          <p:cNvSpPr txBox="1">
            <a:spLocks noChangeArrowheads="1"/>
          </p:cNvSpPr>
          <p:nvPr/>
        </p:nvSpPr>
        <p:spPr bwMode="auto">
          <a:xfrm>
            <a:off x="4129088" y="5424488"/>
            <a:ext cx="88423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Gwm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Swigod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5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6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7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8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09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1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2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3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4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Blas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415" name="Text Box 39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0" name="AutoShape 4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98438" y="476250"/>
            <a:ext cx="5068887" cy="5848350"/>
          </a:xfrm>
          <a:prstGeom prst="roundRect">
            <a:avLst>
              <a:gd name="adj" fmla="val 12338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400675" y="650875"/>
            <a:ext cx="3473450" cy="3843338"/>
          </a:xfrm>
          <a:prstGeom prst="roundRect">
            <a:avLst>
              <a:gd name="adj" fmla="val 12296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5503863" y="901700"/>
            <a:ext cx="3268662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2800" b="1" dirty="0" smtClean="0">
                <a:solidFill>
                  <a:srgbClr val="0000FF"/>
                </a:solidFill>
                <a:latin typeface="Comic Sans MS" pitchFamily="66" charset="0"/>
              </a:rPr>
              <a:t>Faint o bobl yn gyfan gwbl a ofynnwyd iddynt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>
            <a:off x="5403850" y="4787900"/>
            <a:ext cx="3465513" cy="1519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5537200" y="5195888"/>
            <a:ext cx="32019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798513" y="560388"/>
            <a:ext cx="386873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Siart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Bar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ddangos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hoff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flasau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hufen</a:t>
            </a:r>
            <a:r>
              <a:rPr lang="en-GB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b="1" dirty="0" err="1" smtClean="0">
                <a:solidFill>
                  <a:srgbClr val="0000FF"/>
                </a:solidFill>
                <a:latin typeface="Comic Sans MS" pitchFamily="66" charset="0"/>
              </a:rPr>
              <a:t>iâ</a:t>
            </a:r>
            <a:endParaRPr lang="en-GB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9" name="Rectangle 9"/>
          <p:cNvSpPr>
            <a:spLocks noChangeArrowheads="1"/>
          </p:cNvSpPr>
          <p:nvPr/>
        </p:nvSpPr>
        <p:spPr bwMode="auto">
          <a:xfrm>
            <a:off x="1466850" y="2628900"/>
            <a:ext cx="666750" cy="27241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Rectangle 10"/>
          <p:cNvSpPr>
            <a:spLocks noChangeArrowheads="1"/>
          </p:cNvSpPr>
          <p:nvPr/>
        </p:nvSpPr>
        <p:spPr bwMode="auto">
          <a:xfrm>
            <a:off x="2389188" y="4467225"/>
            <a:ext cx="666750" cy="885825"/>
          </a:xfrm>
          <a:prstGeom prst="rect">
            <a:avLst/>
          </a:prstGeom>
          <a:gradFill rotWithShape="1">
            <a:gsLst>
              <a:gs pos="0">
                <a:srgbClr val="CC0000">
                  <a:gamma/>
                  <a:shade val="46275"/>
                  <a:invGamma/>
                </a:srgbClr>
              </a:gs>
              <a:gs pos="50000">
                <a:srgbClr val="CC0000"/>
              </a:gs>
              <a:gs pos="100000">
                <a:srgbClr val="CC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1" name="Rectangle 11"/>
          <p:cNvSpPr>
            <a:spLocks noChangeArrowheads="1"/>
          </p:cNvSpPr>
          <p:nvPr/>
        </p:nvSpPr>
        <p:spPr bwMode="auto">
          <a:xfrm>
            <a:off x="3313113" y="1704975"/>
            <a:ext cx="666750" cy="3648075"/>
          </a:xfrm>
          <a:prstGeom prst="rect">
            <a:avLst/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Rectangle 12"/>
          <p:cNvSpPr>
            <a:spLocks noChangeArrowheads="1"/>
          </p:cNvSpPr>
          <p:nvPr/>
        </p:nvSpPr>
        <p:spPr bwMode="auto">
          <a:xfrm>
            <a:off x="4237038" y="4448175"/>
            <a:ext cx="666750" cy="904875"/>
          </a:xfrm>
          <a:prstGeom prst="rect">
            <a:avLst/>
          </a:prstGeom>
          <a:gradFill rotWithShape="1">
            <a:gsLst>
              <a:gs pos="0">
                <a:srgbClr val="009999">
                  <a:gamma/>
                  <a:shade val="46275"/>
                  <a:invGamma/>
                </a:srgbClr>
              </a:gs>
              <a:gs pos="50000">
                <a:srgbClr val="009999"/>
              </a:gs>
              <a:gs pos="100000">
                <a:srgbClr val="0099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3" name="Line 13"/>
          <p:cNvSpPr>
            <a:spLocks noChangeShapeType="1"/>
          </p:cNvSpPr>
          <p:nvPr/>
        </p:nvSpPr>
        <p:spPr bwMode="auto">
          <a:xfrm flipH="1">
            <a:off x="1219200" y="5372100"/>
            <a:ext cx="3810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4" name="Line 14"/>
          <p:cNvSpPr>
            <a:spLocks noChangeShapeType="1"/>
          </p:cNvSpPr>
          <p:nvPr/>
        </p:nvSpPr>
        <p:spPr bwMode="auto">
          <a:xfrm flipV="1">
            <a:off x="1219200" y="1504950"/>
            <a:ext cx="0" cy="38766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2415" name="Group 15"/>
          <p:cNvGrpSpPr>
            <a:grpSpLocks/>
          </p:cNvGrpSpPr>
          <p:nvPr/>
        </p:nvGrpSpPr>
        <p:grpSpPr bwMode="auto">
          <a:xfrm>
            <a:off x="1055688" y="1684338"/>
            <a:ext cx="171450" cy="3686175"/>
            <a:chOff x="371" y="1217"/>
            <a:chExt cx="168" cy="2166"/>
          </a:xfrm>
        </p:grpSpPr>
        <p:sp>
          <p:nvSpPr>
            <p:cNvPr id="102416" name="Line 16"/>
            <p:cNvSpPr>
              <a:spLocks noChangeShapeType="1"/>
            </p:cNvSpPr>
            <p:nvPr/>
          </p:nvSpPr>
          <p:spPr bwMode="auto">
            <a:xfrm flipH="1">
              <a:off x="371" y="3112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7" name="Line 17"/>
            <p:cNvSpPr>
              <a:spLocks noChangeShapeType="1"/>
            </p:cNvSpPr>
            <p:nvPr/>
          </p:nvSpPr>
          <p:spPr bwMode="auto">
            <a:xfrm flipH="1">
              <a:off x="371" y="2841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8" name="Line 18"/>
            <p:cNvSpPr>
              <a:spLocks noChangeShapeType="1"/>
            </p:cNvSpPr>
            <p:nvPr/>
          </p:nvSpPr>
          <p:spPr bwMode="auto">
            <a:xfrm flipH="1">
              <a:off x="371" y="257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9" name="Line 19"/>
            <p:cNvSpPr>
              <a:spLocks noChangeShapeType="1"/>
            </p:cNvSpPr>
            <p:nvPr/>
          </p:nvSpPr>
          <p:spPr bwMode="auto">
            <a:xfrm flipH="1">
              <a:off x="371" y="2300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0" name="Line 20"/>
            <p:cNvSpPr>
              <a:spLocks noChangeShapeType="1"/>
            </p:cNvSpPr>
            <p:nvPr/>
          </p:nvSpPr>
          <p:spPr bwMode="auto">
            <a:xfrm flipH="1">
              <a:off x="371" y="2029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1" name="Line 21"/>
            <p:cNvSpPr>
              <a:spLocks noChangeShapeType="1"/>
            </p:cNvSpPr>
            <p:nvPr/>
          </p:nvSpPr>
          <p:spPr bwMode="auto">
            <a:xfrm flipH="1">
              <a:off x="371" y="1758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2" name="Line 22"/>
            <p:cNvSpPr>
              <a:spLocks noChangeShapeType="1"/>
            </p:cNvSpPr>
            <p:nvPr/>
          </p:nvSpPr>
          <p:spPr bwMode="auto">
            <a:xfrm flipH="1">
              <a:off x="371" y="148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3" name="Line 23"/>
            <p:cNvSpPr>
              <a:spLocks noChangeShapeType="1"/>
            </p:cNvSpPr>
            <p:nvPr/>
          </p:nvSpPr>
          <p:spPr bwMode="auto">
            <a:xfrm flipH="1">
              <a:off x="371" y="1217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4" name="Line 24"/>
            <p:cNvSpPr>
              <a:spLocks noChangeShapeType="1"/>
            </p:cNvSpPr>
            <p:nvPr/>
          </p:nvSpPr>
          <p:spPr bwMode="auto">
            <a:xfrm flipH="1">
              <a:off x="371" y="3383"/>
              <a:ext cx="1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425" name="Text Box 25"/>
          <p:cNvSpPr txBox="1">
            <a:spLocks noChangeArrowheads="1"/>
          </p:cNvSpPr>
          <p:nvPr/>
        </p:nvSpPr>
        <p:spPr bwMode="auto">
          <a:xfrm>
            <a:off x="1370013" y="5424488"/>
            <a:ext cx="846137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Fanila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26" name="Text Box 26"/>
          <p:cNvSpPr txBox="1">
            <a:spLocks noChangeArrowheads="1"/>
          </p:cNvSpPr>
          <p:nvPr/>
        </p:nvSpPr>
        <p:spPr bwMode="auto">
          <a:xfrm>
            <a:off x="2295525" y="5424488"/>
            <a:ext cx="846138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Ceirios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27" name="Text Box 27"/>
          <p:cNvSpPr txBox="1">
            <a:spLocks noChangeArrowheads="1"/>
          </p:cNvSpPr>
          <p:nvPr/>
        </p:nvSpPr>
        <p:spPr bwMode="auto">
          <a:xfrm>
            <a:off x="3135313" y="5424488"/>
            <a:ext cx="1008062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Mintys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28" name="Text Box 28"/>
          <p:cNvSpPr txBox="1">
            <a:spLocks noChangeArrowheads="1"/>
          </p:cNvSpPr>
          <p:nvPr/>
        </p:nvSpPr>
        <p:spPr bwMode="auto">
          <a:xfrm>
            <a:off x="4129088" y="5424488"/>
            <a:ext cx="88423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Gwm</a:t>
            </a:r>
            <a:r>
              <a:rPr lang="en-GB" sz="11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1100" b="1" dirty="0" err="1" smtClean="0">
                <a:solidFill>
                  <a:srgbClr val="0000FF"/>
                </a:solidFill>
                <a:latin typeface="Comic Sans MS" pitchFamily="66" charset="0"/>
              </a:rPr>
              <a:t>Swigod</a:t>
            </a:r>
            <a:endParaRPr lang="en-US" sz="11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29" name="Text Box 29"/>
          <p:cNvSpPr txBox="1">
            <a:spLocks noChangeArrowheads="1"/>
          </p:cNvSpPr>
          <p:nvPr/>
        </p:nvSpPr>
        <p:spPr bwMode="auto">
          <a:xfrm>
            <a:off x="747713" y="14890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747713" y="194945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1" name="Text Box 31"/>
          <p:cNvSpPr txBox="1">
            <a:spLocks noChangeArrowheads="1"/>
          </p:cNvSpPr>
          <p:nvPr/>
        </p:nvSpPr>
        <p:spPr bwMode="auto">
          <a:xfrm>
            <a:off x="747713" y="241141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2" name="Text Box 32"/>
          <p:cNvSpPr txBox="1">
            <a:spLocks noChangeArrowheads="1"/>
          </p:cNvSpPr>
          <p:nvPr/>
        </p:nvSpPr>
        <p:spPr bwMode="auto">
          <a:xfrm>
            <a:off x="747713" y="287337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3" name="Text Box 33"/>
          <p:cNvSpPr txBox="1">
            <a:spLocks noChangeArrowheads="1"/>
          </p:cNvSpPr>
          <p:nvPr/>
        </p:nvSpPr>
        <p:spPr bwMode="auto">
          <a:xfrm>
            <a:off x="747713" y="333533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747713" y="3797300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5" name="Text Box 35"/>
          <p:cNvSpPr txBox="1">
            <a:spLocks noChangeArrowheads="1"/>
          </p:cNvSpPr>
          <p:nvPr/>
        </p:nvSpPr>
        <p:spPr bwMode="auto">
          <a:xfrm>
            <a:off x="747713" y="4259263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6" name="Text Box 36"/>
          <p:cNvSpPr txBox="1">
            <a:spLocks noChangeArrowheads="1"/>
          </p:cNvSpPr>
          <p:nvPr/>
        </p:nvSpPr>
        <p:spPr bwMode="auto">
          <a:xfrm>
            <a:off x="747713" y="4721225"/>
            <a:ext cx="322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7" name="Text Box 37"/>
          <p:cNvSpPr txBox="1">
            <a:spLocks noChangeArrowheads="1"/>
          </p:cNvSpPr>
          <p:nvPr/>
        </p:nvSpPr>
        <p:spPr bwMode="auto">
          <a:xfrm>
            <a:off x="747713" y="5183188"/>
            <a:ext cx="322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8" name="Text Box 38"/>
          <p:cNvSpPr txBox="1">
            <a:spLocks noChangeArrowheads="1"/>
          </p:cNvSpPr>
          <p:nvPr/>
        </p:nvSpPr>
        <p:spPr bwMode="auto">
          <a:xfrm>
            <a:off x="1511300" y="5803900"/>
            <a:ext cx="31035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Blas</a:t>
            </a:r>
            <a:endParaRPr lang="en-US" sz="12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39" name="Text Box 39"/>
          <p:cNvSpPr txBox="1">
            <a:spLocks noChangeArrowheads="1"/>
          </p:cNvSpPr>
          <p:nvPr/>
        </p:nvSpPr>
        <p:spPr bwMode="auto">
          <a:xfrm rot="-5400000">
            <a:off x="-1333500" y="3329395"/>
            <a:ext cx="37417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Nifer</a:t>
            </a:r>
            <a:r>
              <a:rPr lang="en-GB" sz="12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1200" b="1" dirty="0" err="1" smtClean="0">
                <a:solidFill>
                  <a:srgbClr val="0000FF"/>
                </a:solidFill>
                <a:latin typeface="Comic Sans MS" pitchFamily="66" charset="0"/>
              </a:rPr>
              <a:t>Bobl</a:t>
            </a:r>
            <a:endParaRPr lang="en-US" sz="12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</TotalTime>
  <Words>821</Words>
  <Application>Microsoft Office PowerPoint</Application>
  <PresentationFormat>On-screen Show (4:3)</PresentationFormat>
  <Paragraphs>366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84</cp:revision>
  <dcterms:created xsi:type="dcterms:W3CDTF">2006-03-03T16:34:11Z</dcterms:created>
  <dcterms:modified xsi:type="dcterms:W3CDTF">2014-08-19T14:49:34Z</dcterms:modified>
</cp:coreProperties>
</file>