
<file path=[Content_Types].xml><?xml version="1.0" encoding="utf-8"?>
<Types xmlns="http://schemas.openxmlformats.org/package/2006/content-types">
  <Default Extension="glb" ContentType="model/gltf.binary"/>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48"/>
  </p:notesMasterIdLst>
  <p:handoutMasterIdLst>
    <p:handoutMasterId r:id="rId49"/>
  </p:handoutMasterIdLst>
  <p:sldIdLst>
    <p:sldId id="342" r:id="rId5"/>
    <p:sldId id="351" r:id="rId6"/>
    <p:sldId id="352" r:id="rId7"/>
    <p:sldId id="348" r:id="rId8"/>
    <p:sldId id="349" r:id="rId9"/>
    <p:sldId id="353" r:id="rId10"/>
    <p:sldId id="344" r:id="rId11"/>
    <p:sldId id="345" r:id="rId12"/>
    <p:sldId id="360" r:id="rId13"/>
    <p:sldId id="361" r:id="rId14"/>
    <p:sldId id="362" r:id="rId15"/>
    <p:sldId id="363" r:id="rId16"/>
    <p:sldId id="355" r:id="rId17"/>
    <p:sldId id="358" r:id="rId18"/>
    <p:sldId id="364" r:id="rId19"/>
    <p:sldId id="350" r:id="rId20"/>
    <p:sldId id="365" r:id="rId21"/>
    <p:sldId id="366" r:id="rId22"/>
    <p:sldId id="367" r:id="rId23"/>
    <p:sldId id="368" r:id="rId24"/>
    <p:sldId id="371" r:id="rId25"/>
    <p:sldId id="372" r:id="rId26"/>
    <p:sldId id="373" r:id="rId27"/>
    <p:sldId id="374" r:id="rId28"/>
    <p:sldId id="375" r:id="rId29"/>
    <p:sldId id="376" r:id="rId30"/>
    <p:sldId id="377" r:id="rId31"/>
    <p:sldId id="379" r:id="rId32"/>
    <p:sldId id="380" r:id="rId33"/>
    <p:sldId id="381" r:id="rId34"/>
    <p:sldId id="384" r:id="rId35"/>
    <p:sldId id="385" r:id="rId36"/>
    <p:sldId id="382" r:id="rId37"/>
    <p:sldId id="383" r:id="rId38"/>
    <p:sldId id="378" r:id="rId39"/>
    <p:sldId id="386" r:id="rId40"/>
    <p:sldId id="387" r:id="rId41"/>
    <p:sldId id="388" r:id="rId42"/>
    <p:sldId id="389" r:id="rId43"/>
    <p:sldId id="390" r:id="rId44"/>
    <p:sldId id="391" r:id="rId45"/>
    <p:sldId id="392" r:id="rId46"/>
    <p:sldId id="393" r:id="rId47"/>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05202E"/>
    <a:srgbClr val="05152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5646"/>
  </p:normalViewPr>
  <p:slideViewPr>
    <p:cSldViewPr snapToGrid="0" snapToObjects="1" showGuides="1">
      <p:cViewPr varScale="1">
        <p:scale>
          <a:sx n="86" d="100"/>
          <a:sy n="86" d="100"/>
        </p:scale>
        <p:origin x="562" y="5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napToObjects="1">
      <p:cViewPr varScale="1">
        <p:scale>
          <a:sx n="95" d="100"/>
          <a:sy n="95" d="100"/>
        </p:scale>
        <p:origin x="3660"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CA165D7-CD6C-499E-BE8B-E8D6096AC478}" type="doc">
      <dgm:prSet loTypeId="urn:microsoft.com/office/officeart/2005/8/layout/equation2" loCatId="relationship" qsTypeId="urn:microsoft.com/office/officeart/2005/8/quickstyle/simple1" qsCatId="simple" csTypeId="urn:microsoft.com/office/officeart/2005/8/colors/accent0_3" csCatId="mainScheme" phldr="1"/>
      <dgm:spPr/>
    </dgm:pt>
    <dgm:pt modelId="{437DE5AE-9138-4299-8099-94493343FD9D}">
      <dgm:prSet phldrT="[Text]"/>
      <dgm:spPr/>
      <dgm:t>
        <a:bodyPr/>
        <a:lstStyle/>
        <a:p>
          <a:r>
            <a:rPr lang="en-GB" dirty="0"/>
            <a:t>MUM</a:t>
          </a:r>
        </a:p>
      </dgm:t>
    </dgm:pt>
    <dgm:pt modelId="{157748EE-81AF-44B1-A959-D8E338BFBB45}" type="parTrans" cxnId="{B3AA7951-AAC8-47EA-AEE7-A6D35677E7B8}">
      <dgm:prSet/>
      <dgm:spPr/>
      <dgm:t>
        <a:bodyPr/>
        <a:lstStyle/>
        <a:p>
          <a:endParaRPr lang="en-GB"/>
        </a:p>
      </dgm:t>
    </dgm:pt>
    <dgm:pt modelId="{0A13CCDB-E978-44F3-B802-A231331E421D}" type="sibTrans" cxnId="{B3AA7951-AAC8-47EA-AEE7-A6D35677E7B8}">
      <dgm:prSet/>
      <dgm:spPr/>
      <dgm:t>
        <a:bodyPr/>
        <a:lstStyle/>
        <a:p>
          <a:endParaRPr lang="en-GB"/>
        </a:p>
      </dgm:t>
    </dgm:pt>
    <dgm:pt modelId="{04DD2BF5-8407-45A4-8351-4CBE1B2F1ED5}">
      <dgm:prSet phldrT="[Text]"/>
      <dgm:spPr/>
      <dgm:t>
        <a:bodyPr/>
        <a:lstStyle/>
        <a:p>
          <a:r>
            <a:rPr lang="en-GB" dirty="0"/>
            <a:t>DAD</a:t>
          </a:r>
        </a:p>
      </dgm:t>
    </dgm:pt>
    <dgm:pt modelId="{AB31E88B-76F7-40C1-A4FE-D5D5C3B9FDE2}" type="parTrans" cxnId="{BC633615-1410-404C-9F0E-8925F57E7C1D}">
      <dgm:prSet/>
      <dgm:spPr/>
      <dgm:t>
        <a:bodyPr/>
        <a:lstStyle/>
        <a:p>
          <a:endParaRPr lang="en-GB"/>
        </a:p>
      </dgm:t>
    </dgm:pt>
    <dgm:pt modelId="{D4B39D95-1412-463B-A8E8-B29A343A9B34}" type="sibTrans" cxnId="{BC633615-1410-404C-9F0E-8925F57E7C1D}">
      <dgm:prSet/>
      <dgm:spPr/>
      <dgm:t>
        <a:bodyPr/>
        <a:lstStyle/>
        <a:p>
          <a:endParaRPr lang="en-GB"/>
        </a:p>
      </dgm:t>
    </dgm:pt>
    <dgm:pt modelId="{0D5939A8-6CF5-4C17-BC86-A21DD2921540}">
      <dgm:prSet phldrT="[Text]"/>
      <dgm:spPr/>
      <dgm:t>
        <a:bodyPr/>
        <a:lstStyle/>
        <a:p>
          <a:r>
            <a:rPr lang="en-GB" dirty="0"/>
            <a:t>BABY</a:t>
          </a:r>
        </a:p>
      </dgm:t>
    </dgm:pt>
    <dgm:pt modelId="{9AB04CE2-8FB4-45C5-8738-49197DFAEC51}" type="parTrans" cxnId="{61208449-2984-4EC7-9148-1CCA5454CC78}">
      <dgm:prSet/>
      <dgm:spPr/>
      <dgm:t>
        <a:bodyPr/>
        <a:lstStyle/>
        <a:p>
          <a:endParaRPr lang="en-GB"/>
        </a:p>
      </dgm:t>
    </dgm:pt>
    <dgm:pt modelId="{BD878639-CDE9-4174-9B00-65AFC87C0CDA}" type="sibTrans" cxnId="{61208449-2984-4EC7-9148-1CCA5454CC78}">
      <dgm:prSet/>
      <dgm:spPr/>
      <dgm:t>
        <a:bodyPr/>
        <a:lstStyle/>
        <a:p>
          <a:endParaRPr lang="en-GB"/>
        </a:p>
      </dgm:t>
    </dgm:pt>
    <dgm:pt modelId="{7D9A824A-8373-44F2-B926-B3F67A9B363A}" type="pres">
      <dgm:prSet presAssocID="{7CA165D7-CD6C-499E-BE8B-E8D6096AC478}" presName="Name0" presStyleCnt="0">
        <dgm:presLayoutVars>
          <dgm:dir/>
          <dgm:resizeHandles val="exact"/>
        </dgm:presLayoutVars>
      </dgm:prSet>
      <dgm:spPr/>
    </dgm:pt>
    <dgm:pt modelId="{32754F91-4FB7-4ADF-B280-AD5D689C6FAC}" type="pres">
      <dgm:prSet presAssocID="{7CA165D7-CD6C-499E-BE8B-E8D6096AC478}" presName="vNodes" presStyleCnt="0"/>
      <dgm:spPr/>
    </dgm:pt>
    <dgm:pt modelId="{2DB672F1-9B96-4444-87E8-1CC2D6D718D2}" type="pres">
      <dgm:prSet presAssocID="{437DE5AE-9138-4299-8099-94493343FD9D}" presName="node" presStyleLbl="node1" presStyleIdx="0" presStyleCnt="3">
        <dgm:presLayoutVars>
          <dgm:bulletEnabled val="1"/>
        </dgm:presLayoutVars>
      </dgm:prSet>
      <dgm:spPr/>
    </dgm:pt>
    <dgm:pt modelId="{6AD27FAA-8C08-4568-A43F-A3CF6D66E180}" type="pres">
      <dgm:prSet presAssocID="{0A13CCDB-E978-44F3-B802-A231331E421D}" presName="spacerT" presStyleCnt="0"/>
      <dgm:spPr/>
    </dgm:pt>
    <dgm:pt modelId="{274490A2-0696-498E-A4CA-6DF8A1587C43}" type="pres">
      <dgm:prSet presAssocID="{0A13CCDB-E978-44F3-B802-A231331E421D}" presName="sibTrans" presStyleLbl="sibTrans2D1" presStyleIdx="0" presStyleCnt="2"/>
      <dgm:spPr/>
    </dgm:pt>
    <dgm:pt modelId="{08275121-18C6-420B-B741-DD07278FEB0E}" type="pres">
      <dgm:prSet presAssocID="{0A13CCDB-E978-44F3-B802-A231331E421D}" presName="spacerB" presStyleCnt="0"/>
      <dgm:spPr/>
    </dgm:pt>
    <dgm:pt modelId="{920E1934-101B-40D3-8A97-D8B39BB54423}" type="pres">
      <dgm:prSet presAssocID="{04DD2BF5-8407-45A4-8351-4CBE1B2F1ED5}" presName="node" presStyleLbl="node1" presStyleIdx="1" presStyleCnt="3">
        <dgm:presLayoutVars>
          <dgm:bulletEnabled val="1"/>
        </dgm:presLayoutVars>
      </dgm:prSet>
      <dgm:spPr/>
    </dgm:pt>
    <dgm:pt modelId="{C99DA6BB-B0FA-4355-9D13-F21B2E34B43A}" type="pres">
      <dgm:prSet presAssocID="{7CA165D7-CD6C-499E-BE8B-E8D6096AC478}" presName="sibTransLast" presStyleLbl="sibTrans2D1" presStyleIdx="1" presStyleCnt="2"/>
      <dgm:spPr/>
    </dgm:pt>
    <dgm:pt modelId="{4ED7A119-3E03-43D6-8A22-27A4C39A8319}" type="pres">
      <dgm:prSet presAssocID="{7CA165D7-CD6C-499E-BE8B-E8D6096AC478}" presName="connectorText" presStyleLbl="sibTrans2D1" presStyleIdx="1" presStyleCnt="2"/>
      <dgm:spPr/>
    </dgm:pt>
    <dgm:pt modelId="{FE3160AF-EED0-4EEB-9595-4BF0CF09185B}" type="pres">
      <dgm:prSet presAssocID="{7CA165D7-CD6C-499E-BE8B-E8D6096AC478}" presName="lastNode" presStyleLbl="node1" presStyleIdx="2" presStyleCnt="3" custLinFactNeighborX="470" custLinFactNeighborY="344">
        <dgm:presLayoutVars>
          <dgm:bulletEnabled val="1"/>
        </dgm:presLayoutVars>
      </dgm:prSet>
      <dgm:spPr/>
    </dgm:pt>
  </dgm:ptLst>
  <dgm:cxnLst>
    <dgm:cxn modelId="{BC633615-1410-404C-9F0E-8925F57E7C1D}" srcId="{7CA165D7-CD6C-499E-BE8B-E8D6096AC478}" destId="{04DD2BF5-8407-45A4-8351-4CBE1B2F1ED5}" srcOrd="1" destOrd="0" parTransId="{AB31E88B-76F7-40C1-A4FE-D5D5C3B9FDE2}" sibTransId="{D4B39D95-1412-463B-A8E8-B29A343A9B34}"/>
    <dgm:cxn modelId="{61208449-2984-4EC7-9148-1CCA5454CC78}" srcId="{7CA165D7-CD6C-499E-BE8B-E8D6096AC478}" destId="{0D5939A8-6CF5-4C17-BC86-A21DD2921540}" srcOrd="2" destOrd="0" parTransId="{9AB04CE2-8FB4-45C5-8738-49197DFAEC51}" sibTransId="{BD878639-CDE9-4174-9B00-65AFC87C0CDA}"/>
    <dgm:cxn modelId="{B3AA7951-AAC8-47EA-AEE7-A6D35677E7B8}" srcId="{7CA165D7-CD6C-499E-BE8B-E8D6096AC478}" destId="{437DE5AE-9138-4299-8099-94493343FD9D}" srcOrd="0" destOrd="0" parTransId="{157748EE-81AF-44B1-A959-D8E338BFBB45}" sibTransId="{0A13CCDB-E978-44F3-B802-A231331E421D}"/>
    <dgm:cxn modelId="{F7294B57-6C1F-43AB-B98D-FBDAC472C2F9}" type="presOf" srcId="{D4B39D95-1412-463B-A8E8-B29A343A9B34}" destId="{C99DA6BB-B0FA-4355-9D13-F21B2E34B43A}" srcOrd="0" destOrd="0" presId="urn:microsoft.com/office/officeart/2005/8/layout/equation2"/>
    <dgm:cxn modelId="{3E7EF858-5219-4DBC-8504-0A68CD93BB9B}" type="presOf" srcId="{0A13CCDB-E978-44F3-B802-A231331E421D}" destId="{274490A2-0696-498E-A4CA-6DF8A1587C43}" srcOrd="0" destOrd="0" presId="urn:microsoft.com/office/officeart/2005/8/layout/equation2"/>
    <dgm:cxn modelId="{986A1495-A793-44E4-A6B6-07BFF3124905}" type="presOf" srcId="{7CA165D7-CD6C-499E-BE8B-E8D6096AC478}" destId="{7D9A824A-8373-44F2-B926-B3F67A9B363A}" srcOrd="0" destOrd="0" presId="urn:microsoft.com/office/officeart/2005/8/layout/equation2"/>
    <dgm:cxn modelId="{24402EA2-13D9-437A-A99E-50CC21E3FE40}" type="presOf" srcId="{04DD2BF5-8407-45A4-8351-4CBE1B2F1ED5}" destId="{920E1934-101B-40D3-8A97-D8B39BB54423}" srcOrd="0" destOrd="0" presId="urn:microsoft.com/office/officeart/2005/8/layout/equation2"/>
    <dgm:cxn modelId="{657ED4C1-B8F1-4011-8558-7E597C3F5252}" type="presOf" srcId="{0D5939A8-6CF5-4C17-BC86-A21DD2921540}" destId="{FE3160AF-EED0-4EEB-9595-4BF0CF09185B}" srcOrd="0" destOrd="0" presId="urn:microsoft.com/office/officeart/2005/8/layout/equation2"/>
    <dgm:cxn modelId="{16EFAAD6-7AFA-4928-8024-12B77BE207DF}" type="presOf" srcId="{D4B39D95-1412-463B-A8E8-B29A343A9B34}" destId="{4ED7A119-3E03-43D6-8A22-27A4C39A8319}" srcOrd="1" destOrd="0" presId="urn:microsoft.com/office/officeart/2005/8/layout/equation2"/>
    <dgm:cxn modelId="{908A47E0-8EA2-4666-B884-D4860E3D06BF}" type="presOf" srcId="{437DE5AE-9138-4299-8099-94493343FD9D}" destId="{2DB672F1-9B96-4444-87E8-1CC2D6D718D2}" srcOrd="0" destOrd="0" presId="urn:microsoft.com/office/officeart/2005/8/layout/equation2"/>
    <dgm:cxn modelId="{E9C6CFA4-9463-4613-9B31-C6621606FA26}" type="presParOf" srcId="{7D9A824A-8373-44F2-B926-B3F67A9B363A}" destId="{32754F91-4FB7-4ADF-B280-AD5D689C6FAC}" srcOrd="0" destOrd="0" presId="urn:microsoft.com/office/officeart/2005/8/layout/equation2"/>
    <dgm:cxn modelId="{7C5F70E3-A4A2-4887-9E5B-746B992E336C}" type="presParOf" srcId="{32754F91-4FB7-4ADF-B280-AD5D689C6FAC}" destId="{2DB672F1-9B96-4444-87E8-1CC2D6D718D2}" srcOrd="0" destOrd="0" presId="urn:microsoft.com/office/officeart/2005/8/layout/equation2"/>
    <dgm:cxn modelId="{3AF5A446-B05C-4E21-9214-61E307A1C8E4}" type="presParOf" srcId="{32754F91-4FB7-4ADF-B280-AD5D689C6FAC}" destId="{6AD27FAA-8C08-4568-A43F-A3CF6D66E180}" srcOrd="1" destOrd="0" presId="urn:microsoft.com/office/officeart/2005/8/layout/equation2"/>
    <dgm:cxn modelId="{235E5A96-D6A5-45EA-9C0C-EDEADD3405AF}" type="presParOf" srcId="{32754F91-4FB7-4ADF-B280-AD5D689C6FAC}" destId="{274490A2-0696-498E-A4CA-6DF8A1587C43}" srcOrd="2" destOrd="0" presId="urn:microsoft.com/office/officeart/2005/8/layout/equation2"/>
    <dgm:cxn modelId="{6E21222E-4E0F-4746-86EA-6432F884AAAC}" type="presParOf" srcId="{32754F91-4FB7-4ADF-B280-AD5D689C6FAC}" destId="{08275121-18C6-420B-B741-DD07278FEB0E}" srcOrd="3" destOrd="0" presId="urn:microsoft.com/office/officeart/2005/8/layout/equation2"/>
    <dgm:cxn modelId="{2A5A29C5-90EF-43C7-AE07-7989A1BDC240}" type="presParOf" srcId="{32754F91-4FB7-4ADF-B280-AD5D689C6FAC}" destId="{920E1934-101B-40D3-8A97-D8B39BB54423}" srcOrd="4" destOrd="0" presId="urn:microsoft.com/office/officeart/2005/8/layout/equation2"/>
    <dgm:cxn modelId="{299B3C9E-337B-4438-9F55-06649451F2E4}" type="presParOf" srcId="{7D9A824A-8373-44F2-B926-B3F67A9B363A}" destId="{C99DA6BB-B0FA-4355-9D13-F21B2E34B43A}" srcOrd="1" destOrd="0" presId="urn:microsoft.com/office/officeart/2005/8/layout/equation2"/>
    <dgm:cxn modelId="{484D165D-039B-4431-B325-DE787787F973}" type="presParOf" srcId="{C99DA6BB-B0FA-4355-9D13-F21B2E34B43A}" destId="{4ED7A119-3E03-43D6-8A22-27A4C39A8319}" srcOrd="0" destOrd="0" presId="urn:microsoft.com/office/officeart/2005/8/layout/equation2"/>
    <dgm:cxn modelId="{25317563-4CD5-4EB5-ACE9-8ADCE287AF78}" type="presParOf" srcId="{7D9A824A-8373-44F2-B926-B3F67A9B363A}" destId="{FE3160AF-EED0-4EEB-9595-4BF0CF09185B}" srcOrd="2" destOrd="0" presId="urn:microsoft.com/office/officeart/2005/8/layout/equati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B672F1-9B96-4444-87E8-1CC2D6D718D2}">
      <dsp:nvSpPr>
        <dsp:cNvPr id="0" name=""/>
        <dsp:cNvSpPr/>
      </dsp:nvSpPr>
      <dsp:spPr>
        <a:xfrm>
          <a:off x="3725" y="175856"/>
          <a:ext cx="1322456" cy="1322456"/>
        </a:xfrm>
        <a:prstGeom prst="ellipse">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MUM</a:t>
          </a:r>
        </a:p>
      </dsp:txBody>
      <dsp:txXfrm>
        <a:off x="197394" y="369525"/>
        <a:ext cx="935118" cy="935118"/>
      </dsp:txXfrm>
    </dsp:sp>
    <dsp:sp modelId="{274490A2-0696-498E-A4CA-6DF8A1587C43}">
      <dsp:nvSpPr>
        <dsp:cNvPr id="0" name=""/>
        <dsp:cNvSpPr/>
      </dsp:nvSpPr>
      <dsp:spPr>
        <a:xfrm>
          <a:off x="281441" y="1605696"/>
          <a:ext cx="767024" cy="767024"/>
        </a:xfrm>
        <a:prstGeom prst="mathPlus">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383110" y="1899006"/>
        <a:ext cx="563686" cy="180404"/>
      </dsp:txXfrm>
    </dsp:sp>
    <dsp:sp modelId="{920E1934-101B-40D3-8A97-D8B39BB54423}">
      <dsp:nvSpPr>
        <dsp:cNvPr id="0" name=""/>
        <dsp:cNvSpPr/>
      </dsp:nvSpPr>
      <dsp:spPr>
        <a:xfrm>
          <a:off x="3725" y="2480104"/>
          <a:ext cx="1322456" cy="1322456"/>
        </a:xfrm>
        <a:prstGeom prst="ellipse">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DAD</a:t>
          </a:r>
        </a:p>
      </dsp:txBody>
      <dsp:txXfrm>
        <a:off x="197394" y="2673773"/>
        <a:ext cx="935118" cy="935118"/>
      </dsp:txXfrm>
    </dsp:sp>
    <dsp:sp modelId="{C99DA6BB-B0FA-4355-9D13-F21B2E34B43A}">
      <dsp:nvSpPr>
        <dsp:cNvPr id="0" name=""/>
        <dsp:cNvSpPr/>
      </dsp:nvSpPr>
      <dsp:spPr>
        <a:xfrm rot="11248">
          <a:off x="1525482" y="1746738"/>
          <a:ext cx="422521" cy="49195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1525482" y="1844922"/>
        <a:ext cx="295765" cy="295171"/>
      </dsp:txXfrm>
    </dsp:sp>
    <dsp:sp modelId="{FE3160AF-EED0-4EEB-9595-4BF0CF09185B}">
      <dsp:nvSpPr>
        <dsp:cNvPr id="0" name=""/>
        <dsp:cNvSpPr/>
      </dsp:nvSpPr>
      <dsp:spPr>
        <a:xfrm>
          <a:off x="2123381" y="675850"/>
          <a:ext cx="2644913" cy="2644913"/>
        </a:xfrm>
        <a:prstGeom prst="ellipse">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040" tIns="66040" rIns="66040" bIns="66040" numCol="1" spcCol="1270" anchor="ctr" anchorCtr="0">
          <a:noAutofit/>
        </a:bodyPr>
        <a:lstStyle/>
        <a:p>
          <a:pPr marL="0" lvl="0" indent="0" algn="ctr" defTabSz="2311400">
            <a:lnSpc>
              <a:spcPct val="90000"/>
            </a:lnSpc>
            <a:spcBef>
              <a:spcPct val="0"/>
            </a:spcBef>
            <a:spcAft>
              <a:spcPct val="35000"/>
            </a:spcAft>
            <a:buNone/>
          </a:pPr>
          <a:r>
            <a:rPr lang="en-GB" sz="5200" kern="1200" dirty="0"/>
            <a:t>BABY</a:t>
          </a:r>
        </a:p>
      </dsp:txBody>
      <dsp:txXfrm>
        <a:off x="2510720" y="1063189"/>
        <a:ext cx="1870235" cy="1870235"/>
      </dsp:txXfrm>
    </dsp:sp>
  </dsp:spTree>
</dsp:drawing>
</file>

<file path=ppt/diagrams/layout1.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7371277-867B-4F79-B626-5D15310F0B2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a:p>
        </p:txBody>
      </p:sp>
      <p:sp>
        <p:nvSpPr>
          <p:cNvPr id="3" name="Date Placeholder 2">
            <a:extLst>
              <a:ext uri="{FF2B5EF4-FFF2-40B4-BE49-F238E27FC236}">
                <a16:creationId xmlns:a16="http://schemas.microsoft.com/office/drawing/2014/main" id="{DD0F123B-AFBA-49F9-9E86-24F100D1F1E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4DC31BE2-E78D-4ABE-8EDB-4AD36DF398A3}" type="datetimeFigureOut">
              <a:rPr lang="en-GB" smtClean="0"/>
              <a:t>31/01/2024</a:t>
            </a:fld>
            <a:endParaRPr lang="en-GB"/>
          </a:p>
        </p:txBody>
      </p:sp>
      <p:sp>
        <p:nvSpPr>
          <p:cNvPr id="4" name="Footer Placeholder 3">
            <a:extLst>
              <a:ext uri="{FF2B5EF4-FFF2-40B4-BE49-F238E27FC236}">
                <a16:creationId xmlns:a16="http://schemas.microsoft.com/office/drawing/2014/main" id="{6C879063-21AE-4790-85A4-50D17E2D826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a:p>
        </p:txBody>
      </p:sp>
      <p:sp>
        <p:nvSpPr>
          <p:cNvPr id="5" name="Slide Number Placeholder 4">
            <a:extLst>
              <a:ext uri="{FF2B5EF4-FFF2-40B4-BE49-F238E27FC236}">
                <a16:creationId xmlns:a16="http://schemas.microsoft.com/office/drawing/2014/main" id="{F29F5F78-3D9C-4E5F-A866-96C1DD86FE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63FF618-F07E-477B-AA5D-612E7A56D407}" type="slidenum">
              <a:rPr lang="en-GB" smtClean="0"/>
              <a:t>‹#›</a:t>
            </a:fld>
            <a:endParaRPr lang="en-GB"/>
          </a:p>
        </p:txBody>
      </p:sp>
    </p:spTree>
    <p:extLst>
      <p:ext uri="{BB962C8B-B14F-4D97-AF65-F5344CB8AC3E}">
        <p14:creationId xmlns:p14="http://schemas.microsoft.com/office/powerpoint/2010/main" val="19253317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D4B3339F-6CEA-4641-BE08-40DAFD6FCF25}" type="datetimeFigureOut">
              <a:rPr lang="en-GB" smtClean="0"/>
              <a:t>31/01/2024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DEF75CB5-5666-5049-9AE0-38EFD385C21E}" type="slidenum">
              <a:rPr lang="en-GB" smtClean="0"/>
              <a:t>‹#›</a:t>
            </a:fld>
            <a:endParaRPr lang="en-GB" dirty="0"/>
          </a:p>
        </p:txBody>
      </p:sp>
    </p:spTree>
    <p:extLst>
      <p:ext uri="{BB962C8B-B14F-4D97-AF65-F5344CB8AC3E}">
        <p14:creationId xmlns:p14="http://schemas.microsoft.com/office/powerpoint/2010/main" val="47556262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1</a:t>
            </a:fld>
            <a:endParaRPr lang="en-GB"/>
          </a:p>
        </p:txBody>
      </p:sp>
    </p:spTree>
    <p:extLst>
      <p:ext uri="{BB962C8B-B14F-4D97-AF65-F5344CB8AC3E}">
        <p14:creationId xmlns:p14="http://schemas.microsoft.com/office/powerpoint/2010/main" val="25790903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2</a:t>
            </a:fld>
            <a:endParaRPr lang="en-GB"/>
          </a:p>
        </p:txBody>
      </p:sp>
    </p:spTree>
    <p:extLst>
      <p:ext uri="{BB962C8B-B14F-4D97-AF65-F5344CB8AC3E}">
        <p14:creationId xmlns:p14="http://schemas.microsoft.com/office/powerpoint/2010/main" val="29138051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DEF75CB5-5666-5049-9AE0-38EFD385C21E}" type="slidenum">
              <a:rPr lang="en-GB" smtClean="0"/>
              <a:t>3</a:t>
            </a:fld>
            <a:endParaRPr lang="en-GB"/>
          </a:p>
        </p:txBody>
      </p:sp>
    </p:spTree>
    <p:extLst>
      <p:ext uri="{BB962C8B-B14F-4D97-AF65-F5344CB8AC3E}">
        <p14:creationId xmlns:p14="http://schemas.microsoft.com/office/powerpoint/2010/main" val="31774183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4</a:t>
            </a:fld>
            <a:endParaRPr lang="en-GB"/>
          </a:p>
        </p:txBody>
      </p:sp>
    </p:spTree>
    <p:extLst>
      <p:ext uri="{BB962C8B-B14F-4D97-AF65-F5344CB8AC3E}">
        <p14:creationId xmlns:p14="http://schemas.microsoft.com/office/powerpoint/2010/main" val="33987524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5</a:t>
            </a:fld>
            <a:endParaRPr lang="en-GB"/>
          </a:p>
        </p:txBody>
      </p:sp>
    </p:spTree>
    <p:extLst>
      <p:ext uri="{BB962C8B-B14F-4D97-AF65-F5344CB8AC3E}">
        <p14:creationId xmlns:p14="http://schemas.microsoft.com/office/powerpoint/2010/main" val="34739417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6</a:t>
            </a:fld>
            <a:endParaRPr lang="en-GB"/>
          </a:p>
        </p:txBody>
      </p:sp>
    </p:spTree>
    <p:extLst>
      <p:ext uri="{BB962C8B-B14F-4D97-AF65-F5344CB8AC3E}">
        <p14:creationId xmlns:p14="http://schemas.microsoft.com/office/powerpoint/2010/main" val="3393960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7</a:t>
            </a:fld>
            <a:endParaRPr lang="en-GB"/>
          </a:p>
        </p:txBody>
      </p:sp>
    </p:spTree>
    <p:extLst>
      <p:ext uri="{BB962C8B-B14F-4D97-AF65-F5344CB8AC3E}">
        <p14:creationId xmlns:p14="http://schemas.microsoft.com/office/powerpoint/2010/main" val="3631579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8</a:t>
            </a:fld>
            <a:endParaRPr lang="en-GB"/>
          </a:p>
        </p:txBody>
      </p:sp>
    </p:spTree>
    <p:extLst>
      <p:ext uri="{BB962C8B-B14F-4D97-AF65-F5344CB8AC3E}">
        <p14:creationId xmlns:p14="http://schemas.microsoft.com/office/powerpoint/2010/main" val="4858710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DEF75CB5-5666-5049-9AE0-38EFD385C21E}" type="slidenum">
              <a:rPr lang="en-GB" smtClean="0"/>
              <a:t>16</a:t>
            </a:fld>
            <a:endParaRPr lang="en-GB"/>
          </a:p>
        </p:txBody>
      </p:sp>
    </p:spTree>
    <p:extLst>
      <p:ext uri="{BB962C8B-B14F-4D97-AF65-F5344CB8AC3E}">
        <p14:creationId xmlns:p14="http://schemas.microsoft.com/office/powerpoint/2010/main" val="998932515"/>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ised Layout">
    <p:bg>
      <p:bgPr>
        <a:gradFill>
          <a:gsLst>
            <a:gs pos="93000">
              <a:schemeClr val="tx2"/>
            </a:gs>
            <a:gs pos="81000">
              <a:schemeClr val="accent6">
                <a:lumMod val="50000"/>
              </a:schemeClr>
            </a:gs>
            <a:gs pos="27000">
              <a:schemeClr val="tx1"/>
            </a:gs>
            <a:gs pos="8000">
              <a:schemeClr val="accent4">
                <a:lumMod val="75000"/>
              </a:schemeClr>
            </a:gs>
            <a:gs pos="0">
              <a:schemeClr val="accent4"/>
            </a:gs>
            <a:gs pos="99000">
              <a:schemeClr val="tx2">
                <a:lumMod val="40000"/>
                <a:lumOff val="60000"/>
              </a:schemeClr>
            </a:gs>
          </a:gsLst>
          <a:lin ang="12600000" scaled="0"/>
        </a:gradFill>
        <a:effectLst/>
      </p:bgPr>
    </p:bg>
    <p:spTree>
      <p:nvGrpSpPr>
        <p:cNvPr id="1" name=""/>
        <p:cNvGrpSpPr/>
        <p:nvPr/>
      </p:nvGrpSpPr>
      <p:grpSpPr>
        <a:xfrm>
          <a:off x="0" y="0"/>
          <a:ext cx="0" cy="0"/>
          <a:chOff x="0" y="0"/>
          <a:chExt cx="0" cy="0"/>
        </a:xfrm>
      </p:grpSpPr>
      <p:pic>
        <p:nvPicPr>
          <p:cNvPr id="10" name="Content Placeholder 14">
            <a:extLst>
              <a:ext uri="{FF2B5EF4-FFF2-40B4-BE49-F238E27FC236}">
                <a16:creationId xmlns:a16="http://schemas.microsoft.com/office/drawing/2014/main" id="{F6856948-14CB-159E-5A7C-80A011564123}"/>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0" y="0"/>
            <a:ext cx="12192000" cy="6832599"/>
          </a:xfrm>
          <a:prstGeom prst="rect">
            <a:avLst/>
          </a:prstGeom>
        </p:spPr>
      </p:pic>
      <p:pic>
        <p:nvPicPr>
          <p:cNvPr id="9" name="Content Placeholder 14">
            <a:extLst>
              <a:ext uri="{FF2B5EF4-FFF2-40B4-BE49-F238E27FC236}">
                <a16:creationId xmlns:a16="http://schemas.microsoft.com/office/drawing/2014/main" id="{7FFF1F47-49A0-3608-5C50-3C57415465BC}"/>
              </a:ext>
            </a:extLst>
          </p:cNvPr>
          <p:cNvPicPr>
            <a:picLocks noChangeAspect="1"/>
          </p:cNvPicPr>
          <p:nvPr userDrawn="1"/>
        </p:nvPicPr>
        <p:blipFill rotWithShape="1">
          <a:blip r:embed="rId4"/>
          <a:srcRect l="10901" t="2692" r="9005" b="2173"/>
          <a:stretch/>
        </p:blipFill>
        <p:spPr>
          <a:xfrm>
            <a:off x="-3" y="37"/>
            <a:ext cx="12192000" cy="6853863"/>
          </a:xfrm>
          <a:prstGeom prst="rect">
            <a:avLst/>
          </a:prstGeom>
        </p:spPr>
      </p:pic>
      <p:sp>
        <p:nvSpPr>
          <p:cNvPr id="2" name="Title 1">
            <a:extLst>
              <a:ext uri="{FF2B5EF4-FFF2-40B4-BE49-F238E27FC236}">
                <a16:creationId xmlns:a16="http://schemas.microsoft.com/office/drawing/2014/main" id="{3A462FF1-D97D-8505-FE7F-8B2DB411A8B1}"/>
              </a:ext>
            </a:extLst>
          </p:cNvPr>
          <p:cNvSpPr>
            <a:spLocks noGrp="1"/>
          </p:cNvSpPr>
          <p:nvPr>
            <p:ph type="title" hasCustomPrompt="1"/>
          </p:nvPr>
        </p:nvSpPr>
        <p:spPr>
          <a:xfrm>
            <a:off x="0" y="2527164"/>
            <a:ext cx="12191998" cy="1323440"/>
          </a:xfrm>
        </p:spPr>
        <p:txBody>
          <a:bodyPr rtlCol="0">
            <a:noAutofit/>
          </a:bodyPr>
          <a:lstStyle>
            <a:lvl1pPr algn="ctr">
              <a:defRPr lang="en-GB" sz="6000" kern="1200" spc="2200" baseline="0">
                <a:solidFill>
                  <a:schemeClr val="accent5"/>
                </a:solidFill>
              </a:defRPr>
            </a:lvl1pPr>
          </a:lstStyle>
          <a:p>
            <a:pPr rtl="0"/>
            <a:r>
              <a:rPr lang="en-GB"/>
              <a:t>Click to edit title</a:t>
            </a:r>
          </a:p>
        </p:txBody>
      </p:sp>
      <p:sp>
        <p:nvSpPr>
          <p:cNvPr id="12" name="Subtitle 2">
            <a:extLst>
              <a:ext uri="{FF2B5EF4-FFF2-40B4-BE49-F238E27FC236}">
                <a16:creationId xmlns:a16="http://schemas.microsoft.com/office/drawing/2014/main" id="{58B9CAE2-F3DD-D6D3-96C8-D947A4117752}"/>
              </a:ext>
            </a:extLst>
          </p:cNvPr>
          <p:cNvSpPr>
            <a:spLocks noGrp="1"/>
          </p:cNvSpPr>
          <p:nvPr>
            <p:ph type="subTitle" idx="1" hasCustomPrompt="1"/>
          </p:nvPr>
        </p:nvSpPr>
        <p:spPr>
          <a:xfrm>
            <a:off x="3" y="3558868"/>
            <a:ext cx="12191997" cy="781119"/>
          </a:xfrm>
        </p:spPr>
        <p:txBody>
          <a:bodyPr rtlCol="0">
            <a:noAutofit/>
          </a:bodyPr>
          <a:lstStyle>
            <a:lvl1pPr marL="0" indent="0" algn="ctr">
              <a:buNone/>
              <a:defRPr lang="en-GB" sz="4000" b="0" i="0" spc="1800" baseline="0">
                <a:solidFill>
                  <a:schemeClr val="bg1"/>
                </a:solidFill>
                <a:latin typeface="Biome Light" panose="020B0303030204020804" pitchFamily="34" charset="0"/>
                <a:cs typeface="Biome Light" panose="020B0303030204020804" pitchFamily="34" charset="0"/>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subtitle</a:t>
            </a:r>
          </a:p>
        </p:txBody>
      </p:sp>
      <p:sp>
        <p:nvSpPr>
          <p:cNvPr id="8" name="Text Placeholder 9">
            <a:extLst>
              <a:ext uri="{FF2B5EF4-FFF2-40B4-BE49-F238E27FC236}">
                <a16:creationId xmlns:a16="http://schemas.microsoft.com/office/drawing/2014/main" id="{07BA9FA4-8138-9E88-1DA3-FE01F56721B5}"/>
              </a:ext>
            </a:extLst>
          </p:cNvPr>
          <p:cNvSpPr>
            <a:spLocks noGrp="1"/>
          </p:cNvSpPr>
          <p:nvPr>
            <p:ph type="body" sz="quarter" idx="10" hasCustomPrompt="1"/>
          </p:nvPr>
        </p:nvSpPr>
        <p:spPr>
          <a:xfrm>
            <a:off x="0" y="5532550"/>
            <a:ext cx="12192000" cy="1323440"/>
          </a:xfrm>
          <a:solidFill>
            <a:schemeClr val="tx1">
              <a:alpha val="61961"/>
            </a:schemeClr>
          </a:solidFill>
        </p:spPr>
        <p:txBody>
          <a:bodyPr lIns="0" tIns="0" rIns="0" bIns="0" rtlCol="0" anchor="ctr" anchorCtr="0">
            <a:noAutofit/>
          </a:bodyPr>
          <a:lstStyle>
            <a:lvl1pPr marL="0" indent="0" algn="ctr">
              <a:lnSpc>
                <a:spcPct val="60000"/>
              </a:lnSpc>
              <a:buNone/>
              <a:defRPr lang="en-GB" sz="2000" b="0" i="0" spc="300">
                <a:solidFill>
                  <a:schemeClr val="bg1"/>
                </a:solidFill>
                <a:latin typeface="+mn-lt"/>
                <a:cs typeface="Arial" panose="020B0604020202020204" pitchFamily="34" charset="0"/>
              </a:defRPr>
            </a:lvl1pPr>
          </a:lstStyle>
          <a:p>
            <a:pPr lvl="0" rtl="0"/>
            <a:r>
              <a:rPr lang="en-GB"/>
              <a:t>Click to edit master text style</a:t>
            </a:r>
          </a:p>
        </p:txBody>
      </p:sp>
    </p:spTree>
    <p:extLst>
      <p:ext uri="{BB962C8B-B14F-4D97-AF65-F5344CB8AC3E}">
        <p14:creationId xmlns:p14="http://schemas.microsoft.com/office/powerpoint/2010/main" val="4119321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4_Custom Layout">
    <p:bg>
      <p:bgPr>
        <a:gradFill>
          <a:gsLst>
            <a:gs pos="81987">
              <a:schemeClr val="accent6">
                <a:lumMod val="50000"/>
              </a:schemeClr>
            </a:gs>
            <a:gs pos="35040">
              <a:srgbClr val="020B11"/>
            </a:gs>
            <a:gs pos="11979">
              <a:schemeClr val="accent4">
                <a:lumMod val="50000"/>
              </a:schemeClr>
            </a:gs>
            <a:gs pos="0">
              <a:schemeClr val="accent4"/>
            </a:gs>
            <a:gs pos="99000">
              <a:schemeClr val="tx2"/>
            </a:gs>
          </a:gsLst>
          <a:lin ang="5400000" scaled="1"/>
        </a:gradFill>
        <a:effectLst/>
      </p:bgPr>
    </p:bg>
    <p:spTree>
      <p:nvGrpSpPr>
        <p:cNvPr id="1" name=""/>
        <p:cNvGrpSpPr/>
        <p:nvPr/>
      </p:nvGrpSpPr>
      <p:grpSpPr>
        <a:xfrm>
          <a:off x="0" y="0"/>
          <a:ext cx="0" cy="0"/>
          <a:chOff x="0" y="0"/>
          <a:chExt cx="0" cy="0"/>
        </a:xfrm>
      </p:grpSpPr>
      <p:pic>
        <p:nvPicPr>
          <p:cNvPr id="24" name="Content Placeholder 14">
            <a:extLst>
              <a:ext uri="{FF2B5EF4-FFF2-40B4-BE49-F238E27FC236}">
                <a16:creationId xmlns:a16="http://schemas.microsoft.com/office/drawing/2014/main" id="{BD0D7128-6130-EE47-90ED-D45A35B4385D}"/>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6228" y="3074"/>
            <a:ext cx="12192000" cy="6854926"/>
          </a:xfrm>
          <a:prstGeom prst="rect">
            <a:avLst/>
          </a:prstGeom>
        </p:spPr>
      </p:pic>
      <p:pic>
        <p:nvPicPr>
          <p:cNvPr id="6" name="Content Placeholder 14">
            <a:extLst>
              <a:ext uri="{FF2B5EF4-FFF2-40B4-BE49-F238E27FC236}">
                <a16:creationId xmlns:a16="http://schemas.microsoft.com/office/drawing/2014/main" id="{14AC0A97-7D79-3DBE-FB53-A9EBFD806E06}"/>
              </a:ext>
            </a:extLst>
          </p:cNvPr>
          <p:cNvPicPr>
            <a:picLocks noChangeAspect="1"/>
          </p:cNvPicPr>
          <p:nvPr userDrawn="1"/>
        </p:nvPicPr>
        <p:blipFill rotWithShape="1">
          <a:blip r:embed="rId4"/>
          <a:srcRect l="151" t="2692" r="49052" b="2173"/>
          <a:stretch/>
        </p:blipFill>
        <p:spPr>
          <a:xfrm>
            <a:off x="4455845" y="-6350"/>
            <a:ext cx="7732295" cy="6853863"/>
          </a:xfrm>
          <a:prstGeom prst="rect">
            <a:avLst/>
          </a:prstGeom>
        </p:spPr>
      </p:pic>
      <p:sp>
        <p:nvSpPr>
          <p:cNvPr id="7" name="Rectangle 6">
            <a:extLst>
              <a:ext uri="{FF2B5EF4-FFF2-40B4-BE49-F238E27FC236}">
                <a16:creationId xmlns:a16="http://schemas.microsoft.com/office/drawing/2014/main" id="{F5F19E97-D266-0158-DB58-8B80C6AE8445}"/>
              </a:ext>
            </a:extLst>
          </p:cNvPr>
          <p:cNvSpPr/>
          <p:nvPr userDrawn="1"/>
        </p:nvSpPr>
        <p:spPr>
          <a:xfrm>
            <a:off x="-1" y="0"/>
            <a:ext cx="8784040" cy="6859155"/>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1003661" y="1052108"/>
            <a:ext cx="6910627" cy="1164882"/>
          </a:xfrm>
        </p:spPr>
        <p:txBody>
          <a:bodyPr rtlCol="0" anchor="b">
            <a:noAutofit/>
          </a:bodyPr>
          <a:lstStyle>
            <a:defPPr>
              <a:defRPr lang="en-GB"/>
            </a:defPPr>
          </a:lstStyle>
          <a:p>
            <a:pPr rtl="0"/>
            <a:r>
              <a:rPr lang="en-GB"/>
              <a:t>Click to edit title style</a:t>
            </a:r>
          </a:p>
        </p:txBody>
      </p:sp>
      <p:sp>
        <p:nvSpPr>
          <p:cNvPr id="13" name="Oval 12">
            <a:extLst>
              <a:ext uri="{FF2B5EF4-FFF2-40B4-BE49-F238E27FC236}">
                <a16:creationId xmlns:a16="http://schemas.microsoft.com/office/drawing/2014/main" id="{FAEE2076-2104-00E8-4FC5-D2D1939662A8}"/>
              </a:ext>
            </a:extLst>
          </p:cNvPr>
          <p:cNvSpPr/>
          <p:nvPr userDrawn="1"/>
        </p:nvSpPr>
        <p:spPr>
          <a:xfrm>
            <a:off x="1876516" y="842493"/>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14" name="Oval 13">
            <a:extLst>
              <a:ext uri="{FF2B5EF4-FFF2-40B4-BE49-F238E27FC236}">
                <a16:creationId xmlns:a16="http://schemas.microsoft.com/office/drawing/2014/main" id="{529EA78E-CF91-A313-1EA3-1B737189BE6A}"/>
              </a:ext>
            </a:extLst>
          </p:cNvPr>
          <p:cNvSpPr/>
          <p:nvPr userDrawn="1"/>
        </p:nvSpPr>
        <p:spPr>
          <a:xfrm>
            <a:off x="3272500" y="5713197"/>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1" name="Text Placeholder 19">
            <a:extLst>
              <a:ext uri="{FF2B5EF4-FFF2-40B4-BE49-F238E27FC236}">
                <a16:creationId xmlns:a16="http://schemas.microsoft.com/office/drawing/2014/main" id="{BC4BAB7B-AB4F-FB57-387C-7A8618043E21}"/>
              </a:ext>
            </a:extLst>
          </p:cNvPr>
          <p:cNvSpPr>
            <a:spLocks noGrp="1"/>
          </p:cNvSpPr>
          <p:nvPr>
            <p:ph type="body" sz="quarter" idx="30"/>
          </p:nvPr>
        </p:nvSpPr>
        <p:spPr>
          <a:xfrm>
            <a:off x="1025623" y="2530837"/>
            <a:ext cx="6888665" cy="961087"/>
          </a:xfrm>
        </p:spPr>
        <p:txBody>
          <a:bodyPr rtlCol="0">
            <a:noAutofit/>
          </a:bodyPr>
          <a:lstStyle>
            <a:lvl1pPr>
              <a:lnSpc>
                <a:spcPct val="140000"/>
              </a:lnSpc>
              <a:defRPr lang="en-GB" sz="2000"/>
            </a:lvl1pPr>
          </a:lstStyle>
          <a:p>
            <a:pPr lvl="0" rtl="0"/>
            <a:r>
              <a:rPr lang="en-US"/>
              <a:t>Click to edit Master text styles</a:t>
            </a:r>
          </a:p>
        </p:txBody>
      </p:sp>
      <p:sp>
        <p:nvSpPr>
          <p:cNvPr id="18" name="Text Placeholder 5">
            <a:extLst>
              <a:ext uri="{FF2B5EF4-FFF2-40B4-BE49-F238E27FC236}">
                <a16:creationId xmlns:a16="http://schemas.microsoft.com/office/drawing/2014/main" id="{7512376E-E81C-EEBC-A5F9-53785637088E}"/>
              </a:ext>
            </a:extLst>
          </p:cNvPr>
          <p:cNvSpPr>
            <a:spLocks noGrp="1"/>
          </p:cNvSpPr>
          <p:nvPr>
            <p:ph type="body" sz="quarter" idx="28" hasCustomPrompt="1"/>
          </p:nvPr>
        </p:nvSpPr>
        <p:spPr>
          <a:xfrm>
            <a:off x="1025624" y="3617963"/>
            <a:ext cx="6888665" cy="2241805"/>
          </a:xfrm>
        </p:spPr>
        <p:txBody>
          <a:bodyPr rtlCol="0" anchor="t">
            <a:noAutofit/>
          </a:bodyPr>
          <a:lstStyle>
            <a:lvl1pPr marL="285750" marR="0" indent="-285750" algn="l" defTabSz="914400" rtl="0" eaLnBrk="1" fontAlgn="auto" latinLnBrk="0" hangingPunct="1">
              <a:lnSpc>
                <a:spcPct val="150000"/>
              </a:lnSpc>
              <a:spcBef>
                <a:spcPts val="1000"/>
              </a:spcBef>
              <a:spcAft>
                <a:spcPts val="0"/>
              </a:spcAft>
              <a:buClr>
                <a:schemeClr val="accent6"/>
              </a:buClr>
              <a:buSzTx/>
              <a:buFont typeface="Arial" panose="020B0604020202020204" pitchFamily="34" charset="0"/>
              <a:buChar char="•"/>
              <a:tabLst/>
              <a:defRPr lang="en-GB" sz="1600">
                <a:solidFill>
                  <a:schemeClr val="bg1"/>
                </a:solidFill>
                <a:latin typeface="+mn-lt"/>
                <a:cs typeface="Biome" panose="020B0503030204020804" pitchFamily="34" charset="0"/>
              </a:defRPr>
            </a:lvl1pPr>
          </a:lstStyle>
          <a:p>
            <a:pPr marL="285750" marR="0" lvl="0" indent="-285750" algn="l" defTabSz="914400" rtl="0" eaLnBrk="1" fontAlgn="auto" latinLnBrk="0" hangingPunct="1">
              <a:lnSpc>
                <a:spcPct val="100000"/>
              </a:lnSpc>
              <a:spcBef>
                <a:spcPts val="1000"/>
              </a:spcBef>
              <a:spcAft>
                <a:spcPts val="0"/>
              </a:spcAft>
              <a:buClr>
                <a:schemeClr val="accent6"/>
              </a:buClr>
              <a:buSzTx/>
              <a:tabLst/>
              <a:defRPr lang="en-GB"/>
            </a:pPr>
            <a:r>
              <a:rPr lang="en-GB">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tabLst/>
              <a:defRPr lang="en-GB"/>
            </a:pPr>
            <a:r>
              <a:rPr lang="en-GB">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buFont typeface="Arial" panose="020B0604020202020204" pitchFamily="34" charset="0"/>
              <a:buChar char="•"/>
              <a:tabLst/>
              <a:defRPr lang="en-GB"/>
            </a:pPr>
            <a:r>
              <a:rPr lang="en-GB">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tabLst/>
              <a:defRPr lang="en-GB"/>
            </a:pPr>
            <a:endParaRPr lang="en-GB" dirty="0">
              <a:solidFill>
                <a:schemeClr val="bg1"/>
              </a:solidFill>
            </a:endParaRPr>
          </a:p>
          <a:p>
            <a:pPr rtl="0"/>
            <a:endParaRPr lang="en-GB" dirty="0">
              <a:solidFill>
                <a:schemeClr val="bg1"/>
              </a:solidFill>
            </a:endParaRPr>
          </a:p>
          <a:p>
            <a:pPr rtl="0"/>
            <a:endParaRPr lang="en-GB" dirty="0">
              <a:solidFill>
                <a:schemeClr val="bg1"/>
              </a:solidFill>
            </a:endParaRPr>
          </a:p>
        </p:txBody>
      </p:sp>
      <p:cxnSp>
        <p:nvCxnSpPr>
          <p:cNvPr id="15" name="Straight Connector 14">
            <a:extLst>
              <a:ext uri="{FF2B5EF4-FFF2-40B4-BE49-F238E27FC236}">
                <a16:creationId xmlns:a16="http://schemas.microsoft.com/office/drawing/2014/main" id="{A67E9B3C-3EC9-30D0-6EEC-FFD2F1067447}"/>
              </a:ext>
            </a:extLst>
          </p:cNvPr>
          <p:cNvCxnSpPr>
            <a:cxnSpLocks/>
          </p:cNvCxnSpPr>
          <p:nvPr userDrawn="1"/>
        </p:nvCxnSpPr>
        <p:spPr>
          <a:xfrm>
            <a:off x="-12590" y="2359726"/>
            <a:ext cx="532008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7" name="Footer Placeholder 4">
            <a:extLst>
              <a:ext uri="{FF2B5EF4-FFF2-40B4-BE49-F238E27FC236}">
                <a16:creationId xmlns:a16="http://schemas.microsoft.com/office/drawing/2014/main" id="{CB971EAC-E57B-EF86-ED6F-AE35987CDF0C}"/>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9" name="Slide Number Placeholder 5">
            <a:extLst>
              <a:ext uri="{FF2B5EF4-FFF2-40B4-BE49-F238E27FC236}">
                <a16:creationId xmlns:a16="http://schemas.microsoft.com/office/drawing/2014/main" id="{8A0ED8DF-4F9C-BDFE-68ED-49B03A5441CE}"/>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6" name="Graphic 12">
            <a:extLst>
              <a:ext uri="{FF2B5EF4-FFF2-40B4-BE49-F238E27FC236}">
                <a16:creationId xmlns:a16="http://schemas.microsoft.com/office/drawing/2014/main" id="{44BC0460-E5E3-23E3-6335-36CF4BEB87F3}"/>
              </a:ext>
            </a:extLst>
          </p:cNvPr>
          <p:cNvSpPr/>
          <p:nvPr userDrawn="1"/>
        </p:nvSpPr>
        <p:spPr>
          <a:xfrm>
            <a:off x="2360199" y="596691"/>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161666230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pic>
        <p:nvPicPr>
          <p:cNvPr id="35" name="Picture 34">
            <a:extLst>
              <a:ext uri="{FF2B5EF4-FFF2-40B4-BE49-F238E27FC236}">
                <a16:creationId xmlns:a16="http://schemas.microsoft.com/office/drawing/2014/main" id="{E699CB90-DCF5-D9AC-0A86-1E02CB3418D4}"/>
              </a:ext>
            </a:extLst>
          </p:cNvPr>
          <p:cNvPicPr>
            <a:picLocks noChangeAspect="1"/>
          </p:cNvPicPr>
          <p:nvPr userDrawn="1"/>
        </p:nvPicPr>
        <p:blipFill>
          <a:blip r:embed="rId2">
            <a:alphaModFix amt="18000"/>
          </a:blip>
          <a:srcRect/>
          <a:stretch/>
        </p:blipFill>
        <p:spPr>
          <a:xfrm>
            <a:off x="0" y="11089"/>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36" name="Rectangle 35">
            <a:extLst>
              <a:ext uri="{FF2B5EF4-FFF2-40B4-BE49-F238E27FC236}">
                <a16:creationId xmlns:a16="http://schemas.microsoft.com/office/drawing/2014/main" id="{0ADD8375-FF36-FC51-FBBD-A4EBCE6D932A}"/>
              </a:ext>
            </a:extLst>
          </p:cNvPr>
          <p:cNvSpPr/>
          <p:nvPr userDrawn="1"/>
        </p:nvSpPr>
        <p:spPr>
          <a:xfrm>
            <a:off x="322118" y="365124"/>
            <a:ext cx="11547765" cy="6237287"/>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DF8070BB-B3B5-3A8A-2466-D661C741794F}"/>
              </a:ext>
            </a:extLst>
          </p:cNvPr>
          <p:cNvSpPr>
            <a:spLocks noGrp="1"/>
          </p:cNvSpPr>
          <p:nvPr>
            <p:ph type="title"/>
          </p:nvPr>
        </p:nvSpPr>
        <p:spPr>
          <a:xfrm>
            <a:off x="838198" y="365125"/>
            <a:ext cx="10515601" cy="1325563"/>
          </a:xfrm>
        </p:spPr>
        <p:txBody>
          <a:bodyPr rtlCol="0">
            <a:noAutofit/>
          </a:bodyPr>
          <a:lstStyle>
            <a:lvl1pPr algn="ctr">
              <a:defRPr lang="en-GB" spc="0"/>
            </a:lvl1pPr>
          </a:lstStyle>
          <a:p>
            <a:pPr rtl="0"/>
            <a:r>
              <a:rPr lang="en-US"/>
              <a:t>Click to edit Master title style</a:t>
            </a:r>
            <a:endParaRPr lang="en-GB"/>
          </a:p>
        </p:txBody>
      </p:sp>
      <p:sp>
        <p:nvSpPr>
          <p:cNvPr id="25" name="Text Placeholder 5">
            <a:extLst>
              <a:ext uri="{FF2B5EF4-FFF2-40B4-BE49-F238E27FC236}">
                <a16:creationId xmlns:a16="http://schemas.microsoft.com/office/drawing/2014/main" id="{70A684CF-D752-D358-B0D4-0DA2FFB2C780}"/>
              </a:ext>
            </a:extLst>
          </p:cNvPr>
          <p:cNvSpPr>
            <a:spLocks noGrp="1"/>
          </p:cNvSpPr>
          <p:nvPr>
            <p:ph type="body" sz="quarter" idx="29" hasCustomPrompt="1"/>
          </p:nvPr>
        </p:nvSpPr>
        <p:spPr>
          <a:xfrm>
            <a:off x="1709530" y="2220319"/>
            <a:ext cx="8845828" cy="929026"/>
          </a:xfrm>
        </p:spPr>
        <p:txBody>
          <a:bodyPr rtlCol="0" anchor="t">
            <a:noAutofit/>
          </a:bodyPr>
          <a:lstStyle>
            <a:lvl1pPr marL="0" indent="0" algn="ctr">
              <a:lnSpc>
                <a:spcPct val="140000"/>
              </a:lnSpc>
              <a:buFontTx/>
              <a:buNone/>
              <a:defRPr lang="en-GB" sz="1600">
                <a:solidFill>
                  <a:schemeClr val="bg1"/>
                </a:solidFill>
                <a:latin typeface="+mn-lt"/>
                <a:cs typeface="Arial" panose="020B0604020202020204" pitchFamily="34" charset="0"/>
              </a:defRPr>
            </a:lvl1pPr>
          </a:lstStyle>
          <a:p>
            <a:pPr rtl="0"/>
            <a:r>
              <a:rPr lang="en-GB">
                <a:solidFill>
                  <a:schemeClr val="bg1"/>
                </a:solidFill>
              </a:rPr>
              <a:t>Click to edit master text style</a:t>
            </a:r>
          </a:p>
        </p:txBody>
      </p:sp>
      <p:cxnSp>
        <p:nvCxnSpPr>
          <p:cNvPr id="12" name="Straight Connector 11">
            <a:extLst>
              <a:ext uri="{FF2B5EF4-FFF2-40B4-BE49-F238E27FC236}">
                <a16:creationId xmlns:a16="http://schemas.microsoft.com/office/drawing/2014/main" id="{B9C04702-97CE-9583-8282-DF8500E5ABEF}"/>
              </a:ext>
            </a:extLst>
          </p:cNvPr>
          <p:cNvCxnSpPr>
            <a:cxnSpLocks/>
          </p:cNvCxnSpPr>
          <p:nvPr userDrawn="1"/>
        </p:nvCxnSpPr>
        <p:spPr>
          <a:xfrm>
            <a:off x="4451205" y="3330985"/>
            <a:ext cx="0" cy="1774795"/>
          </a:xfrm>
          <a:prstGeom prst="line">
            <a:avLst/>
          </a:prstGeom>
          <a:ln w="25400">
            <a:gradFill>
              <a:gsLst>
                <a:gs pos="0">
                  <a:schemeClr val="accent4">
                    <a:lumMod val="50000"/>
                  </a:schemeClr>
                </a:gs>
                <a:gs pos="100000">
                  <a:schemeClr val="accent6"/>
                </a:gs>
              </a:gsLst>
              <a:lin ang="5400000" scaled="0"/>
            </a:gra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6439E47-02A2-4A4F-1E4A-5DF22C90533A}"/>
              </a:ext>
            </a:extLst>
          </p:cNvPr>
          <p:cNvCxnSpPr>
            <a:cxnSpLocks/>
          </p:cNvCxnSpPr>
          <p:nvPr userDrawn="1"/>
        </p:nvCxnSpPr>
        <p:spPr>
          <a:xfrm>
            <a:off x="7756108" y="3330985"/>
            <a:ext cx="0" cy="1774795"/>
          </a:xfrm>
          <a:prstGeom prst="line">
            <a:avLst/>
          </a:prstGeom>
          <a:ln w="25400">
            <a:gradFill>
              <a:gsLst>
                <a:gs pos="0">
                  <a:schemeClr val="accent4">
                    <a:lumMod val="50000"/>
                  </a:schemeClr>
                </a:gs>
                <a:gs pos="100000">
                  <a:schemeClr val="accent6"/>
                </a:gs>
              </a:gsLst>
              <a:lin ang="5400000" scaled="0"/>
            </a:gradFill>
          </a:ln>
        </p:spPr>
        <p:style>
          <a:lnRef idx="1">
            <a:schemeClr val="accent1"/>
          </a:lnRef>
          <a:fillRef idx="0">
            <a:schemeClr val="accent1"/>
          </a:fillRef>
          <a:effectRef idx="0">
            <a:schemeClr val="accent1"/>
          </a:effectRef>
          <a:fontRef idx="minor">
            <a:schemeClr val="tx1"/>
          </a:fontRef>
        </p:style>
      </p:cxnSp>
      <p:sp>
        <p:nvSpPr>
          <p:cNvPr id="18" name="Text Placeholder 3">
            <a:extLst>
              <a:ext uri="{FF2B5EF4-FFF2-40B4-BE49-F238E27FC236}">
                <a16:creationId xmlns:a16="http://schemas.microsoft.com/office/drawing/2014/main" id="{1ABCF599-DE3A-3924-1B55-8986557F7D68}"/>
              </a:ext>
            </a:extLst>
          </p:cNvPr>
          <p:cNvSpPr>
            <a:spLocks noGrp="1"/>
          </p:cNvSpPr>
          <p:nvPr>
            <p:ph type="body" sz="quarter" idx="33"/>
          </p:nvPr>
        </p:nvSpPr>
        <p:spPr>
          <a:xfrm>
            <a:off x="1557437" y="3360802"/>
            <a:ext cx="2522391" cy="1721355"/>
          </a:xfrm>
        </p:spPr>
        <p:txBody>
          <a:bodyPr rtlCol="0" anchor="ctr">
            <a:noAutofit/>
          </a:bodyPr>
          <a:lstStyle>
            <a:lvl1pPr algn="ctr">
              <a:defRPr lang="en-GB" sz="2000"/>
            </a:lvl1pPr>
          </a:lstStyle>
          <a:p>
            <a:pPr lvl="0" rtl="0"/>
            <a:r>
              <a:rPr lang="en-US"/>
              <a:t>Click to edit Master text styles</a:t>
            </a:r>
          </a:p>
        </p:txBody>
      </p:sp>
      <p:sp>
        <p:nvSpPr>
          <p:cNvPr id="19" name="Text Placeholder 3">
            <a:extLst>
              <a:ext uri="{FF2B5EF4-FFF2-40B4-BE49-F238E27FC236}">
                <a16:creationId xmlns:a16="http://schemas.microsoft.com/office/drawing/2014/main" id="{95711A8B-0B07-4705-5569-EA1C5E3964C1}"/>
              </a:ext>
            </a:extLst>
          </p:cNvPr>
          <p:cNvSpPr>
            <a:spLocks noGrp="1"/>
          </p:cNvSpPr>
          <p:nvPr>
            <p:ph type="body" sz="quarter" idx="34"/>
          </p:nvPr>
        </p:nvSpPr>
        <p:spPr>
          <a:xfrm>
            <a:off x="4800601" y="3358082"/>
            <a:ext cx="2587137" cy="1721355"/>
          </a:xfrm>
        </p:spPr>
        <p:txBody>
          <a:bodyPr rtlCol="0" anchor="ctr">
            <a:noAutofit/>
          </a:bodyPr>
          <a:lstStyle>
            <a:lvl1pPr algn="ctr">
              <a:defRPr lang="en-GB" sz="2000"/>
            </a:lvl1pPr>
          </a:lstStyle>
          <a:p>
            <a:pPr lvl="0" rtl="0"/>
            <a:r>
              <a:rPr lang="en-US"/>
              <a:t>Click to edit Master text styles</a:t>
            </a:r>
          </a:p>
        </p:txBody>
      </p:sp>
      <p:sp>
        <p:nvSpPr>
          <p:cNvPr id="21" name="Text Placeholder 3">
            <a:extLst>
              <a:ext uri="{FF2B5EF4-FFF2-40B4-BE49-F238E27FC236}">
                <a16:creationId xmlns:a16="http://schemas.microsoft.com/office/drawing/2014/main" id="{18BA5EC5-6267-42DB-3068-781F4FBA3354}"/>
              </a:ext>
            </a:extLst>
          </p:cNvPr>
          <p:cNvSpPr>
            <a:spLocks noGrp="1"/>
          </p:cNvSpPr>
          <p:nvPr>
            <p:ph type="body" sz="quarter" idx="35"/>
          </p:nvPr>
        </p:nvSpPr>
        <p:spPr>
          <a:xfrm>
            <a:off x="8125381" y="3360802"/>
            <a:ext cx="2587137" cy="1721355"/>
          </a:xfrm>
        </p:spPr>
        <p:txBody>
          <a:bodyPr rtlCol="0" anchor="ctr">
            <a:noAutofit/>
          </a:bodyPr>
          <a:lstStyle>
            <a:lvl1pPr algn="ctr">
              <a:defRPr lang="en-GB" sz="2000"/>
            </a:lvl1pPr>
          </a:lstStyle>
          <a:p>
            <a:pPr lvl="0" rtl="0"/>
            <a:r>
              <a:rPr lang="en-US"/>
              <a:t>Click to edit Master text styles</a:t>
            </a:r>
          </a:p>
        </p:txBody>
      </p:sp>
      <p:sp>
        <p:nvSpPr>
          <p:cNvPr id="22" name="Footer Placeholder 4">
            <a:extLst>
              <a:ext uri="{FF2B5EF4-FFF2-40B4-BE49-F238E27FC236}">
                <a16:creationId xmlns:a16="http://schemas.microsoft.com/office/drawing/2014/main" id="{2E394DBB-1E16-C49F-3143-1C827302DEE2}"/>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23" name="Slide Number Placeholder 5">
            <a:extLst>
              <a:ext uri="{FF2B5EF4-FFF2-40B4-BE49-F238E27FC236}">
                <a16:creationId xmlns:a16="http://schemas.microsoft.com/office/drawing/2014/main" id="{CE982166-168E-4452-AD77-7BDE30E28F33}"/>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4" name="Graphic 12">
            <a:extLst>
              <a:ext uri="{FF2B5EF4-FFF2-40B4-BE49-F238E27FC236}">
                <a16:creationId xmlns:a16="http://schemas.microsoft.com/office/drawing/2014/main" id="{33860DCC-9F93-1344-72B0-356F9A045A3A}"/>
              </a:ext>
            </a:extLst>
          </p:cNvPr>
          <p:cNvSpPr/>
          <p:nvPr userDrawn="1"/>
        </p:nvSpPr>
        <p:spPr>
          <a:xfrm>
            <a:off x="873270" y="3931194"/>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Graphic 15">
            <a:extLst>
              <a:ext uri="{FF2B5EF4-FFF2-40B4-BE49-F238E27FC236}">
                <a16:creationId xmlns:a16="http://schemas.microsoft.com/office/drawing/2014/main" id="{1ABE433E-FA5E-3262-5CAB-46DED868AF63}"/>
              </a:ext>
            </a:extLst>
          </p:cNvPr>
          <p:cNvSpPr/>
          <p:nvPr userDrawn="1"/>
        </p:nvSpPr>
        <p:spPr>
          <a:xfrm>
            <a:off x="10658835" y="2022227"/>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6" name="Graphic 15">
            <a:extLst>
              <a:ext uri="{FF2B5EF4-FFF2-40B4-BE49-F238E27FC236}">
                <a16:creationId xmlns:a16="http://schemas.microsoft.com/office/drawing/2014/main" id="{67D7C421-15EE-D350-36FE-97825F63A2BA}"/>
              </a:ext>
            </a:extLst>
          </p:cNvPr>
          <p:cNvSpPr/>
          <p:nvPr userDrawn="1"/>
        </p:nvSpPr>
        <p:spPr>
          <a:xfrm>
            <a:off x="8496299" y="5218771"/>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303903048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7_Custom Layout">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1E869C67-E833-BD41-7743-D6450600B945}"/>
              </a:ext>
            </a:extLst>
          </p:cNvPr>
          <p:cNvPicPr>
            <a:picLocks noChangeAspect="1"/>
          </p:cNvPicPr>
          <p:nvPr userDrawn="1"/>
        </p:nvPicPr>
        <p:blipFill rotWithShape="1">
          <a:blip r:embed="rId2">
            <a:alphaModFix amt="39000"/>
          </a:blip>
          <a:srcRect l="30375" t="11383" b="18991"/>
          <a:stretch/>
        </p:blipFill>
        <p:spPr>
          <a:xfrm>
            <a:off x="0" y="1"/>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23" name="Rectangle 22">
            <a:extLst>
              <a:ext uri="{FF2B5EF4-FFF2-40B4-BE49-F238E27FC236}">
                <a16:creationId xmlns:a16="http://schemas.microsoft.com/office/drawing/2014/main" id="{B5F27405-A048-8186-4834-FCBC24391D91}"/>
              </a:ext>
            </a:extLst>
          </p:cNvPr>
          <p:cNvSpPr/>
          <p:nvPr userDrawn="1"/>
        </p:nvSpPr>
        <p:spPr>
          <a:xfrm>
            <a:off x="532" y="11284"/>
            <a:ext cx="12192000" cy="6845323"/>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DF8070BB-B3B5-3A8A-2466-D661C741794F}"/>
              </a:ext>
            </a:extLst>
          </p:cNvPr>
          <p:cNvSpPr>
            <a:spLocks noGrp="1"/>
          </p:cNvSpPr>
          <p:nvPr>
            <p:ph type="title"/>
          </p:nvPr>
        </p:nvSpPr>
        <p:spPr>
          <a:xfrm>
            <a:off x="835370" y="365125"/>
            <a:ext cx="10515601" cy="1325563"/>
          </a:xfrm>
        </p:spPr>
        <p:txBody>
          <a:bodyPr rtlCol="0">
            <a:noAutofit/>
          </a:bodyPr>
          <a:lstStyle>
            <a:lvl1pPr algn="ctr">
              <a:defRPr lang="en-GB" spc="0"/>
            </a:lvl1pPr>
          </a:lstStyle>
          <a:p>
            <a:pPr rtl="0"/>
            <a:r>
              <a:rPr lang="en-US"/>
              <a:t>Click to edit Master title style</a:t>
            </a:r>
            <a:endParaRPr lang="en-GB"/>
          </a:p>
        </p:txBody>
      </p:sp>
      <p:sp>
        <p:nvSpPr>
          <p:cNvPr id="38" name="Text Placeholder 19">
            <a:extLst>
              <a:ext uri="{FF2B5EF4-FFF2-40B4-BE49-F238E27FC236}">
                <a16:creationId xmlns:a16="http://schemas.microsoft.com/office/drawing/2014/main" id="{416EC7F6-3F25-98AA-EA20-A759C49841A2}"/>
              </a:ext>
            </a:extLst>
          </p:cNvPr>
          <p:cNvSpPr>
            <a:spLocks noGrp="1"/>
          </p:cNvSpPr>
          <p:nvPr>
            <p:ph type="body" sz="quarter" idx="30" hasCustomPrompt="1"/>
          </p:nvPr>
        </p:nvSpPr>
        <p:spPr>
          <a:xfrm>
            <a:off x="1828739" y="2714455"/>
            <a:ext cx="3953594" cy="509671"/>
          </a:xfrm>
        </p:spPr>
        <p:txBody>
          <a:bodyPr rtlCol="0" anchor="ctr">
            <a:noAutofit/>
          </a:bodyPr>
          <a:lstStyle>
            <a:lvl1pPr>
              <a:defRPr lang="en-GB" sz="2000" spc="300"/>
            </a:lvl1pPr>
          </a:lstStyle>
          <a:p>
            <a:pPr lvl="0" rtl="0"/>
            <a:r>
              <a:rPr lang="en-GB"/>
              <a:t>Click to edit text</a:t>
            </a:r>
          </a:p>
        </p:txBody>
      </p:sp>
      <p:sp>
        <p:nvSpPr>
          <p:cNvPr id="40" name="Text Placeholder 19">
            <a:extLst>
              <a:ext uri="{FF2B5EF4-FFF2-40B4-BE49-F238E27FC236}">
                <a16:creationId xmlns:a16="http://schemas.microsoft.com/office/drawing/2014/main" id="{59A4D373-2403-6A05-1927-144387611C25}"/>
              </a:ext>
            </a:extLst>
          </p:cNvPr>
          <p:cNvSpPr>
            <a:spLocks noGrp="1"/>
          </p:cNvSpPr>
          <p:nvPr>
            <p:ph type="body" sz="quarter" idx="32" hasCustomPrompt="1"/>
          </p:nvPr>
        </p:nvSpPr>
        <p:spPr>
          <a:xfrm>
            <a:off x="6966224" y="2700810"/>
            <a:ext cx="3911982" cy="523316"/>
          </a:xfrm>
        </p:spPr>
        <p:txBody>
          <a:bodyPr rtlCol="0" anchor="ctr">
            <a:noAutofit/>
          </a:bodyPr>
          <a:lstStyle>
            <a:lvl1pPr>
              <a:defRPr lang="en-GB" sz="2000" spc="300"/>
            </a:lvl1pPr>
          </a:lstStyle>
          <a:p>
            <a:pPr lvl="0" rtl="0"/>
            <a:r>
              <a:rPr lang="en-GB"/>
              <a:t>Click to edit text</a:t>
            </a:r>
          </a:p>
        </p:txBody>
      </p:sp>
      <p:sp>
        <p:nvSpPr>
          <p:cNvPr id="5" name="Content Placeholder 4">
            <a:extLst>
              <a:ext uri="{FF2B5EF4-FFF2-40B4-BE49-F238E27FC236}">
                <a16:creationId xmlns:a16="http://schemas.microsoft.com/office/drawing/2014/main" id="{A2003C5A-BF21-DE87-0ED1-3E2D0F32B5D8}"/>
              </a:ext>
            </a:extLst>
          </p:cNvPr>
          <p:cNvSpPr>
            <a:spLocks noGrp="1"/>
          </p:cNvSpPr>
          <p:nvPr>
            <p:ph sz="quarter" idx="35"/>
          </p:nvPr>
        </p:nvSpPr>
        <p:spPr>
          <a:xfrm>
            <a:off x="1864931" y="3448050"/>
            <a:ext cx="3911982" cy="2307568"/>
          </a:xfrm>
        </p:spPr>
        <p:txBody>
          <a:bodyPr rtlCol="0"/>
          <a:lstStyle>
            <a:lvl1pPr marL="283464" indent="-283464">
              <a:buClr>
                <a:schemeClr val="accent6"/>
              </a:buClr>
              <a:buFont typeface="Arial" panose="020B0604020202020204" pitchFamily="34" charset="0"/>
              <a:buChar char="•"/>
              <a:defRPr lang="en-GB" sz="1600" spc="200" baseline="0">
                <a:solidFill>
                  <a:schemeClr val="bg1"/>
                </a:solidFill>
                <a:latin typeface="+mn-lt"/>
              </a:defRPr>
            </a:lvl1pPr>
            <a:lvl2pPr marL="566928" indent="-283464">
              <a:defRPr lang="en-GB" sz="1600"/>
            </a:lvl2pPr>
            <a:lvl3pPr marL="859536" indent="-283464">
              <a:defRPr lang="en-GB" sz="1600"/>
            </a:lvl3pPr>
            <a:lvl4pPr marL="1152144">
              <a:defRPr lang="en-GB" sz="1600"/>
            </a:lvl4pPr>
          </a:lstStyle>
          <a:p>
            <a:pPr lvl="0" rtl="0"/>
            <a:r>
              <a:rPr lang="en-US"/>
              <a:t>Click to edit Master text styles</a:t>
            </a:r>
          </a:p>
          <a:p>
            <a:pPr lvl="1" rtl="0"/>
            <a:r>
              <a:rPr lang="en-US"/>
              <a:t>Second level</a:t>
            </a:r>
          </a:p>
          <a:p>
            <a:pPr lvl="2" rtl="0"/>
            <a:r>
              <a:rPr lang="en-US"/>
              <a:t>Third level</a:t>
            </a:r>
          </a:p>
          <a:p>
            <a:pPr lvl="3" rtl="0"/>
            <a:r>
              <a:rPr lang="en-US"/>
              <a:t>Fourth level</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p:nvPr>
        </p:nvSpPr>
        <p:spPr>
          <a:xfrm>
            <a:off x="6966224" y="3448050"/>
            <a:ext cx="3911982" cy="2307568"/>
          </a:xfrm>
        </p:spPr>
        <p:txBody>
          <a:bodyPr rtlCol="0"/>
          <a:lstStyle>
            <a:lvl1pPr marL="283464" indent="-283464">
              <a:buClr>
                <a:schemeClr val="accent6"/>
              </a:buClr>
              <a:buFont typeface="Arial" panose="020B0604020202020204" pitchFamily="34" charset="0"/>
              <a:buChar char="•"/>
              <a:defRPr lang="en-GB" sz="1600" spc="200" baseline="0">
                <a:solidFill>
                  <a:schemeClr val="bg1"/>
                </a:solidFill>
                <a:latin typeface="+mn-lt"/>
              </a:defRPr>
            </a:lvl1pPr>
            <a:lvl2pPr marL="566928" indent="-283464">
              <a:defRPr lang="en-GB" sz="1600"/>
            </a:lvl2pPr>
            <a:lvl3pPr marL="859536" indent="-283464">
              <a:defRPr lang="en-GB" sz="1600"/>
            </a:lvl3pPr>
            <a:lvl4pPr marL="1152144">
              <a:defRPr lang="en-GB" sz="1600"/>
            </a:lvl4pPr>
          </a:lstStyle>
          <a:p>
            <a:pPr lvl="0" rtl="0"/>
            <a:r>
              <a:rPr lang="en-US"/>
              <a:t>Click to edit Master text styles</a:t>
            </a:r>
          </a:p>
          <a:p>
            <a:pPr lvl="1" rtl="0"/>
            <a:r>
              <a:rPr lang="en-US"/>
              <a:t>Second level</a:t>
            </a:r>
          </a:p>
          <a:p>
            <a:pPr lvl="2" rtl="0"/>
            <a:r>
              <a:rPr lang="en-US"/>
              <a:t>Third level</a:t>
            </a:r>
          </a:p>
          <a:p>
            <a:pPr lvl="3" rtl="0"/>
            <a:r>
              <a:rPr lang="en-US"/>
              <a:t>Fourth level</a:t>
            </a:r>
          </a:p>
        </p:txBody>
      </p:sp>
      <p:sp>
        <p:nvSpPr>
          <p:cNvPr id="41" name="Graphic 15">
            <a:extLst>
              <a:ext uri="{FF2B5EF4-FFF2-40B4-BE49-F238E27FC236}">
                <a16:creationId xmlns:a16="http://schemas.microsoft.com/office/drawing/2014/main" id="{FFDFB3E1-7148-2A79-2224-9A66EE89CDB3}"/>
              </a:ext>
            </a:extLst>
          </p:cNvPr>
          <p:cNvSpPr/>
          <p:nvPr userDrawn="1"/>
        </p:nvSpPr>
        <p:spPr>
          <a:xfrm>
            <a:off x="10521648" y="5608449"/>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42" name="Graphic 15">
            <a:extLst>
              <a:ext uri="{FF2B5EF4-FFF2-40B4-BE49-F238E27FC236}">
                <a16:creationId xmlns:a16="http://schemas.microsoft.com/office/drawing/2014/main" id="{4D2D79B7-4A68-FA5E-D644-77D4216A8149}"/>
              </a:ext>
            </a:extLst>
          </p:cNvPr>
          <p:cNvSpPr/>
          <p:nvPr userDrawn="1"/>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44" name="Graphic 12">
            <a:extLst>
              <a:ext uri="{FF2B5EF4-FFF2-40B4-BE49-F238E27FC236}">
                <a16:creationId xmlns:a16="http://schemas.microsoft.com/office/drawing/2014/main" id="{09257FA7-91DE-7D44-90E4-63C9DFA962D4}"/>
              </a:ext>
            </a:extLst>
          </p:cNvPr>
          <p:cNvSpPr/>
          <p:nvPr userDrawn="1"/>
        </p:nvSpPr>
        <p:spPr>
          <a:xfrm>
            <a:off x="1306906" y="3837599"/>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8" name="Graphic 12">
            <a:extLst>
              <a:ext uri="{FF2B5EF4-FFF2-40B4-BE49-F238E27FC236}">
                <a16:creationId xmlns:a16="http://schemas.microsoft.com/office/drawing/2014/main" id="{4B7933AC-77F8-5A1E-9F12-CD7683B26868}"/>
              </a:ext>
            </a:extLst>
          </p:cNvPr>
          <p:cNvSpPr/>
          <p:nvPr userDrawn="1"/>
        </p:nvSpPr>
        <p:spPr>
          <a:xfrm>
            <a:off x="653351" y="4521502"/>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454591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bg>
      <p:bgPr>
        <a:gradFill flip="none" rotWithShape="1">
          <a:gsLst>
            <a:gs pos="0">
              <a:schemeClr val="accent4">
                <a:lumMod val="50000"/>
              </a:schemeClr>
            </a:gs>
            <a:gs pos="28000">
              <a:schemeClr val="tx1"/>
            </a:gs>
            <a:gs pos="80000">
              <a:schemeClr val="accent6">
                <a:lumMod val="50000"/>
              </a:schemeClr>
            </a:gs>
            <a:gs pos="99000">
              <a:schemeClr val="tx2"/>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DE0BA61-3394-C68B-D34A-99473398C4DA}"/>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4" name="Content Placeholder 3">
            <a:extLst>
              <a:ext uri="{FF2B5EF4-FFF2-40B4-BE49-F238E27FC236}">
                <a16:creationId xmlns:a16="http://schemas.microsoft.com/office/drawing/2014/main" id="{071774B0-5C6F-338C-838B-03C1E04D0C9B}"/>
              </a:ext>
            </a:extLst>
          </p:cNvPr>
          <p:cNvSpPr>
            <a:spLocks noGrp="1"/>
          </p:cNvSpPr>
          <p:nvPr>
            <p:ph sz="quarter" idx="25"/>
          </p:nvPr>
        </p:nvSpPr>
        <p:spPr>
          <a:xfrm>
            <a:off x="849351" y="1683189"/>
            <a:ext cx="10493300" cy="5174811"/>
          </a:xfrm>
          <a:solidFill>
            <a:schemeClr val="bg2"/>
          </a:solidFill>
        </p:spPr>
        <p:txBody>
          <a:bodyPr rtlCol="0">
            <a:no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 name="Title 1">
            <a:extLst>
              <a:ext uri="{FF2B5EF4-FFF2-40B4-BE49-F238E27FC236}">
                <a16:creationId xmlns:a16="http://schemas.microsoft.com/office/drawing/2014/main" id="{F13A8728-F1AB-C74B-A3F2-19AC95C547D2}"/>
              </a:ext>
            </a:extLst>
          </p:cNvPr>
          <p:cNvSpPr>
            <a:spLocks noGrp="1"/>
          </p:cNvSpPr>
          <p:nvPr>
            <p:ph type="title"/>
          </p:nvPr>
        </p:nvSpPr>
        <p:spPr>
          <a:xfrm>
            <a:off x="849351" y="365125"/>
            <a:ext cx="10515600" cy="1325563"/>
          </a:xfrm>
        </p:spPr>
        <p:txBody>
          <a:bodyPr rtlCol="0">
            <a:noAutofit/>
          </a:bodyPr>
          <a:lstStyle>
            <a:lvl1pPr algn="ctr">
              <a:defRPr lang="en-GB" spc="0"/>
            </a:lvl1pPr>
          </a:lstStyle>
          <a:p>
            <a:pPr rtl="0"/>
            <a:r>
              <a:rPr lang="en-US"/>
              <a:t>Click to edit Master title style</a:t>
            </a:r>
            <a:endParaRPr lang="en-GB"/>
          </a:p>
        </p:txBody>
      </p:sp>
      <p:sp>
        <p:nvSpPr>
          <p:cNvPr id="11" name="Graphic 15">
            <a:extLst>
              <a:ext uri="{FF2B5EF4-FFF2-40B4-BE49-F238E27FC236}">
                <a16:creationId xmlns:a16="http://schemas.microsoft.com/office/drawing/2014/main" id="{7FDD546F-3181-A2C4-3ECF-1E4540E1E8FD}"/>
              </a:ext>
            </a:extLst>
          </p:cNvPr>
          <p:cNvSpPr/>
          <p:nvPr userDrawn="1"/>
        </p:nvSpPr>
        <p:spPr>
          <a:xfrm>
            <a:off x="8949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3" name="Graphic 12">
            <a:extLst>
              <a:ext uri="{FF2B5EF4-FFF2-40B4-BE49-F238E27FC236}">
                <a16:creationId xmlns:a16="http://schemas.microsoft.com/office/drawing/2014/main" id="{97F35EB9-5535-DCD3-2424-B71C26EAE49D}"/>
              </a:ext>
            </a:extLst>
          </p:cNvPr>
          <p:cNvSpPr/>
          <p:nvPr userDrawn="1"/>
        </p:nvSpPr>
        <p:spPr>
          <a:xfrm>
            <a:off x="351350" y="4503806"/>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Footer Placeholder 4">
            <a:extLst>
              <a:ext uri="{FF2B5EF4-FFF2-40B4-BE49-F238E27FC236}">
                <a16:creationId xmlns:a16="http://schemas.microsoft.com/office/drawing/2014/main" id="{2588D46B-94A1-1F67-DBB5-DCEAA4A410AE}"/>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6" name="Slide Number Placeholder 5">
            <a:extLst>
              <a:ext uri="{FF2B5EF4-FFF2-40B4-BE49-F238E27FC236}">
                <a16:creationId xmlns:a16="http://schemas.microsoft.com/office/drawing/2014/main" id="{5B30F573-4108-8909-3C0A-D2447A10921D}"/>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7" name="Graphic 12">
            <a:extLst>
              <a:ext uri="{FF2B5EF4-FFF2-40B4-BE49-F238E27FC236}">
                <a16:creationId xmlns:a16="http://schemas.microsoft.com/office/drawing/2014/main" id="{3EDBAD98-791B-7F40-4F48-85CFC9ECABBE}"/>
              </a:ext>
            </a:extLst>
          </p:cNvPr>
          <p:cNvSpPr/>
          <p:nvPr userDrawn="1"/>
        </p:nvSpPr>
        <p:spPr>
          <a:xfrm>
            <a:off x="653351"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9" name="Graphic 12">
            <a:extLst>
              <a:ext uri="{FF2B5EF4-FFF2-40B4-BE49-F238E27FC236}">
                <a16:creationId xmlns:a16="http://schemas.microsoft.com/office/drawing/2014/main" id="{E3D81F90-4EAE-8C26-A885-E7B59E49164A}"/>
              </a:ext>
            </a:extLst>
          </p:cNvPr>
          <p:cNvSpPr/>
          <p:nvPr userDrawn="1"/>
        </p:nvSpPr>
        <p:spPr>
          <a:xfrm>
            <a:off x="10979909" y="1571885"/>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36041917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Title and Content">
    <p:bg>
      <p:bgPr>
        <a:gradFill flip="none" rotWithShape="1">
          <a:gsLst>
            <a:gs pos="0">
              <a:schemeClr val="accent4">
                <a:lumMod val="50000"/>
              </a:schemeClr>
            </a:gs>
            <a:gs pos="28000">
              <a:schemeClr val="tx1"/>
            </a:gs>
            <a:gs pos="80000">
              <a:schemeClr val="accent6">
                <a:lumMod val="50000"/>
              </a:schemeClr>
            </a:gs>
            <a:gs pos="99000">
              <a:schemeClr val="tx2"/>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DE0BA61-3394-C68B-D34A-99473398C4DA}"/>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8" name="Content Placeholder 8">
            <a:extLst>
              <a:ext uri="{FF2B5EF4-FFF2-40B4-BE49-F238E27FC236}">
                <a16:creationId xmlns:a16="http://schemas.microsoft.com/office/drawing/2014/main" id="{EF5DF7BD-C87C-3543-83E0-896181958360}"/>
              </a:ext>
            </a:extLst>
          </p:cNvPr>
          <p:cNvSpPr>
            <a:spLocks noGrp="1"/>
          </p:cNvSpPr>
          <p:nvPr>
            <p:ph sz="quarter" idx="24" hasCustomPrompt="1"/>
          </p:nvPr>
        </p:nvSpPr>
        <p:spPr>
          <a:xfrm>
            <a:off x="849349" y="1684777"/>
            <a:ext cx="10515601" cy="5171635"/>
          </a:xfrm>
          <a:solidFill>
            <a:schemeClr val="bg2"/>
          </a:solidFill>
        </p:spPr>
        <p:txBody>
          <a:bodyPr rtlCol="0" anchor="ctr">
            <a:noAutofit/>
          </a:bodyPr>
          <a:lstStyle>
            <a:lvl1pPr algn="ctr" rtl="0" fontAlgn="base">
              <a:defRPr lang="en-GB" sz="1800" b="0" i="0" smtClean="0">
                <a:solidFill>
                  <a:schemeClr val="bg1"/>
                </a:solidFill>
                <a:effectLst/>
                <a:latin typeface="Arial Nova" panose="020B0504020202020204" pitchFamily="34" charset="0"/>
                <a:cs typeface="Arial" panose="020B0604020202020204" pitchFamily="34" charset="0"/>
              </a:defRPr>
            </a:lvl1pPr>
          </a:lstStyle>
          <a:p>
            <a:pPr rtl="0" fontAlgn="base"/>
            <a:r>
              <a:rPr lang="en-GB" b="0" i="0">
                <a:solidFill>
                  <a:srgbClr val="201F1E"/>
                </a:solidFill>
                <a:effectLst/>
                <a:latin typeface="Calibri" panose="020F0502020204030204" pitchFamily="34" charset="0"/>
              </a:rPr>
              <a:t>Click to insert image or graphic here</a:t>
            </a:r>
            <a:endParaRPr lang="en-GB" b="0" i="0" dirty="0">
              <a:solidFill>
                <a:srgbClr val="000000"/>
              </a:solidFill>
              <a:effectLst/>
              <a:latin typeface="Segoe UI" panose="020B0502040204020203" pitchFamily="34" charset="0"/>
            </a:endParaRPr>
          </a:p>
        </p:txBody>
      </p:sp>
      <p:sp>
        <p:nvSpPr>
          <p:cNvPr id="2" name="Title 1">
            <a:extLst>
              <a:ext uri="{FF2B5EF4-FFF2-40B4-BE49-F238E27FC236}">
                <a16:creationId xmlns:a16="http://schemas.microsoft.com/office/drawing/2014/main" id="{F13A8728-F1AB-C74B-A3F2-19AC95C547D2}"/>
              </a:ext>
            </a:extLst>
          </p:cNvPr>
          <p:cNvSpPr>
            <a:spLocks noGrp="1"/>
          </p:cNvSpPr>
          <p:nvPr>
            <p:ph type="title"/>
          </p:nvPr>
        </p:nvSpPr>
        <p:spPr>
          <a:xfrm>
            <a:off x="849351" y="365125"/>
            <a:ext cx="10515600" cy="1325563"/>
          </a:xfrm>
        </p:spPr>
        <p:txBody>
          <a:bodyPr rtlCol="0">
            <a:noAutofit/>
          </a:bodyPr>
          <a:lstStyle>
            <a:lvl1pPr algn="ctr">
              <a:defRPr lang="en-GB" spc="0"/>
            </a:lvl1pPr>
          </a:lstStyle>
          <a:p>
            <a:pPr rtl="0"/>
            <a:r>
              <a:rPr lang="en-US"/>
              <a:t>Click to edit Master title style</a:t>
            </a:r>
            <a:endParaRPr lang="en-GB"/>
          </a:p>
        </p:txBody>
      </p:sp>
      <p:sp>
        <p:nvSpPr>
          <p:cNvPr id="11" name="Graphic 15">
            <a:extLst>
              <a:ext uri="{FF2B5EF4-FFF2-40B4-BE49-F238E27FC236}">
                <a16:creationId xmlns:a16="http://schemas.microsoft.com/office/drawing/2014/main" id="{7FDD546F-3181-A2C4-3ECF-1E4540E1E8FD}"/>
              </a:ext>
            </a:extLst>
          </p:cNvPr>
          <p:cNvSpPr/>
          <p:nvPr userDrawn="1"/>
        </p:nvSpPr>
        <p:spPr>
          <a:xfrm>
            <a:off x="871787" y="621690"/>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3" name="Graphic 12">
            <a:extLst>
              <a:ext uri="{FF2B5EF4-FFF2-40B4-BE49-F238E27FC236}">
                <a16:creationId xmlns:a16="http://schemas.microsoft.com/office/drawing/2014/main" id="{97F35EB9-5535-DCD3-2424-B71C26EAE49D}"/>
              </a:ext>
            </a:extLst>
          </p:cNvPr>
          <p:cNvSpPr/>
          <p:nvPr userDrawn="1"/>
        </p:nvSpPr>
        <p:spPr>
          <a:xfrm>
            <a:off x="351350" y="1540687"/>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Footer Placeholder 4">
            <a:extLst>
              <a:ext uri="{FF2B5EF4-FFF2-40B4-BE49-F238E27FC236}">
                <a16:creationId xmlns:a16="http://schemas.microsoft.com/office/drawing/2014/main" id="{2588D46B-94A1-1F67-DBB5-DCEAA4A410AE}"/>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6" name="Slide Number Placeholder 5">
            <a:extLst>
              <a:ext uri="{FF2B5EF4-FFF2-40B4-BE49-F238E27FC236}">
                <a16:creationId xmlns:a16="http://schemas.microsoft.com/office/drawing/2014/main" id="{5B30F573-4108-8909-3C0A-D2447A10921D}"/>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7" name="Graphic 12">
            <a:extLst>
              <a:ext uri="{FF2B5EF4-FFF2-40B4-BE49-F238E27FC236}">
                <a16:creationId xmlns:a16="http://schemas.microsoft.com/office/drawing/2014/main" id="{3EDBAD98-791B-7F40-4F48-85CFC9ECABBE}"/>
              </a:ext>
            </a:extLst>
          </p:cNvPr>
          <p:cNvSpPr/>
          <p:nvPr userDrawn="1"/>
        </p:nvSpPr>
        <p:spPr>
          <a:xfrm>
            <a:off x="607054" y="188247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9" name="Graphic 12">
            <a:extLst>
              <a:ext uri="{FF2B5EF4-FFF2-40B4-BE49-F238E27FC236}">
                <a16:creationId xmlns:a16="http://schemas.microsoft.com/office/drawing/2014/main" id="{E3D81F90-4EAE-8C26-A885-E7B59E49164A}"/>
              </a:ext>
            </a:extLst>
          </p:cNvPr>
          <p:cNvSpPr/>
          <p:nvPr userDrawn="1"/>
        </p:nvSpPr>
        <p:spPr>
          <a:xfrm>
            <a:off x="11685964" y="286824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174074619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Custom Layout">
    <p:bg>
      <p:bgPr>
        <a:gradFill>
          <a:gsLst>
            <a:gs pos="79986">
              <a:schemeClr val="accent6">
                <a:lumMod val="50000"/>
              </a:schemeClr>
            </a:gs>
            <a:gs pos="39018">
              <a:srgbClr val="020C12"/>
            </a:gs>
            <a:gs pos="15000">
              <a:schemeClr val="accent4">
                <a:lumMod val="50000"/>
              </a:schemeClr>
            </a:gs>
            <a:gs pos="0">
              <a:schemeClr val="accent4"/>
            </a:gs>
            <a:gs pos="99000">
              <a:schemeClr val="tx2"/>
            </a:gs>
          </a:gsLst>
          <a:lin ang="7200000" scaled="0"/>
        </a:gra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57E44934-AEEA-561B-0ADE-A0E419F72E34}"/>
              </a:ext>
            </a:extLst>
          </p:cNvPr>
          <p:cNvSpPr/>
          <p:nvPr userDrawn="1"/>
        </p:nvSpPr>
        <p:spPr>
          <a:xfrm>
            <a:off x="0" y="4477"/>
            <a:ext cx="12192000" cy="685352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EB87731F-00C5-9B08-2819-491BDD0E10F0}"/>
              </a:ext>
            </a:extLst>
          </p:cNvPr>
          <p:cNvSpPr>
            <a:spLocks noGrp="1"/>
          </p:cNvSpPr>
          <p:nvPr>
            <p:ph type="title"/>
          </p:nvPr>
        </p:nvSpPr>
        <p:spPr/>
        <p:txBody>
          <a:bodyPr rtlCol="0">
            <a:noAutofit/>
          </a:bodyPr>
          <a:lstStyle>
            <a:lvl1pPr algn="ctr">
              <a:defRPr lang="en-GB" spc="0"/>
            </a:lvl1pPr>
          </a:lstStyle>
          <a:p>
            <a:pPr rtl="0"/>
            <a:r>
              <a:rPr lang="en-US"/>
              <a:t>Click to edit Master title style</a:t>
            </a:r>
            <a:endParaRPr lang="en-GB"/>
          </a:p>
        </p:txBody>
      </p:sp>
      <p:sp>
        <p:nvSpPr>
          <p:cNvPr id="26" name="Content Placeholder 3">
            <a:extLst>
              <a:ext uri="{FF2B5EF4-FFF2-40B4-BE49-F238E27FC236}">
                <a16:creationId xmlns:a16="http://schemas.microsoft.com/office/drawing/2014/main" id="{8476BD1A-F3CD-7831-B675-4B30DB13BBB4}"/>
              </a:ext>
            </a:extLst>
          </p:cNvPr>
          <p:cNvSpPr>
            <a:spLocks noGrp="1"/>
          </p:cNvSpPr>
          <p:nvPr>
            <p:ph sz="quarter" idx="29"/>
          </p:nvPr>
        </p:nvSpPr>
        <p:spPr>
          <a:xfrm>
            <a:off x="838200" y="2234612"/>
            <a:ext cx="2743200" cy="2743200"/>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3" name="Content Placeholder 3">
            <a:extLst>
              <a:ext uri="{FF2B5EF4-FFF2-40B4-BE49-F238E27FC236}">
                <a16:creationId xmlns:a16="http://schemas.microsoft.com/office/drawing/2014/main" id="{00056BB6-6681-5F18-0707-36FF788E8B7D}"/>
              </a:ext>
            </a:extLst>
          </p:cNvPr>
          <p:cNvSpPr>
            <a:spLocks noGrp="1"/>
          </p:cNvSpPr>
          <p:nvPr>
            <p:ph sz="quarter" idx="31"/>
          </p:nvPr>
        </p:nvSpPr>
        <p:spPr>
          <a:xfrm>
            <a:off x="3649398" y="1743093"/>
            <a:ext cx="4848110" cy="3833614"/>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7" name="Content Placeholder 3">
            <a:extLst>
              <a:ext uri="{FF2B5EF4-FFF2-40B4-BE49-F238E27FC236}">
                <a16:creationId xmlns:a16="http://schemas.microsoft.com/office/drawing/2014/main" id="{DA861960-A20F-381C-EC4B-C2A0F840B4C9}"/>
              </a:ext>
            </a:extLst>
          </p:cNvPr>
          <p:cNvSpPr>
            <a:spLocks noGrp="1"/>
          </p:cNvSpPr>
          <p:nvPr>
            <p:ph sz="quarter" idx="30"/>
          </p:nvPr>
        </p:nvSpPr>
        <p:spPr>
          <a:xfrm>
            <a:off x="8554054" y="2234612"/>
            <a:ext cx="2743200" cy="2735210"/>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4" name="Text Placeholder 5">
            <a:extLst>
              <a:ext uri="{FF2B5EF4-FFF2-40B4-BE49-F238E27FC236}">
                <a16:creationId xmlns:a16="http://schemas.microsoft.com/office/drawing/2014/main" id="{584954C9-4281-0277-452A-6BD47D8FAF39}"/>
              </a:ext>
            </a:extLst>
          </p:cNvPr>
          <p:cNvSpPr>
            <a:spLocks noGrp="1"/>
          </p:cNvSpPr>
          <p:nvPr>
            <p:ph type="body" sz="quarter" idx="28" hasCustomPrompt="1"/>
          </p:nvPr>
        </p:nvSpPr>
        <p:spPr>
          <a:xfrm>
            <a:off x="838200" y="5576707"/>
            <a:ext cx="10515600" cy="613963"/>
          </a:xfrm>
        </p:spPr>
        <p:txBody>
          <a:bodyPr rtlCol="0" anchor="ctr">
            <a:noAutofit/>
          </a:bodyPr>
          <a:lstStyle>
            <a:lvl1pPr marL="0" indent="0" algn="ctr">
              <a:lnSpc>
                <a:spcPct val="100000"/>
              </a:lnSpc>
              <a:buFontTx/>
              <a:buNone/>
              <a:defRPr lang="en-GB" sz="1600">
                <a:solidFill>
                  <a:schemeClr val="bg1"/>
                </a:solidFill>
                <a:latin typeface="Arial Nova" panose="020B0504020202020204" pitchFamily="34" charset="0"/>
              </a:defRPr>
            </a:lvl1pPr>
          </a:lstStyle>
          <a:p>
            <a:pPr rtl="0"/>
            <a:r>
              <a:rPr lang="en-GB">
                <a:solidFill>
                  <a:schemeClr val="bg1"/>
                </a:solidFill>
              </a:rPr>
              <a:t>Click to edit master text style</a:t>
            </a:r>
          </a:p>
        </p:txBody>
      </p:sp>
      <p:sp>
        <p:nvSpPr>
          <p:cNvPr id="24" name="Graphic 12">
            <a:extLst>
              <a:ext uri="{FF2B5EF4-FFF2-40B4-BE49-F238E27FC236}">
                <a16:creationId xmlns:a16="http://schemas.microsoft.com/office/drawing/2014/main" id="{19D5DAAF-67AD-0ADB-6FC2-7D9A92AE0BD0}"/>
              </a:ext>
            </a:extLst>
          </p:cNvPr>
          <p:cNvSpPr/>
          <p:nvPr userDrawn="1"/>
        </p:nvSpPr>
        <p:spPr>
          <a:xfrm>
            <a:off x="11170456" y="969148"/>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8581"/>
            </a:schemeClr>
          </a:solidFill>
          <a:ln w="422" cap="flat">
            <a:noFill/>
            <a:prstDash val="solid"/>
            <a:miter/>
          </a:ln>
        </p:spPr>
        <p:txBody>
          <a:bodyPr rtlCol="0" anchor="ctr">
            <a:noAutofit/>
          </a:bodyPr>
          <a:lstStyle>
            <a:defPPr>
              <a:defRPr lang="en-GB"/>
            </a:defPPr>
          </a:lstStyle>
          <a:p>
            <a:pPr rtl="0"/>
            <a:endParaRPr lang="en-GB" dirty="0"/>
          </a:p>
        </p:txBody>
      </p:sp>
      <p:sp>
        <p:nvSpPr>
          <p:cNvPr id="25" name="Oval 24">
            <a:extLst>
              <a:ext uri="{FF2B5EF4-FFF2-40B4-BE49-F238E27FC236}">
                <a16:creationId xmlns:a16="http://schemas.microsoft.com/office/drawing/2014/main" id="{138C17DA-981F-0BA8-3CD8-5ADAFFFB5412}"/>
              </a:ext>
            </a:extLst>
          </p:cNvPr>
          <p:cNvSpPr/>
          <p:nvPr userDrawn="1"/>
        </p:nvSpPr>
        <p:spPr>
          <a:xfrm>
            <a:off x="1876516" y="1290549"/>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13" name="Footer Placeholder 4">
            <a:extLst>
              <a:ext uri="{FF2B5EF4-FFF2-40B4-BE49-F238E27FC236}">
                <a16:creationId xmlns:a16="http://schemas.microsoft.com/office/drawing/2014/main" id="{4848A31F-7C70-BCA2-A2B0-D6C4100829B5}"/>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5" name="Slide Number Placeholder 5">
            <a:extLst>
              <a:ext uri="{FF2B5EF4-FFF2-40B4-BE49-F238E27FC236}">
                <a16:creationId xmlns:a16="http://schemas.microsoft.com/office/drawing/2014/main" id="{A9FED265-6FB8-0B0E-967A-10AF6EF773A7}"/>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6" name="Graphic 12">
            <a:extLst>
              <a:ext uri="{FF2B5EF4-FFF2-40B4-BE49-F238E27FC236}">
                <a16:creationId xmlns:a16="http://schemas.microsoft.com/office/drawing/2014/main" id="{B7E94463-D34E-7B78-40B0-21660AE939E4}"/>
              </a:ext>
            </a:extLst>
          </p:cNvPr>
          <p:cNvSpPr/>
          <p:nvPr userDrawn="1"/>
        </p:nvSpPr>
        <p:spPr>
          <a:xfrm>
            <a:off x="688076"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42205291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Custom Layout">
    <p:bg>
      <p:bgPr>
        <a:gradFill>
          <a:gsLst>
            <a:gs pos="82003">
              <a:schemeClr val="accent6"/>
            </a:gs>
            <a:gs pos="39982">
              <a:srgbClr val="020D13"/>
            </a:gs>
            <a:gs pos="14000">
              <a:schemeClr val="accent4">
                <a:lumMod val="50000"/>
              </a:schemeClr>
            </a:gs>
            <a:gs pos="0">
              <a:schemeClr val="accent4"/>
            </a:gs>
            <a:gs pos="98000">
              <a:schemeClr val="tx2"/>
            </a:gs>
          </a:gsLst>
          <a:lin ang="8400000" scaled="0"/>
        </a:grad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C32CE5E0-A271-3F02-95B0-2A27489DEFD2}"/>
              </a:ext>
            </a:extLst>
          </p:cNvPr>
          <p:cNvPicPr>
            <a:picLocks noChangeAspect="1"/>
          </p:cNvPicPr>
          <p:nvPr userDrawn="1"/>
        </p:nvPicPr>
        <p:blipFill rotWithShape="1">
          <a:blip r:embed="rId2">
            <a:alphaModFix amt="14000"/>
          </a:blip>
          <a:srcRect l="30375" t="11383" b="18991"/>
          <a:stretch/>
        </p:blipFill>
        <p:spPr>
          <a:xfrm>
            <a:off x="0" y="1"/>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18" name="Rectangle 17">
            <a:extLst>
              <a:ext uri="{FF2B5EF4-FFF2-40B4-BE49-F238E27FC236}">
                <a16:creationId xmlns:a16="http://schemas.microsoft.com/office/drawing/2014/main" id="{64AEACF2-BE4A-08C5-F323-8ED695B39E06}"/>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B4CF52F7-0472-2EF4-1223-1785705A2F5E}"/>
              </a:ext>
            </a:extLst>
          </p:cNvPr>
          <p:cNvSpPr>
            <a:spLocks noGrp="1"/>
          </p:cNvSpPr>
          <p:nvPr>
            <p:ph type="title"/>
          </p:nvPr>
        </p:nvSpPr>
        <p:spPr>
          <a:xfrm>
            <a:off x="849351" y="365125"/>
            <a:ext cx="10515600" cy="1325563"/>
          </a:xfrm>
        </p:spPr>
        <p:txBody>
          <a:bodyPr rtlCol="0">
            <a:noAutofit/>
          </a:bodyPr>
          <a:lstStyle>
            <a:lvl1pPr algn="ctr">
              <a:defRPr lang="en-GB" spc="0"/>
            </a:lvl1pPr>
          </a:lstStyle>
          <a:p>
            <a:pPr rtl="0"/>
            <a:r>
              <a:rPr lang="en-US"/>
              <a:t>Click to edit Master title style</a:t>
            </a:r>
            <a:endParaRPr lang="en-GB"/>
          </a:p>
        </p:txBody>
      </p:sp>
      <p:sp>
        <p:nvSpPr>
          <p:cNvPr id="21" name="Content Placeholder 3">
            <a:extLst>
              <a:ext uri="{FF2B5EF4-FFF2-40B4-BE49-F238E27FC236}">
                <a16:creationId xmlns:a16="http://schemas.microsoft.com/office/drawing/2014/main" id="{2A5F4FEA-EFFD-2913-9734-00CA69A215E5}"/>
              </a:ext>
            </a:extLst>
          </p:cNvPr>
          <p:cNvSpPr>
            <a:spLocks noGrp="1"/>
          </p:cNvSpPr>
          <p:nvPr>
            <p:ph sz="quarter" idx="29"/>
          </p:nvPr>
        </p:nvSpPr>
        <p:spPr>
          <a:xfrm>
            <a:off x="1494453" y="2057399"/>
            <a:ext cx="6430348" cy="3352163"/>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Picture Placeholder 3">
            <a:extLst>
              <a:ext uri="{FF2B5EF4-FFF2-40B4-BE49-F238E27FC236}">
                <a16:creationId xmlns:a16="http://schemas.microsoft.com/office/drawing/2014/main" id="{EB9156B9-9B42-6D12-4F4C-6DA6A98B333D}"/>
              </a:ext>
            </a:extLst>
          </p:cNvPr>
          <p:cNvSpPr>
            <a:spLocks noGrp="1"/>
          </p:cNvSpPr>
          <p:nvPr>
            <p:ph type="pic" sz="quarter" idx="30"/>
          </p:nvPr>
        </p:nvSpPr>
        <p:spPr>
          <a:xfrm>
            <a:off x="8324850" y="2055812"/>
            <a:ext cx="2373313" cy="3353751"/>
          </a:xfrm>
          <a:solidFill>
            <a:schemeClr val="bg2"/>
          </a:solidFill>
        </p:spPr>
        <p:txBody>
          <a:bodyPr rtlCol="0" anchor="ctr">
            <a:noAutofit/>
          </a:bodyPr>
          <a:lstStyle>
            <a:lvl1pPr algn="ctr">
              <a:defRPr lang="en-GB" sz="1800">
                <a:solidFill>
                  <a:schemeClr val="tx1"/>
                </a:solidFill>
              </a:defRPr>
            </a:lvl1pPr>
          </a:lstStyle>
          <a:p>
            <a:pPr rtl="0"/>
            <a:r>
              <a:rPr lang="en-US"/>
              <a:t>Click icon to add picture</a:t>
            </a:r>
            <a:endParaRPr lang="en-GB" dirty="0"/>
          </a:p>
        </p:txBody>
      </p:sp>
      <p:sp>
        <p:nvSpPr>
          <p:cNvPr id="7" name="Graphic 15">
            <a:extLst>
              <a:ext uri="{FF2B5EF4-FFF2-40B4-BE49-F238E27FC236}">
                <a16:creationId xmlns:a16="http://schemas.microsoft.com/office/drawing/2014/main" id="{0F80B8C5-F10F-2547-E085-FA5D266DDF76}"/>
              </a:ext>
            </a:extLst>
          </p:cNvPr>
          <p:cNvSpPr/>
          <p:nvPr userDrawn="1"/>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9" name="Graphic 12">
            <a:extLst>
              <a:ext uri="{FF2B5EF4-FFF2-40B4-BE49-F238E27FC236}">
                <a16:creationId xmlns:a16="http://schemas.microsoft.com/office/drawing/2014/main" id="{38898B79-1550-A6AC-FE9B-CBDD2DDE9EB0}"/>
              </a:ext>
            </a:extLst>
          </p:cNvPr>
          <p:cNvSpPr/>
          <p:nvPr userDrawn="1"/>
        </p:nvSpPr>
        <p:spPr>
          <a:xfrm>
            <a:off x="1225881" y="4503806"/>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4" name="Footer Placeholder 4">
            <a:extLst>
              <a:ext uri="{FF2B5EF4-FFF2-40B4-BE49-F238E27FC236}">
                <a16:creationId xmlns:a16="http://schemas.microsoft.com/office/drawing/2014/main" id="{C89F2857-55B5-64B7-59A5-3B565E8D1A2A}"/>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20" name="Slide Number Placeholder 5">
            <a:extLst>
              <a:ext uri="{FF2B5EF4-FFF2-40B4-BE49-F238E27FC236}">
                <a16:creationId xmlns:a16="http://schemas.microsoft.com/office/drawing/2014/main" id="{B702CC53-A6C1-26BA-DC75-CF9EF670E735}"/>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6" name="Graphic 15">
            <a:extLst>
              <a:ext uri="{FF2B5EF4-FFF2-40B4-BE49-F238E27FC236}">
                <a16:creationId xmlns:a16="http://schemas.microsoft.com/office/drawing/2014/main" id="{55D287F0-FA0C-5618-47B9-31AC978549CC}"/>
              </a:ext>
            </a:extLst>
          </p:cNvPr>
          <p:cNvSpPr/>
          <p:nvPr userDrawn="1"/>
        </p:nvSpPr>
        <p:spPr>
          <a:xfrm>
            <a:off x="11404163" y="4375790"/>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7" name="Graphic 12">
            <a:extLst>
              <a:ext uri="{FF2B5EF4-FFF2-40B4-BE49-F238E27FC236}">
                <a16:creationId xmlns:a16="http://schemas.microsoft.com/office/drawing/2014/main" id="{437FDA18-E199-E2F6-264B-D9B6E241E574}"/>
              </a:ext>
            </a:extLst>
          </p:cNvPr>
          <p:cNvSpPr/>
          <p:nvPr userDrawn="1"/>
        </p:nvSpPr>
        <p:spPr>
          <a:xfrm>
            <a:off x="653351"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88122271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bg>
      <p:bgPr>
        <a:gradFill>
          <a:gsLst>
            <a:gs pos="81987">
              <a:schemeClr val="accent6">
                <a:lumMod val="50000"/>
              </a:schemeClr>
            </a:gs>
            <a:gs pos="35040">
              <a:srgbClr val="020B11"/>
            </a:gs>
            <a:gs pos="11979">
              <a:schemeClr val="accent4">
                <a:lumMod val="50000"/>
              </a:schemeClr>
            </a:gs>
            <a:gs pos="0">
              <a:schemeClr val="accent4"/>
            </a:gs>
            <a:gs pos="99000">
              <a:schemeClr val="tx2"/>
            </a:gs>
          </a:gsLst>
          <a:lin ang="5400000" scaled="1"/>
        </a:gradFill>
        <a:effectLst/>
      </p:bgPr>
    </p:bg>
    <p:spTree>
      <p:nvGrpSpPr>
        <p:cNvPr id="1" name=""/>
        <p:cNvGrpSpPr/>
        <p:nvPr/>
      </p:nvGrpSpPr>
      <p:grpSpPr>
        <a:xfrm>
          <a:off x="0" y="0"/>
          <a:ext cx="0" cy="0"/>
          <a:chOff x="0" y="0"/>
          <a:chExt cx="0" cy="0"/>
        </a:xfrm>
      </p:grpSpPr>
      <p:pic>
        <p:nvPicPr>
          <p:cNvPr id="24" name="Content Placeholder 14">
            <a:extLst>
              <a:ext uri="{FF2B5EF4-FFF2-40B4-BE49-F238E27FC236}">
                <a16:creationId xmlns:a16="http://schemas.microsoft.com/office/drawing/2014/main" id="{BD0D7128-6130-EE47-90ED-D45A35B4385D}"/>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6228" y="3074"/>
            <a:ext cx="12192000" cy="6854926"/>
          </a:xfrm>
          <a:prstGeom prst="rect">
            <a:avLst/>
          </a:prstGeom>
        </p:spPr>
      </p:pic>
      <p:pic>
        <p:nvPicPr>
          <p:cNvPr id="6" name="Content Placeholder 14">
            <a:extLst>
              <a:ext uri="{FF2B5EF4-FFF2-40B4-BE49-F238E27FC236}">
                <a16:creationId xmlns:a16="http://schemas.microsoft.com/office/drawing/2014/main" id="{14AC0A97-7D79-3DBE-FB53-A9EBFD806E06}"/>
              </a:ext>
            </a:extLst>
          </p:cNvPr>
          <p:cNvPicPr>
            <a:picLocks noChangeAspect="1"/>
          </p:cNvPicPr>
          <p:nvPr userDrawn="1"/>
        </p:nvPicPr>
        <p:blipFill rotWithShape="1">
          <a:blip r:embed="rId4"/>
          <a:srcRect l="151" t="2692" r="49052" b="2173"/>
          <a:stretch/>
        </p:blipFill>
        <p:spPr>
          <a:xfrm>
            <a:off x="4459945" y="-6350"/>
            <a:ext cx="7732295" cy="6853863"/>
          </a:xfrm>
          <a:prstGeom prst="rect">
            <a:avLst/>
          </a:prstGeom>
        </p:spPr>
      </p:pic>
      <p:sp>
        <p:nvSpPr>
          <p:cNvPr id="15" name="Rectangle 14">
            <a:extLst>
              <a:ext uri="{FF2B5EF4-FFF2-40B4-BE49-F238E27FC236}">
                <a16:creationId xmlns:a16="http://schemas.microsoft.com/office/drawing/2014/main" id="{694206CF-1482-CF6D-D783-1BB21E6F679A}"/>
              </a:ext>
            </a:extLst>
          </p:cNvPr>
          <p:cNvSpPr/>
          <p:nvPr userDrawn="1"/>
        </p:nvSpPr>
        <p:spPr>
          <a:xfrm>
            <a:off x="5698" y="0"/>
            <a:ext cx="6085171"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cxnSp>
        <p:nvCxnSpPr>
          <p:cNvPr id="19" name="Straight Connector 18">
            <a:extLst>
              <a:ext uri="{FF2B5EF4-FFF2-40B4-BE49-F238E27FC236}">
                <a16:creationId xmlns:a16="http://schemas.microsoft.com/office/drawing/2014/main" id="{2C79405F-38DE-C05D-5E87-4D38F54C79B4}"/>
              </a:ext>
            </a:extLst>
          </p:cNvPr>
          <p:cNvCxnSpPr>
            <a:cxnSpLocks/>
          </p:cNvCxnSpPr>
          <p:nvPr userDrawn="1"/>
        </p:nvCxnSpPr>
        <p:spPr>
          <a:xfrm>
            <a:off x="-12590" y="3125038"/>
            <a:ext cx="480404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7" name="Oval 26">
            <a:extLst>
              <a:ext uri="{FF2B5EF4-FFF2-40B4-BE49-F238E27FC236}">
                <a16:creationId xmlns:a16="http://schemas.microsoft.com/office/drawing/2014/main" id="{7C904D88-E1BE-F1FA-D405-F55DA966DA84}"/>
              </a:ext>
            </a:extLst>
          </p:cNvPr>
          <p:cNvSpPr/>
          <p:nvPr userDrawn="1"/>
        </p:nvSpPr>
        <p:spPr>
          <a:xfrm>
            <a:off x="705405" y="1144246"/>
            <a:ext cx="126770" cy="126770"/>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1006371" y="1562944"/>
            <a:ext cx="3767257" cy="1358678"/>
          </a:xfrm>
        </p:spPr>
        <p:txBody>
          <a:bodyPr rtlCol="0" anchor="b">
            <a:noAutofit/>
          </a:bodyPr>
          <a:lstStyle>
            <a:defPPr>
              <a:defRPr lang="en-GB"/>
            </a:defPPr>
          </a:lstStyle>
          <a:p>
            <a:pPr rtl="0"/>
            <a:r>
              <a:rPr lang="en-GB"/>
              <a:t>Click to edit title</a:t>
            </a:r>
          </a:p>
        </p:txBody>
      </p:sp>
      <p:sp>
        <p:nvSpPr>
          <p:cNvPr id="28" name="Text Placeholder 3">
            <a:extLst>
              <a:ext uri="{FF2B5EF4-FFF2-40B4-BE49-F238E27FC236}">
                <a16:creationId xmlns:a16="http://schemas.microsoft.com/office/drawing/2014/main" id="{04BA031E-69C2-025F-5A62-37A61D3D5101}"/>
              </a:ext>
            </a:extLst>
          </p:cNvPr>
          <p:cNvSpPr>
            <a:spLocks noGrp="1"/>
          </p:cNvSpPr>
          <p:nvPr>
            <p:ph type="body" sz="quarter" idx="13"/>
          </p:nvPr>
        </p:nvSpPr>
        <p:spPr>
          <a:xfrm>
            <a:off x="1006371" y="3426703"/>
            <a:ext cx="3767257" cy="2616883"/>
          </a:xfrm>
        </p:spPr>
        <p:txBody>
          <a:bodyPr rtlCol="0">
            <a:noAutofit/>
          </a:bodyPr>
          <a:lstStyle>
            <a:lvl1pPr>
              <a:lnSpc>
                <a:spcPct val="100000"/>
              </a:lnSpc>
              <a:defRPr lang="en-GB" sz="1600">
                <a:solidFill>
                  <a:schemeClr val="bg1"/>
                </a:solidFill>
                <a:latin typeface="+mn-lt"/>
              </a:defRPr>
            </a:lvl1pPr>
          </a:lstStyle>
          <a:p>
            <a:pPr lvl="0" rtl="0"/>
            <a:r>
              <a:rPr lang="en-US"/>
              <a:t>Click to edit Master text styles</a:t>
            </a:r>
          </a:p>
        </p:txBody>
      </p:sp>
      <p:sp>
        <p:nvSpPr>
          <p:cNvPr id="16" name="Footer Placeholder 4">
            <a:extLst>
              <a:ext uri="{FF2B5EF4-FFF2-40B4-BE49-F238E27FC236}">
                <a16:creationId xmlns:a16="http://schemas.microsoft.com/office/drawing/2014/main" id="{BA6CCC38-0DC7-93AB-5678-4FB88CE97B45}"/>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7" name="Slide Number Placeholder 5">
            <a:extLst>
              <a:ext uri="{FF2B5EF4-FFF2-40B4-BE49-F238E27FC236}">
                <a16:creationId xmlns:a16="http://schemas.microsoft.com/office/drawing/2014/main" id="{615ED02F-D1E1-9C00-BD42-A95D595EFB48}"/>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8" name="Graphic 12">
            <a:extLst>
              <a:ext uri="{FF2B5EF4-FFF2-40B4-BE49-F238E27FC236}">
                <a16:creationId xmlns:a16="http://schemas.microsoft.com/office/drawing/2014/main" id="{1D8F0816-C429-D32E-058B-33405874DFA7}"/>
              </a:ext>
            </a:extLst>
          </p:cNvPr>
          <p:cNvSpPr/>
          <p:nvPr userDrawn="1"/>
        </p:nvSpPr>
        <p:spPr>
          <a:xfrm>
            <a:off x="468157" y="1963496"/>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23782607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tx1"/>
            </a:gs>
            <a:gs pos="99000">
              <a:srgbClr val="05202E"/>
            </a:gs>
          </a:gsLst>
          <a:lin ang="5400000" scaled="1"/>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3EA418-19D1-0D4D-BE52-40A86E32FB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612BAE0C-5187-A64D-A481-E69245670354}"/>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F9759C05-48F5-9346-8256-5B61C6990E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noAutofit/>
          </a:bodyPr>
          <a:lstStyle>
            <a:lvl1pPr algn="l">
              <a:defRPr lang="en-GB" sz="1200">
                <a:solidFill>
                  <a:schemeClr val="bg1"/>
                </a:solidFill>
                <a:latin typeface="+mj-lt"/>
                <a:cs typeface="Biome" panose="020B0503030204020804" pitchFamily="34" charset="0"/>
              </a:defRPr>
            </a:lvl1pPr>
          </a:lstStyle>
          <a:p>
            <a:pPr rtl="0"/>
            <a:endParaRPr lang="en-GB" dirty="0"/>
          </a:p>
        </p:txBody>
      </p:sp>
      <p:sp>
        <p:nvSpPr>
          <p:cNvPr id="5" name="Footer Placeholder 4">
            <a:extLst>
              <a:ext uri="{FF2B5EF4-FFF2-40B4-BE49-F238E27FC236}">
                <a16:creationId xmlns:a16="http://schemas.microsoft.com/office/drawing/2014/main" id="{84175D63-7351-9C4A-AEE0-10E27B3B64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lang="en-GB" sz="1200">
                <a:solidFill>
                  <a:schemeClr val="bg1"/>
                </a:solidFill>
                <a:latin typeface="+mj-lt"/>
                <a:cs typeface="Biome" panose="020B0503030204020804" pitchFamily="34" charset="0"/>
              </a:defRPr>
            </a:lvl1pPr>
          </a:lstStyle>
          <a:p>
            <a:pPr rtl="0"/>
            <a:r>
              <a:rPr lang="en-GB"/>
              <a:t>Scientific findings</a:t>
            </a:r>
          </a:p>
        </p:txBody>
      </p:sp>
      <p:sp>
        <p:nvSpPr>
          <p:cNvPr id="6" name="Slide Number Placeholder 5">
            <a:extLst>
              <a:ext uri="{FF2B5EF4-FFF2-40B4-BE49-F238E27FC236}">
                <a16:creationId xmlns:a16="http://schemas.microsoft.com/office/drawing/2014/main" id="{7350889F-2BBA-5F45-95BC-BEA6688167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noAutofit/>
          </a:bodyPr>
          <a:lstStyle>
            <a:lvl1pPr algn="r">
              <a:defRPr lang="en-GB" sz="1200">
                <a:solidFill>
                  <a:schemeClr val="bg1"/>
                </a:solidFill>
                <a:latin typeface="+mj-lt"/>
                <a:cs typeface="Biome" panose="020B0503030204020804" pitchFamily="34" charset="0"/>
              </a:defRPr>
            </a:lvl1pPr>
          </a:lstStyle>
          <a:p>
            <a:pPr rtl="0"/>
            <a:fld id="{FE024F78-56A6-7740-B68D-8D4D026EDF3F}" type="slidenum">
              <a:rPr lang="en-GB" smtClean="0"/>
              <a:pPr/>
              <a:t>‹#›</a:t>
            </a:fld>
            <a:endParaRPr lang="en-GB" dirty="0"/>
          </a:p>
        </p:txBody>
      </p:sp>
    </p:spTree>
    <p:extLst>
      <p:ext uri="{BB962C8B-B14F-4D97-AF65-F5344CB8AC3E}">
        <p14:creationId xmlns:p14="http://schemas.microsoft.com/office/powerpoint/2010/main" val="1955693199"/>
      </p:ext>
    </p:extLst>
  </p:cSld>
  <p:clrMap bg1="lt1" tx1="dk1" bg2="lt2" tx2="dk2" accent1="accent1" accent2="accent2" accent3="accent3" accent4="accent4" accent5="accent5" accent6="accent6" hlink="hlink" folHlink="folHlink"/>
  <p:sldLayoutIdLst>
    <p:sldLayoutId id="2147483657" r:id="rId1"/>
    <p:sldLayoutId id="2147483661" r:id="rId2"/>
    <p:sldLayoutId id="2147483658" r:id="rId3"/>
    <p:sldLayoutId id="2147483664" r:id="rId4"/>
    <p:sldLayoutId id="2147483650" r:id="rId5"/>
    <p:sldLayoutId id="2147483666" r:id="rId6"/>
    <p:sldLayoutId id="2147483659" r:id="rId7"/>
    <p:sldLayoutId id="2147483660" r:id="rId8"/>
    <p:sldLayoutId id="2147483663" r:id="rId9"/>
  </p:sldLayoutIdLst>
  <p:hf hdr="0" dt="0"/>
  <p:txStyles>
    <p:titleStyle>
      <a:lvl1pPr algn="l" defTabSz="914400" rtl="0" eaLnBrk="1" latinLnBrk="0" hangingPunct="1">
        <a:lnSpc>
          <a:spcPct val="90000"/>
        </a:lnSpc>
        <a:spcBef>
          <a:spcPct val="0"/>
        </a:spcBef>
        <a:buNone/>
        <a:defRPr lang="en-GB" sz="4400" kern="1200">
          <a:solidFill>
            <a:schemeClr val="bg1"/>
          </a:solidFill>
          <a:latin typeface="+mj-lt"/>
          <a:ea typeface="+mj-ea"/>
          <a:cs typeface="Biome" panose="020B0503030204020804" pitchFamily="34" charset="0"/>
        </a:defRPr>
      </a:lvl1pPr>
    </p:titleStyle>
    <p:bodyStyle>
      <a:lvl1pPr marL="0" indent="0" algn="l" defTabSz="914400" rtl="0" eaLnBrk="1" latinLnBrk="0" hangingPunct="1">
        <a:lnSpc>
          <a:spcPct val="90000"/>
        </a:lnSpc>
        <a:spcBef>
          <a:spcPts val="1000"/>
        </a:spcBef>
        <a:buFont typeface="Arial" panose="020B0604020202020204" pitchFamily="34" charset="0"/>
        <a:buNone/>
        <a:defRPr lang="en-GB" sz="2800" kern="1200">
          <a:solidFill>
            <a:schemeClr val="accent3"/>
          </a:solidFill>
          <a:latin typeface="+mj-lt"/>
          <a:ea typeface="+mn-ea"/>
          <a:cs typeface="Biome" panose="020B0503030204020804" pitchFamily="34" charset="0"/>
        </a:defRPr>
      </a:lvl1pPr>
      <a:lvl2pPr marL="800100" indent="-342900" algn="l" defTabSz="914400" rtl="0" eaLnBrk="1" latinLnBrk="0" hangingPunct="1">
        <a:lnSpc>
          <a:spcPct val="90000"/>
        </a:lnSpc>
        <a:spcBef>
          <a:spcPts val="500"/>
        </a:spcBef>
        <a:buClr>
          <a:schemeClr val="accent6"/>
        </a:buClr>
        <a:buFont typeface="Arial" panose="020B0604020202020204" pitchFamily="34" charset="0"/>
        <a:buChar char="•"/>
        <a:defRPr lang="en-GB" sz="2400" kern="1200">
          <a:solidFill>
            <a:schemeClr val="bg1"/>
          </a:solidFill>
          <a:latin typeface="+mn-lt"/>
          <a:ea typeface="+mn-ea"/>
          <a:cs typeface="+mn-cs"/>
        </a:defRPr>
      </a:lvl2pPr>
      <a:lvl3pPr marL="1257300" indent="-342900" algn="l" defTabSz="914400" rtl="0" eaLnBrk="1" latinLnBrk="0" hangingPunct="1">
        <a:lnSpc>
          <a:spcPct val="90000"/>
        </a:lnSpc>
        <a:spcBef>
          <a:spcPts val="500"/>
        </a:spcBef>
        <a:buClr>
          <a:schemeClr val="accent6"/>
        </a:buClr>
        <a:buFont typeface="Arial" panose="020B0604020202020204" pitchFamily="34" charset="0"/>
        <a:buChar char="•"/>
        <a:defRPr lang="en-GB" sz="2000" kern="1200">
          <a:solidFill>
            <a:schemeClr val="bg1"/>
          </a:solidFill>
          <a:latin typeface="+mn-lt"/>
          <a:ea typeface="+mn-ea"/>
          <a:cs typeface="+mn-cs"/>
        </a:defRPr>
      </a:lvl3pPr>
      <a:lvl4pPr marL="1657350" indent="-285750" algn="l" defTabSz="914400" rtl="0" eaLnBrk="1" latinLnBrk="0" hangingPunct="1">
        <a:lnSpc>
          <a:spcPct val="90000"/>
        </a:lnSpc>
        <a:spcBef>
          <a:spcPts val="500"/>
        </a:spcBef>
        <a:buClr>
          <a:schemeClr val="accent6"/>
        </a:buClr>
        <a:buFont typeface="Arial" panose="020B0604020202020204" pitchFamily="34" charset="0"/>
        <a:buChar char="•"/>
        <a:defRPr lang="en-GB" sz="1800" kern="1200">
          <a:solidFill>
            <a:schemeClr val="bg1"/>
          </a:solidFill>
          <a:latin typeface="+mn-lt"/>
          <a:ea typeface="+mn-ea"/>
          <a:cs typeface="+mn-cs"/>
        </a:defRPr>
      </a:lvl4pPr>
      <a:lvl5pPr marL="2114550" indent="-285750" algn="l" defTabSz="914400" rtl="0" eaLnBrk="1" latinLnBrk="0" hangingPunct="1">
        <a:lnSpc>
          <a:spcPct val="90000"/>
        </a:lnSpc>
        <a:spcBef>
          <a:spcPts val="500"/>
        </a:spcBef>
        <a:buClr>
          <a:schemeClr val="accent6"/>
        </a:buClr>
        <a:buFont typeface="Arial" panose="020B0604020202020204" pitchFamily="34" charset="0"/>
        <a:buChar char="•"/>
        <a:defRPr lang="en-GB"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image" Target="../media/image12.png"/><Relationship Id="rId3" Type="http://schemas.microsoft.com/office/2017/06/relationships/model3d" Target="../media/model3d1.glb"/><Relationship Id="rId7" Type="http://schemas.microsoft.com/office/2017/06/relationships/model3d" Target="../media/model3d3.glb"/><Relationship Id="rId12"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8.png"/><Relationship Id="rId11" Type="http://schemas.microsoft.com/office/2017/06/relationships/model3d" Target="../media/model3d5.glb"/><Relationship Id="rId5" Type="http://schemas.microsoft.com/office/2017/06/relationships/model3d" Target="../media/model3d2.glb"/><Relationship Id="rId10" Type="http://schemas.openxmlformats.org/officeDocument/2006/relationships/image" Target="../media/image10.png"/><Relationship Id="rId4" Type="http://schemas.openxmlformats.org/officeDocument/2006/relationships/image" Target="../media/image7.png"/><Relationship Id="rId9" Type="http://schemas.microsoft.com/office/2017/06/relationships/model3d" Target="../media/model3d4.glb"/></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2" Type="http://schemas.openxmlformats.org/officeDocument/2006/relationships/hyperlink" Target="https://doi.org/10.1016/S2215-0366(22)00402-3" TargetMode="External"/><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2" Type="http://schemas.openxmlformats.org/officeDocument/2006/relationships/hyperlink" Target="https://doi.org/10.1111%2Fnyas.14947" TargetMode="External"/><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2" Type="http://schemas.openxmlformats.org/officeDocument/2006/relationships/hyperlink" Target="https://doi.org/10.1016%2Fj.infbeh.2010.07.014" TargetMode="External"/><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2" Type="http://schemas.openxmlformats.org/officeDocument/2006/relationships/hyperlink" Target="https://doi.org/10.1007/s10578-013-0369-7" TargetMode="External"/><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3" Type="http://schemas.openxmlformats.org/officeDocument/2006/relationships/hyperlink" Target="https://doi.org/10.1038/s41398-022-02092-9" TargetMode="External"/><Relationship Id="rId2" Type="http://schemas.openxmlformats.org/officeDocument/2006/relationships/hyperlink" Target="https://doi.org/10.1016/j.jaac.2020.01.023" TargetMode="External"/><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2" Type="http://schemas.openxmlformats.org/officeDocument/2006/relationships/hyperlink" Target="https://doi.org/10.1111/j.1467-8624.1996.tb01871.x" TargetMode="External"/><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0.xml.rels><?xml version="1.0" encoding="UTF-8" standalone="yes"?>
<Relationships xmlns="http://schemas.openxmlformats.org/package/2006/relationships"><Relationship Id="rId2" Type="http://schemas.openxmlformats.org/officeDocument/2006/relationships/hyperlink" Target="https://doi.org/10.1044/2021_AJSLP-21-00110" TargetMode="External"/><Relationship Id="rId1" Type="http://schemas.openxmlformats.org/officeDocument/2006/relationships/slideLayout" Target="../slideLayouts/slideLayout9.xml"/></Relationships>
</file>

<file path=ppt/slides/_rels/slide41.xml.rels><?xml version="1.0" encoding="UTF-8" standalone="yes"?>
<Relationships xmlns="http://schemas.openxmlformats.org/package/2006/relationships"><Relationship Id="rId3" Type="http://schemas.openxmlformats.org/officeDocument/2006/relationships/hyperlink" Target="https://doi.org/10.1002/dev.22359" TargetMode="External"/><Relationship Id="rId2" Type="http://schemas.openxmlformats.org/officeDocument/2006/relationships/hyperlink" Target="https://doi.org/10.1016/j.brainres.2011.03.055" TargetMode="External"/><Relationship Id="rId1" Type="http://schemas.openxmlformats.org/officeDocument/2006/relationships/slideLayout" Target="../slideLayouts/slideLayout9.xml"/><Relationship Id="rId4" Type="http://schemas.openxmlformats.org/officeDocument/2006/relationships/hyperlink" Target="https://doi.org/10.1111/jcpp.13217" TargetMode="Externa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874EA-2F67-60CD-631F-5A787057F8CE}"/>
              </a:ext>
            </a:extLst>
          </p:cNvPr>
          <p:cNvSpPr>
            <a:spLocks noGrp="1"/>
          </p:cNvSpPr>
          <p:nvPr>
            <p:ph type="title"/>
          </p:nvPr>
        </p:nvSpPr>
        <p:spPr/>
        <p:txBody>
          <a:bodyPr rtlCol="0"/>
          <a:lstStyle>
            <a:defPPr>
              <a:defRPr lang="en-GB"/>
            </a:defPPr>
          </a:lstStyle>
          <a:p>
            <a:pPr rtl="0"/>
            <a:r>
              <a:rPr lang="en-GB" dirty="0"/>
              <a:t>Parental Mental</a:t>
            </a:r>
          </a:p>
        </p:txBody>
      </p:sp>
      <p:sp>
        <p:nvSpPr>
          <p:cNvPr id="4" name="Subtitle 3">
            <a:extLst>
              <a:ext uri="{FF2B5EF4-FFF2-40B4-BE49-F238E27FC236}">
                <a16:creationId xmlns:a16="http://schemas.microsoft.com/office/drawing/2014/main" id="{2981AB9E-AF0F-CAD0-2DD2-D640FB871E66}"/>
              </a:ext>
            </a:extLst>
          </p:cNvPr>
          <p:cNvSpPr>
            <a:spLocks noGrp="1"/>
          </p:cNvSpPr>
          <p:nvPr>
            <p:ph type="subTitle" idx="1"/>
          </p:nvPr>
        </p:nvSpPr>
        <p:spPr/>
        <p:txBody>
          <a:bodyPr rtlCol="0"/>
          <a:lstStyle>
            <a:defPPr>
              <a:defRPr lang="en-GB"/>
            </a:defPPr>
          </a:lstStyle>
          <a:p>
            <a:pPr rtl="0"/>
            <a:r>
              <a:rPr lang="en-GB" dirty="0"/>
              <a:t>Health Issues.</a:t>
            </a:r>
          </a:p>
        </p:txBody>
      </p:sp>
      <p:sp>
        <p:nvSpPr>
          <p:cNvPr id="3" name="Text Placeholder 2">
            <a:extLst>
              <a:ext uri="{FF2B5EF4-FFF2-40B4-BE49-F238E27FC236}">
                <a16:creationId xmlns:a16="http://schemas.microsoft.com/office/drawing/2014/main" id="{B8DDCA66-AFF2-6563-D886-02501959F735}"/>
              </a:ext>
            </a:extLst>
          </p:cNvPr>
          <p:cNvSpPr>
            <a:spLocks noGrp="1"/>
          </p:cNvSpPr>
          <p:nvPr>
            <p:ph type="body" sz="quarter" idx="10"/>
          </p:nvPr>
        </p:nvSpPr>
        <p:spPr/>
        <p:txBody>
          <a:bodyPr rtlCol="0"/>
          <a:lstStyle>
            <a:defPPr>
              <a:defRPr lang="en-GB"/>
            </a:defPPr>
          </a:lstStyle>
          <a:p>
            <a:pPr rtl="0"/>
            <a:r>
              <a:rPr lang="en-GB" dirty="0"/>
              <a:t>Stacey Joy - 1905942</a:t>
            </a:r>
          </a:p>
        </p:txBody>
      </p:sp>
    </p:spTree>
    <p:extLst>
      <p:ext uri="{BB962C8B-B14F-4D97-AF65-F5344CB8AC3E}">
        <p14:creationId xmlns:p14="http://schemas.microsoft.com/office/powerpoint/2010/main" val="24980314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8ABCF-B0F6-3B9E-078F-2A8A22C56DAA}"/>
              </a:ext>
            </a:extLst>
          </p:cNvPr>
          <p:cNvSpPr>
            <a:spLocks noGrp="1"/>
          </p:cNvSpPr>
          <p:nvPr>
            <p:ph type="title"/>
          </p:nvPr>
        </p:nvSpPr>
        <p:spPr/>
        <p:txBody>
          <a:bodyPr rtlCol="0"/>
          <a:lstStyle>
            <a:defPPr>
              <a:defRPr lang="en-GB"/>
            </a:defPPr>
          </a:lstStyle>
          <a:p>
            <a:pPr rtl="0"/>
            <a:r>
              <a:rPr lang="en-GB" dirty="0"/>
              <a:t>Introduction</a:t>
            </a:r>
          </a:p>
        </p:txBody>
      </p:sp>
      <p:sp>
        <p:nvSpPr>
          <p:cNvPr id="4" name="Text Placeholder 3">
            <a:extLst>
              <a:ext uri="{FF2B5EF4-FFF2-40B4-BE49-F238E27FC236}">
                <a16:creationId xmlns:a16="http://schemas.microsoft.com/office/drawing/2014/main" id="{5AC76B71-3E57-E2F3-291A-39B418022AD7}"/>
              </a:ext>
            </a:extLst>
          </p:cNvPr>
          <p:cNvSpPr>
            <a:spLocks noGrp="1"/>
          </p:cNvSpPr>
          <p:nvPr>
            <p:ph type="body" sz="quarter" idx="30"/>
          </p:nvPr>
        </p:nvSpPr>
        <p:spPr>
          <a:xfrm>
            <a:off x="722049" y="2342451"/>
            <a:ext cx="7702859" cy="961087"/>
          </a:xfrm>
        </p:spPr>
        <p:txBody>
          <a:bodyPr rtlCol="0"/>
          <a:lstStyle>
            <a:defPPr>
              <a:defRPr lang="en-GB"/>
            </a:defPPr>
          </a:lstStyle>
          <a:p>
            <a:pPr rtl="0"/>
            <a:r>
              <a:rPr lang="en-GB" dirty="0"/>
              <a:t>Mental health illness can be experienced by most people at least once in a lifetime and are highly common </a:t>
            </a:r>
            <a:r>
              <a:rPr lang="en-GB" sz="1200" spc="-100" dirty="0"/>
              <a:t>(Deng et al, 2023).</a:t>
            </a:r>
          </a:p>
          <a:p>
            <a:pPr rtl="0"/>
            <a:endParaRPr lang="en-GB" dirty="0"/>
          </a:p>
          <a:p>
            <a:pPr rtl="0"/>
            <a:endParaRPr lang="en-GB" dirty="0"/>
          </a:p>
        </p:txBody>
      </p:sp>
      <p:sp>
        <p:nvSpPr>
          <p:cNvPr id="3" name="Text Placeholder 2">
            <a:extLst>
              <a:ext uri="{FF2B5EF4-FFF2-40B4-BE49-F238E27FC236}">
                <a16:creationId xmlns:a16="http://schemas.microsoft.com/office/drawing/2014/main" id="{B90F77A5-9A4F-1583-1DB9-95BA90866C29}"/>
              </a:ext>
            </a:extLst>
          </p:cNvPr>
          <p:cNvSpPr>
            <a:spLocks noGrp="1"/>
          </p:cNvSpPr>
          <p:nvPr>
            <p:ph type="body" sz="quarter" idx="28"/>
          </p:nvPr>
        </p:nvSpPr>
        <p:spPr>
          <a:xfrm>
            <a:off x="1003659" y="3428999"/>
            <a:ext cx="6888665" cy="2241805"/>
          </a:xfrm>
        </p:spPr>
        <p:txBody>
          <a:bodyPr rtlCol="0"/>
          <a:lstStyle>
            <a:defPPr>
              <a:defRPr lang="en-GB"/>
            </a:defPPr>
          </a:lstStyle>
          <a:p>
            <a:pPr rtl="0"/>
            <a:r>
              <a:rPr lang="en-GB" dirty="0"/>
              <a:t>When a mental health condition is experienced long-term it can be considered a mental health disorder</a:t>
            </a:r>
            <a:r>
              <a:rPr lang="en-GB" sz="1800" dirty="0">
                <a:effectLst/>
                <a:latin typeface="Times New Roman" panose="02020603050405020304" pitchFamily="18" charset="0"/>
                <a:ea typeface="Calibri" panose="020F0502020204030204" pitchFamily="34" charset="0"/>
              </a:rPr>
              <a:t> </a:t>
            </a:r>
            <a:r>
              <a:rPr lang="en-GB" sz="1050" spc="-100" dirty="0">
                <a:effectLst/>
                <a:latin typeface="Times New Roman" panose="02020603050405020304" pitchFamily="18" charset="0"/>
                <a:ea typeface="Calibri" panose="020F0502020204030204" pitchFamily="34" charset="0"/>
              </a:rPr>
              <a:t>(</a:t>
            </a:r>
            <a:r>
              <a:rPr lang="en-GB" sz="1050" spc="-100" dirty="0">
                <a:effectLst/>
                <a:ea typeface="Calibri" panose="020F0502020204030204" pitchFamily="34" charset="0"/>
              </a:rPr>
              <a:t>American Psychiatric Association, 2013; </a:t>
            </a:r>
            <a:r>
              <a:rPr lang="en-GB" sz="1050" spc="-100" dirty="0" err="1">
                <a:effectLst/>
                <a:ea typeface="Calibri" panose="020F0502020204030204" pitchFamily="34" charset="0"/>
              </a:rPr>
              <a:t>Leder</a:t>
            </a:r>
            <a:r>
              <a:rPr lang="en-GB" sz="1050" spc="-100" dirty="0">
                <a:effectLst/>
                <a:ea typeface="Calibri" panose="020F0502020204030204" pitchFamily="34" charset="0"/>
              </a:rPr>
              <a:t> &amp; </a:t>
            </a:r>
            <a:r>
              <a:rPr lang="en-GB" sz="1050" spc="-100" dirty="0" err="1">
                <a:effectLst/>
                <a:ea typeface="Calibri" panose="020F0502020204030204" pitchFamily="34" charset="0"/>
              </a:rPr>
              <a:t>Zawidzki</a:t>
            </a:r>
            <a:r>
              <a:rPr lang="en-GB" sz="1050" spc="-100" dirty="0">
                <a:effectLst/>
                <a:ea typeface="Calibri" panose="020F0502020204030204" pitchFamily="34" charset="0"/>
              </a:rPr>
              <a:t>, 2023</a:t>
            </a:r>
            <a:r>
              <a:rPr lang="en-GB" sz="1000" spc="-100" dirty="0">
                <a:effectLst/>
                <a:latin typeface="Times New Roman" panose="02020603050405020304" pitchFamily="18" charset="0"/>
                <a:ea typeface="Calibri" panose="020F0502020204030204" pitchFamily="34" charset="0"/>
              </a:rPr>
              <a:t>)</a:t>
            </a:r>
            <a:endParaRPr lang="en-GB" sz="1000" spc="-100" dirty="0"/>
          </a:p>
          <a:p>
            <a:pPr rtl="0"/>
            <a:r>
              <a:rPr lang="en-GB" dirty="0"/>
              <a:t>Mental health disorders can be incredibly disabling</a:t>
            </a:r>
            <a:r>
              <a:rPr lang="en-GB" sz="1600" dirty="0">
                <a:effectLst/>
                <a:latin typeface="Times New Roman" panose="02020603050405020304" pitchFamily="18" charset="0"/>
                <a:ea typeface="Calibri" panose="020F0502020204030204" pitchFamily="34" charset="0"/>
              </a:rPr>
              <a:t> </a:t>
            </a:r>
            <a:r>
              <a:rPr lang="en-GB" sz="1100" dirty="0">
                <a:effectLst/>
                <a:latin typeface="Times New Roman" panose="02020603050405020304" pitchFamily="18" charset="0"/>
                <a:ea typeface="Calibri" panose="020F0502020204030204" pitchFamily="34" charset="0"/>
              </a:rPr>
              <a:t>(Guerje &amp; </a:t>
            </a:r>
            <a:r>
              <a:rPr lang="en-GB" sz="1100" dirty="0" err="1">
                <a:effectLst/>
                <a:latin typeface="Times New Roman" panose="02020603050405020304" pitchFamily="18" charset="0"/>
                <a:ea typeface="Calibri" panose="020F0502020204030204" pitchFamily="34" charset="0"/>
              </a:rPr>
              <a:t>Oladeji</a:t>
            </a:r>
            <a:r>
              <a:rPr lang="en-GB" sz="1100" dirty="0">
                <a:effectLst/>
                <a:latin typeface="Times New Roman" panose="02020603050405020304" pitchFamily="18" charset="0"/>
                <a:ea typeface="Calibri" panose="020F0502020204030204" pitchFamily="34" charset="0"/>
              </a:rPr>
              <a:t>, 2008)</a:t>
            </a:r>
            <a:endParaRPr lang="en-GB" sz="1100" dirty="0"/>
          </a:p>
          <a:p>
            <a:pPr rtl="0"/>
            <a:r>
              <a:rPr lang="en-GB" dirty="0"/>
              <a:t>Mental health illness and addiction can change over a lifetime a disorder is less likely to change</a:t>
            </a:r>
            <a:r>
              <a:rPr lang="en-GB" sz="1600" dirty="0">
                <a:effectLst/>
                <a:latin typeface="Times New Roman" panose="02020603050405020304" pitchFamily="18" charset="0"/>
                <a:ea typeface="Calibri" panose="020F0502020204030204" pitchFamily="34" charset="0"/>
              </a:rPr>
              <a:t> </a:t>
            </a:r>
            <a:r>
              <a:rPr lang="en-GB" sz="1100" dirty="0">
                <a:effectLst/>
                <a:latin typeface="Times New Roman" panose="02020603050405020304" pitchFamily="18" charset="0"/>
                <a:ea typeface="Calibri" panose="020F0502020204030204" pitchFamily="34" charset="0"/>
              </a:rPr>
              <a:t>(Alegria et al, 2021)</a:t>
            </a:r>
            <a:endParaRPr lang="en-GB" sz="1100" dirty="0"/>
          </a:p>
          <a:p>
            <a:pPr rtl="0"/>
            <a:r>
              <a:rPr lang="en-GB" dirty="0"/>
              <a:t>Mental health disorders are treated with intervention and medication</a:t>
            </a:r>
            <a:r>
              <a:rPr lang="en-GB" sz="1600" dirty="0">
                <a:effectLst/>
                <a:latin typeface="Times New Roman" panose="02020603050405020304" pitchFamily="18" charset="0"/>
                <a:ea typeface="Calibri" panose="020F0502020204030204" pitchFamily="34" charset="0"/>
              </a:rPr>
              <a:t> </a:t>
            </a:r>
            <a:r>
              <a:rPr lang="en-GB" sz="1100" dirty="0">
                <a:effectLst/>
                <a:latin typeface="Times New Roman" panose="02020603050405020304" pitchFamily="18" charset="0"/>
                <a:ea typeface="Calibri" panose="020F0502020204030204" pitchFamily="34" charset="0"/>
              </a:rPr>
              <a:t>(</a:t>
            </a:r>
            <a:r>
              <a:rPr lang="en-GB" sz="1100" dirty="0" err="1">
                <a:effectLst/>
                <a:latin typeface="Times New Roman" panose="02020603050405020304" pitchFamily="18" charset="0"/>
                <a:ea typeface="Calibri" panose="020F0502020204030204" pitchFamily="34" charset="0"/>
              </a:rPr>
              <a:t>Solmi</a:t>
            </a:r>
            <a:r>
              <a:rPr lang="en-GB" sz="1100" dirty="0">
                <a:effectLst/>
                <a:latin typeface="Times New Roman" panose="02020603050405020304" pitchFamily="18" charset="0"/>
                <a:ea typeface="Calibri" panose="020F0502020204030204" pitchFamily="34" charset="0"/>
              </a:rPr>
              <a:t> et al, 2022)</a:t>
            </a:r>
            <a:endParaRPr lang="en-GB" sz="1100" dirty="0"/>
          </a:p>
          <a:p>
            <a:pPr rtl="0"/>
            <a:endParaRPr lang="en-GB" dirty="0"/>
          </a:p>
          <a:p>
            <a:pPr rtl="0"/>
            <a:endParaRPr lang="en-GB" dirty="0"/>
          </a:p>
        </p:txBody>
      </p:sp>
      <p:sp>
        <p:nvSpPr>
          <p:cNvPr id="5" name="TextBox 4">
            <a:extLst>
              <a:ext uri="{FF2B5EF4-FFF2-40B4-BE49-F238E27FC236}">
                <a16:creationId xmlns:a16="http://schemas.microsoft.com/office/drawing/2014/main" id="{636A9F4E-5CC8-3121-09F9-078DB745087D}"/>
              </a:ext>
            </a:extLst>
          </p:cNvPr>
          <p:cNvSpPr txBox="1"/>
          <p:nvPr/>
        </p:nvSpPr>
        <p:spPr>
          <a:xfrm>
            <a:off x="9383697" y="967666"/>
            <a:ext cx="2086253" cy="6694140"/>
          </a:xfrm>
          <a:prstGeom prst="rect">
            <a:avLst/>
          </a:prstGeom>
          <a:noFill/>
        </p:spPr>
        <p:txBody>
          <a:bodyPr wrap="square" rtlCol="0">
            <a:spAutoFit/>
          </a:bodyPr>
          <a:lstStyle/>
          <a:p>
            <a:pPr marL="285750" indent="-285750">
              <a:buFont typeface="Arial" panose="020B0604020202020204" pitchFamily="34" charset="0"/>
              <a:buChar char="•"/>
            </a:pPr>
            <a:r>
              <a:rPr lang="en-GB" b="1" dirty="0">
                <a:solidFill>
                  <a:schemeClr val="bg1"/>
                </a:solidFill>
                <a:latin typeface="+mj-lt"/>
              </a:rPr>
              <a:t>1 in 4 people will experience a mental health illness </a:t>
            </a:r>
            <a:r>
              <a:rPr lang="en-GB" sz="1100" b="1" dirty="0">
                <a:solidFill>
                  <a:schemeClr val="bg1"/>
                </a:solidFill>
                <a:latin typeface="+mj-lt"/>
              </a:rPr>
              <a:t>(Deng et al, 2023)</a:t>
            </a:r>
          </a:p>
          <a:p>
            <a:pPr marL="285750" indent="-285750">
              <a:buFont typeface="Arial" panose="020B0604020202020204" pitchFamily="34" charset="0"/>
              <a:buChar char="•"/>
            </a:pPr>
            <a:endParaRPr lang="en-GB" b="1" dirty="0">
              <a:solidFill>
                <a:schemeClr val="bg1"/>
              </a:solidFill>
              <a:latin typeface="+mj-lt"/>
            </a:endParaRPr>
          </a:p>
          <a:p>
            <a:pPr marL="285750" indent="-285750">
              <a:buFont typeface="Arial" panose="020B0604020202020204" pitchFamily="34" charset="0"/>
              <a:buChar char="•"/>
            </a:pPr>
            <a:r>
              <a:rPr lang="en-GB" b="1" dirty="0">
                <a:solidFill>
                  <a:schemeClr val="accent3"/>
                </a:solidFill>
                <a:latin typeface="+mj-lt"/>
              </a:rPr>
              <a:t>Mental health disorders are among the most serious and life impacting illnesses </a:t>
            </a:r>
            <a:r>
              <a:rPr lang="en-GB" sz="1100" b="1" dirty="0">
                <a:solidFill>
                  <a:schemeClr val="accent3"/>
                </a:solidFill>
                <a:latin typeface="+mj-lt"/>
              </a:rPr>
              <a:t>(Guerje &amp; </a:t>
            </a:r>
            <a:r>
              <a:rPr lang="en-GB" sz="1100" b="1" dirty="0" err="1">
                <a:solidFill>
                  <a:schemeClr val="accent3"/>
                </a:solidFill>
                <a:latin typeface="+mj-lt"/>
              </a:rPr>
              <a:t>Oladeji</a:t>
            </a:r>
            <a:r>
              <a:rPr lang="en-GB" sz="1100" b="1" dirty="0">
                <a:solidFill>
                  <a:schemeClr val="accent3"/>
                </a:solidFill>
                <a:latin typeface="+mj-lt"/>
              </a:rPr>
              <a:t>, 2008)</a:t>
            </a:r>
          </a:p>
          <a:p>
            <a:pPr marL="285750" indent="-285750">
              <a:buFont typeface="Arial" panose="020B0604020202020204" pitchFamily="34" charset="0"/>
              <a:buChar char="•"/>
            </a:pPr>
            <a:endParaRPr lang="en-GB" b="1" dirty="0">
              <a:solidFill>
                <a:schemeClr val="accent3"/>
              </a:solidFill>
              <a:latin typeface="+mj-lt"/>
            </a:endParaRPr>
          </a:p>
          <a:p>
            <a:pPr marL="285750" indent="-285750">
              <a:buFont typeface="Arial" panose="020B0604020202020204" pitchFamily="34" charset="0"/>
              <a:buChar char="•"/>
            </a:pPr>
            <a:r>
              <a:rPr lang="en-GB" b="1" dirty="0">
                <a:solidFill>
                  <a:schemeClr val="accent4"/>
                </a:solidFill>
                <a:latin typeface="+mj-lt"/>
              </a:rPr>
              <a:t>Stigma is still high when considering mental health concerns </a:t>
            </a:r>
            <a:r>
              <a:rPr lang="en-GB" sz="1100" b="1" dirty="0">
                <a:solidFill>
                  <a:schemeClr val="accent4"/>
                </a:solidFill>
                <a:latin typeface="+mj-lt"/>
              </a:rPr>
              <a:t>(Guerje &amp; </a:t>
            </a:r>
            <a:r>
              <a:rPr lang="en-GB" sz="1100" b="1" dirty="0" err="1">
                <a:solidFill>
                  <a:schemeClr val="accent4"/>
                </a:solidFill>
                <a:latin typeface="+mj-lt"/>
              </a:rPr>
              <a:t>Oladeji</a:t>
            </a:r>
            <a:r>
              <a:rPr lang="en-GB" sz="1100" b="1" dirty="0">
                <a:solidFill>
                  <a:schemeClr val="accent4"/>
                </a:solidFill>
                <a:latin typeface="+mj-lt"/>
              </a:rPr>
              <a:t>, 2008)</a:t>
            </a:r>
          </a:p>
          <a:p>
            <a:endParaRPr lang="en-GB" b="1" dirty="0">
              <a:solidFill>
                <a:schemeClr val="bg1"/>
              </a:solidFill>
              <a:latin typeface="+mj-lt"/>
            </a:endParaRPr>
          </a:p>
          <a:p>
            <a:pPr marL="285750" indent="-285750">
              <a:buFont typeface="Arial" panose="020B0604020202020204" pitchFamily="34" charset="0"/>
              <a:buChar char="•"/>
            </a:pPr>
            <a:endParaRPr lang="en-GB" b="1" dirty="0">
              <a:solidFill>
                <a:schemeClr val="bg1"/>
              </a:solidFill>
            </a:endParaRPr>
          </a:p>
          <a:p>
            <a:endParaRPr lang="en-GB" b="1" dirty="0">
              <a:solidFill>
                <a:schemeClr val="bg1"/>
              </a:solidFill>
            </a:endParaRPr>
          </a:p>
        </p:txBody>
      </p:sp>
    </p:spTree>
    <p:extLst>
      <p:ext uri="{BB962C8B-B14F-4D97-AF65-F5344CB8AC3E}">
        <p14:creationId xmlns:p14="http://schemas.microsoft.com/office/powerpoint/2010/main" val="22490313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2945C-94BA-AC11-295D-E4CACAC7E5FA}"/>
              </a:ext>
            </a:extLst>
          </p:cNvPr>
          <p:cNvSpPr>
            <a:spLocks noGrp="1"/>
          </p:cNvSpPr>
          <p:nvPr>
            <p:ph type="title"/>
          </p:nvPr>
        </p:nvSpPr>
        <p:spPr/>
        <p:txBody>
          <a:bodyPr rtlCol="0"/>
          <a:lstStyle>
            <a:defPPr>
              <a:defRPr lang="en-GB"/>
            </a:defPPr>
          </a:lstStyle>
          <a:p>
            <a:pPr rtl="0"/>
            <a:r>
              <a:rPr lang="en-GB" dirty="0"/>
              <a:t>Overview</a:t>
            </a:r>
            <a:br>
              <a:rPr lang="en-GB" dirty="0"/>
            </a:br>
            <a:endParaRPr lang="en-GB" dirty="0"/>
          </a:p>
        </p:txBody>
      </p:sp>
      <p:sp>
        <p:nvSpPr>
          <p:cNvPr id="4" name="Text Placeholder 3">
            <a:extLst>
              <a:ext uri="{FF2B5EF4-FFF2-40B4-BE49-F238E27FC236}">
                <a16:creationId xmlns:a16="http://schemas.microsoft.com/office/drawing/2014/main" id="{F7A615C6-5B0E-9C55-4354-0FE24FAB35EE}"/>
              </a:ext>
            </a:extLst>
          </p:cNvPr>
          <p:cNvSpPr>
            <a:spLocks noGrp="1"/>
          </p:cNvSpPr>
          <p:nvPr>
            <p:ph type="body" sz="quarter" idx="29"/>
          </p:nvPr>
        </p:nvSpPr>
        <p:spPr/>
        <p:txBody>
          <a:bodyPr rtlCol="0"/>
          <a:lstStyle>
            <a:defPPr>
              <a:defRPr lang="en-GB"/>
            </a:defPPr>
          </a:lstStyle>
          <a:p>
            <a:pPr rtl="0"/>
            <a:r>
              <a:rPr lang="en-GB" dirty="0"/>
              <a:t>This study focused on various mental health conditions with a key focus on the impact parental depression plays in a child’s upbringing.</a:t>
            </a:r>
          </a:p>
          <a:p>
            <a:pPr rtl="0"/>
            <a:endParaRPr lang="en-GB" dirty="0"/>
          </a:p>
        </p:txBody>
      </p:sp>
      <p:sp>
        <p:nvSpPr>
          <p:cNvPr id="28" name="Text Placeholder 27">
            <a:extLst>
              <a:ext uri="{FF2B5EF4-FFF2-40B4-BE49-F238E27FC236}">
                <a16:creationId xmlns:a16="http://schemas.microsoft.com/office/drawing/2014/main" id="{197F046A-7911-3E0E-7D88-A57CF0028A0A}"/>
              </a:ext>
            </a:extLst>
          </p:cNvPr>
          <p:cNvSpPr>
            <a:spLocks noGrp="1"/>
          </p:cNvSpPr>
          <p:nvPr>
            <p:ph type="body" sz="quarter" idx="33"/>
          </p:nvPr>
        </p:nvSpPr>
        <p:spPr/>
        <p:txBody>
          <a:bodyPr rtlCol="0"/>
          <a:lstStyle>
            <a:defPPr>
              <a:defRPr lang="en-GB"/>
            </a:defPPr>
          </a:lstStyle>
          <a:p>
            <a:pPr marL="342900" indent="-342900" algn="l" rtl="0">
              <a:buFont typeface="Arial" panose="020B0604020202020204" pitchFamily="34" charset="0"/>
              <a:buChar char="•"/>
            </a:pPr>
            <a:r>
              <a:rPr lang="en-GB" dirty="0"/>
              <a:t>Bipolar</a:t>
            </a:r>
          </a:p>
          <a:p>
            <a:pPr marL="342900" indent="-342900" algn="l" rtl="0">
              <a:buFont typeface="Arial" panose="020B0604020202020204" pitchFamily="34" charset="0"/>
              <a:buChar char="•"/>
            </a:pPr>
            <a:r>
              <a:rPr lang="en-GB" dirty="0"/>
              <a:t>Unipolar</a:t>
            </a:r>
          </a:p>
          <a:p>
            <a:pPr marL="342900" indent="-342900" algn="l" rtl="0">
              <a:buFont typeface="Arial" panose="020B0604020202020204" pitchFamily="34" charset="0"/>
              <a:buChar char="•"/>
            </a:pPr>
            <a:r>
              <a:rPr lang="en-GB" dirty="0"/>
              <a:t>Schizophrenia</a:t>
            </a:r>
          </a:p>
          <a:p>
            <a:pPr marL="342900" indent="-342900" algn="l" rtl="0">
              <a:buFont typeface="Arial" panose="020B0604020202020204" pitchFamily="34" charset="0"/>
              <a:buChar char="•"/>
            </a:pPr>
            <a:r>
              <a:rPr lang="en-GB" dirty="0"/>
              <a:t>Postnatal depression - PND</a:t>
            </a:r>
          </a:p>
        </p:txBody>
      </p:sp>
      <p:sp>
        <p:nvSpPr>
          <p:cNvPr id="30" name="Text Placeholder 29">
            <a:extLst>
              <a:ext uri="{FF2B5EF4-FFF2-40B4-BE49-F238E27FC236}">
                <a16:creationId xmlns:a16="http://schemas.microsoft.com/office/drawing/2014/main" id="{A63CC359-8A44-9313-ADA5-3E961D2CC84F}"/>
              </a:ext>
            </a:extLst>
          </p:cNvPr>
          <p:cNvSpPr>
            <a:spLocks noGrp="1"/>
          </p:cNvSpPr>
          <p:nvPr>
            <p:ph type="body" sz="quarter" idx="34"/>
          </p:nvPr>
        </p:nvSpPr>
        <p:spPr>
          <a:xfrm>
            <a:off x="4809036" y="3678976"/>
            <a:ext cx="2587137" cy="1721355"/>
          </a:xfrm>
        </p:spPr>
        <p:txBody>
          <a:bodyPr rtlCol="0"/>
          <a:lstStyle>
            <a:defPPr>
              <a:defRPr lang="en-GB"/>
            </a:defPPr>
          </a:lstStyle>
          <a:p>
            <a:pPr marL="342900" indent="-342900" algn="l" rtl="0">
              <a:buFont typeface="Arial" panose="020B0604020202020204" pitchFamily="34" charset="0"/>
              <a:buChar char="•"/>
            </a:pPr>
            <a:r>
              <a:rPr lang="en-GB" dirty="0"/>
              <a:t>Major depressive disorder – MDD</a:t>
            </a:r>
          </a:p>
          <a:p>
            <a:pPr marL="342900" indent="-342900" algn="l" rtl="0">
              <a:buFont typeface="Arial" panose="020B0604020202020204" pitchFamily="34" charset="0"/>
              <a:buChar char="•"/>
            </a:pPr>
            <a:r>
              <a:rPr lang="en-GB" dirty="0"/>
              <a:t>General anxiety disorder – GAD</a:t>
            </a:r>
          </a:p>
          <a:p>
            <a:pPr marL="342900" indent="-342900" algn="l" rtl="0">
              <a:buFont typeface="Arial" panose="020B0604020202020204" pitchFamily="34" charset="0"/>
              <a:buChar char="•"/>
            </a:pPr>
            <a:r>
              <a:rPr lang="en-GB" dirty="0"/>
              <a:t>Substance misuse</a:t>
            </a:r>
          </a:p>
          <a:p>
            <a:pPr rtl="0"/>
            <a:endParaRPr lang="en-GB" dirty="0"/>
          </a:p>
        </p:txBody>
      </p:sp>
      <p:sp>
        <p:nvSpPr>
          <p:cNvPr id="32" name="Text Placeholder 31">
            <a:extLst>
              <a:ext uri="{FF2B5EF4-FFF2-40B4-BE49-F238E27FC236}">
                <a16:creationId xmlns:a16="http://schemas.microsoft.com/office/drawing/2014/main" id="{3DB2DABA-9EFA-FC6D-50D6-0493014B4A51}"/>
              </a:ext>
            </a:extLst>
          </p:cNvPr>
          <p:cNvSpPr>
            <a:spLocks noGrp="1"/>
          </p:cNvSpPr>
          <p:nvPr>
            <p:ph type="body" sz="quarter" idx="35"/>
          </p:nvPr>
        </p:nvSpPr>
        <p:spPr>
          <a:xfrm>
            <a:off x="8125381" y="3163266"/>
            <a:ext cx="2587137" cy="1721355"/>
          </a:xfrm>
        </p:spPr>
        <p:txBody>
          <a:bodyPr rtlCol="0"/>
          <a:lstStyle>
            <a:defPPr>
              <a:defRPr lang="en-GB"/>
            </a:defPPr>
          </a:lstStyle>
          <a:p>
            <a:pPr rtl="0"/>
            <a:endParaRPr lang="en-GB" dirty="0"/>
          </a:p>
          <a:p>
            <a:pPr marL="342900" indent="-342900" algn="l" rtl="0">
              <a:buFont typeface="Arial" panose="020B0604020202020204" pitchFamily="34" charset="0"/>
              <a:buChar char="•"/>
            </a:pPr>
            <a:r>
              <a:rPr lang="en-GB" dirty="0"/>
              <a:t>Eating disorders</a:t>
            </a:r>
          </a:p>
          <a:p>
            <a:pPr marL="342900" indent="-342900" algn="l" rtl="0">
              <a:buFont typeface="Arial" panose="020B0604020202020204" pitchFamily="34" charset="0"/>
              <a:buChar char="•"/>
            </a:pPr>
            <a:r>
              <a:rPr lang="en-GB" dirty="0"/>
              <a:t>Personality disorders</a:t>
            </a:r>
          </a:p>
          <a:p>
            <a:pPr marL="342900" indent="-342900" algn="l" rtl="0">
              <a:buFont typeface="Arial" panose="020B0604020202020204" pitchFamily="34" charset="0"/>
              <a:buChar char="•"/>
            </a:pPr>
            <a:r>
              <a:rPr lang="en-GB" dirty="0"/>
              <a:t>Psychosis</a:t>
            </a:r>
          </a:p>
          <a:p>
            <a:pPr marL="342900" indent="-342900" algn="l" rtl="0">
              <a:buFont typeface="Arial" panose="020B0604020202020204" pitchFamily="34" charset="0"/>
              <a:buChar char="•"/>
            </a:pPr>
            <a:r>
              <a:rPr lang="en-GB" dirty="0"/>
              <a:t>Addiction</a:t>
            </a:r>
          </a:p>
        </p:txBody>
      </p:sp>
      <p:sp>
        <p:nvSpPr>
          <p:cNvPr id="11" name="Slide Number Placeholder 10">
            <a:extLst>
              <a:ext uri="{FF2B5EF4-FFF2-40B4-BE49-F238E27FC236}">
                <a16:creationId xmlns:a16="http://schemas.microsoft.com/office/drawing/2014/main" id="{8F648E53-A674-2192-7737-52A353F09A1B}"/>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a:t>3</a:t>
            </a:fld>
            <a:endParaRPr lang="en-GB" dirty="0"/>
          </a:p>
        </p:txBody>
      </p:sp>
      <p:sp>
        <p:nvSpPr>
          <p:cNvPr id="3" name="TextBox 2">
            <a:extLst>
              <a:ext uri="{FF2B5EF4-FFF2-40B4-BE49-F238E27FC236}">
                <a16:creationId xmlns:a16="http://schemas.microsoft.com/office/drawing/2014/main" id="{A5CD4003-66AA-974D-2672-741DB6881065}"/>
              </a:ext>
            </a:extLst>
          </p:cNvPr>
          <p:cNvSpPr txBox="1"/>
          <p:nvPr/>
        </p:nvSpPr>
        <p:spPr>
          <a:xfrm>
            <a:off x="307830" y="5585155"/>
            <a:ext cx="11576342" cy="861774"/>
          </a:xfrm>
          <a:prstGeom prst="rect">
            <a:avLst/>
          </a:prstGeom>
          <a:noFill/>
        </p:spPr>
        <p:txBody>
          <a:bodyPr wrap="square" rtlCol="0">
            <a:spAutoFit/>
          </a:bodyPr>
          <a:lstStyle/>
          <a:p>
            <a:pPr algn="ctr"/>
            <a:r>
              <a:rPr lang="en-US" sz="1600" dirty="0">
                <a:solidFill>
                  <a:schemeClr val="tx2"/>
                </a:solidFill>
              </a:rPr>
              <a:t>ADHD and ASD are not mental health conditions. However, this presentation will discuss both disorders </a:t>
            </a:r>
          </a:p>
          <a:p>
            <a:pPr algn="ctr"/>
            <a:r>
              <a:rPr lang="en-US" sz="1600" dirty="0">
                <a:solidFill>
                  <a:schemeClr val="tx2"/>
                </a:solidFill>
              </a:rPr>
              <a:t>since they may profoundly impact a child's development when a parent has them as they frequently </a:t>
            </a:r>
          </a:p>
          <a:p>
            <a:pPr algn="ctr"/>
            <a:r>
              <a:rPr lang="en-US" sz="1600" dirty="0">
                <a:solidFill>
                  <a:schemeClr val="tx2"/>
                </a:solidFill>
              </a:rPr>
              <a:t>coincide with mental health issues.</a:t>
            </a:r>
            <a:endParaRPr lang="en-GB" sz="1600" dirty="0">
              <a:solidFill>
                <a:schemeClr val="tx2"/>
              </a:solidFill>
            </a:endParaRPr>
          </a:p>
        </p:txBody>
      </p:sp>
    </p:spTree>
    <p:extLst>
      <p:ext uri="{BB962C8B-B14F-4D97-AF65-F5344CB8AC3E}">
        <p14:creationId xmlns:p14="http://schemas.microsoft.com/office/powerpoint/2010/main" val="39841822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FEC72-58E2-1B97-DDA6-628DFCBBA00A}"/>
              </a:ext>
            </a:extLst>
          </p:cNvPr>
          <p:cNvSpPr>
            <a:spLocks noGrp="1"/>
          </p:cNvSpPr>
          <p:nvPr>
            <p:ph type="title"/>
          </p:nvPr>
        </p:nvSpPr>
        <p:spPr/>
        <p:txBody>
          <a:bodyPr rtlCol="0"/>
          <a:lstStyle>
            <a:defPPr>
              <a:defRPr lang="en-GB"/>
            </a:defPPr>
          </a:lstStyle>
          <a:p>
            <a:pPr rtl="0"/>
            <a:r>
              <a:rPr lang="en-GB" dirty="0"/>
              <a:t>Perinatal mental health.</a:t>
            </a:r>
          </a:p>
        </p:txBody>
      </p:sp>
      <p:sp>
        <p:nvSpPr>
          <p:cNvPr id="5" name="Text Placeholder 4">
            <a:extLst>
              <a:ext uri="{FF2B5EF4-FFF2-40B4-BE49-F238E27FC236}">
                <a16:creationId xmlns:a16="http://schemas.microsoft.com/office/drawing/2014/main" id="{8D99B8E1-044C-B1DF-0949-80D67925F556}"/>
              </a:ext>
            </a:extLst>
          </p:cNvPr>
          <p:cNvSpPr>
            <a:spLocks noGrp="1"/>
          </p:cNvSpPr>
          <p:nvPr>
            <p:ph type="body" sz="quarter" idx="35"/>
          </p:nvPr>
        </p:nvSpPr>
        <p:spPr>
          <a:xfrm>
            <a:off x="923898" y="2668314"/>
            <a:ext cx="3911982" cy="2996825"/>
          </a:xfrm>
        </p:spPr>
        <p:txBody>
          <a:bodyPr rtlCol="0"/>
          <a:lstStyle>
            <a:defPPr>
              <a:defRPr lang="en-GB"/>
            </a:defPPr>
          </a:lstStyle>
          <a:p>
            <a:pPr rtl="0"/>
            <a:r>
              <a:rPr lang="en-GB" dirty="0"/>
              <a:t>Mental health illness can directly impact an unborn baby </a:t>
            </a:r>
            <a:r>
              <a:rPr lang="en-GB" sz="1200" spc="0" dirty="0">
                <a:solidFill>
                  <a:srgbClr val="FFFFFF"/>
                </a:solidFill>
                <a:latin typeface="Arial Nova"/>
                <a:cs typeface="+mn-cs"/>
              </a:rPr>
              <a:t>(</a:t>
            </a:r>
            <a:r>
              <a:rPr lang="en-GB" sz="1200" spc="0" dirty="0" err="1">
                <a:solidFill>
                  <a:srgbClr val="FFFFFF"/>
                </a:solidFill>
                <a:latin typeface="Arial Nova"/>
                <a:cs typeface="+mn-cs"/>
              </a:rPr>
              <a:t>Aktar</a:t>
            </a:r>
            <a:r>
              <a:rPr lang="en-GB" sz="1200" spc="0" dirty="0">
                <a:solidFill>
                  <a:srgbClr val="FFFFFF"/>
                </a:solidFill>
                <a:latin typeface="Arial Nova"/>
                <a:cs typeface="+mn-cs"/>
              </a:rPr>
              <a:t> et al, 2019)</a:t>
            </a:r>
            <a:endParaRPr lang="en-GB" dirty="0"/>
          </a:p>
          <a:p>
            <a:pPr rtl="0"/>
            <a:r>
              <a:rPr lang="en-GB" dirty="0"/>
              <a:t>Mental health issues are one of the highest causes for pregnancy morbidities and contribute to poor neonatal outcomes </a:t>
            </a:r>
            <a:r>
              <a:rPr lang="en-GB" sz="1200" spc="0" dirty="0">
                <a:solidFill>
                  <a:srgbClr val="FFFFFF"/>
                </a:solidFill>
                <a:latin typeface="Arial Nova"/>
                <a:cs typeface="+mn-cs"/>
              </a:rPr>
              <a:t>(Howard &amp; Khalifeh, 2020)</a:t>
            </a:r>
            <a:endParaRPr lang="en-GB" dirty="0"/>
          </a:p>
          <a:p>
            <a:r>
              <a:rPr lang="en-GB" dirty="0"/>
              <a:t>Attachment/ bond formation can be an issue when the baby is born</a:t>
            </a:r>
            <a:r>
              <a:rPr kumimoji="0" lang="en-GB" sz="1200" b="0" i="0" u="none" strike="noStrike" kern="1200" cap="none" spc="0" normalizeH="0" baseline="0" noProof="0" dirty="0">
                <a:ln>
                  <a:noFill/>
                </a:ln>
                <a:solidFill>
                  <a:srgbClr val="FFFFFF"/>
                </a:solidFill>
                <a:effectLst/>
                <a:uLnTx/>
                <a:uFillTx/>
                <a:latin typeface="Arial Nova"/>
                <a:ea typeface="+mn-ea"/>
                <a:cs typeface="+mn-cs"/>
              </a:rPr>
              <a:t> (</a:t>
            </a:r>
            <a:r>
              <a:rPr kumimoji="0" lang="en-GB" sz="1200" b="0" i="0" u="none" strike="noStrike" kern="1200" cap="none" spc="0" normalizeH="0" baseline="0" noProof="0" dirty="0" err="1">
                <a:ln>
                  <a:noFill/>
                </a:ln>
                <a:solidFill>
                  <a:srgbClr val="FFFFFF"/>
                </a:solidFill>
                <a:effectLst/>
                <a:uLnTx/>
                <a:uFillTx/>
                <a:latin typeface="Arial Nova"/>
                <a:ea typeface="+mn-ea"/>
                <a:cs typeface="+mn-cs"/>
              </a:rPr>
              <a:t>Aktar</a:t>
            </a:r>
            <a:r>
              <a:rPr kumimoji="0" lang="en-GB" sz="1200" b="0" i="0" u="none" strike="noStrike" kern="1200" cap="none" spc="0" normalizeH="0" baseline="0" noProof="0" dirty="0">
                <a:ln>
                  <a:noFill/>
                </a:ln>
                <a:solidFill>
                  <a:srgbClr val="FFFFFF"/>
                </a:solidFill>
                <a:effectLst/>
                <a:uLnTx/>
                <a:uFillTx/>
                <a:latin typeface="Arial Nova"/>
                <a:ea typeface="+mn-ea"/>
                <a:cs typeface="+mn-cs"/>
              </a:rPr>
              <a:t> et al, 2019; Howard &amp; Khalifeh, 2020)</a:t>
            </a:r>
            <a:endParaRPr lang="en-GB" dirty="0"/>
          </a:p>
          <a:p>
            <a:pPr rtl="0"/>
            <a:endParaRPr lang="en-GB" dirty="0"/>
          </a:p>
        </p:txBody>
      </p:sp>
      <p:sp>
        <p:nvSpPr>
          <p:cNvPr id="6" name="Text Placeholder 5">
            <a:extLst>
              <a:ext uri="{FF2B5EF4-FFF2-40B4-BE49-F238E27FC236}">
                <a16:creationId xmlns:a16="http://schemas.microsoft.com/office/drawing/2014/main" id="{65568B5F-6318-65E2-CEDA-18DE9E9733EF}"/>
              </a:ext>
            </a:extLst>
          </p:cNvPr>
          <p:cNvSpPr>
            <a:spLocks noGrp="1"/>
          </p:cNvSpPr>
          <p:nvPr>
            <p:ph type="body" sz="quarter" idx="36"/>
          </p:nvPr>
        </p:nvSpPr>
        <p:spPr>
          <a:xfrm>
            <a:off x="6762038" y="2418241"/>
            <a:ext cx="3911982" cy="2307568"/>
          </a:xfrm>
        </p:spPr>
        <p:txBody>
          <a:bodyPr rtlCol="0"/>
          <a:lstStyle>
            <a:defPPr>
              <a:defRPr lang="en-GB"/>
            </a:defPPr>
          </a:lstStyle>
          <a:p>
            <a:pPr rtl="0"/>
            <a:endParaRPr lang="en-GB" dirty="0"/>
          </a:p>
          <a:p>
            <a:pPr rtl="0"/>
            <a:endParaRPr lang="en-GB" dirty="0"/>
          </a:p>
        </p:txBody>
      </p:sp>
      <p:sp>
        <p:nvSpPr>
          <p:cNvPr id="7" name="Slide Number Placeholder 6">
            <a:extLst>
              <a:ext uri="{FF2B5EF4-FFF2-40B4-BE49-F238E27FC236}">
                <a16:creationId xmlns:a16="http://schemas.microsoft.com/office/drawing/2014/main" id="{F872ADF4-FCCD-5389-909C-60848BFEA662}"/>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a:t>4</a:t>
            </a:fld>
            <a:endParaRPr lang="en-GB" dirty="0"/>
          </a:p>
        </p:txBody>
      </p:sp>
      <p:sp>
        <p:nvSpPr>
          <p:cNvPr id="9" name="TextBox 8">
            <a:extLst>
              <a:ext uri="{FF2B5EF4-FFF2-40B4-BE49-F238E27FC236}">
                <a16:creationId xmlns:a16="http://schemas.microsoft.com/office/drawing/2014/main" id="{D8E8D3F1-01F4-F8EB-627A-3FE65E67E821}"/>
              </a:ext>
            </a:extLst>
          </p:cNvPr>
          <p:cNvSpPr txBox="1"/>
          <p:nvPr/>
        </p:nvSpPr>
        <p:spPr>
          <a:xfrm>
            <a:off x="2716566" y="1342751"/>
            <a:ext cx="6755907" cy="646331"/>
          </a:xfrm>
          <a:prstGeom prst="rect">
            <a:avLst/>
          </a:prstGeom>
          <a:noFill/>
        </p:spPr>
        <p:txBody>
          <a:bodyPr wrap="square" rtlCol="0">
            <a:spAutoFit/>
          </a:bodyPr>
          <a:lstStyle/>
          <a:p>
            <a:pPr algn="ctr"/>
            <a:r>
              <a:rPr lang="en-GB" dirty="0">
                <a:solidFill>
                  <a:schemeClr val="accent5"/>
                </a:solidFill>
                <a:latin typeface="+mj-lt"/>
              </a:rPr>
              <a:t>This presentations’ focus explores the impact parental mental health poses to children 0-3 years of age.</a:t>
            </a:r>
          </a:p>
        </p:txBody>
      </p:sp>
      <p:sp>
        <p:nvSpPr>
          <p:cNvPr id="13" name="TextBox 12">
            <a:extLst>
              <a:ext uri="{FF2B5EF4-FFF2-40B4-BE49-F238E27FC236}">
                <a16:creationId xmlns:a16="http://schemas.microsoft.com/office/drawing/2014/main" id="{C3FCF3C2-F1D3-558E-A8CD-11C0747171B1}"/>
              </a:ext>
            </a:extLst>
          </p:cNvPr>
          <p:cNvSpPr txBox="1"/>
          <p:nvPr/>
        </p:nvSpPr>
        <p:spPr>
          <a:xfrm>
            <a:off x="6762038" y="2333685"/>
            <a:ext cx="4315074" cy="4708981"/>
          </a:xfrm>
          <a:prstGeom prst="rect">
            <a:avLst/>
          </a:prstGeom>
          <a:noFill/>
        </p:spPr>
        <p:txBody>
          <a:bodyPr wrap="square">
            <a:spAutoFit/>
          </a:bodyPr>
          <a:lstStyle/>
          <a:p>
            <a:pPr marL="285750" indent="-285750">
              <a:buFont typeface="Arial" panose="020B0604020202020204" pitchFamily="34" charset="0"/>
              <a:buChar char="•"/>
            </a:pPr>
            <a:r>
              <a:rPr lang="en-US" sz="1600" spc="200" dirty="0" err="1">
                <a:solidFill>
                  <a:schemeClr val="bg1"/>
                </a:solidFill>
              </a:rPr>
              <a:t>Zdolska-Wawrzkiewicz</a:t>
            </a:r>
            <a:r>
              <a:rPr lang="en-US" sz="1600" spc="200" dirty="0">
                <a:solidFill>
                  <a:schemeClr val="bg1"/>
                </a:solidFill>
              </a:rPr>
              <a:t> et al. (2020) studied new mothers' attachment style with their own mother and later with their own infant, suggesting a relationship between bonding and attachment style</a:t>
            </a:r>
          </a:p>
          <a:p>
            <a:pPr marL="285750" indent="-285750">
              <a:buFont typeface="Arial" panose="020B0604020202020204" pitchFamily="34" charset="0"/>
              <a:buChar char="•"/>
            </a:pPr>
            <a:endParaRPr lang="en-US" sz="1600" spc="200" dirty="0">
              <a:solidFill>
                <a:schemeClr val="bg1"/>
              </a:solidFill>
            </a:endParaRPr>
          </a:p>
          <a:p>
            <a:pPr marL="285750" indent="-285750">
              <a:buFont typeface="Arial" panose="020B0604020202020204" pitchFamily="34" charset="0"/>
              <a:buChar char="•"/>
            </a:pPr>
            <a:r>
              <a:rPr lang="en-US" sz="1600" spc="200" dirty="0">
                <a:solidFill>
                  <a:schemeClr val="bg1"/>
                </a:solidFill>
              </a:rPr>
              <a:t>Opens an opportunity for intervention and support towards new parents </a:t>
            </a:r>
            <a:r>
              <a:rPr lang="en-GB" sz="1200" dirty="0">
                <a:solidFill>
                  <a:srgbClr val="FFFFFF"/>
                </a:solidFill>
                <a:latin typeface="Arial Nova"/>
              </a:rPr>
              <a:t>(</a:t>
            </a:r>
            <a:r>
              <a:rPr lang="en-GB" sz="1200" dirty="0" err="1">
                <a:solidFill>
                  <a:srgbClr val="FFFFFF"/>
                </a:solidFill>
                <a:latin typeface="Arial Nova"/>
              </a:rPr>
              <a:t>Zdolska-Wawrzkiewics</a:t>
            </a:r>
            <a:r>
              <a:rPr lang="en-GB" sz="1200" dirty="0">
                <a:solidFill>
                  <a:srgbClr val="FFFFFF"/>
                </a:solidFill>
                <a:latin typeface="Arial Nova"/>
              </a:rPr>
              <a:t> et al, 2020)</a:t>
            </a:r>
            <a:endParaRPr lang="en-US" sz="1600" spc="200" dirty="0">
              <a:solidFill>
                <a:schemeClr val="bg1"/>
              </a:solidFill>
            </a:endParaRPr>
          </a:p>
          <a:p>
            <a:pPr marL="285750" indent="-285750">
              <a:buFont typeface="Arial" panose="020B0604020202020204" pitchFamily="34" charset="0"/>
              <a:buChar char="•"/>
            </a:pPr>
            <a:endParaRPr lang="en-US" sz="1600" spc="200" dirty="0">
              <a:solidFill>
                <a:schemeClr val="bg1"/>
              </a:solidFill>
            </a:endParaRPr>
          </a:p>
          <a:p>
            <a:pPr marL="285750" indent="-285750">
              <a:buFont typeface="Arial" panose="020B0604020202020204" pitchFamily="34" charset="0"/>
              <a:buChar char="•"/>
            </a:pPr>
            <a:r>
              <a:rPr lang="en-US" sz="1600" spc="200" dirty="0">
                <a:solidFill>
                  <a:schemeClr val="bg1"/>
                </a:solidFill>
              </a:rPr>
              <a:t>Bowlby's’ attachment intergenerational transmission theory explains a woman's parenting experience influences her parenting</a:t>
            </a:r>
            <a:r>
              <a:rPr kumimoji="0" lang="en-GB" sz="1200" b="0" i="0" u="none" strike="noStrike" kern="1200" cap="none" spc="0" normalizeH="0" baseline="0" noProof="0" dirty="0">
                <a:ln>
                  <a:noFill/>
                </a:ln>
                <a:solidFill>
                  <a:srgbClr val="FFFFFF"/>
                </a:solidFill>
                <a:effectLst/>
                <a:uLnTx/>
                <a:uFillTx/>
                <a:latin typeface="Arial Nova"/>
                <a:ea typeface="+mn-ea"/>
                <a:cs typeface="+mn-cs"/>
              </a:rPr>
              <a:t> (Van-</a:t>
            </a:r>
            <a:r>
              <a:rPr kumimoji="0" lang="en-GB" sz="1200" b="0" i="0" u="none" strike="noStrike" kern="1200" cap="none" spc="0" normalizeH="0" baseline="0" noProof="0" dirty="0" err="1">
                <a:ln>
                  <a:noFill/>
                </a:ln>
                <a:solidFill>
                  <a:srgbClr val="FFFFFF"/>
                </a:solidFill>
                <a:effectLst/>
                <a:uLnTx/>
                <a:uFillTx/>
                <a:latin typeface="Arial Nova"/>
                <a:ea typeface="+mn-ea"/>
                <a:cs typeface="+mn-cs"/>
              </a:rPr>
              <a:t>Ljzendoom</a:t>
            </a:r>
            <a:r>
              <a:rPr kumimoji="0" lang="en-GB" sz="1200" b="0" i="0" u="none" strike="noStrike" kern="1200" cap="none" spc="0" normalizeH="0" baseline="0" noProof="0" dirty="0">
                <a:ln>
                  <a:noFill/>
                </a:ln>
                <a:solidFill>
                  <a:srgbClr val="FFFFFF"/>
                </a:solidFill>
                <a:effectLst/>
                <a:uLnTx/>
                <a:uFillTx/>
                <a:latin typeface="Arial Nova"/>
                <a:ea typeface="+mn-ea"/>
                <a:cs typeface="+mn-cs"/>
              </a:rPr>
              <a:t> &amp; </a:t>
            </a:r>
            <a:r>
              <a:rPr kumimoji="0" lang="en-GB" sz="1200" b="0" i="0" u="none" strike="noStrike" kern="1200" cap="none" spc="0" normalizeH="0" baseline="0" noProof="0" dirty="0" err="1">
                <a:ln>
                  <a:noFill/>
                </a:ln>
                <a:solidFill>
                  <a:srgbClr val="FFFFFF"/>
                </a:solidFill>
                <a:effectLst/>
                <a:uLnTx/>
                <a:uFillTx/>
                <a:latin typeface="Arial Nova"/>
                <a:ea typeface="+mn-ea"/>
                <a:cs typeface="+mn-cs"/>
              </a:rPr>
              <a:t>Bakermans-Kranenburg</a:t>
            </a:r>
            <a:r>
              <a:rPr kumimoji="0" lang="en-GB" sz="1200" b="0" i="0" u="none" strike="noStrike" kern="1200" cap="none" spc="0" normalizeH="0" baseline="0" noProof="0" dirty="0">
                <a:ln>
                  <a:noFill/>
                </a:ln>
                <a:solidFill>
                  <a:srgbClr val="FFFFFF"/>
                </a:solidFill>
                <a:effectLst/>
                <a:uLnTx/>
                <a:uFillTx/>
                <a:latin typeface="Arial Nova"/>
                <a:ea typeface="+mn-ea"/>
                <a:cs typeface="+mn-cs"/>
              </a:rPr>
              <a:t>, 1997)</a:t>
            </a:r>
            <a:endParaRPr lang="en-US" sz="1600" spc="200" dirty="0">
              <a:solidFill>
                <a:schemeClr val="bg1"/>
              </a:solidFill>
            </a:endParaRPr>
          </a:p>
          <a:p>
            <a:pPr marL="285750" indent="-285750">
              <a:buFont typeface="Arial" panose="020B0604020202020204" pitchFamily="34" charset="0"/>
              <a:buChar char="•"/>
            </a:pPr>
            <a:endParaRPr lang="en-GB" sz="1600" dirty="0">
              <a:solidFill>
                <a:schemeClr val="bg1"/>
              </a:solidFill>
            </a:endParaRPr>
          </a:p>
        </p:txBody>
      </p:sp>
    </p:spTree>
    <p:extLst>
      <p:ext uri="{BB962C8B-B14F-4D97-AF65-F5344CB8AC3E}">
        <p14:creationId xmlns:p14="http://schemas.microsoft.com/office/powerpoint/2010/main" val="30490257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1DEB00A-2030-7241-16B2-C12E2800F680}"/>
              </a:ext>
            </a:extLst>
          </p:cNvPr>
          <p:cNvSpPr>
            <a:spLocks noGrp="1"/>
          </p:cNvSpPr>
          <p:nvPr>
            <p:ph type="title"/>
          </p:nvPr>
        </p:nvSpPr>
        <p:spPr/>
        <p:txBody>
          <a:bodyPr rtlCol="0"/>
          <a:lstStyle>
            <a:defPPr>
              <a:defRPr lang="en-GB"/>
            </a:defPPr>
          </a:lstStyle>
          <a:p>
            <a:pPr rtl="0"/>
            <a:r>
              <a:rPr lang="en-GB" dirty="0"/>
              <a:t>Parental DNA Influence.</a:t>
            </a:r>
          </a:p>
        </p:txBody>
      </p:sp>
      <p:sp>
        <p:nvSpPr>
          <p:cNvPr id="8" name="Slide Number Placeholder 7">
            <a:extLst>
              <a:ext uri="{FF2B5EF4-FFF2-40B4-BE49-F238E27FC236}">
                <a16:creationId xmlns:a16="http://schemas.microsoft.com/office/drawing/2014/main" id="{53640CD6-1CBD-4FBE-258B-28D1D8091A61}"/>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a:t>5</a:t>
            </a:fld>
            <a:endParaRPr lang="en-GB" dirty="0"/>
          </a:p>
        </p:txBody>
      </p:sp>
      <p:graphicFrame>
        <p:nvGraphicFramePr>
          <p:cNvPr id="10" name="Diagram 9">
            <a:extLst>
              <a:ext uri="{FF2B5EF4-FFF2-40B4-BE49-F238E27FC236}">
                <a16:creationId xmlns:a16="http://schemas.microsoft.com/office/drawing/2014/main" id="{F5D6FB7C-4920-CD5E-9803-4D9053FD4843}"/>
              </a:ext>
            </a:extLst>
          </p:cNvPr>
          <p:cNvGraphicFramePr/>
          <p:nvPr>
            <p:extLst>
              <p:ext uri="{D42A27DB-BD31-4B8C-83A1-F6EECF244321}">
                <p14:modId xmlns:p14="http://schemas.microsoft.com/office/powerpoint/2010/main" val="1255682052"/>
              </p:ext>
            </p:extLst>
          </p:nvPr>
        </p:nvGraphicFramePr>
        <p:xfrm>
          <a:off x="849351" y="1846555"/>
          <a:ext cx="4768295" cy="39784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Arrow: Curved Down 10">
            <a:extLst>
              <a:ext uri="{FF2B5EF4-FFF2-40B4-BE49-F238E27FC236}">
                <a16:creationId xmlns:a16="http://schemas.microsoft.com/office/drawing/2014/main" id="{B92B447B-8565-D160-CEB2-4D52DEADF18C}"/>
              </a:ext>
            </a:extLst>
          </p:cNvPr>
          <p:cNvSpPr/>
          <p:nvPr/>
        </p:nvSpPr>
        <p:spPr>
          <a:xfrm rot="580966">
            <a:off x="2216036" y="1658650"/>
            <a:ext cx="1934763" cy="615276"/>
          </a:xfrm>
          <a:prstGeom prst="curvedDownArrow">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solidFill>
                <a:schemeClr val="tx1"/>
              </a:solidFill>
            </a:endParaRPr>
          </a:p>
        </p:txBody>
      </p:sp>
      <p:pic>
        <p:nvPicPr>
          <p:cNvPr id="12" name="Picture 11">
            <a:extLst>
              <a:ext uri="{FF2B5EF4-FFF2-40B4-BE49-F238E27FC236}">
                <a16:creationId xmlns:a16="http://schemas.microsoft.com/office/drawing/2014/main" id="{5A9573C6-1746-4525-453A-2E0116E4C9CA}"/>
              </a:ext>
            </a:extLst>
          </p:cNvPr>
          <p:cNvPicPr>
            <a:picLocks noChangeAspect="1"/>
          </p:cNvPicPr>
          <p:nvPr/>
        </p:nvPicPr>
        <p:blipFill>
          <a:blip r:embed="rId8"/>
          <a:stretch>
            <a:fillRect/>
          </a:stretch>
        </p:blipFill>
        <p:spPr>
          <a:xfrm rot="10800000" flipH="1">
            <a:off x="2146503" y="5272938"/>
            <a:ext cx="1947721" cy="953259"/>
          </a:xfrm>
          <a:prstGeom prst="rect">
            <a:avLst/>
          </a:prstGeom>
        </p:spPr>
      </p:pic>
      <p:sp>
        <p:nvSpPr>
          <p:cNvPr id="13" name="TextBox 12">
            <a:extLst>
              <a:ext uri="{FF2B5EF4-FFF2-40B4-BE49-F238E27FC236}">
                <a16:creationId xmlns:a16="http://schemas.microsoft.com/office/drawing/2014/main" id="{8C0E14A3-C5FD-6C79-CA57-88F4EAF4C75C}"/>
              </a:ext>
            </a:extLst>
          </p:cNvPr>
          <p:cNvSpPr txBox="1"/>
          <p:nvPr/>
        </p:nvSpPr>
        <p:spPr>
          <a:xfrm>
            <a:off x="2663164" y="1690688"/>
            <a:ext cx="914400" cy="646331"/>
          </a:xfrm>
          <a:prstGeom prst="rect">
            <a:avLst/>
          </a:prstGeom>
          <a:noFill/>
        </p:spPr>
        <p:txBody>
          <a:bodyPr wrap="square" rtlCol="0">
            <a:spAutoFit/>
          </a:bodyPr>
          <a:lstStyle/>
          <a:p>
            <a:r>
              <a:rPr lang="en-GB" dirty="0">
                <a:solidFill>
                  <a:schemeClr val="accent6"/>
                </a:solidFill>
              </a:rPr>
              <a:t>Mental Health</a:t>
            </a:r>
          </a:p>
        </p:txBody>
      </p:sp>
      <p:sp>
        <p:nvSpPr>
          <p:cNvPr id="15" name="TextBox 14">
            <a:extLst>
              <a:ext uri="{FF2B5EF4-FFF2-40B4-BE49-F238E27FC236}">
                <a16:creationId xmlns:a16="http://schemas.microsoft.com/office/drawing/2014/main" id="{76F16594-3632-BB6A-6170-A43D2AD894F3}"/>
              </a:ext>
            </a:extLst>
          </p:cNvPr>
          <p:cNvSpPr txBox="1"/>
          <p:nvPr/>
        </p:nvSpPr>
        <p:spPr>
          <a:xfrm>
            <a:off x="2612666" y="5426402"/>
            <a:ext cx="1141501" cy="646331"/>
          </a:xfrm>
          <a:prstGeom prst="rect">
            <a:avLst/>
          </a:prstGeom>
          <a:noFill/>
        </p:spPr>
        <p:txBody>
          <a:bodyPr wrap="square">
            <a:spAutoFit/>
          </a:bodyPr>
          <a:lstStyle/>
          <a:p>
            <a:r>
              <a:rPr lang="en-GB" dirty="0">
                <a:solidFill>
                  <a:schemeClr val="accent6"/>
                </a:solidFill>
              </a:rPr>
              <a:t>Mental Health</a:t>
            </a:r>
          </a:p>
        </p:txBody>
      </p:sp>
      <p:sp>
        <p:nvSpPr>
          <p:cNvPr id="16" name="TextBox 15">
            <a:extLst>
              <a:ext uri="{FF2B5EF4-FFF2-40B4-BE49-F238E27FC236}">
                <a16:creationId xmlns:a16="http://schemas.microsoft.com/office/drawing/2014/main" id="{E2BEA635-7B1F-94E4-8414-8DCF6E9242EB}"/>
              </a:ext>
            </a:extLst>
          </p:cNvPr>
          <p:cNvSpPr txBox="1"/>
          <p:nvPr/>
        </p:nvSpPr>
        <p:spPr>
          <a:xfrm>
            <a:off x="6640497" y="1736591"/>
            <a:ext cx="4927334" cy="5355312"/>
          </a:xfrm>
          <a:prstGeom prst="rect">
            <a:avLst/>
          </a:prstGeom>
          <a:noFill/>
        </p:spPr>
        <p:txBody>
          <a:bodyPr wrap="square" rtlCol="0">
            <a:spAutoFit/>
          </a:bodyPr>
          <a:lstStyle/>
          <a:p>
            <a:pPr marL="285750" indent="-285750">
              <a:buFont typeface="Arial" panose="020B0604020202020204" pitchFamily="34" charset="0"/>
              <a:buChar char="•"/>
            </a:pPr>
            <a:r>
              <a:rPr lang="en-GB" sz="1600" spc="200" dirty="0">
                <a:solidFill>
                  <a:schemeClr val="bg1"/>
                </a:solidFill>
              </a:rPr>
              <a:t>DNA is highly inheritable</a:t>
            </a:r>
            <a:r>
              <a:rPr lang="en-GB" sz="1200" spc="200" dirty="0">
                <a:solidFill>
                  <a:schemeClr val="bg1"/>
                </a:solidFill>
              </a:rPr>
              <a:t> </a:t>
            </a:r>
            <a:r>
              <a:rPr lang="en-GB" sz="1200" dirty="0">
                <a:solidFill>
                  <a:schemeClr val="bg1"/>
                </a:solidFill>
              </a:rPr>
              <a:t>(Das &amp; Maitra, 2021)</a:t>
            </a:r>
            <a:endParaRPr lang="en-GB" sz="1600" dirty="0">
              <a:solidFill>
                <a:schemeClr val="bg1"/>
              </a:solidFill>
            </a:endParaRPr>
          </a:p>
          <a:p>
            <a:pPr marL="285750" indent="-285750">
              <a:buFont typeface="Arial" panose="020B0604020202020204" pitchFamily="34" charset="0"/>
              <a:buChar char="•"/>
            </a:pPr>
            <a:endParaRPr lang="en-GB" sz="1600" spc="200" dirty="0">
              <a:solidFill>
                <a:schemeClr val="bg1"/>
              </a:solidFil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spc="200" dirty="0">
                <a:solidFill>
                  <a:schemeClr val="bg1"/>
                </a:solidFill>
              </a:rPr>
              <a:t>History of mental illness increases the child's susceptibility</a:t>
            </a:r>
            <a:r>
              <a:rPr kumimoji="0" lang="en-GB" sz="1200" b="0" i="0" u="none" strike="noStrike" kern="1200" cap="none" spc="0" normalizeH="0" baseline="0" noProof="0" dirty="0">
                <a:ln>
                  <a:noFill/>
                </a:ln>
                <a:solidFill>
                  <a:srgbClr val="FFFFFF"/>
                </a:solidFill>
                <a:effectLst/>
                <a:uLnTx/>
                <a:uFillTx/>
                <a:latin typeface="Arial Nova"/>
                <a:ea typeface="+mn-ea"/>
                <a:cs typeface="+mn-cs"/>
              </a:rPr>
              <a:t>(Das &amp; Maitra, 2021)</a:t>
            </a:r>
            <a:endParaRPr kumimoji="0" lang="en-GB" sz="1600" b="0" i="0" u="none" strike="noStrike" kern="1200" cap="none" spc="0" normalizeH="0" baseline="0" noProof="0" dirty="0">
              <a:ln>
                <a:noFill/>
              </a:ln>
              <a:solidFill>
                <a:srgbClr val="FFFFFF"/>
              </a:solidFill>
              <a:effectLst/>
              <a:uLnTx/>
              <a:uFillTx/>
              <a:latin typeface="Arial Nova"/>
              <a:ea typeface="+mn-ea"/>
              <a:cs typeface="+mn-cs"/>
            </a:endParaRPr>
          </a:p>
          <a:p>
            <a:pPr marL="285750" indent="-285750">
              <a:buFont typeface="Arial" panose="020B0604020202020204" pitchFamily="34" charset="0"/>
              <a:buChar char="•"/>
            </a:pPr>
            <a:endParaRPr lang="en-GB" sz="1600" spc="200" dirty="0">
              <a:solidFill>
                <a:schemeClr val="bg1"/>
              </a:solidFill>
            </a:endParaRPr>
          </a:p>
          <a:p>
            <a:pPr marL="285750" indent="-285750">
              <a:buFont typeface="Arial" panose="020B0604020202020204" pitchFamily="34" charset="0"/>
              <a:buChar char="•"/>
            </a:pPr>
            <a:endParaRPr lang="en-GB" sz="1600" spc="200" dirty="0">
              <a:solidFill>
                <a:schemeClr val="bg1"/>
              </a:solidFil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spc="200" dirty="0">
                <a:solidFill>
                  <a:schemeClr val="bg1"/>
                </a:solidFill>
              </a:rPr>
              <a:t>Mothers stress can pass onto unborn baby</a:t>
            </a:r>
            <a:r>
              <a:rPr kumimoji="0" lang="en-GB" sz="1200" b="0" i="0" u="none" strike="noStrike" kern="1200" cap="none" spc="0" normalizeH="0" baseline="0" noProof="0" dirty="0">
                <a:ln>
                  <a:noFill/>
                </a:ln>
                <a:solidFill>
                  <a:srgbClr val="FFFFFF"/>
                </a:solidFill>
                <a:effectLst/>
                <a:uLnTx/>
                <a:uFillTx/>
                <a:latin typeface="Arial Nova"/>
                <a:ea typeface="+mn-ea"/>
                <a:cs typeface="+mn-cs"/>
              </a:rPr>
              <a:t>(Janeczko</a:t>
            </a:r>
            <a:r>
              <a:rPr lang="en-GB" sz="1200" dirty="0">
                <a:solidFill>
                  <a:srgbClr val="FFFFFF"/>
                </a:solidFill>
                <a:latin typeface="Arial Nova"/>
              </a:rPr>
              <a:t> et al, 2020)</a:t>
            </a:r>
            <a:endParaRPr kumimoji="0" lang="en-GB" sz="1600" b="0" i="0" u="none" strike="noStrike" kern="1200" cap="none" spc="0" normalizeH="0" baseline="0" noProof="0" dirty="0">
              <a:ln>
                <a:noFill/>
              </a:ln>
              <a:solidFill>
                <a:srgbClr val="FFFFFF"/>
              </a:solidFill>
              <a:effectLst/>
              <a:uLnTx/>
              <a:uFillTx/>
              <a:latin typeface="Arial Nova"/>
              <a:ea typeface="+mn-ea"/>
              <a:cs typeface="+mn-cs"/>
            </a:endParaRPr>
          </a:p>
          <a:p>
            <a:pPr marL="285750" indent="-285750">
              <a:buFont typeface="Arial" panose="020B0604020202020204" pitchFamily="34" charset="0"/>
              <a:buChar char="•"/>
            </a:pPr>
            <a:endParaRPr lang="en-GB" sz="1600" spc="200" dirty="0">
              <a:solidFill>
                <a:schemeClr val="bg1"/>
              </a:solidFill>
            </a:endParaRPr>
          </a:p>
          <a:p>
            <a:pPr marL="285750" indent="-285750">
              <a:buFont typeface="Arial" panose="020B0604020202020204" pitchFamily="34" charset="0"/>
              <a:buChar char="•"/>
            </a:pPr>
            <a:endParaRPr lang="en-GB" sz="1600" spc="200" dirty="0">
              <a:solidFill>
                <a:schemeClr val="bg1"/>
              </a:solidFill>
            </a:endParaRPr>
          </a:p>
          <a:p>
            <a:pPr marL="285750" indent="-285750">
              <a:buFont typeface="Arial" panose="020B0604020202020204" pitchFamily="34" charset="0"/>
              <a:buChar char="•"/>
            </a:pPr>
            <a:r>
              <a:rPr lang="en-GB" sz="1600" spc="200" dirty="0">
                <a:solidFill>
                  <a:schemeClr val="bg1"/>
                </a:solidFill>
              </a:rPr>
              <a:t>Fathers' mental health can affect Cerebellum, brain function, form the basis for neuro-developmental issues</a:t>
            </a:r>
            <a:r>
              <a:rPr kumimoji="0" lang="en-GB" sz="1200" b="0" i="0" u="none" strike="noStrike" kern="1200" cap="none" spc="0" normalizeH="0" baseline="0" noProof="0" dirty="0">
                <a:ln>
                  <a:noFill/>
                </a:ln>
                <a:solidFill>
                  <a:srgbClr val="FFFFFF"/>
                </a:solidFill>
                <a:effectLst/>
                <a:uLnTx/>
                <a:uFillTx/>
                <a:latin typeface="Arial Nova"/>
                <a:ea typeface="+mn-ea"/>
                <a:cs typeface="+mn-cs"/>
              </a:rPr>
              <a:t> (Janeczko et al, 2020)</a:t>
            </a:r>
            <a:endParaRPr lang="en-GB" sz="1600" spc="200" dirty="0">
              <a:solidFill>
                <a:schemeClr val="bg1"/>
              </a:solidFill>
            </a:endParaRPr>
          </a:p>
          <a:p>
            <a:pPr marL="285750" indent="-285750">
              <a:buFont typeface="Arial" panose="020B0604020202020204" pitchFamily="34" charset="0"/>
              <a:buChar char="•"/>
            </a:pPr>
            <a:endParaRPr lang="en-GB" sz="1600" spc="200" dirty="0">
              <a:solidFill>
                <a:schemeClr val="bg1"/>
              </a:solidFill>
            </a:endParaRPr>
          </a:p>
          <a:p>
            <a:pPr marL="285750" indent="-285750">
              <a:buFont typeface="Arial" panose="020B0604020202020204" pitchFamily="34" charset="0"/>
              <a:buChar char="•"/>
            </a:pPr>
            <a:r>
              <a:rPr lang="en-GB" sz="1600" spc="200" dirty="0">
                <a:solidFill>
                  <a:schemeClr val="bg1"/>
                </a:solidFill>
              </a:rPr>
              <a:t>Filippetti et al, (2022) studied the decline in parental mental health specifically post-natal depression since COVID-19</a:t>
            </a:r>
          </a:p>
          <a:p>
            <a:pPr marL="285750" indent="-285750">
              <a:buFont typeface="Arial" panose="020B0604020202020204" pitchFamily="34" charset="0"/>
              <a:buChar char="•"/>
            </a:pPr>
            <a:endParaRPr lang="en-GB" sz="1600" spc="200" dirty="0">
              <a:solidFill>
                <a:schemeClr val="bg1"/>
              </a:solidFill>
            </a:endParaRPr>
          </a:p>
          <a:p>
            <a:pPr marL="285750" indent="-285750">
              <a:buFont typeface="Arial" panose="020B0604020202020204" pitchFamily="34" charset="0"/>
              <a:buChar char="•"/>
            </a:pPr>
            <a:endParaRPr lang="en-GB" sz="1400" dirty="0">
              <a:solidFill>
                <a:schemeClr val="bg1"/>
              </a:solidFill>
            </a:endParaRPr>
          </a:p>
        </p:txBody>
      </p:sp>
    </p:spTree>
    <p:extLst>
      <p:ext uri="{BB962C8B-B14F-4D97-AF65-F5344CB8AC3E}">
        <p14:creationId xmlns:p14="http://schemas.microsoft.com/office/powerpoint/2010/main" val="12506343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78B6A01-5CD0-C080-08DE-E8C976F2193E}"/>
              </a:ext>
            </a:extLst>
          </p:cNvPr>
          <p:cNvSpPr>
            <a:spLocks noGrp="1"/>
          </p:cNvSpPr>
          <p:nvPr>
            <p:ph type="title"/>
          </p:nvPr>
        </p:nvSpPr>
        <p:spPr>
          <a:xfrm>
            <a:off x="-75020" y="365125"/>
            <a:ext cx="6393456" cy="1325563"/>
          </a:xfrm>
        </p:spPr>
        <p:txBody>
          <a:bodyPr rtlCol="0"/>
          <a:lstStyle>
            <a:defPPr>
              <a:defRPr lang="en-GB"/>
            </a:defPPr>
          </a:lstStyle>
          <a:p>
            <a:pPr rtl="0"/>
            <a:r>
              <a:rPr lang="en-GB" dirty="0"/>
              <a:t>Oxytocin.</a:t>
            </a:r>
          </a:p>
        </p:txBody>
      </p:sp>
      <p:sp>
        <p:nvSpPr>
          <p:cNvPr id="8" name="Slide Number Placeholder 7">
            <a:extLst>
              <a:ext uri="{FF2B5EF4-FFF2-40B4-BE49-F238E27FC236}">
                <a16:creationId xmlns:a16="http://schemas.microsoft.com/office/drawing/2014/main" id="{18AF1A45-96E7-8AE8-20C9-11D4E158F93C}"/>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a:t>6</a:t>
            </a:fld>
            <a:endParaRPr lang="en-GB" dirty="0"/>
          </a:p>
        </p:txBody>
      </p:sp>
      <p:pic>
        <p:nvPicPr>
          <p:cNvPr id="6" name="Picture 5">
            <a:extLst>
              <a:ext uri="{FF2B5EF4-FFF2-40B4-BE49-F238E27FC236}">
                <a16:creationId xmlns:a16="http://schemas.microsoft.com/office/drawing/2014/main" id="{BA5A1704-D779-1A57-87F0-76C832941CA8}"/>
              </a:ext>
            </a:extLst>
          </p:cNvPr>
          <p:cNvPicPr>
            <a:picLocks noChangeAspect="1"/>
          </p:cNvPicPr>
          <p:nvPr/>
        </p:nvPicPr>
        <p:blipFill>
          <a:blip r:embed="rId3"/>
          <a:stretch>
            <a:fillRect/>
          </a:stretch>
        </p:blipFill>
        <p:spPr>
          <a:xfrm>
            <a:off x="372282" y="1754337"/>
            <a:ext cx="5498853" cy="4471861"/>
          </a:xfrm>
          <a:prstGeom prst="rect">
            <a:avLst/>
          </a:prstGeom>
          <a:effectLst>
            <a:softEdge rad="190500"/>
          </a:effectLst>
        </p:spPr>
      </p:pic>
      <p:sp>
        <p:nvSpPr>
          <p:cNvPr id="9" name="TextBox 8">
            <a:extLst>
              <a:ext uri="{FF2B5EF4-FFF2-40B4-BE49-F238E27FC236}">
                <a16:creationId xmlns:a16="http://schemas.microsoft.com/office/drawing/2014/main" id="{1E4F2ACF-7979-B0D5-5ACC-A07E79A3961F}"/>
              </a:ext>
            </a:extLst>
          </p:cNvPr>
          <p:cNvSpPr txBox="1"/>
          <p:nvPr/>
        </p:nvSpPr>
        <p:spPr>
          <a:xfrm>
            <a:off x="5891744" y="689194"/>
            <a:ext cx="5992427" cy="5816977"/>
          </a:xfrm>
          <a:prstGeom prst="rect">
            <a:avLst/>
          </a:prstGeom>
          <a:noFill/>
        </p:spPr>
        <p:txBody>
          <a:bodyPr wrap="square" rtlCol="0">
            <a:spAutoFit/>
          </a:bodyPr>
          <a:lstStyle/>
          <a:p>
            <a:pPr marL="285750" indent="-285750">
              <a:buFont typeface="Arial" panose="020B0604020202020204" pitchFamily="34" charset="0"/>
              <a:buChar char="•"/>
            </a:pPr>
            <a:r>
              <a:rPr lang="en-GB" sz="1600" spc="200" dirty="0">
                <a:solidFill>
                  <a:schemeClr val="bg1"/>
                </a:solidFill>
              </a:rPr>
              <a:t>Neuropeptide oxytocin is a hormone and neuromodulator influencing social behaviour </a:t>
            </a:r>
            <a:r>
              <a:rPr lang="en-GB" sz="1200" spc="-100" dirty="0">
                <a:solidFill>
                  <a:schemeClr val="bg1"/>
                </a:solidFill>
                <a:latin typeface="Arial Nova" panose="020B0504020202020204" pitchFamily="34" charset="0"/>
              </a:rPr>
              <a:t>(</a:t>
            </a:r>
            <a:r>
              <a:rPr lang="en-GB" sz="1200" spc="-100" dirty="0" err="1">
                <a:solidFill>
                  <a:schemeClr val="bg1"/>
                </a:solidFill>
                <a:latin typeface="Arial Nova" panose="020B0504020202020204" pitchFamily="34" charset="0"/>
              </a:rPr>
              <a:t>Shorey</a:t>
            </a:r>
            <a:r>
              <a:rPr lang="en-GB" sz="1200" spc="-100" dirty="0">
                <a:solidFill>
                  <a:schemeClr val="bg1"/>
                </a:solidFill>
                <a:latin typeface="Arial Nova" panose="020B0504020202020204" pitchFamily="34" charset="0"/>
              </a:rPr>
              <a:t> et al, 2023)</a:t>
            </a:r>
            <a:br>
              <a:rPr lang="en-GB" sz="1200" spc="-100" dirty="0">
                <a:solidFill>
                  <a:schemeClr val="bg1"/>
                </a:solidFill>
                <a:latin typeface="Arial Nova" panose="020B0504020202020204" pitchFamily="34" charset="0"/>
              </a:rPr>
            </a:br>
            <a:endParaRPr lang="en-GB" sz="1200" spc="-100" dirty="0">
              <a:solidFill>
                <a:schemeClr val="bg1"/>
              </a:solidFill>
              <a:latin typeface="Arial Nova" panose="020B0504020202020204" pitchFamily="34" charset="0"/>
            </a:endParaRPr>
          </a:p>
          <a:p>
            <a:pPr marL="285750" indent="-285750">
              <a:buFont typeface="Arial" panose="020B0604020202020204" pitchFamily="34" charset="0"/>
              <a:buChar char="•"/>
            </a:pPr>
            <a:r>
              <a:rPr lang="en-GB" sz="1600" spc="200" dirty="0">
                <a:solidFill>
                  <a:schemeClr val="bg1"/>
                </a:solidFill>
              </a:rPr>
              <a:t>Oxytocin supports the mother's emotional connection with her baby and impacts lactation, birth and initial hours after birth </a:t>
            </a:r>
            <a:r>
              <a:rPr lang="en-GB" sz="1200" spc="-100" dirty="0">
                <a:solidFill>
                  <a:schemeClr val="bg1"/>
                </a:solidFill>
              </a:rPr>
              <a:t>(</a:t>
            </a:r>
            <a:r>
              <a:rPr lang="en-GB" sz="1200" spc="-100" dirty="0" err="1">
                <a:solidFill>
                  <a:schemeClr val="bg1"/>
                </a:solidFill>
              </a:rPr>
              <a:t>Shorey</a:t>
            </a:r>
            <a:r>
              <a:rPr lang="en-GB" sz="1200" spc="-100" dirty="0">
                <a:solidFill>
                  <a:schemeClr val="bg1"/>
                </a:solidFill>
              </a:rPr>
              <a:t> et al, 2023; Walter et al, 2021)</a:t>
            </a:r>
            <a:br>
              <a:rPr lang="en-GB" sz="1200" spc="-100" dirty="0">
                <a:solidFill>
                  <a:schemeClr val="bg1"/>
                </a:solidFill>
              </a:rPr>
            </a:br>
            <a:endParaRPr lang="en-GB" sz="1200" spc="-100" dirty="0">
              <a:solidFill>
                <a:schemeClr val="bg1"/>
              </a:solidFill>
            </a:endParaRPr>
          </a:p>
          <a:p>
            <a:pPr marL="285750" indent="-285750">
              <a:buFont typeface="Arial" panose="020B0604020202020204" pitchFamily="34" charset="0"/>
              <a:buChar char="•"/>
            </a:pPr>
            <a:r>
              <a:rPr lang="en-GB" sz="1600" spc="200" dirty="0">
                <a:solidFill>
                  <a:schemeClr val="bg1"/>
                </a:solidFill>
              </a:rPr>
              <a:t>Mental illness and stress can cause significant impairment to the oxytocin levels and loss to these crucial moments for mother and baby </a:t>
            </a:r>
            <a:r>
              <a:rPr lang="en-GB" sz="1200" spc="-100" dirty="0">
                <a:solidFill>
                  <a:schemeClr val="bg1"/>
                </a:solidFill>
              </a:rPr>
              <a:t>(</a:t>
            </a:r>
            <a:r>
              <a:rPr lang="en-GB" sz="1200" spc="-100" dirty="0" err="1">
                <a:solidFill>
                  <a:schemeClr val="bg1"/>
                </a:solidFill>
              </a:rPr>
              <a:t>Olza</a:t>
            </a:r>
            <a:r>
              <a:rPr lang="en-GB" sz="1200" spc="-100" dirty="0">
                <a:solidFill>
                  <a:schemeClr val="bg1"/>
                </a:solidFill>
              </a:rPr>
              <a:t> et al, 2020)</a:t>
            </a:r>
            <a:br>
              <a:rPr lang="en-GB" sz="1200" spc="-100" dirty="0">
                <a:solidFill>
                  <a:schemeClr val="bg1"/>
                </a:solidFill>
              </a:rPr>
            </a:br>
            <a:endParaRPr lang="en-GB" sz="1200" spc="-100" dirty="0">
              <a:solidFill>
                <a:schemeClr val="bg1"/>
              </a:solidFill>
            </a:endParaRPr>
          </a:p>
          <a:p>
            <a:pPr marL="285750" indent="-285750">
              <a:buFont typeface="Arial" panose="020B0604020202020204" pitchFamily="34" charset="0"/>
              <a:buChar char="•"/>
            </a:pPr>
            <a:r>
              <a:rPr lang="en-GB" sz="1600" spc="200" dirty="0">
                <a:solidFill>
                  <a:schemeClr val="bg1"/>
                </a:solidFill>
              </a:rPr>
              <a:t>The baby potentially may experience extremely alarming consequences at birth </a:t>
            </a:r>
            <a:r>
              <a:rPr lang="en-GB" sz="1200" spc="-100" dirty="0">
                <a:solidFill>
                  <a:schemeClr val="bg1"/>
                </a:solidFill>
              </a:rPr>
              <a:t>(</a:t>
            </a:r>
            <a:r>
              <a:rPr lang="en-GB" sz="1200" spc="-100" dirty="0" err="1">
                <a:solidFill>
                  <a:schemeClr val="bg1"/>
                </a:solidFill>
              </a:rPr>
              <a:t>Lautarescu</a:t>
            </a:r>
            <a:r>
              <a:rPr lang="en-GB" sz="1200" spc="-100" dirty="0">
                <a:solidFill>
                  <a:schemeClr val="bg1"/>
                </a:solidFill>
              </a:rPr>
              <a:t> et al, 2020)</a:t>
            </a:r>
            <a:br>
              <a:rPr lang="en-GB" sz="1200" spc="-100" dirty="0">
                <a:solidFill>
                  <a:schemeClr val="bg1"/>
                </a:solidFill>
              </a:rPr>
            </a:br>
            <a:endParaRPr lang="en-GB" sz="1200" spc="-100" dirty="0">
              <a:solidFill>
                <a:schemeClr val="bg1"/>
              </a:solidFill>
            </a:endParaRPr>
          </a:p>
          <a:p>
            <a:pPr marL="285750" indent="-285750">
              <a:buFont typeface="Arial" panose="020B0604020202020204" pitchFamily="34" charset="0"/>
              <a:buChar char="•"/>
            </a:pPr>
            <a:r>
              <a:rPr lang="en-GB" sz="1600" spc="200" dirty="0">
                <a:solidFill>
                  <a:schemeClr val="bg1"/>
                </a:solidFill>
              </a:rPr>
              <a:t>If mum develops further mental health illness upon birth the impact will significantly worsen for baby </a:t>
            </a:r>
            <a:r>
              <a:rPr lang="en-GB" sz="1200" spc="-100" dirty="0">
                <a:solidFill>
                  <a:schemeClr val="bg1"/>
                </a:solidFill>
              </a:rPr>
              <a:t>(Lam-</a:t>
            </a:r>
            <a:r>
              <a:rPr lang="en-GB" sz="1200" spc="-100" dirty="0" err="1">
                <a:solidFill>
                  <a:schemeClr val="bg1"/>
                </a:solidFill>
              </a:rPr>
              <a:t>Cassettari</a:t>
            </a:r>
            <a:r>
              <a:rPr lang="en-GB" sz="1200" spc="-100" dirty="0">
                <a:solidFill>
                  <a:schemeClr val="bg1"/>
                </a:solidFill>
              </a:rPr>
              <a:t> &amp; </a:t>
            </a:r>
            <a:r>
              <a:rPr lang="en-GB" sz="1200" spc="-100" dirty="0" err="1">
                <a:solidFill>
                  <a:schemeClr val="bg1"/>
                </a:solidFill>
              </a:rPr>
              <a:t>Kohlhoff</a:t>
            </a:r>
            <a:r>
              <a:rPr lang="en-GB" sz="1200" spc="-100" dirty="0">
                <a:solidFill>
                  <a:schemeClr val="bg1"/>
                </a:solidFill>
              </a:rPr>
              <a:t>, 2020)</a:t>
            </a:r>
            <a:br>
              <a:rPr lang="en-GB" sz="1200" spc="-100" dirty="0">
                <a:solidFill>
                  <a:schemeClr val="bg1"/>
                </a:solidFill>
              </a:rPr>
            </a:br>
            <a:endParaRPr lang="en-GB" sz="1600" spc="-100" dirty="0">
              <a:solidFill>
                <a:schemeClr val="bg1"/>
              </a:solidFill>
            </a:endParaRPr>
          </a:p>
          <a:p>
            <a:pPr marL="285750" indent="-285750">
              <a:buFont typeface="Arial" panose="020B0604020202020204" pitchFamily="34" charset="0"/>
              <a:buChar char="•"/>
            </a:pPr>
            <a:r>
              <a:rPr lang="en-GB" sz="1600" spc="200" dirty="0">
                <a:solidFill>
                  <a:schemeClr val="bg1"/>
                </a:solidFill>
              </a:rPr>
              <a:t>Baby can miss out on developing, secure attachment, language, facial expression, cues and other essential needs </a:t>
            </a:r>
          </a:p>
          <a:p>
            <a:pPr marL="285750" indent="-285750">
              <a:buFont typeface="Arial" panose="020B0604020202020204" pitchFamily="34" charset="0"/>
              <a:buChar char="•"/>
            </a:pPr>
            <a:endParaRPr lang="en-GB" sz="1600" dirty="0">
              <a:solidFill>
                <a:schemeClr val="bg1"/>
              </a:solidFill>
            </a:endParaRPr>
          </a:p>
        </p:txBody>
      </p:sp>
    </p:spTree>
    <p:extLst>
      <p:ext uri="{BB962C8B-B14F-4D97-AF65-F5344CB8AC3E}">
        <p14:creationId xmlns:p14="http://schemas.microsoft.com/office/powerpoint/2010/main" val="33586455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99A48-AF8C-3538-CC7B-DC7F509AD7BA}"/>
              </a:ext>
            </a:extLst>
          </p:cNvPr>
          <p:cNvSpPr>
            <a:spLocks noGrp="1"/>
          </p:cNvSpPr>
          <p:nvPr>
            <p:ph type="title"/>
          </p:nvPr>
        </p:nvSpPr>
        <p:spPr/>
        <p:txBody>
          <a:bodyPr rtlCol="0"/>
          <a:lstStyle>
            <a:defPPr>
              <a:defRPr lang="en-GB"/>
            </a:defPPr>
          </a:lstStyle>
          <a:p>
            <a:pPr rtl="0"/>
            <a:r>
              <a:rPr lang="en-GB" dirty="0"/>
              <a:t>Speech and Language</a:t>
            </a:r>
          </a:p>
        </p:txBody>
      </p:sp>
      <p:sp>
        <p:nvSpPr>
          <p:cNvPr id="17" name="TextBox 16">
            <a:extLst>
              <a:ext uri="{FF2B5EF4-FFF2-40B4-BE49-F238E27FC236}">
                <a16:creationId xmlns:a16="http://schemas.microsoft.com/office/drawing/2014/main" id="{DD66CB57-F1E3-AEE5-6295-CFD0A1778CB2}"/>
              </a:ext>
            </a:extLst>
          </p:cNvPr>
          <p:cNvSpPr txBox="1"/>
          <p:nvPr/>
        </p:nvSpPr>
        <p:spPr>
          <a:xfrm>
            <a:off x="5560678" y="4421490"/>
            <a:ext cx="1842247" cy="923330"/>
          </a:xfrm>
          <a:prstGeom prst="rect">
            <a:avLst/>
          </a:prstGeom>
          <a:noFill/>
        </p:spPr>
        <p:txBody>
          <a:bodyPr wrap="square" rtlCol="0">
            <a:spAutoFit/>
          </a:bodyPr>
          <a:lstStyle>
            <a:defPPr>
              <a:defRPr lang="en-GB"/>
            </a:defPPr>
          </a:lstStyle>
          <a:p>
            <a:pPr algn="ctr" rtl="0"/>
            <a:r>
              <a:rPr lang="en-GB" dirty="0">
                <a:solidFill>
                  <a:schemeClr val="bg1"/>
                </a:solidFill>
                <a:latin typeface="Biome" panose="020B0503030204020804" pitchFamily="34" charset="0"/>
                <a:cs typeface="Biome" panose="020B0503030204020804" pitchFamily="34" charset="0"/>
              </a:rPr>
              <a:t>Very high speed,</a:t>
            </a:r>
          </a:p>
          <a:p>
            <a:pPr algn="ctr" rtl="0"/>
            <a:r>
              <a:rPr lang="en-GB" dirty="0">
                <a:solidFill>
                  <a:schemeClr val="bg1"/>
                </a:solidFill>
                <a:latin typeface="Biome" panose="020B0503030204020804" pitchFamily="34" charset="0"/>
                <a:cs typeface="Biome" panose="020B0503030204020804" pitchFamily="34" charset="0"/>
              </a:rPr>
              <a:t>Small extent</a:t>
            </a:r>
          </a:p>
        </p:txBody>
      </p:sp>
      <p:sp>
        <p:nvSpPr>
          <p:cNvPr id="3" name="Text Placeholder 2">
            <a:extLst>
              <a:ext uri="{FF2B5EF4-FFF2-40B4-BE49-F238E27FC236}">
                <a16:creationId xmlns:a16="http://schemas.microsoft.com/office/drawing/2014/main" id="{38AA910A-A120-0EC4-A6BF-AE39C189C282}"/>
              </a:ext>
            </a:extLst>
          </p:cNvPr>
          <p:cNvSpPr>
            <a:spLocks noGrp="1"/>
          </p:cNvSpPr>
          <p:nvPr>
            <p:ph type="body" sz="quarter" idx="28"/>
          </p:nvPr>
        </p:nvSpPr>
        <p:spPr>
          <a:xfrm>
            <a:off x="7624795" y="2104268"/>
            <a:ext cx="4391719" cy="5128113"/>
          </a:xfrm>
        </p:spPr>
        <p:txBody>
          <a:bodyPr rtlCol="0"/>
          <a:lstStyle>
            <a:defPPr>
              <a:defRPr lang="en-GB"/>
            </a:defPPr>
          </a:lstStyle>
          <a:p>
            <a:pPr marL="285750" indent="-285750" algn="l" rtl="0">
              <a:buFont typeface="Arial" panose="020B0604020202020204" pitchFamily="34" charset="0"/>
              <a:buChar char="•"/>
            </a:pPr>
            <a:r>
              <a:rPr lang="en-GB" spc="200" dirty="0">
                <a:solidFill>
                  <a:schemeClr val="tx2"/>
                </a:solidFill>
              </a:rPr>
              <a:t>Infant directed speech (IDS) is an essential element of language development </a:t>
            </a:r>
            <a:r>
              <a:rPr lang="en-GB" sz="1200" spc="200" dirty="0">
                <a:solidFill>
                  <a:schemeClr val="tx2"/>
                </a:solidFill>
              </a:rPr>
              <a:t>(</a:t>
            </a:r>
            <a:r>
              <a:rPr lang="en-GB" sz="1200" spc="200" dirty="0" err="1">
                <a:solidFill>
                  <a:schemeClr val="tx2"/>
                </a:solidFill>
              </a:rPr>
              <a:t>Golinkoff</a:t>
            </a:r>
            <a:r>
              <a:rPr lang="en-GB" sz="1200" spc="200" dirty="0">
                <a:solidFill>
                  <a:schemeClr val="tx2"/>
                </a:solidFill>
              </a:rPr>
              <a:t> et al, 2015)</a:t>
            </a:r>
          </a:p>
          <a:p>
            <a:pPr algn="l" rtl="0"/>
            <a:endParaRPr lang="en-GB" spc="200" dirty="0">
              <a:solidFill>
                <a:schemeClr val="tx2"/>
              </a:solidFill>
            </a:endParaRPr>
          </a:p>
          <a:p>
            <a:pPr marL="285750" indent="-285750" algn="l" rtl="0">
              <a:buFont typeface="Arial" panose="020B0604020202020204" pitchFamily="34" charset="0"/>
              <a:buChar char="•"/>
            </a:pPr>
            <a:r>
              <a:rPr lang="en-GB" spc="200" dirty="0">
                <a:solidFill>
                  <a:schemeClr val="tx2"/>
                </a:solidFill>
              </a:rPr>
              <a:t>“Synchrony” is a term used for the interactive and attuned mother baby connection </a:t>
            </a:r>
            <a:r>
              <a:rPr lang="en-GB" sz="1200" spc="200" dirty="0">
                <a:solidFill>
                  <a:schemeClr val="tx2"/>
                </a:solidFill>
              </a:rPr>
              <a:t>(Lam-</a:t>
            </a:r>
            <a:r>
              <a:rPr lang="en-GB" sz="1200" spc="200" dirty="0" err="1">
                <a:solidFill>
                  <a:schemeClr val="tx2"/>
                </a:solidFill>
              </a:rPr>
              <a:t>Cassettari</a:t>
            </a:r>
            <a:r>
              <a:rPr lang="en-GB" sz="1200" spc="200" dirty="0">
                <a:solidFill>
                  <a:schemeClr val="tx2"/>
                </a:solidFill>
              </a:rPr>
              <a:t> &amp; </a:t>
            </a:r>
            <a:r>
              <a:rPr lang="en-GB" sz="1200" spc="200" dirty="0" err="1">
                <a:solidFill>
                  <a:schemeClr val="tx2"/>
                </a:solidFill>
              </a:rPr>
              <a:t>Kohlhoff</a:t>
            </a:r>
            <a:r>
              <a:rPr lang="en-GB" sz="1200" spc="200" dirty="0">
                <a:solidFill>
                  <a:schemeClr val="tx2"/>
                </a:solidFill>
              </a:rPr>
              <a:t>, 2020)</a:t>
            </a:r>
          </a:p>
          <a:p>
            <a:pPr marL="285750" indent="-285750" algn="l" rtl="0">
              <a:buFont typeface="Arial" panose="020B0604020202020204" pitchFamily="34" charset="0"/>
              <a:buChar char="•"/>
            </a:pPr>
            <a:endParaRPr lang="en-GB" spc="200" dirty="0">
              <a:solidFill>
                <a:schemeClr val="tx2"/>
              </a:solidFill>
            </a:endParaRPr>
          </a:p>
          <a:p>
            <a:pPr marL="285750" indent="-285750" algn="l" rtl="0">
              <a:buFont typeface="Arial" panose="020B0604020202020204" pitchFamily="34" charset="0"/>
              <a:buChar char="•"/>
            </a:pPr>
            <a:r>
              <a:rPr lang="en-GB" spc="200" dirty="0">
                <a:solidFill>
                  <a:schemeClr val="tx2"/>
                </a:solidFill>
              </a:rPr>
              <a:t>Parental mental illness may affect speech, resulting in poor attachment between baby and parent </a:t>
            </a:r>
            <a:r>
              <a:rPr lang="en-GB" sz="1200" spc="200" dirty="0">
                <a:solidFill>
                  <a:schemeClr val="tx2"/>
                </a:solidFill>
              </a:rPr>
              <a:t>(Lam-</a:t>
            </a:r>
            <a:r>
              <a:rPr lang="en-GB" sz="1200" spc="200" dirty="0" err="1">
                <a:solidFill>
                  <a:schemeClr val="tx2"/>
                </a:solidFill>
              </a:rPr>
              <a:t>Cassettari</a:t>
            </a:r>
            <a:r>
              <a:rPr lang="en-GB" sz="1200" spc="200" dirty="0">
                <a:solidFill>
                  <a:schemeClr val="tx2"/>
                </a:solidFill>
              </a:rPr>
              <a:t> &amp; </a:t>
            </a:r>
            <a:r>
              <a:rPr lang="en-GB" sz="1200" spc="200" dirty="0" err="1">
                <a:solidFill>
                  <a:schemeClr val="tx2"/>
                </a:solidFill>
              </a:rPr>
              <a:t>Kohlhoff</a:t>
            </a:r>
            <a:r>
              <a:rPr lang="en-GB" sz="1200" spc="200" dirty="0">
                <a:solidFill>
                  <a:schemeClr val="tx2"/>
                </a:solidFill>
              </a:rPr>
              <a:t>, 2020)</a:t>
            </a:r>
          </a:p>
          <a:p>
            <a:pPr marL="285750" indent="-285750" algn="l" rtl="0">
              <a:buFont typeface="Arial" panose="020B0604020202020204" pitchFamily="34" charset="0"/>
              <a:buChar char="•"/>
            </a:pPr>
            <a:endParaRPr lang="en-GB" dirty="0"/>
          </a:p>
          <a:p>
            <a:pPr marL="285750" indent="-285750" rtl="0">
              <a:buFont typeface="Arial" panose="020B0604020202020204" pitchFamily="34" charset="0"/>
              <a:buChar char="•"/>
            </a:pPr>
            <a:endParaRPr lang="en-GB" dirty="0"/>
          </a:p>
          <a:p>
            <a:pPr marL="285750" indent="-285750" rtl="0">
              <a:buFont typeface="Arial" panose="020B0604020202020204" pitchFamily="34" charset="0"/>
              <a:buChar char="•"/>
            </a:pPr>
            <a:endParaRPr lang="en-GB" dirty="0"/>
          </a:p>
          <a:p>
            <a:pPr rtl="0"/>
            <a:endParaRPr lang="en-GB" dirty="0"/>
          </a:p>
        </p:txBody>
      </p:sp>
      <p:sp>
        <p:nvSpPr>
          <p:cNvPr id="12" name="Slide Number Placeholder 11">
            <a:extLst>
              <a:ext uri="{FF2B5EF4-FFF2-40B4-BE49-F238E27FC236}">
                <a16:creationId xmlns:a16="http://schemas.microsoft.com/office/drawing/2014/main" id="{761D5C1B-39FE-2949-16D4-283AB532DBE1}"/>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a:t>7</a:t>
            </a:fld>
            <a:endParaRPr lang="en-GB" dirty="0"/>
          </a:p>
        </p:txBody>
      </p:sp>
      <mc:AlternateContent xmlns:mc="http://schemas.openxmlformats.org/markup-compatibility/2006">
        <mc:Choice xmlns:am3d="http://schemas.microsoft.com/office/drawing/2017/model3d" Requires="am3d">
          <p:graphicFrame>
            <p:nvGraphicFramePr>
              <p:cNvPr id="18" name="3D Model 17" descr="Avatar Female">
                <a:extLst>
                  <a:ext uri="{FF2B5EF4-FFF2-40B4-BE49-F238E27FC236}">
                    <a16:creationId xmlns:a16="http://schemas.microsoft.com/office/drawing/2014/main" id="{6D48AA7F-076D-00D1-E521-219A19053EF8}"/>
                  </a:ext>
                </a:extLst>
              </p:cNvPr>
              <p:cNvGraphicFramePr>
                <a:graphicFrameLocks noChangeAspect="1"/>
              </p:cNvGraphicFramePr>
              <p:nvPr>
                <p:extLst>
                  <p:ext uri="{D42A27DB-BD31-4B8C-83A1-F6EECF244321}">
                    <p14:modId xmlns:p14="http://schemas.microsoft.com/office/powerpoint/2010/main" val="1400065339"/>
                  </p:ext>
                </p:extLst>
              </p:nvPr>
            </p:nvGraphicFramePr>
            <p:xfrm>
              <a:off x="413461" y="1690689"/>
              <a:ext cx="1562857" cy="4802186"/>
            </p:xfrm>
            <a:graphic>
              <a:graphicData uri="http://schemas.microsoft.com/office/drawing/2017/model3d">
                <am3d:model3d r:embed="rId3">
                  <am3d:spPr>
                    <a:xfrm>
                      <a:off x="0" y="0"/>
                      <a:ext cx="1562857" cy="4802186"/>
                    </a:xfrm>
                    <a:prstGeom prst="rect">
                      <a:avLst/>
                    </a:prstGeom>
                  </am3d:spPr>
                  <am3d:camera>
                    <am3d:pos x="0" y="0" z="52035889"/>
                    <am3d:up dx="0" dy="36000000" dz="0"/>
                    <am3d:lookAt x="0" y="0" z="0"/>
                    <am3d:perspective fov="2700000"/>
                  </am3d:camera>
                  <am3d:trans>
                    <am3d:meterPerModelUnit n="621971" d="1000000"/>
                    <am3d:preTrans dx="-95019" dy="-17857480" dz="1505735"/>
                    <am3d:scale>
                      <am3d:sx n="1000000" d="1000000"/>
                      <am3d:sy n="1000000" d="1000000"/>
                      <am3d:sz n="1000000" d="1000000"/>
                    </am3d:scale>
                    <am3d:rot ax="1200000" ay="1800000" az="600000"/>
                    <am3d:postTrans dx="0" dy="0" dz="0"/>
                  </am3d:trans>
                  <am3d:raster rName="Office3DRenderer" rVer="16.0.8326">
                    <am3d:blip r:embed="rId4"/>
                  </am3d:raster>
                  <am3d:objViewport viewportSz="5302208"/>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8" name="3D Model 17" descr="Avatar Female">
                <a:extLst>
                  <a:ext uri="{FF2B5EF4-FFF2-40B4-BE49-F238E27FC236}">
                    <a16:creationId xmlns:a16="http://schemas.microsoft.com/office/drawing/2014/main" id="{6D48AA7F-076D-00D1-E521-219A19053EF8}"/>
                  </a:ext>
                </a:extLst>
              </p:cNvPr>
              <p:cNvPicPr>
                <a:picLocks noGrp="1" noRot="1" noChangeAspect="1" noMove="1" noResize="1" noEditPoints="1" noAdjustHandles="1" noChangeArrowheads="1" noChangeShapeType="1" noCrop="1"/>
              </p:cNvPicPr>
              <p:nvPr/>
            </p:nvPicPr>
            <p:blipFill>
              <a:blip r:embed="rId4"/>
              <a:stretch>
                <a:fillRect/>
              </a:stretch>
            </p:blipFill>
            <p:spPr>
              <a:xfrm>
                <a:off x="413461" y="1690689"/>
                <a:ext cx="1562857" cy="4802186"/>
              </a:xfrm>
              <a:prstGeom prst="rect">
                <a:avLst/>
              </a:prstGeom>
            </p:spPr>
          </p:pic>
        </mc:Fallback>
      </mc:AlternateContent>
      <mc:AlternateContent xmlns:mc="http://schemas.openxmlformats.org/markup-compatibility/2006">
        <mc:Choice xmlns:am3d="http://schemas.microsoft.com/office/drawing/2017/model3d" Requires="am3d">
          <p:graphicFrame>
            <p:nvGraphicFramePr>
              <p:cNvPr id="19" name="3D Model 18" descr="Smiling Face With Smiling Eyes Emoji">
                <a:extLst>
                  <a:ext uri="{FF2B5EF4-FFF2-40B4-BE49-F238E27FC236}">
                    <a16:creationId xmlns:a16="http://schemas.microsoft.com/office/drawing/2014/main" id="{1F32CF33-FA6A-DBCE-3624-D7E38C4E5D17}"/>
                  </a:ext>
                </a:extLst>
              </p:cNvPr>
              <p:cNvGraphicFramePr>
                <a:graphicFrameLocks noChangeAspect="1"/>
              </p:cNvGraphicFramePr>
              <p:nvPr>
                <p:extLst>
                  <p:ext uri="{D42A27DB-BD31-4B8C-83A1-F6EECF244321}">
                    <p14:modId xmlns:p14="http://schemas.microsoft.com/office/powerpoint/2010/main" val="2506549517"/>
                  </p:ext>
                </p:extLst>
              </p:nvPr>
            </p:nvGraphicFramePr>
            <p:xfrm>
              <a:off x="4238644" y="1690689"/>
              <a:ext cx="1235684" cy="1235683"/>
            </p:xfrm>
            <a:graphic>
              <a:graphicData uri="http://schemas.microsoft.com/office/drawing/2017/model3d">
                <am3d:model3d r:embed="rId5">
                  <am3d:spPr>
                    <a:xfrm>
                      <a:off x="0" y="0"/>
                      <a:ext cx="1235684" cy="1235683"/>
                    </a:xfrm>
                    <a:prstGeom prst="rect">
                      <a:avLst/>
                    </a:prstGeom>
                  </am3d:spPr>
                  <am3d:camera>
                    <am3d:pos x="0" y="0" z="81358583"/>
                    <am3d:up dx="0" dy="36000000" dz="0"/>
                    <am3d:lookAt x="0" y="0" z="0"/>
                    <am3d:perspective fov="2700000"/>
                  </am3d:camera>
                  <am3d:trans>
                    <am3d:meterPerModelUnit n="95044" d="1000000"/>
                    <am3d:preTrans dx="3" dy="-17963324" dz="-36663"/>
                    <am3d:scale>
                      <am3d:sx n="1000000" d="1000000"/>
                      <am3d:sy n="1000000" d="1000000"/>
                      <am3d:sz n="1000000" d="1000000"/>
                    </am3d:scale>
                    <am3d:rot ax="740444" ay="-1356293" az="-270054"/>
                    <am3d:postTrans dx="0" dy="0" dz="0"/>
                  </am3d:trans>
                  <am3d:raster rName="Office3DRenderer" rVer="16.0.8326">
                    <am3d:blip r:embed="rId6"/>
                  </am3d:raster>
                  <am3d:objViewport viewportSz="2110166"/>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9" name="3D Model 18" descr="Smiling Face With Smiling Eyes Emoji">
                <a:extLst>
                  <a:ext uri="{FF2B5EF4-FFF2-40B4-BE49-F238E27FC236}">
                    <a16:creationId xmlns:a16="http://schemas.microsoft.com/office/drawing/2014/main" id="{1F32CF33-FA6A-DBCE-3624-D7E38C4E5D17}"/>
                  </a:ext>
                </a:extLst>
              </p:cNvPr>
              <p:cNvPicPr>
                <a:picLocks noGrp="1" noRot="1" noChangeAspect="1" noMove="1" noResize="1" noEditPoints="1" noAdjustHandles="1" noChangeArrowheads="1" noChangeShapeType="1" noCrop="1"/>
              </p:cNvPicPr>
              <p:nvPr/>
            </p:nvPicPr>
            <p:blipFill>
              <a:blip r:embed="rId6"/>
              <a:stretch>
                <a:fillRect/>
              </a:stretch>
            </p:blipFill>
            <p:spPr>
              <a:xfrm>
                <a:off x="4238644" y="1690689"/>
                <a:ext cx="1235684" cy="1235683"/>
              </a:xfrm>
              <a:prstGeom prst="rect">
                <a:avLst/>
              </a:prstGeom>
            </p:spPr>
          </p:pic>
        </mc:Fallback>
      </mc:AlternateContent>
      <mc:AlternateContent xmlns:mc="http://schemas.openxmlformats.org/markup-compatibility/2006">
        <mc:Choice xmlns:am3d="http://schemas.microsoft.com/office/drawing/2017/model3d" Requires="am3d">
          <p:graphicFrame>
            <p:nvGraphicFramePr>
              <p:cNvPr id="20" name="3D Model 19" descr="Flushed Face Emoji">
                <a:extLst>
                  <a:ext uri="{FF2B5EF4-FFF2-40B4-BE49-F238E27FC236}">
                    <a16:creationId xmlns:a16="http://schemas.microsoft.com/office/drawing/2014/main" id="{7EBBE196-BD04-3376-1362-7E4DAA5924F4}"/>
                  </a:ext>
                </a:extLst>
              </p:cNvPr>
              <p:cNvGraphicFramePr>
                <a:graphicFrameLocks noChangeAspect="1"/>
              </p:cNvGraphicFramePr>
              <p:nvPr>
                <p:extLst>
                  <p:ext uri="{D42A27DB-BD31-4B8C-83A1-F6EECF244321}">
                    <p14:modId xmlns:p14="http://schemas.microsoft.com/office/powerpoint/2010/main" val="3859121029"/>
                  </p:ext>
                </p:extLst>
              </p:nvPr>
            </p:nvGraphicFramePr>
            <p:xfrm>
              <a:off x="4238644" y="2973982"/>
              <a:ext cx="1235602" cy="1235603"/>
            </p:xfrm>
            <a:graphic>
              <a:graphicData uri="http://schemas.microsoft.com/office/drawing/2017/model3d">
                <am3d:model3d r:embed="rId7">
                  <am3d:spPr>
                    <a:xfrm>
                      <a:off x="0" y="0"/>
                      <a:ext cx="1235602" cy="1235603"/>
                    </a:xfrm>
                    <a:prstGeom prst="rect">
                      <a:avLst/>
                    </a:prstGeom>
                  </am3d:spPr>
                  <am3d:camera>
                    <am3d:pos x="0" y="0" z="81123724"/>
                    <am3d:up dx="0" dy="36000000" dz="0"/>
                    <am3d:lookAt x="0" y="0" z="0"/>
                    <am3d:perspective fov="2700000"/>
                  </am3d:camera>
                  <am3d:trans>
                    <am3d:meterPerModelUnit n="95150" d="1000000"/>
                    <am3d:preTrans dx="-11546" dy="-17983411" dz="121019"/>
                    <am3d:scale>
                      <am3d:sx n="1000000" d="1000000"/>
                      <am3d:sy n="1000000" d="1000000"/>
                      <am3d:sz n="1000000" d="1000000"/>
                    </am3d:scale>
                    <am3d:rot ax="584473" ay="-1595618" az="-245463"/>
                    <am3d:postTrans dx="0" dy="0" dz="0"/>
                  </am3d:trans>
                  <am3d:raster rName="Office3DRenderer" rVer="16.0.8326">
                    <am3d:blip r:embed="rId8"/>
                  </am3d:raster>
                  <am3d:objViewport viewportSz="2091019"/>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0" name="3D Model 19" descr="Flushed Face Emoji">
                <a:extLst>
                  <a:ext uri="{FF2B5EF4-FFF2-40B4-BE49-F238E27FC236}">
                    <a16:creationId xmlns:a16="http://schemas.microsoft.com/office/drawing/2014/main" id="{7EBBE196-BD04-3376-1362-7E4DAA5924F4}"/>
                  </a:ext>
                </a:extLst>
              </p:cNvPr>
              <p:cNvPicPr>
                <a:picLocks noGrp="1" noRot="1" noChangeAspect="1" noMove="1" noResize="1" noEditPoints="1" noAdjustHandles="1" noChangeArrowheads="1" noChangeShapeType="1" noCrop="1"/>
              </p:cNvPicPr>
              <p:nvPr/>
            </p:nvPicPr>
            <p:blipFill>
              <a:blip r:embed="rId8"/>
              <a:stretch>
                <a:fillRect/>
              </a:stretch>
            </p:blipFill>
            <p:spPr>
              <a:xfrm>
                <a:off x="4238644" y="2973982"/>
                <a:ext cx="1235602" cy="1235603"/>
              </a:xfrm>
              <a:prstGeom prst="rect">
                <a:avLst/>
              </a:prstGeom>
            </p:spPr>
          </p:pic>
        </mc:Fallback>
      </mc:AlternateContent>
      <mc:AlternateContent xmlns:mc="http://schemas.openxmlformats.org/markup-compatibility/2006">
        <mc:Choice xmlns:am3d="http://schemas.microsoft.com/office/drawing/2017/model3d" Requires="am3d">
          <p:graphicFrame>
            <p:nvGraphicFramePr>
              <p:cNvPr id="21" name="3D Model 20" descr="Pleading Face Emoji">
                <a:extLst>
                  <a:ext uri="{FF2B5EF4-FFF2-40B4-BE49-F238E27FC236}">
                    <a16:creationId xmlns:a16="http://schemas.microsoft.com/office/drawing/2014/main" id="{A8094B2F-A241-1C1C-5940-D17E6953FDE3}"/>
                  </a:ext>
                </a:extLst>
              </p:cNvPr>
              <p:cNvGraphicFramePr>
                <a:graphicFrameLocks noChangeAspect="1"/>
              </p:cNvGraphicFramePr>
              <p:nvPr>
                <p:extLst>
                  <p:ext uri="{D42A27DB-BD31-4B8C-83A1-F6EECF244321}">
                    <p14:modId xmlns:p14="http://schemas.microsoft.com/office/powerpoint/2010/main" val="1414060148"/>
                  </p:ext>
                </p:extLst>
              </p:nvPr>
            </p:nvGraphicFramePr>
            <p:xfrm>
              <a:off x="4238644" y="4271178"/>
              <a:ext cx="1223955" cy="1223955"/>
            </p:xfrm>
            <a:graphic>
              <a:graphicData uri="http://schemas.microsoft.com/office/drawing/2017/model3d">
                <am3d:model3d r:embed="rId9">
                  <am3d:spPr>
                    <a:xfrm>
                      <a:off x="0" y="0"/>
                      <a:ext cx="1223955" cy="1223955"/>
                    </a:xfrm>
                    <a:prstGeom prst="rect">
                      <a:avLst/>
                    </a:prstGeom>
                  </am3d:spPr>
                  <am3d:camera>
                    <am3d:pos x="0" y="0" z="81373363"/>
                    <am3d:up dx="0" dy="36000000" dz="0"/>
                    <am3d:lookAt x="0" y="0" z="0"/>
                    <am3d:perspective fov="2700000"/>
                  </am3d:camera>
                  <am3d:trans>
                    <am3d:meterPerModelUnit n="95073" d="1000000"/>
                    <am3d:preTrans dx="0" dy="-17968230" dz="-31762"/>
                    <am3d:scale>
                      <am3d:sx n="1000000" d="1000000"/>
                      <am3d:sy n="1000000" d="1000000"/>
                      <am3d:sz n="1000000" d="1000000"/>
                    </am3d:scale>
                    <am3d:rot ax="597298" ay="-1168455" az="-182682"/>
                    <am3d:postTrans dx="0" dy="0" dz="0"/>
                  </am3d:trans>
                  <am3d:raster rName="Office3DRenderer" rVer="16.0.8326">
                    <am3d:blip r:embed="rId10"/>
                  </am3d:raster>
                  <am3d:objViewport viewportSz="2096853"/>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1" name="3D Model 20" descr="Pleading Face Emoji">
                <a:extLst>
                  <a:ext uri="{FF2B5EF4-FFF2-40B4-BE49-F238E27FC236}">
                    <a16:creationId xmlns:a16="http://schemas.microsoft.com/office/drawing/2014/main" id="{A8094B2F-A241-1C1C-5940-D17E6953FDE3}"/>
                  </a:ext>
                </a:extLst>
              </p:cNvPr>
              <p:cNvPicPr>
                <a:picLocks noGrp="1" noRot="1" noChangeAspect="1" noMove="1" noResize="1" noEditPoints="1" noAdjustHandles="1" noChangeArrowheads="1" noChangeShapeType="1" noCrop="1"/>
              </p:cNvPicPr>
              <p:nvPr/>
            </p:nvPicPr>
            <p:blipFill>
              <a:blip r:embed="rId10"/>
              <a:stretch>
                <a:fillRect/>
              </a:stretch>
            </p:blipFill>
            <p:spPr>
              <a:xfrm>
                <a:off x="4238644" y="4271178"/>
                <a:ext cx="1223955" cy="1223955"/>
              </a:xfrm>
              <a:prstGeom prst="rect">
                <a:avLst/>
              </a:prstGeom>
            </p:spPr>
          </p:pic>
        </mc:Fallback>
      </mc:AlternateContent>
      <mc:AlternateContent xmlns:mc="http://schemas.openxmlformats.org/markup-compatibility/2006">
        <mc:Choice xmlns:am3d="http://schemas.microsoft.com/office/drawing/2017/model3d" Requires="am3d">
          <p:graphicFrame>
            <p:nvGraphicFramePr>
              <p:cNvPr id="22" name="3D Model 21" descr="Crying Face">
                <a:extLst>
                  <a:ext uri="{FF2B5EF4-FFF2-40B4-BE49-F238E27FC236}">
                    <a16:creationId xmlns:a16="http://schemas.microsoft.com/office/drawing/2014/main" id="{C7921CBA-503C-B967-F559-FD2C65C1932B}"/>
                  </a:ext>
                </a:extLst>
              </p:cNvPr>
              <p:cNvGraphicFramePr>
                <a:graphicFrameLocks noChangeAspect="1"/>
              </p:cNvGraphicFramePr>
              <p:nvPr>
                <p:extLst>
                  <p:ext uri="{D42A27DB-BD31-4B8C-83A1-F6EECF244321}">
                    <p14:modId xmlns:p14="http://schemas.microsoft.com/office/powerpoint/2010/main" val="1999754075"/>
                  </p:ext>
                </p:extLst>
              </p:nvPr>
            </p:nvGraphicFramePr>
            <p:xfrm rot="21006413">
              <a:off x="4111015" y="5421297"/>
              <a:ext cx="1479215" cy="1441285"/>
            </p:xfrm>
            <a:graphic>
              <a:graphicData uri="http://schemas.microsoft.com/office/drawing/2017/model3d">
                <am3d:model3d r:embed="rId11">
                  <am3d:spPr>
                    <a:xfrm rot="21006413">
                      <a:off x="0" y="0"/>
                      <a:ext cx="1479215" cy="1441285"/>
                    </a:xfrm>
                    <a:prstGeom prst="rect">
                      <a:avLst/>
                    </a:prstGeom>
                  </am3d:spPr>
                  <am3d:camera>
                    <am3d:pos x="0" y="0" z="77187272"/>
                    <am3d:up dx="0" dy="36000000" dz="0"/>
                    <am3d:lookAt x="0" y="0" z="0"/>
                    <am3d:perspective fov="2700000"/>
                  </am3d:camera>
                  <am3d:trans>
                    <am3d:meterPerModelUnit n="56124417" d="1000000"/>
                    <am3d:preTrans dx="-3" dy="34348" dz="-658657"/>
                    <am3d:scale>
                      <am3d:sx n="1000000" d="1000000"/>
                      <am3d:sy n="1000000" d="1000000"/>
                      <am3d:sz n="1000000" d="1000000"/>
                    </am3d:scale>
                    <am3d:rot ax="786168" ay="-1459766" az="-310250"/>
                    <am3d:postTrans dx="0" dy="0" dz="0"/>
                  </am3d:trans>
                  <am3d:raster rName="Office3DRenderer" rVer="16.0.8326">
                    <am3d:blip r:embed="rId12"/>
                  </am3d:raster>
                  <am3d:objViewport viewportSz="2067106"/>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2" name="3D Model 21" descr="Crying Face">
                <a:extLst>
                  <a:ext uri="{FF2B5EF4-FFF2-40B4-BE49-F238E27FC236}">
                    <a16:creationId xmlns:a16="http://schemas.microsoft.com/office/drawing/2014/main" id="{C7921CBA-503C-B967-F559-FD2C65C1932B}"/>
                  </a:ext>
                </a:extLst>
              </p:cNvPr>
              <p:cNvPicPr>
                <a:picLocks noGrp="1" noRot="1" noChangeAspect="1" noMove="1" noResize="1" noEditPoints="1" noAdjustHandles="1" noChangeArrowheads="1" noChangeShapeType="1" noCrop="1"/>
              </p:cNvPicPr>
              <p:nvPr/>
            </p:nvPicPr>
            <p:blipFill>
              <a:blip r:embed="rId12"/>
              <a:stretch>
                <a:fillRect/>
              </a:stretch>
            </p:blipFill>
            <p:spPr>
              <a:xfrm rot="21006413">
                <a:off x="4111015" y="5421297"/>
                <a:ext cx="1479215" cy="1441285"/>
              </a:xfrm>
              <a:prstGeom prst="rect">
                <a:avLst/>
              </a:prstGeom>
            </p:spPr>
          </p:pic>
        </mc:Fallback>
      </mc:AlternateContent>
      <p:sp>
        <p:nvSpPr>
          <p:cNvPr id="23" name="Speech Bubble: Oval 22">
            <a:extLst>
              <a:ext uri="{FF2B5EF4-FFF2-40B4-BE49-F238E27FC236}">
                <a16:creationId xmlns:a16="http://schemas.microsoft.com/office/drawing/2014/main" id="{E00260AC-C6C3-AFCB-2FB0-FE379ADFE8DB}"/>
              </a:ext>
            </a:extLst>
          </p:cNvPr>
          <p:cNvSpPr/>
          <p:nvPr/>
        </p:nvSpPr>
        <p:spPr>
          <a:xfrm rot="21289377">
            <a:off x="1741630" y="1610155"/>
            <a:ext cx="2459818" cy="935670"/>
          </a:xfrm>
          <a:prstGeom prst="wedgeEllipseCallou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pic>
        <p:nvPicPr>
          <p:cNvPr id="24" name="Picture 23">
            <a:extLst>
              <a:ext uri="{FF2B5EF4-FFF2-40B4-BE49-F238E27FC236}">
                <a16:creationId xmlns:a16="http://schemas.microsoft.com/office/drawing/2014/main" id="{4D269139-66C2-4160-349C-19B0806D5A3B}"/>
              </a:ext>
            </a:extLst>
          </p:cNvPr>
          <p:cNvPicPr>
            <a:picLocks noChangeAspect="1"/>
          </p:cNvPicPr>
          <p:nvPr/>
        </p:nvPicPr>
        <p:blipFill>
          <a:blip r:embed="rId13"/>
          <a:stretch>
            <a:fillRect/>
          </a:stretch>
        </p:blipFill>
        <p:spPr>
          <a:xfrm rot="21074369">
            <a:off x="1885278" y="2790546"/>
            <a:ext cx="2316779" cy="934964"/>
          </a:xfrm>
          <a:prstGeom prst="rect">
            <a:avLst/>
          </a:prstGeom>
        </p:spPr>
      </p:pic>
      <p:pic>
        <p:nvPicPr>
          <p:cNvPr id="25" name="Picture 24">
            <a:extLst>
              <a:ext uri="{FF2B5EF4-FFF2-40B4-BE49-F238E27FC236}">
                <a16:creationId xmlns:a16="http://schemas.microsoft.com/office/drawing/2014/main" id="{BEA273CB-3287-898F-F16B-F618B4CA1C44}"/>
              </a:ext>
            </a:extLst>
          </p:cNvPr>
          <p:cNvPicPr>
            <a:picLocks noChangeAspect="1"/>
          </p:cNvPicPr>
          <p:nvPr/>
        </p:nvPicPr>
        <p:blipFill>
          <a:blip r:embed="rId13"/>
          <a:stretch>
            <a:fillRect/>
          </a:stretch>
        </p:blipFill>
        <p:spPr>
          <a:xfrm rot="21387823">
            <a:off x="1927159" y="4132260"/>
            <a:ext cx="2303405" cy="1017259"/>
          </a:xfrm>
          <a:prstGeom prst="rect">
            <a:avLst/>
          </a:prstGeom>
        </p:spPr>
      </p:pic>
      <p:pic>
        <p:nvPicPr>
          <p:cNvPr id="26" name="Picture 25">
            <a:extLst>
              <a:ext uri="{FF2B5EF4-FFF2-40B4-BE49-F238E27FC236}">
                <a16:creationId xmlns:a16="http://schemas.microsoft.com/office/drawing/2014/main" id="{ACE36286-3DC6-479D-DCE3-0E45B8EFB5DA}"/>
              </a:ext>
            </a:extLst>
          </p:cNvPr>
          <p:cNvPicPr>
            <a:picLocks noChangeAspect="1"/>
          </p:cNvPicPr>
          <p:nvPr/>
        </p:nvPicPr>
        <p:blipFill>
          <a:blip r:embed="rId13"/>
          <a:stretch>
            <a:fillRect/>
          </a:stretch>
        </p:blipFill>
        <p:spPr>
          <a:xfrm>
            <a:off x="1873632" y="5216332"/>
            <a:ext cx="2368264" cy="1017493"/>
          </a:xfrm>
          <a:prstGeom prst="rect">
            <a:avLst/>
          </a:prstGeom>
        </p:spPr>
      </p:pic>
      <p:sp>
        <p:nvSpPr>
          <p:cNvPr id="28" name="Freeform: Shape 27">
            <a:extLst>
              <a:ext uri="{FF2B5EF4-FFF2-40B4-BE49-F238E27FC236}">
                <a16:creationId xmlns:a16="http://schemas.microsoft.com/office/drawing/2014/main" id="{4DB49B32-CA79-2316-478D-9D9F1675B34E}"/>
              </a:ext>
            </a:extLst>
          </p:cNvPr>
          <p:cNvSpPr/>
          <p:nvPr/>
        </p:nvSpPr>
        <p:spPr>
          <a:xfrm>
            <a:off x="2104034" y="1790700"/>
            <a:ext cx="1763151" cy="495300"/>
          </a:xfrm>
          <a:custGeom>
            <a:avLst/>
            <a:gdLst>
              <a:gd name="connsiteX0" fmla="*/ 10516 w 1763151"/>
              <a:gd name="connsiteY0" fmla="*/ 438150 h 495300"/>
              <a:gd name="connsiteX1" fmla="*/ 10516 w 1763151"/>
              <a:gd name="connsiteY1" fmla="*/ 247650 h 495300"/>
              <a:gd name="connsiteX2" fmla="*/ 29566 w 1763151"/>
              <a:gd name="connsiteY2" fmla="*/ 200025 h 495300"/>
              <a:gd name="connsiteX3" fmla="*/ 96241 w 1763151"/>
              <a:gd name="connsiteY3" fmla="*/ 152400 h 495300"/>
              <a:gd name="connsiteX4" fmla="*/ 162916 w 1763151"/>
              <a:gd name="connsiteY4" fmla="*/ 228600 h 495300"/>
              <a:gd name="connsiteX5" fmla="*/ 181966 w 1763151"/>
              <a:gd name="connsiteY5" fmla="*/ 257175 h 495300"/>
              <a:gd name="connsiteX6" fmla="*/ 210541 w 1763151"/>
              <a:gd name="connsiteY6" fmla="*/ 314325 h 495300"/>
              <a:gd name="connsiteX7" fmla="*/ 239116 w 1763151"/>
              <a:gd name="connsiteY7" fmla="*/ 342900 h 495300"/>
              <a:gd name="connsiteX8" fmla="*/ 286741 w 1763151"/>
              <a:gd name="connsiteY8" fmla="*/ 428625 h 495300"/>
              <a:gd name="connsiteX9" fmla="*/ 305791 w 1763151"/>
              <a:gd name="connsiteY9" fmla="*/ 457200 h 495300"/>
              <a:gd name="connsiteX10" fmla="*/ 372466 w 1763151"/>
              <a:gd name="connsiteY10" fmla="*/ 485775 h 495300"/>
              <a:gd name="connsiteX11" fmla="*/ 496291 w 1763151"/>
              <a:gd name="connsiteY11" fmla="*/ 466725 h 495300"/>
              <a:gd name="connsiteX12" fmla="*/ 524866 w 1763151"/>
              <a:gd name="connsiteY12" fmla="*/ 428625 h 495300"/>
              <a:gd name="connsiteX13" fmla="*/ 582016 w 1763151"/>
              <a:gd name="connsiteY13" fmla="*/ 57150 h 495300"/>
              <a:gd name="connsiteX14" fmla="*/ 610591 w 1763151"/>
              <a:gd name="connsiteY14" fmla="*/ 47625 h 495300"/>
              <a:gd name="connsiteX15" fmla="*/ 734416 w 1763151"/>
              <a:gd name="connsiteY15" fmla="*/ 57150 h 495300"/>
              <a:gd name="connsiteX16" fmla="*/ 810616 w 1763151"/>
              <a:gd name="connsiteY16" fmla="*/ 95250 h 495300"/>
              <a:gd name="connsiteX17" fmla="*/ 905866 w 1763151"/>
              <a:gd name="connsiteY17" fmla="*/ 209550 h 495300"/>
              <a:gd name="connsiteX18" fmla="*/ 934441 w 1763151"/>
              <a:gd name="connsiteY18" fmla="*/ 400050 h 495300"/>
              <a:gd name="connsiteX19" fmla="*/ 953491 w 1763151"/>
              <a:gd name="connsiteY19" fmla="*/ 447675 h 495300"/>
              <a:gd name="connsiteX20" fmla="*/ 1001116 w 1763151"/>
              <a:gd name="connsiteY20" fmla="*/ 495300 h 495300"/>
              <a:gd name="connsiteX21" fmla="*/ 1115416 w 1763151"/>
              <a:gd name="connsiteY21" fmla="*/ 466725 h 495300"/>
              <a:gd name="connsiteX22" fmla="*/ 1134466 w 1763151"/>
              <a:gd name="connsiteY22" fmla="*/ 438150 h 495300"/>
              <a:gd name="connsiteX23" fmla="*/ 1143991 w 1763151"/>
              <a:gd name="connsiteY23" fmla="*/ 400050 h 495300"/>
              <a:gd name="connsiteX24" fmla="*/ 1163041 w 1763151"/>
              <a:gd name="connsiteY24" fmla="*/ 352425 h 495300"/>
              <a:gd name="connsiteX25" fmla="*/ 1163041 w 1763151"/>
              <a:gd name="connsiteY25" fmla="*/ 28575 h 495300"/>
              <a:gd name="connsiteX26" fmla="*/ 1191616 w 1763151"/>
              <a:gd name="connsiteY26" fmla="*/ 0 h 495300"/>
              <a:gd name="connsiteX27" fmla="*/ 1324966 w 1763151"/>
              <a:gd name="connsiteY27" fmla="*/ 19050 h 495300"/>
              <a:gd name="connsiteX28" fmla="*/ 1353541 w 1763151"/>
              <a:gd name="connsiteY28" fmla="*/ 28575 h 495300"/>
              <a:gd name="connsiteX29" fmla="*/ 1382116 w 1763151"/>
              <a:gd name="connsiteY29" fmla="*/ 57150 h 495300"/>
              <a:gd name="connsiteX30" fmla="*/ 1458316 w 1763151"/>
              <a:gd name="connsiteY30" fmla="*/ 190500 h 495300"/>
              <a:gd name="connsiteX31" fmla="*/ 1496416 w 1763151"/>
              <a:gd name="connsiteY31" fmla="*/ 342900 h 495300"/>
              <a:gd name="connsiteX32" fmla="*/ 1505941 w 1763151"/>
              <a:gd name="connsiteY32" fmla="*/ 381000 h 495300"/>
              <a:gd name="connsiteX33" fmla="*/ 1582141 w 1763151"/>
              <a:gd name="connsiteY33" fmla="*/ 447675 h 495300"/>
              <a:gd name="connsiteX34" fmla="*/ 1629766 w 1763151"/>
              <a:gd name="connsiteY34" fmla="*/ 457200 h 495300"/>
              <a:gd name="connsiteX35" fmla="*/ 1696441 w 1763151"/>
              <a:gd name="connsiteY35" fmla="*/ 438150 h 495300"/>
              <a:gd name="connsiteX36" fmla="*/ 1734541 w 1763151"/>
              <a:gd name="connsiteY36" fmla="*/ 381000 h 495300"/>
              <a:gd name="connsiteX37" fmla="*/ 1744066 w 1763151"/>
              <a:gd name="connsiteY37" fmla="*/ 123825 h 495300"/>
              <a:gd name="connsiteX38" fmla="*/ 1763116 w 1763151"/>
              <a:gd name="connsiteY38" fmla="*/ 381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763151" h="495300">
                <a:moveTo>
                  <a:pt x="10516" y="438150"/>
                </a:moveTo>
                <a:cubicBezTo>
                  <a:pt x="4976" y="355049"/>
                  <a:pt x="-10087" y="316326"/>
                  <a:pt x="10516" y="247650"/>
                </a:cubicBezTo>
                <a:cubicBezTo>
                  <a:pt x="15429" y="231273"/>
                  <a:pt x="18128" y="212734"/>
                  <a:pt x="29566" y="200025"/>
                </a:cubicBezTo>
                <a:cubicBezTo>
                  <a:pt x="47837" y="179724"/>
                  <a:pt x="74016" y="168275"/>
                  <a:pt x="96241" y="152400"/>
                </a:cubicBezTo>
                <a:cubicBezTo>
                  <a:pt x="131486" y="187645"/>
                  <a:pt x="128030" y="182085"/>
                  <a:pt x="162916" y="228600"/>
                </a:cubicBezTo>
                <a:cubicBezTo>
                  <a:pt x="169785" y="237758"/>
                  <a:pt x="176407" y="247168"/>
                  <a:pt x="181966" y="257175"/>
                </a:cubicBezTo>
                <a:cubicBezTo>
                  <a:pt x="192309" y="275793"/>
                  <a:pt x="198727" y="296604"/>
                  <a:pt x="210541" y="314325"/>
                </a:cubicBezTo>
                <a:cubicBezTo>
                  <a:pt x="218013" y="325533"/>
                  <a:pt x="231034" y="332124"/>
                  <a:pt x="239116" y="342900"/>
                </a:cubicBezTo>
                <a:cubicBezTo>
                  <a:pt x="267672" y="380975"/>
                  <a:pt x="265029" y="390629"/>
                  <a:pt x="286741" y="428625"/>
                </a:cubicBezTo>
                <a:cubicBezTo>
                  <a:pt x="292421" y="438564"/>
                  <a:pt x="297696" y="449105"/>
                  <a:pt x="305791" y="457200"/>
                </a:cubicBezTo>
                <a:cubicBezTo>
                  <a:pt x="327717" y="479126"/>
                  <a:pt x="343319" y="478488"/>
                  <a:pt x="372466" y="485775"/>
                </a:cubicBezTo>
                <a:cubicBezTo>
                  <a:pt x="413741" y="479425"/>
                  <a:pt x="457189" y="481388"/>
                  <a:pt x="496291" y="466725"/>
                </a:cubicBezTo>
                <a:cubicBezTo>
                  <a:pt x="511155" y="461151"/>
                  <a:pt x="522897" y="444377"/>
                  <a:pt x="524866" y="428625"/>
                </a:cubicBezTo>
                <a:cubicBezTo>
                  <a:pt x="549147" y="234378"/>
                  <a:pt x="451732" y="131598"/>
                  <a:pt x="582016" y="57150"/>
                </a:cubicBezTo>
                <a:cubicBezTo>
                  <a:pt x="590733" y="52169"/>
                  <a:pt x="601066" y="50800"/>
                  <a:pt x="610591" y="47625"/>
                </a:cubicBezTo>
                <a:cubicBezTo>
                  <a:pt x="651866" y="50800"/>
                  <a:pt x="693339" y="52015"/>
                  <a:pt x="734416" y="57150"/>
                </a:cubicBezTo>
                <a:cubicBezTo>
                  <a:pt x="756816" y="59950"/>
                  <a:pt x="798153" y="84705"/>
                  <a:pt x="810616" y="95250"/>
                </a:cubicBezTo>
                <a:cubicBezTo>
                  <a:pt x="885358" y="158493"/>
                  <a:pt x="875297" y="148412"/>
                  <a:pt x="905866" y="209550"/>
                </a:cubicBezTo>
                <a:cubicBezTo>
                  <a:pt x="917827" y="311219"/>
                  <a:pt x="909256" y="332891"/>
                  <a:pt x="934441" y="400050"/>
                </a:cubicBezTo>
                <a:cubicBezTo>
                  <a:pt x="940444" y="416059"/>
                  <a:pt x="943686" y="433668"/>
                  <a:pt x="953491" y="447675"/>
                </a:cubicBezTo>
                <a:cubicBezTo>
                  <a:pt x="966366" y="466067"/>
                  <a:pt x="985241" y="479425"/>
                  <a:pt x="1001116" y="495300"/>
                </a:cubicBezTo>
                <a:cubicBezTo>
                  <a:pt x="1039216" y="485775"/>
                  <a:pt x="1079319" y="482195"/>
                  <a:pt x="1115416" y="466725"/>
                </a:cubicBezTo>
                <a:cubicBezTo>
                  <a:pt x="1125938" y="462216"/>
                  <a:pt x="1129957" y="448672"/>
                  <a:pt x="1134466" y="438150"/>
                </a:cubicBezTo>
                <a:cubicBezTo>
                  <a:pt x="1139623" y="426118"/>
                  <a:pt x="1139851" y="412469"/>
                  <a:pt x="1143991" y="400050"/>
                </a:cubicBezTo>
                <a:cubicBezTo>
                  <a:pt x="1149398" y="383830"/>
                  <a:pt x="1156691" y="368300"/>
                  <a:pt x="1163041" y="352425"/>
                </a:cubicBezTo>
                <a:cubicBezTo>
                  <a:pt x="1160048" y="289569"/>
                  <a:pt x="1143124" y="108241"/>
                  <a:pt x="1163041" y="28575"/>
                </a:cubicBezTo>
                <a:cubicBezTo>
                  <a:pt x="1166308" y="15507"/>
                  <a:pt x="1182091" y="9525"/>
                  <a:pt x="1191616" y="0"/>
                </a:cubicBezTo>
                <a:cubicBezTo>
                  <a:pt x="1236066" y="6350"/>
                  <a:pt x="1280748" y="11247"/>
                  <a:pt x="1324966" y="19050"/>
                </a:cubicBezTo>
                <a:cubicBezTo>
                  <a:pt x="1334853" y="20795"/>
                  <a:pt x="1345187" y="23006"/>
                  <a:pt x="1353541" y="28575"/>
                </a:cubicBezTo>
                <a:cubicBezTo>
                  <a:pt x="1364749" y="36047"/>
                  <a:pt x="1373846" y="46517"/>
                  <a:pt x="1382116" y="57150"/>
                </a:cubicBezTo>
                <a:cubicBezTo>
                  <a:pt x="1403001" y="84002"/>
                  <a:pt x="1450869" y="160710"/>
                  <a:pt x="1458316" y="190500"/>
                </a:cubicBezTo>
                <a:lnTo>
                  <a:pt x="1496416" y="342900"/>
                </a:lnTo>
                <a:cubicBezTo>
                  <a:pt x="1499591" y="355600"/>
                  <a:pt x="1498086" y="370527"/>
                  <a:pt x="1505941" y="381000"/>
                </a:cubicBezTo>
                <a:cubicBezTo>
                  <a:pt x="1534372" y="418908"/>
                  <a:pt x="1534026" y="428429"/>
                  <a:pt x="1582141" y="447675"/>
                </a:cubicBezTo>
                <a:cubicBezTo>
                  <a:pt x="1597172" y="453688"/>
                  <a:pt x="1613891" y="454025"/>
                  <a:pt x="1629766" y="457200"/>
                </a:cubicBezTo>
                <a:cubicBezTo>
                  <a:pt x="1651991" y="450850"/>
                  <a:pt x="1677748" y="451745"/>
                  <a:pt x="1696441" y="438150"/>
                </a:cubicBezTo>
                <a:cubicBezTo>
                  <a:pt x="1714957" y="424684"/>
                  <a:pt x="1734541" y="381000"/>
                  <a:pt x="1734541" y="381000"/>
                </a:cubicBezTo>
                <a:cubicBezTo>
                  <a:pt x="1737716" y="295275"/>
                  <a:pt x="1736526" y="209277"/>
                  <a:pt x="1744066" y="123825"/>
                </a:cubicBezTo>
                <a:cubicBezTo>
                  <a:pt x="1764860" y="-111846"/>
                  <a:pt x="1763116" y="125014"/>
                  <a:pt x="1763116" y="38100"/>
                </a:cubicBezTo>
              </a:path>
            </a:pathLst>
          </a:custGeom>
          <a:ln w="44450"/>
        </p:spPr>
        <p:style>
          <a:lnRef idx="1">
            <a:schemeClr val="accent2"/>
          </a:lnRef>
          <a:fillRef idx="0">
            <a:schemeClr val="accent2"/>
          </a:fillRef>
          <a:effectRef idx="0">
            <a:schemeClr val="accent2"/>
          </a:effectRef>
          <a:fontRef idx="minor">
            <a:schemeClr val="tx1"/>
          </a:fontRef>
        </p:style>
        <p:txBody>
          <a:bodyPr rtlCol="0" anchor="ctr"/>
          <a:lstStyle/>
          <a:p>
            <a:pPr algn="ctr"/>
            <a:endParaRPr lang="en-GB"/>
          </a:p>
        </p:txBody>
      </p:sp>
      <p:sp>
        <p:nvSpPr>
          <p:cNvPr id="29" name="Freeform: Shape 28">
            <a:extLst>
              <a:ext uri="{FF2B5EF4-FFF2-40B4-BE49-F238E27FC236}">
                <a16:creationId xmlns:a16="http://schemas.microsoft.com/office/drawing/2014/main" id="{92256392-FBF0-132B-4AC3-011ABEB6B111}"/>
              </a:ext>
            </a:extLst>
          </p:cNvPr>
          <p:cNvSpPr/>
          <p:nvPr/>
        </p:nvSpPr>
        <p:spPr>
          <a:xfrm>
            <a:off x="2076450" y="3200400"/>
            <a:ext cx="1906375" cy="180975"/>
          </a:xfrm>
          <a:custGeom>
            <a:avLst/>
            <a:gdLst>
              <a:gd name="connsiteX0" fmla="*/ 0 w 1906375"/>
              <a:gd name="connsiteY0" fmla="*/ 104775 h 180975"/>
              <a:gd name="connsiteX1" fmla="*/ 85725 w 1906375"/>
              <a:gd name="connsiteY1" fmla="*/ 57150 h 180975"/>
              <a:gd name="connsiteX2" fmla="*/ 190500 w 1906375"/>
              <a:gd name="connsiteY2" fmla="*/ 28575 h 180975"/>
              <a:gd name="connsiteX3" fmla="*/ 228600 w 1906375"/>
              <a:gd name="connsiteY3" fmla="*/ 19050 h 180975"/>
              <a:gd name="connsiteX4" fmla="*/ 323850 w 1906375"/>
              <a:gd name="connsiteY4" fmla="*/ 47625 h 180975"/>
              <a:gd name="connsiteX5" fmla="*/ 342900 w 1906375"/>
              <a:gd name="connsiteY5" fmla="*/ 76200 h 180975"/>
              <a:gd name="connsiteX6" fmla="*/ 381000 w 1906375"/>
              <a:gd name="connsiteY6" fmla="*/ 104775 h 180975"/>
              <a:gd name="connsiteX7" fmla="*/ 495300 w 1906375"/>
              <a:gd name="connsiteY7" fmla="*/ 180975 h 180975"/>
              <a:gd name="connsiteX8" fmla="*/ 590550 w 1906375"/>
              <a:gd name="connsiteY8" fmla="*/ 171450 h 180975"/>
              <a:gd name="connsiteX9" fmla="*/ 666750 w 1906375"/>
              <a:gd name="connsiteY9" fmla="*/ 114300 h 180975"/>
              <a:gd name="connsiteX10" fmla="*/ 771525 w 1906375"/>
              <a:gd name="connsiteY10" fmla="*/ 57150 h 180975"/>
              <a:gd name="connsiteX11" fmla="*/ 847725 w 1906375"/>
              <a:gd name="connsiteY11" fmla="*/ 28575 h 180975"/>
              <a:gd name="connsiteX12" fmla="*/ 962025 w 1906375"/>
              <a:gd name="connsiteY12" fmla="*/ 47625 h 180975"/>
              <a:gd name="connsiteX13" fmla="*/ 1019175 w 1906375"/>
              <a:gd name="connsiteY13" fmla="*/ 85725 h 180975"/>
              <a:gd name="connsiteX14" fmla="*/ 1095375 w 1906375"/>
              <a:gd name="connsiteY14" fmla="*/ 133350 h 180975"/>
              <a:gd name="connsiteX15" fmla="*/ 1123950 w 1906375"/>
              <a:gd name="connsiteY15" fmla="*/ 142875 h 180975"/>
              <a:gd name="connsiteX16" fmla="*/ 1152525 w 1906375"/>
              <a:gd name="connsiteY16" fmla="*/ 171450 h 180975"/>
              <a:gd name="connsiteX17" fmla="*/ 1276350 w 1906375"/>
              <a:gd name="connsiteY17" fmla="*/ 104775 h 180975"/>
              <a:gd name="connsiteX18" fmla="*/ 1314450 w 1906375"/>
              <a:gd name="connsiteY18" fmla="*/ 76200 h 180975"/>
              <a:gd name="connsiteX19" fmla="*/ 1400175 w 1906375"/>
              <a:gd name="connsiteY19" fmla="*/ 0 h 180975"/>
              <a:gd name="connsiteX20" fmla="*/ 1524000 w 1906375"/>
              <a:gd name="connsiteY20" fmla="*/ 9525 h 180975"/>
              <a:gd name="connsiteX21" fmla="*/ 1600200 w 1906375"/>
              <a:gd name="connsiteY21" fmla="*/ 47625 h 180975"/>
              <a:gd name="connsiteX22" fmla="*/ 1638300 w 1906375"/>
              <a:gd name="connsiteY22" fmla="*/ 57150 h 180975"/>
              <a:gd name="connsiteX23" fmla="*/ 1685925 w 1906375"/>
              <a:gd name="connsiteY23" fmla="*/ 76200 h 180975"/>
              <a:gd name="connsiteX24" fmla="*/ 1752600 w 1906375"/>
              <a:gd name="connsiteY24" fmla="*/ 85725 h 180975"/>
              <a:gd name="connsiteX25" fmla="*/ 1905000 w 1906375"/>
              <a:gd name="connsiteY25" fmla="*/ 76200 h 180975"/>
              <a:gd name="connsiteX26" fmla="*/ 1905000 w 1906375"/>
              <a:gd name="connsiteY26" fmla="*/ 66675 h 180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906375" h="180975">
                <a:moveTo>
                  <a:pt x="0" y="104775"/>
                </a:moveTo>
                <a:cubicBezTo>
                  <a:pt x="28575" y="88900"/>
                  <a:pt x="56103" y="70974"/>
                  <a:pt x="85725" y="57150"/>
                </a:cubicBezTo>
                <a:cubicBezTo>
                  <a:pt x="126274" y="38227"/>
                  <a:pt x="148951" y="37808"/>
                  <a:pt x="190500" y="28575"/>
                </a:cubicBezTo>
                <a:cubicBezTo>
                  <a:pt x="203279" y="25735"/>
                  <a:pt x="215900" y="22225"/>
                  <a:pt x="228600" y="19050"/>
                </a:cubicBezTo>
                <a:cubicBezTo>
                  <a:pt x="262098" y="24633"/>
                  <a:pt x="296163" y="24553"/>
                  <a:pt x="323850" y="47625"/>
                </a:cubicBezTo>
                <a:cubicBezTo>
                  <a:pt x="332644" y="54954"/>
                  <a:pt x="334805" y="68105"/>
                  <a:pt x="342900" y="76200"/>
                </a:cubicBezTo>
                <a:cubicBezTo>
                  <a:pt x="354125" y="87425"/>
                  <a:pt x="369253" y="94096"/>
                  <a:pt x="381000" y="104775"/>
                </a:cubicBezTo>
                <a:cubicBezTo>
                  <a:pt x="469138" y="184901"/>
                  <a:pt x="411696" y="164254"/>
                  <a:pt x="495300" y="180975"/>
                </a:cubicBezTo>
                <a:cubicBezTo>
                  <a:pt x="527050" y="177800"/>
                  <a:pt x="559350" y="178136"/>
                  <a:pt x="590550" y="171450"/>
                </a:cubicBezTo>
                <a:cubicBezTo>
                  <a:pt x="631288" y="162720"/>
                  <a:pt x="635593" y="139226"/>
                  <a:pt x="666750" y="114300"/>
                </a:cubicBezTo>
                <a:cubicBezTo>
                  <a:pt x="737150" y="57980"/>
                  <a:pt x="703372" y="91227"/>
                  <a:pt x="771525" y="57150"/>
                </a:cubicBezTo>
                <a:cubicBezTo>
                  <a:pt x="836929" y="24448"/>
                  <a:pt x="755841" y="46952"/>
                  <a:pt x="847725" y="28575"/>
                </a:cubicBezTo>
                <a:cubicBezTo>
                  <a:pt x="885825" y="34925"/>
                  <a:pt x="925382" y="35411"/>
                  <a:pt x="962025" y="47625"/>
                </a:cubicBezTo>
                <a:cubicBezTo>
                  <a:pt x="983745" y="54865"/>
                  <a:pt x="1000125" y="73025"/>
                  <a:pt x="1019175" y="85725"/>
                </a:cubicBezTo>
                <a:cubicBezTo>
                  <a:pt x="1034739" y="96101"/>
                  <a:pt x="1083887" y="129521"/>
                  <a:pt x="1095375" y="133350"/>
                </a:cubicBezTo>
                <a:lnTo>
                  <a:pt x="1123950" y="142875"/>
                </a:lnTo>
                <a:cubicBezTo>
                  <a:pt x="1133475" y="152400"/>
                  <a:pt x="1139101" y="170331"/>
                  <a:pt x="1152525" y="171450"/>
                </a:cubicBezTo>
                <a:cubicBezTo>
                  <a:pt x="1247055" y="179328"/>
                  <a:pt x="1227632" y="153493"/>
                  <a:pt x="1276350" y="104775"/>
                </a:cubicBezTo>
                <a:cubicBezTo>
                  <a:pt x="1287575" y="93550"/>
                  <a:pt x="1302585" y="86747"/>
                  <a:pt x="1314450" y="76200"/>
                </a:cubicBezTo>
                <a:cubicBezTo>
                  <a:pt x="1420381" y="-17961"/>
                  <a:pt x="1310824" y="67013"/>
                  <a:pt x="1400175" y="0"/>
                </a:cubicBezTo>
                <a:cubicBezTo>
                  <a:pt x="1441450" y="3175"/>
                  <a:pt x="1483729" y="-63"/>
                  <a:pt x="1524000" y="9525"/>
                </a:cubicBezTo>
                <a:cubicBezTo>
                  <a:pt x="1551626" y="16103"/>
                  <a:pt x="1572650" y="40737"/>
                  <a:pt x="1600200" y="47625"/>
                </a:cubicBezTo>
                <a:cubicBezTo>
                  <a:pt x="1612900" y="50800"/>
                  <a:pt x="1625881" y="53010"/>
                  <a:pt x="1638300" y="57150"/>
                </a:cubicBezTo>
                <a:cubicBezTo>
                  <a:pt x="1654520" y="62557"/>
                  <a:pt x="1669338" y="72053"/>
                  <a:pt x="1685925" y="76200"/>
                </a:cubicBezTo>
                <a:cubicBezTo>
                  <a:pt x="1707705" y="81645"/>
                  <a:pt x="1730375" y="82550"/>
                  <a:pt x="1752600" y="85725"/>
                </a:cubicBezTo>
                <a:cubicBezTo>
                  <a:pt x="1816408" y="106994"/>
                  <a:pt x="1789490" y="102856"/>
                  <a:pt x="1905000" y="76200"/>
                </a:cubicBezTo>
                <a:cubicBezTo>
                  <a:pt x="1908094" y="75486"/>
                  <a:pt x="1905000" y="69850"/>
                  <a:pt x="1905000" y="66675"/>
                </a:cubicBezTo>
              </a:path>
            </a:pathLst>
          </a:custGeom>
          <a:ln w="50800"/>
        </p:spPr>
        <p:style>
          <a:lnRef idx="1">
            <a:schemeClr val="accent3"/>
          </a:lnRef>
          <a:fillRef idx="0">
            <a:schemeClr val="accent3"/>
          </a:fillRef>
          <a:effectRef idx="0">
            <a:schemeClr val="accent3"/>
          </a:effectRef>
          <a:fontRef idx="minor">
            <a:schemeClr val="tx1"/>
          </a:fontRef>
        </p:style>
        <p:txBody>
          <a:bodyPr rtlCol="0" anchor="ctr"/>
          <a:lstStyle/>
          <a:p>
            <a:pPr algn="ctr"/>
            <a:endParaRPr lang="en-GB"/>
          </a:p>
        </p:txBody>
      </p:sp>
      <p:sp>
        <p:nvSpPr>
          <p:cNvPr id="30" name="Freeform: Shape 29">
            <a:extLst>
              <a:ext uri="{FF2B5EF4-FFF2-40B4-BE49-F238E27FC236}">
                <a16:creationId xmlns:a16="http://schemas.microsoft.com/office/drawing/2014/main" id="{9C3F7141-3EDF-7FA8-0F03-93DBCAD95475}"/>
              </a:ext>
            </a:extLst>
          </p:cNvPr>
          <p:cNvSpPr/>
          <p:nvPr/>
        </p:nvSpPr>
        <p:spPr>
          <a:xfrm>
            <a:off x="2225940" y="4466032"/>
            <a:ext cx="1733550" cy="295275"/>
          </a:xfrm>
          <a:custGeom>
            <a:avLst/>
            <a:gdLst>
              <a:gd name="connsiteX0" fmla="*/ 0 w 1733550"/>
              <a:gd name="connsiteY0" fmla="*/ 0 h 295275"/>
              <a:gd name="connsiteX1" fmla="*/ 38100 w 1733550"/>
              <a:gd name="connsiteY1" fmla="*/ 47625 h 295275"/>
              <a:gd name="connsiteX2" fmla="*/ 104775 w 1733550"/>
              <a:gd name="connsiteY2" fmla="*/ 161925 h 295275"/>
              <a:gd name="connsiteX3" fmla="*/ 171450 w 1733550"/>
              <a:gd name="connsiteY3" fmla="*/ 104775 h 295275"/>
              <a:gd name="connsiteX4" fmla="*/ 190500 w 1733550"/>
              <a:gd name="connsiteY4" fmla="*/ 66675 h 295275"/>
              <a:gd name="connsiteX5" fmla="*/ 219075 w 1733550"/>
              <a:gd name="connsiteY5" fmla="*/ 85725 h 295275"/>
              <a:gd name="connsiteX6" fmla="*/ 238125 w 1733550"/>
              <a:gd name="connsiteY6" fmla="*/ 180975 h 295275"/>
              <a:gd name="connsiteX7" fmla="*/ 257175 w 1733550"/>
              <a:gd name="connsiteY7" fmla="*/ 209550 h 295275"/>
              <a:gd name="connsiteX8" fmla="*/ 314325 w 1733550"/>
              <a:gd name="connsiteY8" fmla="*/ 161925 h 295275"/>
              <a:gd name="connsiteX9" fmla="*/ 342900 w 1733550"/>
              <a:gd name="connsiteY9" fmla="*/ 123825 h 295275"/>
              <a:gd name="connsiteX10" fmla="*/ 419100 w 1733550"/>
              <a:gd name="connsiteY10" fmla="*/ 171450 h 295275"/>
              <a:gd name="connsiteX11" fmla="*/ 447675 w 1733550"/>
              <a:gd name="connsiteY11" fmla="*/ 161925 h 295275"/>
              <a:gd name="connsiteX12" fmla="*/ 466725 w 1733550"/>
              <a:gd name="connsiteY12" fmla="*/ 133350 h 295275"/>
              <a:gd name="connsiteX13" fmla="*/ 523875 w 1733550"/>
              <a:gd name="connsiteY13" fmla="*/ 161925 h 295275"/>
              <a:gd name="connsiteX14" fmla="*/ 600075 w 1733550"/>
              <a:gd name="connsiteY14" fmla="*/ 180975 h 295275"/>
              <a:gd name="connsiteX15" fmla="*/ 647700 w 1733550"/>
              <a:gd name="connsiteY15" fmla="*/ 200025 h 295275"/>
              <a:gd name="connsiteX16" fmla="*/ 685800 w 1733550"/>
              <a:gd name="connsiteY16" fmla="*/ 180975 h 295275"/>
              <a:gd name="connsiteX17" fmla="*/ 762000 w 1733550"/>
              <a:gd name="connsiteY17" fmla="*/ 228600 h 295275"/>
              <a:gd name="connsiteX18" fmla="*/ 790575 w 1733550"/>
              <a:gd name="connsiteY18" fmla="*/ 219075 h 295275"/>
              <a:gd name="connsiteX19" fmla="*/ 866775 w 1733550"/>
              <a:gd name="connsiteY19" fmla="*/ 171450 h 295275"/>
              <a:gd name="connsiteX20" fmla="*/ 923925 w 1733550"/>
              <a:gd name="connsiteY20" fmla="*/ 190500 h 295275"/>
              <a:gd name="connsiteX21" fmla="*/ 971550 w 1733550"/>
              <a:gd name="connsiteY21" fmla="*/ 180975 h 295275"/>
              <a:gd name="connsiteX22" fmla="*/ 1000125 w 1733550"/>
              <a:gd name="connsiteY22" fmla="*/ 219075 h 295275"/>
              <a:gd name="connsiteX23" fmla="*/ 1028700 w 1733550"/>
              <a:gd name="connsiteY23" fmla="*/ 200025 h 295275"/>
              <a:gd name="connsiteX24" fmla="*/ 1047750 w 1733550"/>
              <a:gd name="connsiteY24" fmla="*/ 238125 h 295275"/>
              <a:gd name="connsiteX25" fmla="*/ 1066800 w 1733550"/>
              <a:gd name="connsiteY25" fmla="*/ 266700 h 295275"/>
              <a:gd name="connsiteX26" fmla="*/ 1114425 w 1733550"/>
              <a:gd name="connsiteY26" fmla="*/ 257175 h 295275"/>
              <a:gd name="connsiteX27" fmla="*/ 1152525 w 1733550"/>
              <a:gd name="connsiteY27" fmla="*/ 247650 h 295275"/>
              <a:gd name="connsiteX28" fmla="*/ 1228725 w 1733550"/>
              <a:gd name="connsiteY28" fmla="*/ 257175 h 295275"/>
              <a:gd name="connsiteX29" fmla="*/ 1285875 w 1733550"/>
              <a:gd name="connsiteY29" fmla="*/ 161925 h 295275"/>
              <a:gd name="connsiteX30" fmla="*/ 1314450 w 1733550"/>
              <a:gd name="connsiteY30" fmla="*/ 104775 h 295275"/>
              <a:gd name="connsiteX31" fmla="*/ 1381125 w 1733550"/>
              <a:gd name="connsiteY31" fmla="*/ 133350 h 295275"/>
              <a:gd name="connsiteX32" fmla="*/ 1419225 w 1733550"/>
              <a:gd name="connsiteY32" fmla="*/ 209550 h 295275"/>
              <a:gd name="connsiteX33" fmla="*/ 1428750 w 1733550"/>
              <a:gd name="connsiteY33" fmla="*/ 257175 h 295275"/>
              <a:gd name="connsiteX34" fmla="*/ 1495425 w 1733550"/>
              <a:gd name="connsiteY34" fmla="*/ 295275 h 295275"/>
              <a:gd name="connsiteX35" fmla="*/ 1571625 w 1733550"/>
              <a:gd name="connsiteY35" fmla="*/ 190500 h 295275"/>
              <a:gd name="connsiteX36" fmla="*/ 1609725 w 1733550"/>
              <a:gd name="connsiteY36" fmla="*/ 133350 h 295275"/>
              <a:gd name="connsiteX37" fmla="*/ 1647825 w 1733550"/>
              <a:gd name="connsiteY37" fmla="*/ 142875 h 295275"/>
              <a:gd name="connsiteX38" fmla="*/ 1666875 w 1733550"/>
              <a:gd name="connsiteY38" fmla="*/ 171450 h 295275"/>
              <a:gd name="connsiteX39" fmla="*/ 1733550 w 1733550"/>
              <a:gd name="connsiteY39" fmla="*/ 209550 h 295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733550" h="295275">
                <a:moveTo>
                  <a:pt x="0" y="0"/>
                </a:moveTo>
                <a:cubicBezTo>
                  <a:pt x="12700" y="15875"/>
                  <a:pt x="29008" y="29441"/>
                  <a:pt x="38100" y="47625"/>
                </a:cubicBezTo>
                <a:cubicBezTo>
                  <a:pt x="98571" y="168567"/>
                  <a:pt x="28413" y="104654"/>
                  <a:pt x="104775" y="161925"/>
                </a:cubicBezTo>
                <a:cubicBezTo>
                  <a:pt x="124787" y="146916"/>
                  <a:pt x="156142" y="126206"/>
                  <a:pt x="171450" y="104775"/>
                </a:cubicBezTo>
                <a:cubicBezTo>
                  <a:pt x="179703" y="93221"/>
                  <a:pt x="184150" y="79375"/>
                  <a:pt x="190500" y="66675"/>
                </a:cubicBezTo>
                <a:cubicBezTo>
                  <a:pt x="200025" y="73025"/>
                  <a:pt x="214672" y="75158"/>
                  <a:pt x="219075" y="85725"/>
                </a:cubicBezTo>
                <a:cubicBezTo>
                  <a:pt x="231528" y="115613"/>
                  <a:pt x="220164" y="154034"/>
                  <a:pt x="238125" y="180975"/>
                </a:cubicBezTo>
                <a:lnTo>
                  <a:pt x="257175" y="209550"/>
                </a:lnTo>
                <a:cubicBezTo>
                  <a:pt x="276225" y="193675"/>
                  <a:pt x="296790" y="179460"/>
                  <a:pt x="314325" y="161925"/>
                </a:cubicBezTo>
                <a:cubicBezTo>
                  <a:pt x="325550" y="150700"/>
                  <a:pt x="327636" y="128186"/>
                  <a:pt x="342900" y="123825"/>
                </a:cubicBezTo>
                <a:cubicBezTo>
                  <a:pt x="355524" y="120218"/>
                  <a:pt x="413999" y="167624"/>
                  <a:pt x="419100" y="171450"/>
                </a:cubicBezTo>
                <a:cubicBezTo>
                  <a:pt x="428625" y="168275"/>
                  <a:pt x="439835" y="168197"/>
                  <a:pt x="447675" y="161925"/>
                </a:cubicBezTo>
                <a:cubicBezTo>
                  <a:pt x="456614" y="154774"/>
                  <a:pt x="455277" y="133350"/>
                  <a:pt x="466725" y="133350"/>
                </a:cubicBezTo>
                <a:cubicBezTo>
                  <a:pt x="488024" y="133350"/>
                  <a:pt x="503817" y="154762"/>
                  <a:pt x="523875" y="161925"/>
                </a:cubicBezTo>
                <a:cubicBezTo>
                  <a:pt x="548531" y="170731"/>
                  <a:pt x="575766" y="171251"/>
                  <a:pt x="600075" y="180975"/>
                </a:cubicBezTo>
                <a:lnTo>
                  <a:pt x="647700" y="200025"/>
                </a:lnTo>
                <a:cubicBezTo>
                  <a:pt x="660400" y="193675"/>
                  <a:pt x="671688" y="179407"/>
                  <a:pt x="685800" y="180975"/>
                </a:cubicBezTo>
                <a:cubicBezTo>
                  <a:pt x="692693" y="181741"/>
                  <a:pt x="749277" y="220118"/>
                  <a:pt x="762000" y="228600"/>
                </a:cubicBezTo>
                <a:cubicBezTo>
                  <a:pt x="771525" y="225425"/>
                  <a:pt x="781761" y="223883"/>
                  <a:pt x="790575" y="219075"/>
                </a:cubicBezTo>
                <a:cubicBezTo>
                  <a:pt x="816871" y="204732"/>
                  <a:pt x="866775" y="171450"/>
                  <a:pt x="866775" y="171450"/>
                </a:cubicBezTo>
                <a:cubicBezTo>
                  <a:pt x="885825" y="177800"/>
                  <a:pt x="903927" y="188682"/>
                  <a:pt x="923925" y="190500"/>
                </a:cubicBezTo>
                <a:cubicBezTo>
                  <a:pt x="940048" y="191966"/>
                  <a:pt x="956391" y="175291"/>
                  <a:pt x="971550" y="180975"/>
                </a:cubicBezTo>
                <a:cubicBezTo>
                  <a:pt x="986414" y="186549"/>
                  <a:pt x="990600" y="206375"/>
                  <a:pt x="1000125" y="219075"/>
                </a:cubicBezTo>
                <a:cubicBezTo>
                  <a:pt x="1009650" y="212725"/>
                  <a:pt x="1018071" y="195773"/>
                  <a:pt x="1028700" y="200025"/>
                </a:cubicBezTo>
                <a:cubicBezTo>
                  <a:pt x="1041883" y="205298"/>
                  <a:pt x="1040705" y="225797"/>
                  <a:pt x="1047750" y="238125"/>
                </a:cubicBezTo>
                <a:cubicBezTo>
                  <a:pt x="1053430" y="248064"/>
                  <a:pt x="1060450" y="257175"/>
                  <a:pt x="1066800" y="266700"/>
                </a:cubicBezTo>
                <a:cubicBezTo>
                  <a:pt x="1082675" y="263525"/>
                  <a:pt x="1098621" y="260687"/>
                  <a:pt x="1114425" y="257175"/>
                </a:cubicBezTo>
                <a:cubicBezTo>
                  <a:pt x="1127204" y="254335"/>
                  <a:pt x="1139434" y="247650"/>
                  <a:pt x="1152525" y="247650"/>
                </a:cubicBezTo>
                <a:cubicBezTo>
                  <a:pt x="1178123" y="247650"/>
                  <a:pt x="1203325" y="254000"/>
                  <a:pt x="1228725" y="257175"/>
                </a:cubicBezTo>
                <a:cubicBezTo>
                  <a:pt x="1321928" y="117370"/>
                  <a:pt x="1227297" y="264437"/>
                  <a:pt x="1285875" y="161925"/>
                </a:cubicBezTo>
                <a:cubicBezTo>
                  <a:pt x="1315418" y="110224"/>
                  <a:pt x="1296986" y="157166"/>
                  <a:pt x="1314450" y="104775"/>
                </a:cubicBezTo>
                <a:cubicBezTo>
                  <a:pt x="1329257" y="109711"/>
                  <a:pt x="1372565" y="122650"/>
                  <a:pt x="1381125" y="133350"/>
                </a:cubicBezTo>
                <a:cubicBezTo>
                  <a:pt x="1398865" y="155525"/>
                  <a:pt x="1406525" y="184150"/>
                  <a:pt x="1419225" y="209550"/>
                </a:cubicBezTo>
                <a:cubicBezTo>
                  <a:pt x="1422400" y="225425"/>
                  <a:pt x="1420718" y="243119"/>
                  <a:pt x="1428750" y="257175"/>
                </a:cubicBezTo>
                <a:cubicBezTo>
                  <a:pt x="1434135" y="266599"/>
                  <a:pt x="1490503" y="292814"/>
                  <a:pt x="1495425" y="295275"/>
                </a:cubicBezTo>
                <a:cubicBezTo>
                  <a:pt x="1535328" y="255372"/>
                  <a:pt x="1538766" y="256217"/>
                  <a:pt x="1571625" y="190500"/>
                </a:cubicBezTo>
                <a:cubicBezTo>
                  <a:pt x="1602379" y="128993"/>
                  <a:pt x="1554122" y="170419"/>
                  <a:pt x="1609725" y="133350"/>
                </a:cubicBezTo>
                <a:cubicBezTo>
                  <a:pt x="1622425" y="136525"/>
                  <a:pt x="1636933" y="135613"/>
                  <a:pt x="1647825" y="142875"/>
                </a:cubicBezTo>
                <a:cubicBezTo>
                  <a:pt x="1657350" y="149225"/>
                  <a:pt x="1658780" y="163355"/>
                  <a:pt x="1666875" y="171450"/>
                </a:cubicBezTo>
                <a:cubicBezTo>
                  <a:pt x="1708942" y="213517"/>
                  <a:pt x="1697455" y="209550"/>
                  <a:pt x="1733550" y="209550"/>
                </a:cubicBezTo>
              </a:path>
            </a:pathLst>
          </a:custGeom>
          <a:ln w="47625"/>
        </p:spPr>
        <p:style>
          <a:lnRef idx="1">
            <a:schemeClr val="accent3"/>
          </a:lnRef>
          <a:fillRef idx="0">
            <a:schemeClr val="accent3"/>
          </a:fillRef>
          <a:effectRef idx="0">
            <a:schemeClr val="accent3"/>
          </a:effectRef>
          <a:fontRef idx="minor">
            <a:schemeClr val="tx1"/>
          </a:fontRef>
        </p:style>
        <p:txBody>
          <a:bodyPr rtlCol="0" anchor="ctr"/>
          <a:lstStyle/>
          <a:p>
            <a:pPr algn="ctr"/>
            <a:endParaRPr lang="en-GB"/>
          </a:p>
        </p:txBody>
      </p:sp>
      <p:sp>
        <p:nvSpPr>
          <p:cNvPr id="31" name="Freeform: Shape 30">
            <a:extLst>
              <a:ext uri="{FF2B5EF4-FFF2-40B4-BE49-F238E27FC236}">
                <a16:creationId xmlns:a16="http://schemas.microsoft.com/office/drawing/2014/main" id="{6D051E0D-B1F8-285F-2F64-3A6FF91EE43A}"/>
              </a:ext>
            </a:extLst>
          </p:cNvPr>
          <p:cNvSpPr/>
          <p:nvPr/>
        </p:nvSpPr>
        <p:spPr>
          <a:xfrm>
            <a:off x="2076450" y="5219700"/>
            <a:ext cx="2019300" cy="911421"/>
          </a:xfrm>
          <a:custGeom>
            <a:avLst/>
            <a:gdLst>
              <a:gd name="connsiteX0" fmla="*/ 0 w 2019300"/>
              <a:gd name="connsiteY0" fmla="*/ 400050 h 911421"/>
              <a:gd name="connsiteX1" fmla="*/ 276225 w 2019300"/>
              <a:gd name="connsiteY1" fmla="*/ 66675 h 911421"/>
              <a:gd name="connsiteX2" fmla="*/ 257175 w 2019300"/>
              <a:gd name="connsiteY2" fmla="*/ 238125 h 911421"/>
              <a:gd name="connsiteX3" fmla="*/ 171450 w 2019300"/>
              <a:gd name="connsiteY3" fmla="*/ 514350 h 911421"/>
              <a:gd name="connsiteX4" fmla="*/ 152400 w 2019300"/>
              <a:gd name="connsiteY4" fmla="*/ 552450 h 911421"/>
              <a:gd name="connsiteX5" fmla="*/ 400050 w 2019300"/>
              <a:gd name="connsiteY5" fmla="*/ 247650 h 911421"/>
              <a:gd name="connsiteX6" fmla="*/ 495300 w 2019300"/>
              <a:gd name="connsiteY6" fmla="*/ 161925 h 911421"/>
              <a:gd name="connsiteX7" fmla="*/ 561975 w 2019300"/>
              <a:gd name="connsiteY7" fmla="*/ 95250 h 911421"/>
              <a:gd name="connsiteX8" fmla="*/ 571500 w 2019300"/>
              <a:gd name="connsiteY8" fmla="*/ 400050 h 911421"/>
              <a:gd name="connsiteX9" fmla="*/ 514350 w 2019300"/>
              <a:gd name="connsiteY9" fmla="*/ 847725 h 911421"/>
              <a:gd name="connsiteX10" fmla="*/ 619125 w 2019300"/>
              <a:gd name="connsiteY10" fmla="*/ 581025 h 911421"/>
              <a:gd name="connsiteX11" fmla="*/ 666750 w 2019300"/>
              <a:gd name="connsiteY11" fmla="*/ 447675 h 911421"/>
              <a:gd name="connsiteX12" fmla="*/ 704850 w 2019300"/>
              <a:gd name="connsiteY12" fmla="*/ 400050 h 911421"/>
              <a:gd name="connsiteX13" fmla="*/ 752475 w 2019300"/>
              <a:gd name="connsiteY13" fmla="*/ 352425 h 911421"/>
              <a:gd name="connsiteX14" fmla="*/ 857250 w 2019300"/>
              <a:gd name="connsiteY14" fmla="*/ 257175 h 911421"/>
              <a:gd name="connsiteX15" fmla="*/ 885825 w 2019300"/>
              <a:gd name="connsiteY15" fmla="*/ 533400 h 911421"/>
              <a:gd name="connsiteX16" fmla="*/ 904875 w 2019300"/>
              <a:gd name="connsiteY16" fmla="*/ 733425 h 911421"/>
              <a:gd name="connsiteX17" fmla="*/ 1047750 w 2019300"/>
              <a:gd name="connsiteY17" fmla="*/ 0 h 911421"/>
              <a:gd name="connsiteX18" fmla="*/ 1123950 w 2019300"/>
              <a:gd name="connsiteY18" fmla="*/ 209550 h 911421"/>
              <a:gd name="connsiteX19" fmla="*/ 1162050 w 2019300"/>
              <a:gd name="connsiteY19" fmla="*/ 381000 h 911421"/>
              <a:gd name="connsiteX20" fmla="*/ 1181100 w 2019300"/>
              <a:gd name="connsiteY20" fmla="*/ 447675 h 911421"/>
              <a:gd name="connsiteX21" fmla="*/ 1200150 w 2019300"/>
              <a:gd name="connsiteY21" fmla="*/ 581025 h 911421"/>
              <a:gd name="connsiteX22" fmla="*/ 1219200 w 2019300"/>
              <a:gd name="connsiteY22" fmla="*/ 619125 h 911421"/>
              <a:gd name="connsiteX23" fmla="*/ 1228725 w 2019300"/>
              <a:gd name="connsiteY23" fmla="*/ 657225 h 911421"/>
              <a:gd name="connsiteX24" fmla="*/ 1238250 w 2019300"/>
              <a:gd name="connsiteY24" fmla="*/ 685800 h 911421"/>
              <a:gd name="connsiteX25" fmla="*/ 1257300 w 2019300"/>
              <a:gd name="connsiteY25" fmla="*/ 733425 h 911421"/>
              <a:gd name="connsiteX26" fmla="*/ 1285875 w 2019300"/>
              <a:gd name="connsiteY26" fmla="*/ 828675 h 911421"/>
              <a:gd name="connsiteX27" fmla="*/ 1295400 w 2019300"/>
              <a:gd name="connsiteY27" fmla="*/ 447675 h 911421"/>
              <a:gd name="connsiteX28" fmla="*/ 1314450 w 2019300"/>
              <a:gd name="connsiteY28" fmla="*/ 419100 h 911421"/>
              <a:gd name="connsiteX29" fmla="*/ 1400175 w 2019300"/>
              <a:gd name="connsiteY29" fmla="*/ 600075 h 911421"/>
              <a:gd name="connsiteX30" fmla="*/ 1476375 w 2019300"/>
              <a:gd name="connsiteY30" fmla="*/ 895350 h 911421"/>
              <a:gd name="connsiteX31" fmla="*/ 1457325 w 2019300"/>
              <a:gd name="connsiteY31" fmla="*/ 438150 h 911421"/>
              <a:gd name="connsiteX32" fmla="*/ 1466850 w 2019300"/>
              <a:gd name="connsiteY32" fmla="*/ 219075 h 911421"/>
              <a:gd name="connsiteX33" fmla="*/ 1543050 w 2019300"/>
              <a:gd name="connsiteY33" fmla="*/ 304800 h 911421"/>
              <a:gd name="connsiteX34" fmla="*/ 1600200 w 2019300"/>
              <a:gd name="connsiteY34" fmla="*/ 438150 h 911421"/>
              <a:gd name="connsiteX35" fmla="*/ 1619250 w 2019300"/>
              <a:gd name="connsiteY35" fmla="*/ 514350 h 911421"/>
              <a:gd name="connsiteX36" fmla="*/ 1638300 w 2019300"/>
              <a:gd name="connsiteY36" fmla="*/ 552450 h 911421"/>
              <a:gd name="connsiteX37" fmla="*/ 1657350 w 2019300"/>
              <a:gd name="connsiteY37" fmla="*/ 600075 h 911421"/>
              <a:gd name="connsiteX38" fmla="*/ 1676400 w 2019300"/>
              <a:gd name="connsiteY38" fmla="*/ 638175 h 911421"/>
              <a:gd name="connsiteX39" fmla="*/ 1695450 w 2019300"/>
              <a:gd name="connsiteY39" fmla="*/ 714375 h 911421"/>
              <a:gd name="connsiteX40" fmla="*/ 1704975 w 2019300"/>
              <a:gd name="connsiteY40" fmla="*/ 752475 h 911421"/>
              <a:gd name="connsiteX41" fmla="*/ 1714500 w 2019300"/>
              <a:gd name="connsiteY41" fmla="*/ 781050 h 911421"/>
              <a:gd name="connsiteX42" fmla="*/ 1724025 w 2019300"/>
              <a:gd name="connsiteY42" fmla="*/ 838200 h 911421"/>
              <a:gd name="connsiteX43" fmla="*/ 1790700 w 2019300"/>
              <a:gd name="connsiteY43" fmla="*/ 762000 h 911421"/>
              <a:gd name="connsiteX44" fmla="*/ 1838325 w 2019300"/>
              <a:gd name="connsiteY44" fmla="*/ 666750 h 911421"/>
              <a:gd name="connsiteX45" fmla="*/ 1857375 w 2019300"/>
              <a:gd name="connsiteY45" fmla="*/ 628650 h 911421"/>
              <a:gd name="connsiteX46" fmla="*/ 1866900 w 2019300"/>
              <a:gd name="connsiteY46" fmla="*/ 571500 h 911421"/>
              <a:gd name="connsiteX47" fmla="*/ 1876425 w 2019300"/>
              <a:gd name="connsiteY47" fmla="*/ 533400 h 911421"/>
              <a:gd name="connsiteX48" fmla="*/ 1905000 w 2019300"/>
              <a:gd name="connsiteY48" fmla="*/ 571500 h 911421"/>
              <a:gd name="connsiteX49" fmla="*/ 1933575 w 2019300"/>
              <a:gd name="connsiteY49" fmla="*/ 638175 h 911421"/>
              <a:gd name="connsiteX50" fmla="*/ 1952625 w 2019300"/>
              <a:gd name="connsiteY50" fmla="*/ 676275 h 911421"/>
              <a:gd name="connsiteX51" fmla="*/ 1971675 w 2019300"/>
              <a:gd name="connsiteY51" fmla="*/ 733425 h 911421"/>
              <a:gd name="connsiteX52" fmla="*/ 2000250 w 2019300"/>
              <a:gd name="connsiteY52" fmla="*/ 762000 h 911421"/>
              <a:gd name="connsiteX53" fmla="*/ 2019300 w 2019300"/>
              <a:gd name="connsiteY53" fmla="*/ 781050 h 911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2019300" h="911421">
                <a:moveTo>
                  <a:pt x="0" y="400050"/>
                </a:moveTo>
                <a:cubicBezTo>
                  <a:pt x="72040" y="279983"/>
                  <a:pt x="162038" y="123768"/>
                  <a:pt x="276225" y="66675"/>
                </a:cubicBezTo>
                <a:cubicBezTo>
                  <a:pt x="327656" y="40959"/>
                  <a:pt x="270279" y="182136"/>
                  <a:pt x="257175" y="238125"/>
                </a:cubicBezTo>
                <a:cubicBezTo>
                  <a:pt x="235205" y="331995"/>
                  <a:pt x="214565" y="428121"/>
                  <a:pt x="171450" y="514350"/>
                </a:cubicBezTo>
                <a:cubicBezTo>
                  <a:pt x="165100" y="527050"/>
                  <a:pt x="142668" y="562790"/>
                  <a:pt x="152400" y="552450"/>
                </a:cubicBezTo>
                <a:cubicBezTo>
                  <a:pt x="490284" y="193448"/>
                  <a:pt x="204174" y="485500"/>
                  <a:pt x="400050" y="247650"/>
                </a:cubicBezTo>
                <a:cubicBezTo>
                  <a:pt x="473188" y="158840"/>
                  <a:pt x="432841" y="218706"/>
                  <a:pt x="495300" y="161925"/>
                </a:cubicBezTo>
                <a:cubicBezTo>
                  <a:pt x="518557" y="140782"/>
                  <a:pt x="561975" y="95250"/>
                  <a:pt x="561975" y="95250"/>
                </a:cubicBezTo>
                <a:cubicBezTo>
                  <a:pt x="565150" y="196850"/>
                  <a:pt x="575852" y="298494"/>
                  <a:pt x="571500" y="400050"/>
                </a:cubicBezTo>
                <a:cubicBezTo>
                  <a:pt x="560571" y="655050"/>
                  <a:pt x="552422" y="676402"/>
                  <a:pt x="514350" y="847725"/>
                </a:cubicBezTo>
                <a:cubicBezTo>
                  <a:pt x="549922" y="990013"/>
                  <a:pt x="518099" y="890837"/>
                  <a:pt x="619125" y="581025"/>
                </a:cubicBezTo>
                <a:cubicBezTo>
                  <a:pt x="633758" y="536151"/>
                  <a:pt x="646544" y="490331"/>
                  <a:pt x="666750" y="447675"/>
                </a:cubicBezTo>
                <a:cubicBezTo>
                  <a:pt x="675453" y="429302"/>
                  <a:pt x="691250" y="415161"/>
                  <a:pt x="704850" y="400050"/>
                </a:cubicBezTo>
                <a:cubicBezTo>
                  <a:pt x="719869" y="383363"/>
                  <a:pt x="735429" y="367036"/>
                  <a:pt x="752475" y="352425"/>
                </a:cubicBezTo>
                <a:cubicBezTo>
                  <a:pt x="858935" y="261173"/>
                  <a:pt x="814420" y="321420"/>
                  <a:pt x="857250" y="257175"/>
                </a:cubicBezTo>
                <a:cubicBezTo>
                  <a:pt x="866775" y="349250"/>
                  <a:pt x="880389" y="440993"/>
                  <a:pt x="885825" y="533400"/>
                </a:cubicBezTo>
                <a:cubicBezTo>
                  <a:pt x="896119" y="708393"/>
                  <a:pt x="882237" y="642871"/>
                  <a:pt x="904875" y="733425"/>
                </a:cubicBezTo>
                <a:cubicBezTo>
                  <a:pt x="1031738" y="30799"/>
                  <a:pt x="942427" y="263307"/>
                  <a:pt x="1047750" y="0"/>
                </a:cubicBezTo>
                <a:cubicBezTo>
                  <a:pt x="1073150" y="69850"/>
                  <a:pt x="1102593" y="138360"/>
                  <a:pt x="1123950" y="209550"/>
                </a:cubicBezTo>
                <a:cubicBezTo>
                  <a:pt x="1140773" y="265625"/>
                  <a:pt x="1148387" y="324072"/>
                  <a:pt x="1162050" y="381000"/>
                </a:cubicBezTo>
                <a:cubicBezTo>
                  <a:pt x="1167444" y="403476"/>
                  <a:pt x="1174750" y="425450"/>
                  <a:pt x="1181100" y="447675"/>
                </a:cubicBezTo>
                <a:cubicBezTo>
                  <a:pt x="1184277" y="479442"/>
                  <a:pt x="1186025" y="543358"/>
                  <a:pt x="1200150" y="581025"/>
                </a:cubicBezTo>
                <a:cubicBezTo>
                  <a:pt x="1205136" y="594320"/>
                  <a:pt x="1214214" y="605830"/>
                  <a:pt x="1219200" y="619125"/>
                </a:cubicBezTo>
                <a:cubicBezTo>
                  <a:pt x="1223797" y="631382"/>
                  <a:pt x="1225129" y="644638"/>
                  <a:pt x="1228725" y="657225"/>
                </a:cubicBezTo>
                <a:cubicBezTo>
                  <a:pt x="1231483" y="666879"/>
                  <a:pt x="1234725" y="676399"/>
                  <a:pt x="1238250" y="685800"/>
                </a:cubicBezTo>
                <a:cubicBezTo>
                  <a:pt x="1244253" y="701809"/>
                  <a:pt x="1251457" y="717357"/>
                  <a:pt x="1257300" y="733425"/>
                </a:cubicBezTo>
                <a:cubicBezTo>
                  <a:pt x="1275852" y="784442"/>
                  <a:pt x="1274503" y="783188"/>
                  <a:pt x="1285875" y="828675"/>
                </a:cubicBezTo>
                <a:cubicBezTo>
                  <a:pt x="1289050" y="701675"/>
                  <a:pt x="1286558" y="574407"/>
                  <a:pt x="1295400" y="447675"/>
                </a:cubicBezTo>
                <a:cubicBezTo>
                  <a:pt x="1296197" y="436255"/>
                  <a:pt x="1307965" y="409667"/>
                  <a:pt x="1314450" y="419100"/>
                </a:cubicBezTo>
                <a:cubicBezTo>
                  <a:pt x="1352266" y="474105"/>
                  <a:pt x="1378688" y="536877"/>
                  <a:pt x="1400175" y="600075"/>
                </a:cubicBezTo>
                <a:cubicBezTo>
                  <a:pt x="1432896" y="696314"/>
                  <a:pt x="1476375" y="895350"/>
                  <a:pt x="1476375" y="895350"/>
                </a:cubicBezTo>
                <a:cubicBezTo>
                  <a:pt x="1470025" y="742950"/>
                  <a:pt x="1459473" y="590667"/>
                  <a:pt x="1457325" y="438150"/>
                </a:cubicBezTo>
                <a:cubicBezTo>
                  <a:pt x="1456296" y="365063"/>
                  <a:pt x="1427324" y="280560"/>
                  <a:pt x="1466850" y="219075"/>
                </a:cubicBezTo>
                <a:cubicBezTo>
                  <a:pt x="1487524" y="186915"/>
                  <a:pt x="1517650" y="276225"/>
                  <a:pt x="1543050" y="304800"/>
                </a:cubicBezTo>
                <a:cubicBezTo>
                  <a:pt x="1562100" y="349250"/>
                  <a:pt x="1583673" y="392701"/>
                  <a:pt x="1600200" y="438150"/>
                </a:cubicBezTo>
                <a:cubicBezTo>
                  <a:pt x="1609147" y="462755"/>
                  <a:pt x="1610971" y="489512"/>
                  <a:pt x="1619250" y="514350"/>
                </a:cubicBezTo>
                <a:cubicBezTo>
                  <a:pt x="1623740" y="527820"/>
                  <a:pt x="1632533" y="539475"/>
                  <a:pt x="1638300" y="552450"/>
                </a:cubicBezTo>
                <a:cubicBezTo>
                  <a:pt x="1645244" y="568074"/>
                  <a:pt x="1650406" y="584451"/>
                  <a:pt x="1657350" y="600075"/>
                </a:cubicBezTo>
                <a:cubicBezTo>
                  <a:pt x="1663117" y="613050"/>
                  <a:pt x="1671910" y="624705"/>
                  <a:pt x="1676400" y="638175"/>
                </a:cubicBezTo>
                <a:cubicBezTo>
                  <a:pt x="1684679" y="663013"/>
                  <a:pt x="1689100" y="688975"/>
                  <a:pt x="1695450" y="714375"/>
                </a:cubicBezTo>
                <a:cubicBezTo>
                  <a:pt x="1698625" y="727075"/>
                  <a:pt x="1700835" y="740056"/>
                  <a:pt x="1704975" y="752475"/>
                </a:cubicBezTo>
                <a:cubicBezTo>
                  <a:pt x="1708150" y="762000"/>
                  <a:pt x="1712322" y="771249"/>
                  <a:pt x="1714500" y="781050"/>
                </a:cubicBezTo>
                <a:cubicBezTo>
                  <a:pt x="1718690" y="799903"/>
                  <a:pt x="1720850" y="819150"/>
                  <a:pt x="1724025" y="838200"/>
                </a:cubicBezTo>
                <a:cubicBezTo>
                  <a:pt x="1746250" y="812800"/>
                  <a:pt x="1770741" y="789217"/>
                  <a:pt x="1790700" y="762000"/>
                </a:cubicBezTo>
                <a:cubicBezTo>
                  <a:pt x="1847500" y="684546"/>
                  <a:pt x="1815325" y="720418"/>
                  <a:pt x="1838325" y="666750"/>
                </a:cubicBezTo>
                <a:cubicBezTo>
                  <a:pt x="1843918" y="653699"/>
                  <a:pt x="1851025" y="641350"/>
                  <a:pt x="1857375" y="628650"/>
                </a:cubicBezTo>
                <a:cubicBezTo>
                  <a:pt x="1860550" y="609600"/>
                  <a:pt x="1863112" y="590438"/>
                  <a:pt x="1866900" y="571500"/>
                </a:cubicBezTo>
                <a:cubicBezTo>
                  <a:pt x="1869467" y="558663"/>
                  <a:pt x="1863334" y="533400"/>
                  <a:pt x="1876425" y="533400"/>
                </a:cubicBezTo>
                <a:cubicBezTo>
                  <a:pt x="1892300" y="533400"/>
                  <a:pt x="1897398" y="557563"/>
                  <a:pt x="1905000" y="571500"/>
                </a:cubicBezTo>
                <a:cubicBezTo>
                  <a:pt x="1916579" y="592728"/>
                  <a:pt x="1923569" y="616162"/>
                  <a:pt x="1933575" y="638175"/>
                </a:cubicBezTo>
                <a:cubicBezTo>
                  <a:pt x="1939451" y="651101"/>
                  <a:pt x="1947352" y="663092"/>
                  <a:pt x="1952625" y="676275"/>
                </a:cubicBezTo>
                <a:cubicBezTo>
                  <a:pt x="1960083" y="694919"/>
                  <a:pt x="1961923" y="715872"/>
                  <a:pt x="1971675" y="733425"/>
                </a:cubicBezTo>
                <a:cubicBezTo>
                  <a:pt x="1978217" y="745200"/>
                  <a:pt x="1990725" y="752475"/>
                  <a:pt x="2000250" y="762000"/>
                </a:cubicBezTo>
                <a:lnTo>
                  <a:pt x="2019300" y="781050"/>
                </a:lnTo>
              </a:path>
            </a:pathLst>
          </a:custGeom>
          <a:ln w="44450"/>
        </p:spPr>
        <p:style>
          <a:lnRef idx="1">
            <a:schemeClr val="accent3"/>
          </a:lnRef>
          <a:fillRef idx="0">
            <a:schemeClr val="accent3"/>
          </a:fillRef>
          <a:effectRef idx="0">
            <a:schemeClr val="accent3"/>
          </a:effectRef>
          <a:fontRef idx="minor">
            <a:schemeClr val="tx1"/>
          </a:fontRef>
        </p:style>
        <p:txBody>
          <a:bodyPr rtlCol="0" anchor="ctr"/>
          <a:lstStyle/>
          <a:p>
            <a:pPr algn="ctr"/>
            <a:endParaRPr lang="en-GB"/>
          </a:p>
        </p:txBody>
      </p:sp>
      <p:sp>
        <p:nvSpPr>
          <p:cNvPr id="32" name="TextBox 31">
            <a:extLst>
              <a:ext uri="{FF2B5EF4-FFF2-40B4-BE49-F238E27FC236}">
                <a16:creationId xmlns:a16="http://schemas.microsoft.com/office/drawing/2014/main" id="{8AF68F7F-C317-1900-3F0E-9F6DD2ADA72A}"/>
              </a:ext>
            </a:extLst>
          </p:cNvPr>
          <p:cNvSpPr txBox="1"/>
          <p:nvPr/>
        </p:nvSpPr>
        <p:spPr>
          <a:xfrm>
            <a:off x="5511601" y="3209255"/>
            <a:ext cx="1842247" cy="646331"/>
          </a:xfrm>
          <a:prstGeom prst="rect">
            <a:avLst/>
          </a:prstGeom>
          <a:noFill/>
        </p:spPr>
        <p:txBody>
          <a:bodyPr wrap="square" rtlCol="0">
            <a:spAutoFit/>
          </a:bodyPr>
          <a:lstStyle>
            <a:defPPr>
              <a:defRPr lang="en-GB"/>
            </a:defPPr>
          </a:lstStyle>
          <a:p>
            <a:pPr algn="ctr" rtl="0"/>
            <a:r>
              <a:rPr lang="en-GB" dirty="0">
                <a:solidFill>
                  <a:schemeClr val="bg1"/>
                </a:solidFill>
                <a:latin typeface="Biome" panose="020B0503030204020804" pitchFamily="34" charset="0"/>
                <a:cs typeface="Biome" panose="020B0503030204020804" pitchFamily="34" charset="0"/>
              </a:rPr>
              <a:t>Low speed, low intensity</a:t>
            </a:r>
          </a:p>
        </p:txBody>
      </p:sp>
      <p:sp>
        <p:nvSpPr>
          <p:cNvPr id="33" name="TextBox 32">
            <a:extLst>
              <a:ext uri="{FF2B5EF4-FFF2-40B4-BE49-F238E27FC236}">
                <a16:creationId xmlns:a16="http://schemas.microsoft.com/office/drawing/2014/main" id="{BCC808A6-73DB-0F03-5E23-4253FFE15E94}"/>
              </a:ext>
            </a:extLst>
          </p:cNvPr>
          <p:cNvSpPr txBox="1"/>
          <p:nvPr/>
        </p:nvSpPr>
        <p:spPr>
          <a:xfrm>
            <a:off x="5462599" y="1870888"/>
            <a:ext cx="1842247" cy="923330"/>
          </a:xfrm>
          <a:prstGeom prst="rect">
            <a:avLst/>
          </a:prstGeom>
          <a:noFill/>
        </p:spPr>
        <p:txBody>
          <a:bodyPr wrap="square" rtlCol="0">
            <a:spAutoFit/>
          </a:bodyPr>
          <a:lstStyle>
            <a:defPPr>
              <a:defRPr lang="en-GB"/>
            </a:defPPr>
          </a:lstStyle>
          <a:p>
            <a:pPr algn="ctr" rtl="0"/>
            <a:r>
              <a:rPr lang="en-GB" dirty="0">
                <a:solidFill>
                  <a:schemeClr val="bg1"/>
                </a:solidFill>
                <a:latin typeface="Biome" panose="020B0503030204020804" pitchFamily="34" charset="0"/>
                <a:cs typeface="Biome" panose="020B0503030204020804" pitchFamily="34" charset="0"/>
              </a:rPr>
              <a:t>Medium speed, </a:t>
            </a:r>
          </a:p>
          <a:p>
            <a:pPr algn="ctr" rtl="0"/>
            <a:r>
              <a:rPr lang="en-GB" dirty="0">
                <a:solidFill>
                  <a:schemeClr val="bg1"/>
                </a:solidFill>
                <a:latin typeface="Biome" panose="020B0503030204020804" pitchFamily="34" charset="0"/>
                <a:cs typeface="Biome" panose="020B0503030204020804" pitchFamily="34" charset="0"/>
              </a:rPr>
              <a:t>large extent</a:t>
            </a:r>
          </a:p>
        </p:txBody>
      </p:sp>
      <p:sp>
        <p:nvSpPr>
          <p:cNvPr id="35" name="TextBox 34">
            <a:extLst>
              <a:ext uri="{FF2B5EF4-FFF2-40B4-BE49-F238E27FC236}">
                <a16:creationId xmlns:a16="http://schemas.microsoft.com/office/drawing/2014/main" id="{8F8F88A2-C497-C36F-2B77-D64703BA2640}"/>
              </a:ext>
            </a:extLst>
          </p:cNvPr>
          <p:cNvSpPr txBox="1"/>
          <p:nvPr/>
        </p:nvSpPr>
        <p:spPr>
          <a:xfrm>
            <a:off x="5511601" y="5949167"/>
            <a:ext cx="1842247" cy="646331"/>
          </a:xfrm>
          <a:prstGeom prst="rect">
            <a:avLst/>
          </a:prstGeom>
          <a:noFill/>
        </p:spPr>
        <p:txBody>
          <a:bodyPr wrap="square" rtlCol="0">
            <a:spAutoFit/>
          </a:bodyPr>
          <a:lstStyle>
            <a:defPPr>
              <a:defRPr lang="en-GB"/>
            </a:defPPr>
          </a:lstStyle>
          <a:p>
            <a:pPr algn="ctr" rtl="0"/>
            <a:r>
              <a:rPr lang="en-GB" dirty="0">
                <a:solidFill>
                  <a:schemeClr val="bg1"/>
                </a:solidFill>
                <a:latin typeface="Biome" panose="020B0503030204020804" pitchFamily="34" charset="0"/>
                <a:cs typeface="Biome" panose="020B0503030204020804" pitchFamily="34" charset="0"/>
              </a:rPr>
              <a:t>Irregular, </a:t>
            </a:r>
          </a:p>
          <a:p>
            <a:pPr algn="ctr" rtl="0"/>
            <a:r>
              <a:rPr lang="en-GB" dirty="0">
                <a:solidFill>
                  <a:schemeClr val="bg1"/>
                </a:solidFill>
                <a:latin typeface="Biome" panose="020B0503030204020804" pitchFamily="34" charset="0"/>
                <a:cs typeface="Biome" panose="020B0503030204020804" pitchFamily="34" charset="0"/>
              </a:rPr>
              <a:t>High intensity</a:t>
            </a:r>
          </a:p>
        </p:txBody>
      </p:sp>
    </p:spTree>
    <p:extLst>
      <p:ext uri="{BB962C8B-B14F-4D97-AF65-F5344CB8AC3E}">
        <p14:creationId xmlns:p14="http://schemas.microsoft.com/office/powerpoint/2010/main" val="39992717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D57C4-CC71-1F01-828C-BC1B630951E6}"/>
              </a:ext>
            </a:extLst>
          </p:cNvPr>
          <p:cNvSpPr>
            <a:spLocks noGrp="1"/>
          </p:cNvSpPr>
          <p:nvPr>
            <p:ph type="title"/>
          </p:nvPr>
        </p:nvSpPr>
        <p:spPr/>
        <p:txBody>
          <a:bodyPr rtlCol="0"/>
          <a:lstStyle>
            <a:defPPr>
              <a:defRPr lang="en-GB"/>
            </a:defPPr>
          </a:lstStyle>
          <a:p>
            <a:pPr rtl="0"/>
            <a:r>
              <a:rPr lang="en-GB" dirty="0"/>
              <a:t>Depression</a:t>
            </a:r>
          </a:p>
        </p:txBody>
      </p:sp>
      <p:sp>
        <p:nvSpPr>
          <p:cNvPr id="10" name="Slide Number Placeholder 9">
            <a:extLst>
              <a:ext uri="{FF2B5EF4-FFF2-40B4-BE49-F238E27FC236}">
                <a16:creationId xmlns:a16="http://schemas.microsoft.com/office/drawing/2014/main" id="{DCB56F7D-10E5-4575-22F0-CC7A883D6551}"/>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a:t>8</a:t>
            </a:fld>
            <a:endParaRPr lang="en-GB" dirty="0"/>
          </a:p>
        </p:txBody>
      </p:sp>
      <p:sp>
        <p:nvSpPr>
          <p:cNvPr id="12" name="TextBox 11">
            <a:extLst>
              <a:ext uri="{FF2B5EF4-FFF2-40B4-BE49-F238E27FC236}">
                <a16:creationId xmlns:a16="http://schemas.microsoft.com/office/drawing/2014/main" id="{28AC967D-8616-266D-F1AC-334272283C07}"/>
              </a:ext>
            </a:extLst>
          </p:cNvPr>
          <p:cNvSpPr txBox="1"/>
          <p:nvPr/>
        </p:nvSpPr>
        <p:spPr>
          <a:xfrm>
            <a:off x="523875" y="1690688"/>
            <a:ext cx="4171950" cy="4585871"/>
          </a:xfrm>
          <a:prstGeom prst="rect">
            <a:avLst/>
          </a:prstGeom>
          <a:noFill/>
        </p:spPr>
        <p:txBody>
          <a:bodyPr wrap="square" rtlCol="0">
            <a:spAutoFit/>
          </a:bodyPr>
          <a:lstStyle/>
          <a:p>
            <a:pPr marL="285750" indent="-285750">
              <a:buFont typeface="Arial" panose="020B0604020202020204" pitchFamily="34" charset="0"/>
              <a:buChar char="•"/>
            </a:pPr>
            <a:r>
              <a:rPr lang="en-GB" sz="1600" spc="200" dirty="0">
                <a:solidFill>
                  <a:schemeClr val="bg1"/>
                </a:solidFill>
              </a:rPr>
              <a:t>PND &amp; Depressive symptoms can severely impact parenting </a:t>
            </a:r>
            <a:r>
              <a:rPr lang="en-GB" sz="1200" spc="-100" dirty="0">
                <a:solidFill>
                  <a:schemeClr val="bg1"/>
                </a:solidFill>
              </a:rPr>
              <a:t>(Murray et al, 2014)</a:t>
            </a:r>
          </a:p>
          <a:p>
            <a:pPr marL="285750" indent="-285750">
              <a:buFont typeface="Arial" panose="020B0604020202020204" pitchFamily="34" charset="0"/>
              <a:buChar char="•"/>
            </a:pPr>
            <a:endParaRPr lang="en-GB" sz="1600" spc="200" dirty="0">
              <a:solidFill>
                <a:schemeClr val="bg1"/>
              </a:solidFill>
            </a:endParaRPr>
          </a:p>
          <a:p>
            <a:pPr marL="285750" indent="-285750">
              <a:buFont typeface="Arial" panose="020B0604020202020204" pitchFamily="34" charset="0"/>
              <a:buChar char="•"/>
            </a:pPr>
            <a:r>
              <a:rPr lang="en-GB" sz="1600" spc="200" dirty="0">
                <a:solidFill>
                  <a:schemeClr val="bg1"/>
                </a:solidFill>
              </a:rPr>
              <a:t>Impacts a baby's development of physical, social, emotional and cognitive domains </a:t>
            </a:r>
            <a:r>
              <a:rPr lang="en-GB" sz="1200" spc="-100" dirty="0">
                <a:solidFill>
                  <a:schemeClr val="bg1"/>
                </a:solidFill>
              </a:rPr>
              <a:t>(Stein et al, 2014)</a:t>
            </a:r>
            <a:endParaRPr lang="en-GB" sz="1600" spc="-100" dirty="0">
              <a:solidFill>
                <a:schemeClr val="bg1"/>
              </a:solidFill>
            </a:endParaRPr>
          </a:p>
          <a:p>
            <a:pPr marL="285750" indent="-285750">
              <a:buFont typeface="Arial" panose="020B0604020202020204" pitchFamily="34" charset="0"/>
              <a:buChar char="•"/>
            </a:pPr>
            <a:endParaRPr lang="en-GB" sz="1600" spc="200" dirty="0">
              <a:solidFill>
                <a:schemeClr val="bg1"/>
              </a:solidFill>
            </a:endParaRPr>
          </a:p>
          <a:p>
            <a:pPr marL="285750" indent="-285750">
              <a:buFont typeface="Arial" panose="020B0604020202020204" pitchFamily="34" charset="0"/>
              <a:buChar char="•"/>
            </a:pPr>
            <a:r>
              <a:rPr lang="en-GB" sz="1600" spc="200" dirty="0">
                <a:solidFill>
                  <a:schemeClr val="bg1"/>
                </a:solidFill>
              </a:rPr>
              <a:t>Genetic and epigenetic variables have been linked with PND and childhood outcomes </a:t>
            </a:r>
            <a:r>
              <a:rPr lang="en-GB" sz="1200" spc="-100" dirty="0">
                <a:solidFill>
                  <a:schemeClr val="bg1"/>
                </a:solidFill>
              </a:rPr>
              <a:t>(Stein et al, 2014)</a:t>
            </a:r>
          </a:p>
          <a:p>
            <a:pPr marL="285750" indent="-285750">
              <a:buFont typeface="Arial" panose="020B0604020202020204" pitchFamily="34" charset="0"/>
              <a:buChar char="•"/>
            </a:pPr>
            <a:endParaRPr lang="en-GB" sz="1200" spc="-100" dirty="0">
              <a:solidFill>
                <a:schemeClr val="bg1"/>
              </a:solidFill>
            </a:endParaRPr>
          </a:p>
          <a:p>
            <a:pPr marL="285750" indent="-285750">
              <a:buFont typeface="Arial" panose="020B0604020202020204" pitchFamily="34" charset="0"/>
              <a:buChar char="•"/>
            </a:pPr>
            <a:r>
              <a:rPr lang="en-GB" sz="1600" spc="200" dirty="0">
                <a:solidFill>
                  <a:schemeClr val="bg1"/>
                </a:solidFill>
              </a:rPr>
              <a:t>Lack of support for the parent can lead to long term negative outcomes for the child </a:t>
            </a:r>
            <a:r>
              <a:rPr lang="en-GB" sz="1200" spc="200" dirty="0">
                <a:solidFill>
                  <a:schemeClr val="bg1"/>
                </a:solidFill>
              </a:rPr>
              <a:t>(</a:t>
            </a:r>
            <a:r>
              <a:rPr lang="en-GB" sz="1200" spc="200" dirty="0" err="1">
                <a:solidFill>
                  <a:schemeClr val="bg1"/>
                </a:solidFill>
              </a:rPr>
              <a:t>Reupert</a:t>
            </a:r>
            <a:r>
              <a:rPr lang="en-GB" sz="1200" spc="200" dirty="0">
                <a:solidFill>
                  <a:schemeClr val="bg1"/>
                </a:solidFill>
              </a:rPr>
              <a:t> et al,2021)</a:t>
            </a:r>
            <a:endParaRPr lang="en-GB" sz="1600" spc="200" dirty="0">
              <a:solidFill>
                <a:schemeClr val="bg1"/>
              </a:solidFill>
            </a:endParaRPr>
          </a:p>
          <a:p>
            <a:pPr marL="285750" indent="-285750">
              <a:buFont typeface="Arial" panose="020B0604020202020204" pitchFamily="34" charset="0"/>
              <a:buChar char="•"/>
            </a:pPr>
            <a:endParaRPr lang="en-GB" sz="1600" dirty="0">
              <a:solidFill>
                <a:schemeClr val="bg1"/>
              </a:solidFill>
            </a:endParaRPr>
          </a:p>
          <a:p>
            <a:pPr marL="285750" indent="-285750">
              <a:buFont typeface="Arial" panose="020B0604020202020204" pitchFamily="34" charset="0"/>
              <a:buChar char="•"/>
            </a:pPr>
            <a:endParaRPr lang="en-GB" sz="1600" dirty="0">
              <a:solidFill>
                <a:schemeClr val="bg1"/>
              </a:solidFill>
            </a:endParaRPr>
          </a:p>
        </p:txBody>
      </p:sp>
      <p:sp>
        <p:nvSpPr>
          <p:cNvPr id="13" name="TextBox 12">
            <a:extLst>
              <a:ext uri="{FF2B5EF4-FFF2-40B4-BE49-F238E27FC236}">
                <a16:creationId xmlns:a16="http://schemas.microsoft.com/office/drawing/2014/main" id="{4191B708-674F-16B1-A03E-C596A0AA0265}"/>
              </a:ext>
            </a:extLst>
          </p:cNvPr>
          <p:cNvSpPr txBox="1"/>
          <p:nvPr/>
        </p:nvSpPr>
        <p:spPr>
          <a:xfrm>
            <a:off x="7182340" y="1676401"/>
            <a:ext cx="4609609" cy="4893647"/>
          </a:xfrm>
          <a:prstGeom prst="rect">
            <a:avLst/>
          </a:prstGeom>
          <a:noFill/>
        </p:spPr>
        <p:txBody>
          <a:bodyPr wrap="square" rtlCol="0">
            <a:spAutoFit/>
          </a:bodyPr>
          <a:lstStyle/>
          <a:p>
            <a:pPr marL="285750" indent="-285750">
              <a:buFont typeface="Arial" panose="020B0604020202020204" pitchFamily="34" charset="0"/>
              <a:buChar char="•"/>
            </a:pPr>
            <a:r>
              <a:rPr lang="en-GB" sz="1600" spc="200" dirty="0">
                <a:solidFill>
                  <a:schemeClr val="bg1"/>
                </a:solidFill>
              </a:rPr>
              <a:t>It is highly likely that the child will have impaired speech and emotional regulation difficulties </a:t>
            </a:r>
            <a:r>
              <a:rPr lang="en-GB" sz="1200" spc="-100" dirty="0">
                <a:solidFill>
                  <a:schemeClr val="bg1"/>
                </a:solidFill>
              </a:rPr>
              <a:t>(Lam-</a:t>
            </a:r>
            <a:r>
              <a:rPr lang="en-GB" sz="1200" spc="-100" dirty="0" err="1">
                <a:solidFill>
                  <a:schemeClr val="bg1"/>
                </a:solidFill>
              </a:rPr>
              <a:t>Cassettari</a:t>
            </a:r>
            <a:r>
              <a:rPr lang="en-GB" sz="1200" spc="-100" dirty="0">
                <a:solidFill>
                  <a:schemeClr val="bg1"/>
                </a:solidFill>
              </a:rPr>
              <a:t> &amp; </a:t>
            </a:r>
            <a:r>
              <a:rPr lang="en-GB" sz="1200" spc="-100" dirty="0" err="1">
                <a:solidFill>
                  <a:schemeClr val="bg1"/>
                </a:solidFill>
              </a:rPr>
              <a:t>Kohlhoff</a:t>
            </a:r>
            <a:r>
              <a:rPr lang="en-GB" sz="1200" spc="-100" dirty="0">
                <a:solidFill>
                  <a:schemeClr val="bg1"/>
                </a:solidFill>
              </a:rPr>
              <a:t>, 2020)</a:t>
            </a:r>
          </a:p>
          <a:p>
            <a:pPr marL="285750" indent="-285750">
              <a:buFont typeface="Arial" panose="020B0604020202020204" pitchFamily="34" charset="0"/>
              <a:buChar char="•"/>
            </a:pPr>
            <a:endParaRPr lang="en-GB" sz="1600" spc="200" dirty="0">
              <a:solidFill>
                <a:schemeClr val="bg1"/>
              </a:solidFill>
            </a:endParaRPr>
          </a:p>
          <a:p>
            <a:pPr marL="285750" indent="-285750">
              <a:buFont typeface="Arial" panose="020B0604020202020204" pitchFamily="34" charset="0"/>
              <a:buChar char="•"/>
            </a:pPr>
            <a:r>
              <a:rPr lang="en-GB" sz="1600" spc="200" dirty="0">
                <a:solidFill>
                  <a:schemeClr val="bg1"/>
                </a:solidFill>
              </a:rPr>
              <a:t>Baby’s experiencing positive emotional connection have heightened neural activity by 7 months of age (</a:t>
            </a:r>
            <a:r>
              <a:rPr lang="en-GB" sz="1200" spc="-100" dirty="0">
                <a:solidFill>
                  <a:schemeClr val="bg1"/>
                </a:solidFill>
              </a:rPr>
              <a:t>Lam-</a:t>
            </a:r>
            <a:r>
              <a:rPr lang="en-GB" sz="1200" spc="-100" dirty="0" err="1">
                <a:solidFill>
                  <a:schemeClr val="bg1"/>
                </a:solidFill>
              </a:rPr>
              <a:t>Cassettari</a:t>
            </a:r>
            <a:r>
              <a:rPr lang="en-GB" sz="1200" spc="-100" dirty="0">
                <a:solidFill>
                  <a:schemeClr val="bg1"/>
                </a:solidFill>
              </a:rPr>
              <a:t> &amp;</a:t>
            </a:r>
            <a:r>
              <a:rPr lang="en-GB" sz="1200" spc="-100" dirty="0" err="1">
                <a:solidFill>
                  <a:schemeClr val="bg1"/>
                </a:solidFill>
              </a:rPr>
              <a:t>Kohlhoff</a:t>
            </a:r>
            <a:r>
              <a:rPr lang="en-GB" sz="1200" spc="-100" dirty="0">
                <a:solidFill>
                  <a:schemeClr val="bg1"/>
                </a:solidFill>
              </a:rPr>
              <a:t>, 2020)</a:t>
            </a:r>
            <a:endParaRPr lang="en-GB" sz="1600" spc="-100" dirty="0">
              <a:solidFill>
                <a:schemeClr val="bg1"/>
              </a:solidFill>
            </a:endParaRPr>
          </a:p>
          <a:p>
            <a:pPr marL="285750" indent="-285750">
              <a:buFont typeface="Arial" panose="020B0604020202020204" pitchFamily="34" charset="0"/>
              <a:buChar char="•"/>
            </a:pPr>
            <a:endParaRPr lang="en-GB" sz="1600" spc="200" dirty="0">
              <a:solidFill>
                <a:schemeClr val="bg1"/>
              </a:solidFill>
            </a:endParaRPr>
          </a:p>
          <a:p>
            <a:pPr marL="285750" indent="-285750">
              <a:buFont typeface="Arial" panose="020B0604020202020204" pitchFamily="34" charset="0"/>
              <a:buChar char="•"/>
            </a:pPr>
            <a:r>
              <a:rPr lang="en-GB" sz="1600" spc="200" dirty="0">
                <a:solidFill>
                  <a:schemeClr val="bg1"/>
                </a:solidFill>
              </a:rPr>
              <a:t>IDS provides stronger reactions from the infant and encourages a stronger cycle of social interaction </a:t>
            </a:r>
            <a:r>
              <a:rPr lang="en-GB" sz="1200" spc="-100" dirty="0">
                <a:solidFill>
                  <a:schemeClr val="bg1"/>
                </a:solidFill>
              </a:rPr>
              <a:t>(Saint-Georges et al, 2013)</a:t>
            </a:r>
            <a:endParaRPr lang="en-GB" sz="1600" spc="-100" dirty="0">
              <a:solidFill>
                <a:schemeClr val="bg1"/>
              </a:solidFill>
            </a:endParaRPr>
          </a:p>
          <a:p>
            <a:pPr marL="285750" indent="-285750">
              <a:buFont typeface="Arial" panose="020B0604020202020204" pitchFamily="34" charset="0"/>
              <a:buChar char="•"/>
            </a:pPr>
            <a:endParaRPr lang="en-GB" sz="1600" spc="200" dirty="0">
              <a:solidFill>
                <a:schemeClr val="bg1"/>
              </a:solidFill>
            </a:endParaRPr>
          </a:p>
          <a:p>
            <a:pPr marL="285750" indent="-285750">
              <a:buFont typeface="Arial" panose="020B0604020202020204" pitchFamily="34" charset="0"/>
              <a:buChar char="•"/>
            </a:pPr>
            <a:r>
              <a:rPr lang="en-GB" sz="1600" spc="200" dirty="0">
                <a:solidFill>
                  <a:schemeClr val="bg1"/>
                </a:solidFill>
              </a:rPr>
              <a:t>Intervention at this crucial stage would be of great benefit to mother and baby </a:t>
            </a:r>
            <a:r>
              <a:rPr lang="en-GB" sz="1200" spc="-100" dirty="0">
                <a:solidFill>
                  <a:schemeClr val="bg1"/>
                </a:solidFill>
              </a:rPr>
              <a:t>(</a:t>
            </a:r>
            <a:r>
              <a:rPr lang="en-GB" sz="1200" spc="-100" dirty="0" err="1">
                <a:solidFill>
                  <a:schemeClr val="bg1"/>
                </a:solidFill>
              </a:rPr>
              <a:t>Reupert</a:t>
            </a:r>
            <a:r>
              <a:rPr lang="en-GB" sz="1200" spc="-100" dirty="0">
                <a:solidFill>
                  <a:schemeClr val="bg1"/>
                </a:solidFill>
              </a:rPr>
              <a:t> et al,2021</a:t>
            </a:r>
            <a:r>
              <a:rPr lang="en-GB" sz="1200" spc="200" dirty="0">
                <a:solidFill>
                  <a:schemeClr val="bg1"/>
                </a:solidFill>
              </a:rPr>
              <a:t>)</a:t>
            </a:r>
          </a:p>
          <a:p>
            <a:pPr marL="285750" indent="-285750">
              <a:buFont typeface="Arial" panose="020B0604020202020204" pitchFamily="34" charset="0"/>
              <a:buChar char="•"/>
            </a:pPr>
            <a:endParaRPr lang="en-GB" sz="1600" dirty="0">
              <a:solidFill>
                <a:schemeClr val="bg1"/>
              </a:solidFill>
            </a:endParaRPr>
          </a:p>
          <a:p>
            <a:pPr marL="285750" indent="-285750">
              <a:buFont typeface="Arial" panose="020B0604020202020204" pitchFamily="34" charset="0"/>
              <a:buChar char="•"/>
            </a:pPr>
            <a:endParaRPr lang="en-GB" sz="1600" dirty="0">
              <a:solidFill>
                <a:schemeClr val="bg1"/>
              </a:solidFill>
            </a:endParaRPr>
          </a:p>
        </p:txBody>
      </p:sp>
      <p:pic>
        <p:nvPicPr>
          <p:cNvPr id="15" name="Picture 14">
            <a:extLst>
              <a:ext uri="{FF2B5EF4-FFF2-40B4-BE49-F238E27FC236}">
                <a16:creationId xmlns:a16="http://schemas.microsoft.com/office/drawing/2014/main" id="{4432D94A-7223-61FB-99B5-F3EAFD555519}"/>
              </a:ext>
            </a:extLst>
          </p:cNvPr>
          <p:cNvPicPr>
            <a:picLocks noChangeAspect="1"/>
          </p:cNvPicPr>
          <p:nvPr/>
        </p:nvPicPr>
        <p:blipFill>
          <a:blip r:embed="rId3"/>
          <a:stretch>
            <a:fillRect/>
          </a:stretch>
        </p:blipFill>
        <p:spPr>
          <a:xfrm>
            <a:off x="4514850" y="1562100"/>
            <a:ext cx="2848466" cy="2133600"/>
          </a:xfrm>
          <a:prstGeom prst="rect">
            <a:avLst/>
          </a:prstGeom>
          <a:effectLst>
            <a:softEdge rad="165100"/>
          </a:effectLst>
        </p:spPr>
      </p:pic>
    </p:spTree>
    <p:extLst>
      <p:ext uri="{BB962C8B-B14F-4D97-AF65-F5344CB8AC3E}">
        <p14:creationId xmlns:p14="http://schemas.microsoft.com/office/powerpoint/2010/main" val="21255180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DFC8F-9758-FDEB-D6EF-2EABFAAF66C2}"/>
              </a:ext>
            </a:extLst>
          </p:cNvPr>
          <p:cNvSpPr>
            <a:spLocks noGrp="1"/>
          </p:cNvSpPr>
          <p:nvPr>
            <p:ph type="title"/>
          </p:nvPr>
        </p:nvSpPr>
        <p:spPr/>
        <p:txBody>
          <a:bodyPr/>
          <a:lstStyle/>
          <a:p>
            <a:r>
              <a:rPr lang="en-GB" dirty="0"/>
              <a:t>Attachment</a:t>
            </a:r>
          </a:p>
        </p:txBody>
      </p:sp>
      <p:sp>
        <p:nvSpPr>
          <p:cNvPr id="6" name="Slide Number Placeholder 5">
            <a:extLst>
              <a:ext uri="{FF2B5EF4-FFF2-40B4-BE49-F238E27FC236}">
                <a16:creationId xmlns:a16="http://schemas.microsoft.com/office/drawing/2014/main" id="{8183D720-6CC6-C507-36F4-3CBFCC77FB1B}"/>
              </a:ext>
            </a:extLst>
          </p:cNvPr>
          <p:cNvSpPr>
            <a:spLocks noGrp="1"/>
          </p:cNvSpPr>
          <p:nvPr>
            <p:ph type="sldNum" sz="quarter" idx="12"/>
          </p:nvPr>
        </p:nvSpPr>
        <p:spPr/>
        <p:txBody>
          <a:bodyPr/>
          <a:lstStyle/>
          <a:p>
            <a:pPr rtl="0"/>
            <a:fld id="{FE024F78-56A6-7740-B68D-8D4D026EDF3F}" type="slidenum">
              <a:rPr lang="en-GB" smtClean="0"/>
              <a:pPr rtl="0"/>
              <a:t>9</a:t>
            </a:fld>
            <a:endParaRPr lang="en-GB" dirty="0"/>
          </a:p>
        </p:txBody>
      </p:sp>
      <p:sp>
        <p:nvSpPr>
          <p:cNvPr id="7" name="TextBox 6">
            <a:extLst>
              <a:ext uri="{FF2B5EF4-FFF2-40B4-BE49-F238E27FC236}">
                <a16:creationId xmlns:a16="http://schemas.microsoft.com/office/drawing/2014/main" id="{ABA2ACB3-0977-DB2A-E7A1-AE6245A13677}"/>
              </a:ext>
            </a:extLst>
          </p:cNvPr>
          <p:cNvSpPr txBox="1"/>
          <p:nvPr/>
        </p:nvSpPr>
        <p:spPr>
          <a:xfrm>
            <a:off x="523782" y="1968560"/>
            <a:ext cx="4785065" cy="4216539"/>
          </a:xfrm>
          <a:prstGeom prst="rect">
            <a:avLst/>
          </a:prstGeom>
          <a:noFill/>
        </p:spPr>
        <p:txBody>
          <a:bodyPr wrap="square" rtlCol="0">
            <a:spAutoFit/>
          </a:bodyPr>
          <a:lstStyle/>
          <a:p>
            <a:pPr marL="285750" indent="-285750">
              <a:buFont typeface="Arial" panose="020B0604020202020204" pitchFamily="34" charset="0"/>
              <a:buChar char="•"/>
            </a:pPr>
            <a:r>
              <a:rPr lang="en-GB" sz="1600" spc="200" dirty="0">
                <a:solidFill>
                  <a:schemeClr val="accent3"/>
                </a:solidFill>
              </a:rPr>
              <a:t>PND and other mental illnesses experienced shortly after birth can cause a detrimental impact to the attachment formation of parent and baby </a:t>
            </a:r>
            <a:r>
              <a:rPr lang="en-GB" sz="1200" spc="200" dirty="0">
                <a:solidFill>
                  <a:schemeClr val="accent3"/>
                </a:solidFill>
              </a:rPr>
              <a:t>(Macdonald et al, 2021)</a:t>
            </a:r>
            <a:endParaRPr lang="en-GB" sz="1600" spc="200" dirty="0">
              <a:solidFill>
                <a:schemeClr val="accent3"/>
              </a:solidFill>
            </a:endParaRPr>
          </a:p>
          <a:p>
            <a:pPr marL="285750" indent="-285750">
              <a:buFont typeface="Arial" panose="020B0604020202020204" pitchFamily="34" charset="0"/>
              <a:buChar char="•"/>
            </a:pPr>
            <a:endParaRPr lang="en-GB" sz="1600" spc="200" dirty="0">
              <a:solidFill>
                <a:schemeClr val="accent3"/>
              </a:solidFill>
            </a:endParaRPr>
          </a:p>
          <a:p>
            <a:pPr marL="285750" indent="-285750">
              <a:buFont typeface="Arial" panose="020B0604020202020204" pitchFamily="34" charset="0"/>
              <a:buChar char="•"/>
            </a:pPr>
            <a:r>
              <a:rPr lang="en-GB" sz="1600" spc="200" dirty="0">
                <a:solidFill>
                  <a:schemeClr val="accent3"/>
                </a:solidFill>
              </a:rPr>
              <a:t>Negative bonding experiences significantly increase the risk of psychological damage for the baby </a:t>
            </a:r>
            <a:r>
              <a:rPr lang="en-GB" sz="1200" spc="200" dirty="0">
                <a:solidFill>
                  <a:schemeClr val="accent3"/>
                </a:solidFill>
              </a:rPr>
              <a:t>(Macdonald et al, 2021)</a:t>
            </a:r>
          </a:p>
          <a:p>
            <a:pPr marL="285750" indent="-285750">
              <a:buFont typeface="Arial" panose="020B0604020202020204" pitchFamily="34" charset="0"/>
              <a:buChar char="•"/>
            </a:pPr>
            <a:endParaRPr lang="en-GB" sz="1600" spc="200" dirty="0">
              <a:solidFill>
                <a:schemeClr val="accent3"/>
              </a:solidFill>
            </a:endParaRPr>
          </a:p>
          <a:p>
            <a:pPr marL="285750" indent="-285750">
              <a:buFont typeface="Arial" panose="020B0604020202020204" pitchFamily="34" charset="0"/>
              <a:buChar char="•"/>
            </a:pPr>
            <a:r>
              <a:rPr lang="en-GB" sz="1600" spc="200" dirty="0">
                <a:solidFill>
                  <a:schemeClr val="accent3"/>
                </a:solidFill>
              </a:rPr>
              <a:t>If one parent must provide care to the other parent, it is likely the baby will miss out on these crucial moments of care and interaction </a:t>
            </a:r>
            <a:r>
              <a:rPr lang="en-GB" sz="1200" spc="200" dirty="0">
                <a:solidFill>
                  <a:schemeClr val="accent3"/>
                </a:solidFill>
              </a:rPr>
              <a:t>(Kim et al, 2021)</a:t>
            </a:r>
            <a:endParaRPr lang="en-GB" sz="1600" spc="200" dirty="0">
              <a:solidFill>
                <a:schemeClr val="accent3"/>
              </a:solidFill>
            </a:endParaRPr>
          </a:p>
          <a:p>
            <a:pPr marL="285750" indent="-285750">
              <a:buFont typeface="Arial" panose="020B0604020202020204" pitchFamily="34" charset="0"/>
              <a:buChar char="•"/>
            </a:pPr>
            <a:endParaRPr lang="en-GB" sz="1600" spc="200" dirty="0"/>
          </a:p>
        </p:txBody>
      </p:sp>
      <p:sp>
        <p:nvSpPr>
          <p:cNvPr id="8" name="TextBox 7">
            <a:extLst>
              <a:ext uri="{FF2B5EF4-FFF2-40B4-BE49-F238E27FC236}">
                <a16:creationId xmlns:a16="http://schemas.microsoft.com/office/drawing/2014/main" id="{A7DCDF56-1474-A8A0-1813-6A7C98437991}"/>
              </a:ext>
            </a:extLst>
          </p:cNvPr>
          <p:cNvSpPr txBox="1"/>
          <p:nvPr/>
        </p:nvSpPr>
        <p:spPr>
          <a:xfrm>
            <a:off x="6587232" y="1968560"/>
            <a:ext cx="5296940" cy="4708981"/>
          </a:xfrm>
          <a:prstGeom prst="rect">
            <a:avLst/>
          </a:prstGeom>
          <a:noFill/>
        </p:spPr>
        <p:txBody>
          <a:bodyPr wrap="square" rtlCol="0">
            <a:spAutoFit/>
          </a:bodyPr>
          <a:lstStyle/>
          <a:p>
            <a:pPr marL="285750" indent="-285750">
              <a:buFont typeface="Arial" panose="020B0604020202020204" pitchFamily="34" charset="0"/>
              <a:buChar char="•"/>
            </a:pPr>
            <a:r>
              <a:rPr lang="en-GB" sz="1600" spc="200" dirty="0">
                <a:solidFill>
                  <a:schemeClr val="accent3"/>
                </a:solidFill>
              </a:rPr>
              <a:t>Parental hospitalisation can cause significant despair for the baby and other family members </a:t>
            </a:r>
            <a:r>
              <a:rPr lang="en-GB" sz="1200" spc="200" dirty="0">
                <a:solidFill>
                  <a:schemeClr val="accent3"/>
                </a:solidFill>
              </a:rPr>
              <a:t>(Kim et al, 2021)</a:t>
            </a:r>
          </a:p>
          <a:p>
            <a:pPr marL="285750" indent="-285750">
              <a:buFont typeface="Arial" panose="020B0604020202020204" pitchFamily="34" charset="0"/>
              <a:buChar char="•"/>
            </a:pPr>
            <a:endParaRPr lang="en-GB" sz="1600" spc="200" dirty="0">
              <a:solidFill>
                <a:schemeClr val="accent3"/>
              </a:solidFill>
            </a:endParaRPr>
          </a:p>
          <a:p>
            <a:pPr marL="285750" indent="-285750">
              <a:buFont typeface="Arial" panose="020B0604020202020204" pitchFamily="34" charset="0"/>
              <a:buChar char="•"/>
            </a:pPr>
            <a:r>
              <a:rPr lang="en-GB" sz="1600" spc="200" dirty="0">
                <a:solidFill>
                  <a:schemeClr val="accent3"/>
                </a:solidFill>
              </a:rPr>
              <a:t>10% of fathers can be seen to have symptoms of mental illness </a:t>
            </a:r>
            <a:r>
              <a:rPr lang="en-GB" sz="1200" spc="200" dirty="0">
                <a:solidFill>
                  <a:schemeClr val="accent3"/>
                </a:solidFill>
              </a:rPr>
              <a:t>(Glasser &amp; Lerner-</a:t>
            </a:r>
            <a:r>
              <a:rPr lang="en-GB" sz="1200" spc="200" dirty="0" err="1">
                <a:solidFill>
                  <a:schemeClr val="accent3"/>
                </a:solidFill>
              </a:rPr>
              <a:t>Geva</a:t>
            </a:r>
            <a:r>
              <a:rPr lang="en-GB" sz="1200" spc="200" dirty="0">
                <a:solidFill>
                  <a:schemeClr val="accent3"/>
                </a:solidFill>
              </a:rPr>
              <a:t>, 2019)</a:t>
            </a:r>
            <a:endParaRPr lang="en-GB" sz="1600" spc="200" dirty="0">
              <a:solidFill>
                <a:schemeClr val="accent3"/>
              </a:solidFill>
            </a:endParaRPr>
          </a:p>
          <a:p>
            <a:pPr marL="285750" indent="-285750">
              <a:buFont typeface="Arial" panose="020B0604020202020204" pitchFamily="34" charset="0"/>
              <a:buChar char="•"/>
            </a:pPr>
            <a:endParaRPr lang="en-GB" sz="1600" spc="200" dirty="0">
              <a:solidFill>
                <a:schemeClr val="accent3"/>
              </a:solidFill>
            </a:endParaRPr>
          </a:p>
          <a:p>
            <a:pPr marL="285750" indent="-285750">
              <a:buFont typeface="Arial" panose="020B0604020202020204" pitchFamily="34" charset="0"/>
              <a:buChar char="•"/>
            </a:pPr>
            <a:r>
              <a:rPr lang="en-GB" sz="1600" spc="200" dirty="0">
                <a:solidFill>
                  <a:schemeClr val="accent3"/>
                </a:solidFill>
              </a:rPr>
              <a:t>Children whose father has experience of mental illness are more likely to experience behavioural, social and emotional difficulties </a:t>
            </a:r>
            <a:r>
              <a:rPr lang="en-GB" sz="1200" spc="200" dirty="0">
                <a:solidFill>
                  <a:schemeClr val="accent3"/>
                </a:solidFill>
              </a:rPr>
              <a:t>(Gentile &amp; Fusco, 2017)</a:t>
            </a:r>
            <a:endParaRPr lang="en-GB" sz="1600" spc="200" dirty="0">
              <a:solidFill>
                <a:schemeClr val="accent3"/>
              </a:solidFill>
            </a:endParaRPr>
          </a:p>
          <a:p>
            <a:pPr marL="285750" indent="-285750">
              <a:buFont typeface="Arial" panose="020B0604020202020204" pitchFamily="34" charset="0"/>
              <a:buChar char="•"/>
            </a:pPr>
            <a:endParaRPr lang="en-GB" sz="1600" spc="200" dirty="0">
              <a:solidFill>
                <a:schemeClr val="accent3"/>
              </a:solidFill>
            </a:endParaRPr>
          </a:p>
          <a:p>
            <a:pPr marL="285750" indent="-285750">
              <a:buFont typeface="Arial" panose="020B0604020202020204" pitchFamily="34" charset="0"/>
              <a:buChar char="•"/>
            </a:pPr>
            <a:r>
              <a:rPr lang="en-GB" sz="1600" spc="200" dirty="0">
                <a:solidFill>
                  <a:schemeClr val="accent3"/>
                </a:solidFill>
              </a:rPr>
              <a:t>A trusting pattern in early caregiving provides a child with a stable base building the child's confidence in self      </a:t>
            </a:r>
            <a:r>
              <a:rPr lang="en-GB" sz="1200" spc="200" dirty="0">
                <a:solidFill>
                  <a:schemeClr val="accent3"/>
                </a:solidFill>
              </a:rPr>
              <a:t>(Macdonald et al, 2021)</a:t>
            </a:r>
            <a:endParaRPr lang="en-GB" sz="1600" spc="200" dirty="0">
              <a:solidFill>
                <a:schemeClr val="accent3"/>
              </a:solidFill>
            </a:endParaRPr>
          </a:p>
          <a:p>
            <a:pPr marL="285750" indent="-285750">
              <a:buFont typeface="Arial" panose="020B0604020202020204" pitchFamily="34" charset="0"/>
              <a:buChar char="•"/>
            </a:pPr>
            <a:endParaRPr lang="en-GB" sz="1600" spc="200" dirty="0">
              <a:solidFill>
                <a:schemeClr val="accent3"/>
              </a:solidFill>
            </a:endParaRPr>
          </a:p>
          <a:p>
            <a:pPr marL="285750" indent="-285750">
              <a:buFont typeface="Arial" panose="020B0604020202020204" pitchFamily="34" charset="0"/>
              <a:buChar char="•"/>
            </a:pPr>
            <a:endParaRPr lang="en-GB" sz="1600" spc="200" dirty="0"/>
          </a:p>
        </p:txBody>
      </p:sp>
    </p:spTree>
    <p:extLst>
      <p:ext uri="{BB962C8B-B14F-4D97-AF65-F5344CB8AC3E}">
        <p14:creationId xmlns:p14="http://schemas.microsoft.com/office/powerpoint/2010/main" val="28042678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1B63F-F87B-AB4C-E323-A48FE5F65A94}"/>
              </a:ext>
            </a:extLst>
          </p:cNvPr>
          <p:cNvSpPr>
            <a:spLocks noGrp="1"/>
          </p:cNvSpPr>
          <p:nvPr>
            <p:ph type="title"/>
          </p:nvPr>
        </p:nvSpPr>
        <p:spPr/>
        <p:txBody>
          <a:bodyPr/>
          <a:lstStyle/>
          <a:p>
            <a:r>
              <a:rPr lang="en-GB" dirty="0"/>
              <a:t>Insecure attachment issues</a:t>
            </a:r>
          </a:p>
        </p:txBody>
      </p:sp>
      <p:sp>
        <p:nvSpPr>
          <p:cNvPr id="3" name="Text Placeholder 2">
            <a:extLst>
              <a:ext uri="{FF2B5EF4-FFF2-40B4-BE49-F238E27FC236}">
                <a16:creationId xmlns:a16="http://schemas.microsoft.com/office/drawing/2014/main" id="{FF3EC9D3-8B6F-5DF0-F8F0-BCFA1459B572}"/>
              </a:ext>
            </a:extLst>
          </p:cNvPr>
          <p:cNvSpPr>
            <a:spLocks noGrp="1"/>
          </p:cNvSpPr>
          <p:nvPr>
            <p:ph type="body" sz="quarter" idx="29"/>
          </p:nvPr>
        </p:nvSpPr>
        <p:spPr>
          <a:xfrm>
            <a:off x="710214" y="1590228"/>
            <a:ext cx="10750857" cy="929026"/>
          </a:xfrm>
        </p:spPr>
        <p:txBody>
          <a:bodyPr/>
          <a:lstStyle/>
          <a:p>
            <a:r>
              <a:rPr lang="en-GB" dirty="0">
                <a:solidFill>
                  <a:schemeClr val="accent6"/>
                </a:solidFill>
              </a:rPr>
              <a:t>As the child with insecure attachment style becomes school aged there is often notable difficulties in speech and language, emotional and social interactions can be challenging. The school can support the child and implement interventions such as : Speech and language therapy, Play therapy, Lego intervention and ELSA </a:t>
            </a:r>
            <a:r>
              <a:rPr lang="en-GB" sz="1200" dirty="0">
                <a:solidFill>
                  <a:schemeClr val="accent6"/>
                </a:solidFill>
              </a:rPr>
              <a:t>(Bosmans et al, 2022)</a:t>
            </a:r>
            <a:endParaRPr lang="en-GB" dirty="0">
              <a:solidFill>
                <a:schemeClr val="accent6"/>
              </a:solidFill>
            </a:endParaRPr>
          </a:p>
        </p:txBody>
      </p:sp>
      <p:sp>
        <p:nvSpPr>
          <p:cNvPr id="4" name="Text Placeholder 3">
            <a:extLst>
              <a:ext uri="{FF2B5EF4-FFF2-40B4-BE49-F238E27FC236}">
                <a16:creationId xmlns:a16="http://schemas.microsoft.com/office/drawing/2014/main" id="{54C85EE7-FFE0-B4D4-8D5C-556C716BE1B6}"/>
              </a:ext>
            </a:extLst>
          </p:cNvPr>
          <p:cNvSpPr>
            <a:spLocks noGrp="1"/>
          </p:cNvSpPr>
          <p:nvPr>
            <p:ph type="body" sz="quarter" idx="33"/>
          </p:nvPr>
        </p:nvSpPr>
        <p:spPr>
          <a:xfrm>
            <a:off x="1302702" y="3067839"/>
            <a:ext cx="2743200" cy="3132073"/>
          </a:xfrm>
        </p:spPr>
        <p:txBody>
          <a:bodyPr/>
          <a:lstStyle/>
          <a:p>
            <a:r>
              <a:rPr lang="en-GB" sz="1800" dirty="0"/>
              <a:t>Children with insecure attachment often display:</a:t>
            </a:r>
            <a:endParaRPr lang="en-GB" dirty="0"/>
          </a:p>
          <a:p>
            <a:pPr marL="342900" indent="-342900" algn="l">
              <a:buFont typeface="Arial" panose="020B0604020202020204" pitchFamily="34" charset="0"/>
              <a:buChar char="•"/>
            </a:pPr>
            <a:r>
              <a:rPr lang="en-GB" sz="1600" dirty="0"/>
              <a:t>Withdrawal</a:t>
            </a:r>
          </a:p>
          <a:p>
            <a:pPr marL="342900" indent="-342900" algn="l">
              <a:buFont typeface="Arial" panose="020B0604020202020204" pitchFamily="34" charset="0"/>
              <a:buChar char="•"/>
            </a:pPr>
            <a:r>
              <a:rPr lang="en-GB" sz="1600" dirty="0"/>
              <a:t>Anxiety</a:t>
            </a:r>
          </a:p>
          <a:p>
            <a:pPr marL="342900" indent="-342900" algn="l">
              <a:buFont typeface="Arial" panose="020B0604020202020204" pitchFamily="34" charset="0"/>
              <a:buChar char="•"/>
            </a:pPr>
            <a:r>
              <a:rPr lang="en-GB" sz="1600" dirty="0"/>
              <a:t>Clinginess</a:t>
            </a:r>
          </a:p>
          <a:p>
            <a:pPr marL="342900" indent="-342900" algn="l">
              <a:buFont typeface="Arial" panose="020B0604020202020204" pitchFamily="34" charset="0"/>
              <a:buChar char="•"/>
            </a:pPr>
            <a:r>
              <a:rPr lang="en-GB" sz="1600" dirty="0"/>
              <a:t>Socializing difficulties</a:t>
            </a:r>
          </a:p>
          <a:p>
            <a:pPr marL="342900" indent="-342900" algn="l">
              <a:buFont typeface="Arial" panose="020B0604020202020204" pitchFamily="34" charset="0"/>
              <a:buChar char="•"/>
            </a:pPr>
            <a:r>
              <a:rPr lang="en-GB" sz="1600" dirty="0"/>
              <a:t>Communicating challenges </a:t>
            </a:r>
            <a:r>
              <a:rPr lang="en-GB" sz="1200" dirty="0"/>
              <a:t>(</a:t>
            </a:r>
            <a:r>
              <a:rPr lang="en-GB" sz="1200" dirty="0" err="1"/>
              <a:t>Ifran</a:t>
            </a:r>
            <a:r>
              <a:rPr lang="en-GB" sz="1200" dirty="0"/>
              <a:t> et al, 2023)</a:t>
            </a:r>
            <a:endParaRPr lang="en-GB" sz="1600" dirty="0"/>
          </a:p>
        </p:txBody>
      </p:sp>
      <p:sp>
        <p:nvSpPr>
          <p:cNvPr id="5" name="Text Placeholder 4">
            <a:extLst>
              <a:ext uri="{FF2B5EF4-FFF2-40B4-BE49-F238E27FC236}">
                <a16:creationId xmlns:a16="http://schemas.microsoft.com/office/drawing/2014/main" id="{E674542A-9B69-6F4B-1A8A-D00DB0A6BD85}"/>
              </a:ext>
            </a:extLst>
          </p:cNvPr>
          <p:cNvSpPr>
            <a:spLocks noGrp="1"/>
          </p:cNvSpPr>
          <p:nvPr>
            <p:ph type="body" sz="quarter" idx="34"/>
          </p:nvPr>
        </p:nvSpPr>
        <p:spPr>
          <a:xfrm>
            <a:off x="4792073" y="2806689"/>
            <a:ext cx="2587137" cy="3132074"/>
          </a:xfrm>
        </p:spPr>
        <p:txBody>
          <a:bodyPr/>
          <a:lstStyle/>
          <a:p>
            <a:r>
              <a:rPr lang="en-GB" sz="1800" dirty="0"/>
              <a:t>Early Intervention is key for attachment formation,</a:t>
            </a:r>
            <a:br>
              <a:rPr lang="en-GB" sz="1800" dirty="0"/>
            </a:br>
            <a:r>
              <a:rPr lang="en-GB" dirty="0"/>
              <a:t> </a:t>
            </a:r>
            <a:r>
              <a:rPr lang="en-GB" sz="1600" dirty="0"/>
              <a:t>when intervention and support is not available the negative impact increases significantly for the child </a:t>
            </a:r>
            <a:r>
              <a:rPr lang="en-GB" sz="1200" dirty="0"/>
              <a:t>(Pierce et al, 2020)</a:t>
            </a:r>
            <a:endParaRPr lang="en-GB" dirty="0"/>
          </a:p>
        </p:txBody>
      </p:sp>
      <p:sp>
        <p:nvSpPr>
          <p:cNvPr id="6" name="Text Placeholder 5">
            <a:extLst>
              <a:ext uri="{FF2B5EF4-FFF2-40B4-BE49-F238E27FC236}">
                <a16:creationId xmlns:a16="http://schemas.microsoft.com/office/drawing/2014/main" id="{953C4B51-D401-A8FC-3078-8443A08860AA}"/>
              </a:ext>
            </a:extLst>
          </p:cNvPr>
          <p:cNvSpPr>
            <a:spLocks noGrp="1"/>
          </p:cNvSpPr>
          <p:nvPr>
            <p:ph type="body" sz="quarter" idx="35"/>
          </p:nvPr>
        </p:nvSpPr>
        <p:spPr>
          <a:xfrm>
            <a:off x="8125381" y="3067839"/>
            <a:ext cx="3042728" cy="3230521"/>
          </a:xfrm>
        </p:spPr>
        <p:txBody>
          <a:bodyPr/>
          <a:lstStyle/>
          <a:p>
            <a:r>
              <a:rPr lang="en-GB" sz="1800" dirty="0"/>
              <a:t>Secure attachment formation offers:</a:t>
            </a:r>
          </a:p>
          <a:p>
            <a:pPr marL="285750" indent="-285750">
              <a:buFont typeface="Arial" panose="020B0604020202020204" pitchFamily="34" charset="0"/>
              <a:buChar char="•"/>
            </a:pPr>
            <a:r>
              <a:rPr lang="en-GB" sz="1600" dirty="0"/>
              <a:t>Security</a:t>
            </a:r>
          </a:p>
          <a:p>
            <a:pPr marL="285750" indent="-285750">
              <a:buFont typeface="Arial" panose="020B0604020202020204" pitchFamily="34" charset="0"/>
              <a:buChar char="•"/>
            </a:pPr>
            <a:r>
              <a:rPr lang="en-GB" sz="1600" dirty="0"/>
              <a:t>Executive functioning skills</a:t>
            </a:r>
          </a:p>
          <a:p>
            <a:pPr marL="285750" indent="-285750">
              <a:buFont typeface="Arial" panose="020B0604020202020204" pitchFamily="34" charset="0"/>
              <a:buChar char="•"/>
            </a:pPr>
            <a:r>
              <a:rPr lang="en-GB" sz="1600" dirty="0"/>
              <a:t>Language acquisition</a:t>
            </a:r>
          </a:p>
          <a:p>
            <a:pPr marL="285750" indent="-285750">
              <a:buFont typeface="Arial" panose="020B0604020202020204" pitchFamily="34" charset="0"/>
              <a:buChar char="•"/>
            </a:pPr>
            <a:r>
              <a:rPr lang="en-GB" sz="1600" dirty="0"/>
              <a:t>Academic achievement</a:t>
            </a:r>
          </a:p>
          <a:p>
            <a:pPr marL="285750" indent="-285750">
              <a:buFont typeface="Arial" panose="020B0604020202020204" pitchFamily="34" charset="0"/>
              <a:buChar char="•"/>
            </a:pPr>
            <a:r>
              <a:rPr lang="en-GB" sz="1600" dirty="0"/>
              <a:t>Social functioning</a:t>
            </a:r>
          </a:p>
          <a:p>
            <a:pPr marL="285750" indent="-285750">
              <a:buFont typeface="Arial" panose="020B0604020202020204" pitchFamily="34" charset="0"/>
              <a:buChar char="•"/>
            </a:pPr>
            <a:r>
              <a:rPr lang="en-GB" sz="1600" dirty="0"/>
              <a:t>Regulate emotions and stress </a:t>
            </a:r>
            <a:r>
              <a:rPr lang="en-GB" sz="1200" dirty="0"/>
              <a:t>(Cooke et al, 2022)</a:t>
            </a:r>
            <a:endParaRPr lang="en-GB" sz="1800" dirty="0"/>
          </a:p>
        </p:txBody>
      </p:sp>
      <p:sp>
        <p:nvSpPr>
          <p:cNvPr id="8" name="Slide Number Placeholder 7">
            <a:extLst>
              <a:ext uri="{FF2B5EF4-FFF2-40B4-BE49-F238E27FC236}">
                <a16:creationId xmlns:a16="http://schemas.microsoft.com/office/drawing/2014/main" id="{B846BB82-4789-D725-9124-1659000B0B89}"/>
              </a:ext>
            </a:extLst>
          </p:cNvPr>
          <p:cNvSpPr>
            <a:spLocks noGrp="1"/>
          </p:cNvSpPr>
          <p:nvPr>
            <p:ph type="sldNum" sz="quarter" idx="12"/>
          </p:nvPr>
        </p:nvSpPr>
        <p:spPr/>
        <p:txBody>
          <a:bodyPr/>
          <a:lstStyle/>
          <a:p>
            <a:pPr rtl="0"/>
            <a:fld id="{FE024F78-56A6-7740-B68D-8D4D026EDF3F}" type="slidenum">
              <a:rPr lang="en-GB" smtClean="0"/>
              <a:pPr rtl="0"/>
              <a:t>10</a:t>
            </a:fld>
            <a:endParaRPr lang="en-GB" dirty="0"/>
          </a:p>
        </p:txBody>
      </p:sp>
    </p:spTree>
    <p:extLst>
      <p:ext uri="{BB962C8B-B14F-4D97-AF65-F5344CB8AC3E}">
        <p14:creationId xmlns:p14="http://schemas.microsoft.com/office/powerpoint/2010/main" val="7949379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82D8F-8C2E-9C52-1699-D44366818F57}"/>
              </a:ext>
            </a:extLst>
          </p:cNvPr>
          <p:cNvSpPr>
            <a:spLocks noGrp="1"/>
          </p:cNvSpPr>
          <p:nvPr>
            <p:ph type="title"/>
          </p:nvPr>
        </p:nvSpPr>
        <p:spPr>
          <a:xfrm>
            <a:off x="836368" y="488548"/>
            <a:ext cx="10515601" cy="1325563"/>
          </a:xfrm>
        </p:spPr>
        <p:txBody>
          <a:bodyPr/>
          <a:lstStyle/>
          <a:p>
            <a:r>
              <a:rPr lang="en-GB" dirty="0"/>
              <a:t>Adverse Childhood Experiences</a:t>
            </a:r>
            <a:br>
              <a:rPr lang="en-GB" dirty="0"/>
            </a:br>
            <a:r>
              <a:rPr lang="en-GB" dirty="0"/>
              <a:t>ACEs’</a:t>
            </a:r>
          </a:p>
        </p:txBody>
      </p:sp>
      <p:sp>
        <p:nvSpPr>
          <p:cNvPr id="3" name="Text Placeholder 2">
            <a:extLst>
              <a:ext uri="{FF2B5EF4-FFF2-40B4-BE49-F238E27FC236}">
                <a16:creationId xmlns:a16="http://schemas.microsoft.com/office/drawing/2014/main" id="{E130E311-C0BD-B029-AFF0-86CC17558445}"/>
              </a:ext>
            </a:extLst>
          </p:cNvPr>
          <p:cNvSpPr>
            <a:spLocks noGrp="1"/>
          </p:cNvSpPr>
          <p:nvPr>
            <p:ph type="body" sz="quarter" idx="29"/>
          </p:nvPr>
        </p:nvSpPr>
        <p:spPr>
          <a:xfrm>
            <a:off x="1154097" y="2086252"/>
            <a:ext cx="10022889" cy="1063093"/>
          </a:xfrm>
        </p:spPr>
        <p:txBody>
          <a:bodyPr/>
          <a:lstStyle/>
          <a:p>
            <a:r>
              <a:rPr lang="en-GB" dirty="0">
                <a:solidFill>
                  <a:schemeClr val="accent6"/>
                </a:solidFill>
              </a:rPr>
              <a:t>A child with a parent who experiences a mental health illness may end up taking on many of the parenting roles, tending to their own needs and needs of siblings. There is often observations of the child mental health taking a negative impact and experiencing mental illness themselves as a result. </a:t>
            </a:r>
          </a:p>
        </p:txBody>
      </p:sp>
      <p:sp>
        <p:nvSpPr>
          <p:cNvPr id="4" name="Text Placeholder 3">
            <a:extLst>
              <a:ext uri="{FF2B5EF4-FFF2-40B4-BE49-F238E27FC236}">
                <a16:creationId xmlns:a16="http://schemas.microsoft.com/office/drawing/2014/main" id="{D70651D0-2DF6-A65B-3AF9-BA9A831A75BD}"/>
              </a:ext>
            </a:extLst>
          </p:cNvPr>
          <p:cNvSpPr>
            <a:spLocks noGrp="1"/>
          </p:cNvSpPr>
          <p:nvPr>
            <p:ph type="body" sz="quarter" idx="33"/>
          </p:nvPr>
        </p:nvSpPr>
        <p:spPr>
          <a:xfrm>
            <a:off x="836369" y="3149345"/>
            <a:ext cx="3243460" cy="3350716"/>
          </a:xfrm>
        </p:spPr>
        <p:txBody>
          <a:bodyPr/>
          <a:lstStyle/>
          <a:p>
            <a:pPr marL="342900" indent="-342900">
              <a:buFont typeface="Arial" panose="020B0604020202020204" pitchFamily="34" charset="0"/>
              <a:buChar char="•"/>
            </a:pPr>
            <a:r>
              <a:rPr lang="en-GB" sz="1800" dirty="0"/>
              <a:t>ABUSE</a:t>
            </a:r>
          </a:p>
          <a:p>
            <a:pPr marL="342900" indent="-342900">
              <a:buFont typeface="Arial" panose="020B0604020202020204" pitchFamily="34" charset="0"/>
              <a:buChar char="•"/>
            </a:pPr>
            <a:r>
              <a:rPr lang="en-GB" sz="1800" dirty="0"/>
              <a:t>NEGLECT</a:t>
            </a:r>
          </a:p>
          <a:p>
            <a:pPr marL="342900" indent="-342900">
              <a:buFont typeface="Arial" panose="020B0604020202020204" pitchFamily="34" charset="0"/>
              <a:buChar char="•"/>
            </a:pPr>
            <a:r>
              <a:rPr lang="en-GB" sz="1800" dirty="0"/>
              <a:t>DOMESTIC VIOLENCE</a:t>
            </a:r>
          </a:p>
          <a:p>
            <a:pPr marL="342900" indent="-342900">
              <a:buFont typeface="Arial" panose="020B0604020202020204" pitchFamily="34" charset="0"/>
              <a:buChar char="•"/>
            </a:pPr>
            <a:r>
              <a:rPr lang="en-GB" sz="1800" dirty="0"/>
              <a:t>PARENTAL SEPARATION</a:t>
            </a:r>
          </a:p>
          <a:p>
            <a:pPr marL="342900" indent="-342900">
              <a:buFont typeface="Arial" panose="020B0604020202020204" pitchFamily="34" charset="0"/>
              <a:buChar char="•"/>
            </a:pPr>
            <a:r>
              <a:rPr lang="en-GB" sz="1800" dirty="0"/>
              <a:t>MENTAL ILLNESS</a:t>
            </a:r>
          </a:p>
          <a:p>
            <a:pPr marL="342900" indent="-342900">
              <a:buFont typeface="Arial" panose="020B0604020202020204" pitchFamily="34" charset="0"/>
              <a:buChar char="•"/>
            </a:pPr>
            <a:r>
              <a:rPr lang="en-GB" sz="1800" dirty="0"/>
              <a:t>ALCOHOL, DRUG AND SUBSTANCE ABUSE</a:t>
            </a:r>
          </a:p>
          <a:p>
            <a:pPr marL="342900" indent="-342900">
              <a:buFont typeface="Arial" panose="020B0604020202020204" pitchFamily="34" charset="0"/>
              <a:buChar char="•"/>
            </a:pPr>
            <a:r>
              <a:rPr lang="en-GB" sz="1800" dirty="0"/>
              <a:t>INCARCERATION</a:t>
            </a:r>
          </a:p>
        </p:txBody>
      </p:sp>
      <p:sp>
        <p:nvSpPr>
          <p:cNvPr id="5" name="Text Placeholder 4">
            <a:extLst>
              <a:ext uri="{FF2B5EF4-FFF2-40B4-BE49-F238E27FC236}">
                <a16:creationId xmlns:a16="http://schemas.microsoft.com/office/drawing/2014/main" id="{5ADF6A80-BDB9-9C7E-CBBF-6A031B85B20E}"/>
              </a:ext>
            </a:extLst>
          </p:cNvPr>
          <p:cNvSpPr>
            <a:spLocks noGrp="1"/>
          </p:cNvSpPr>
          <p:nvPr>
            <p:ph type="body" sz="quarter" idx="34"/>
          </p:nvPr>
        </p:nvSpPr>
        <p:spPr>
          <a:xfrm>
            <a:off x="4800601" y="3358082"/>
            <a:ext cx="2587137" cy="2732000"/>
          </a:xfrm>
        </p:spPr>
        <p:txBody>
          <a:bodyPr/>
          <a:lstStyle/>
          <a:p>
            <a:r>
              <a:rPr lang="en-GB" dirty="0"/>
              <a:t>  ACEs CAN   INCLUDE</a:t>
            </a:r>
          </a:p>
          <a:p>
            <a:endParaRPr lang="en-GB" dirty="0"/>
          </a:p>
          <a:p>
            <a:endParaRPr lang="en-GB" dirty="0"/>
          </a:p>
          <a:p>
            <a:r>
              <a:rPr lang="en-GB" dirty="0"/>
              <a:t>AND CAN </a:t>
            </a:r>
            <a:br>
              <a:rPr lang="en-GB" dirty="0"/>
            </a:br>
            <a:r>
              <a:rPr lang="en-GB" dirty="0"/>
              <a:t>DISPLAY IN BEHAVIOUR AS</a:t>
            </a:r>
          </a:p>
        </p:txBody>
      </p:sp>
      <p:sp>
        <p:nvSpPr>
          <p:cNvPr id="6" name="Text Placeholder 5">
            <a:extLst>
              <a:ext uri="{FF2B5EF4-FFF2-40B4-BE49-F238E27FC236}">
                <a16:creationId xmlns:a16="http://schemas.microsoft.com/office/drawing/2014/main" id="{F8330203-E3FF-8A29-38C7-0AB97D8E8988}"/>
              </a:ext>
            </a:extLst>
          </p:cNvPr>
          <p:cNvSpPr>
            <a:spLocks noGrp="1"/>
          </p:cNvSpPr>
          <p:nvPr>
            <p:ph type="body" sz="quarter" idx="35"/>
          </p:nvPr>
        </p:nvSpPr>
        <p:spPr>
          <a:xfrm>
            <a:off x="8125381" y="3360802"/>
            <a:ext cx="3226588" cy="3008650"/>
          </a:xfrm>
        </p:spPr>
        <p:txBody>
          <a:bodyPr/>
          <a:lstStyle/>
          <a:p>
            <a:pPr marL="285750" indent="-285750">
              <a:buFont typeface="Arial" panose="020B0604020202020204" pitchFamily="34" charset="0"/>
              <a:buChar char="•"/>
            </a:pPr>
            <a:r>
              <a:rPr lang="en-GB" sz="1800" dirty="0"/>
              <a:t>AGITATION, FIDGETING, AGGRESSION</a:t>
            </a:r>
          </a:p>
          <a:p>
            <a:pPr marL="285750" indent="-285750">
              <a:buFont typeface="Arial" panose="020B0604020202020204" pitchFamily="34" charset="0"/>
              <a:buChar char="•"/>
            </a:pPr>
            <a:r>
              <a:rPr lang="en-GB" sz="1800" dirty="0"/>
              <a:t>ELEVATE STRESS HORMONE</a:t>
            </a:r>
          </a:p>
          <a:p>
            <a:pPr marL="285750" indent="-285750">
              <a:buFont typeface="Arial" panose="020B0604020202020204" pitchFamily="34" charset="0"/>
              <a:buChar char="•"/>
            </a:pPr>
            <a:r>
              <a:rPr lang="en-GB" sz="1800" dirty="0"/>
              <a:t>PREVENT CHILD FROM LEARNING </a:t>
            </a:r>
          </a:p>
          <a:p>
            <a:pPr marL="285750" indent="-285750">
              <a:buFont typeface="Arial" panose="020B0604020202020204" pitchFamily="34" charset="0"/>
              <a:buChar char="•"/>
            </a:pPr>
            <a:r>
              <a:rPr lang="en-GB" sz="1800" dirty="0"/>
              <a:t>MISRUST OF PEOPLE</a:t>
            </a:r>
          </a:p>
          <a:p>
            <a:pPr marL="285750" indent="-285750">
              <a:buFont typeface="Arial" panose="020B0604020202020204" pitchFamily="34" charset="0"/>
              <a:buChar char="•"/>
            </a:pPr>
            <a:r>
              <a:rPr lang="en-GB" sz="1800" dirty="0"/>
              <a:t>IMPACT ON SELF ESTEEM</a:t>
            </a:r>
          </a:p>
        </p:txBody>
      </p:sp>
      <p:sp>
        <p:nvSpPr>
          <p:cNvPr id="8" name="Slide Number Placeholder 7">
            <a:extLst>
              <a:ext uri="{FF2B5EF4-FFF2-40B4-BE49-F238E27FC236}">
                <a16:creationId xmlns:a16="http://schemas.microsoft.com/office/drawing/2014/main" id="{CDA97DCF-A841-8300-8FB8-E7149A559B08}"/>
              </a:ext>
            </a:extLst>
          </p:cNvPr>
          <p:cNvSpPr>
            <a:spLocks noGrp="1"/>
          </p:cNvSpPr>
          <p:nvPr>
            <p:ph type="sldNum" sz="quarter" idx="12"/>
          </p:nvPr>
        </p:nvSpPr>
        <p:spPr/>
        <p:txBody>
          <a:bodyPr/>
          <a:lstStyle/>
          <a:p>
            <a:pPr rtl="0"/>
            <a:fld id="{FE024F78-56A6-7740-B68D-8D4D026EDF3F}" type="slidenum">
              <a:rPr lang="en-GB" smtClean="0"/>
              <a:pPr rtl="0"/>
              <a:t>11</a:t>
            </a:fld>
            <a:endParaRPr lang="en-GB" dirty="0"/>
          </a:p>
        </p:txBody>
      </p:sp>
      <p:sp>
        <p:nvSpPr>
          <p:cNvPr id="9" name="Arrow: Right 8">
            <a:extLst>
              <a:ext uri="{FF2B5EF4-FFF2-40B4-BE49-F238E27FC236}">
                <a16:creationId xmlns:a16="http://schemas.microsoft.com/office/drawing/2014/main" id="{FC7A0613-45B0-7C07-7076-E92A0B30E70E}"/>
              </a:ext>
            </a:extLst>
          </p:cNvPr>
          <p:cNvSpPr/>
          <p:nvPr/>
        </p:nvSpPr>
        <p:spPr>
          <a:xfrm rot="19423058">
            <a:off x="6913510" y="4606033"/>
            <a:ext cx="1232373" cy="454252"/>
          </a:xfrm>
          <a:prstGeom prst="rightArrow">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0" name="Arrow: Right 9">
            <a:extLst>
              <a:ext uri="{FF2B5EF4-FFF2-40B4-BE49-F238E27FC236}">
                <a16:creationId xmlns:a16="http://schemas.microsoft.com/office/drawing/2014/main" id="{22DB5DC6-35EE-A8F0-6A10-C8108F7D819F}"/>
              </a:ext>
            </a:extLst>
          </p:cNvPr>
          <p:cNvSpPr/>
          <p:nvPr/>
        </p:nvSpPr>
        <p:spPr>
          <a:xfrm rot="9876938">
            <a:off x="4201284" y="3672699"/>
            <a:ext cx="1232373" cy="454252"/>
          </a:xfrm>
          <a:prstGeom prst="rightArrow">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98532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330E7-F25B-00AF-789C-94DBA6CF1B48}"/>
              </a:ext>
            </a:extLst>
          </p:cNvPr>
          <p:cNvSpPr>
            <a:spLocks noGrp="1"/>
          </p:cNvSpPr>
          <p:nvPr>
            <p:ph type="title"/>
          </p:nvPr>
        </p:nvSpPr>
        <p:spPr/>
        <p:txBody>
          <a:bodyPr/>
          <a:lstStyle/>
          <a:p>
            <a:r>
              <a:rPr lang="en-GB" dirty="0"/>
              <a:t>TRAUMA</a:t>
            </a:r>
          </a:p>
        </p:txBody>
      </p:sp>
      <p:sp>
        <p:nvSpPr>
          <p:cNvPr id="3" name="Text Placeholder 2">
            <a:extLst>
              <a:ext uri="{FF2B5EF4-FFF2-40B4-BE49-F238E27FC236}">
                <a16:creationId xmlns:a16="http://schemas.microsoft.com/office/drawing/2014/main" id="{D1BB33E5-74BB-43FB-91B1-E226504F5527}"/>
              </a:ext>
            </a:extLst>
          </p:cNvPr>
          <p:cNvSpPr>
            <a:spLocks noGrp="1"/>
          </p:cNvSpPr>
          <p:nvPr>
            <p:ph type="body" sz="quarter" idx="30"/>
          </p:nvPr>
        </p:nvSpPr>
        <p:spPr>
          <a:xfrm>
            <a:off x="835370" y="2070496"/>
            <a:ext cx="3953594" cy="3511743"/>
          </a:xfrm>
        </p:spPr>
        <p:txBody>
          <a:bodyPr/>
          <a:lstStyle/>
          <a:p>
            <a:pPr marL="285750" indent="-285750">
              <a:buFont typeface="Arial" panose="020B0604020202020204" pitchFamily="34" charset="0"/>
              <a:buChar char="•"/>
            </a:pPr>
            <a:r>
              <a:rPr lang="en-GB" sz="1600" dirty="0"/>
              <a:t>Early life stress dysregulate the hypothalamus region of the brain </a:t>
            </a:r>
            <a:r>
              <a:rPr lang="en-GB" sz="1200" dirty="0"/>
              <a:t>(Halladay &amp; Herron, 2023)</a:t>
            </a:r>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r>
              <a:rPr lang="en-GB" sz="1600" dirty="0"/>
              <a:t>HPA regulates autonomic, endocrine, cognitive and behavioural stress reactions</a:t>
            </a:r>
            <a:r>
              <a:rPr lang="en-GB" sz="1200" dirty="0"/>
              <a:t>(Halladay &amp; Herron, 2023)</a:t>
            </a:r>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r>
              <a:rPr lang="en-GB" sz="1600" dirty="0"/>
              <a:t>Early exposure to neglect can affect neural development </a:t>
            </a:r>
            <a:r>
              <a:rPr lang="en-GB" sz="1200" dirty="0"/>
              <a:t>(Malave et al, 2023)</a:t>
            </a:r>
            <a:endParaRPr lang="en-GB" sz="1600" dirty="0"/>
          </a:p>
        </p:txBody>
      </p:sp>
      <p:sp>
        <p:nvSpPr>
          <p:cNvPr id="4" name="Text Placeholder 3">
            <a:extLst>
              <a:ext uri="{FF2B5EF4-FFF2-40B4-BE49-F238E27FC236}">
                <a16:creationId xmlns:a16="http://schemas.microsoft.com/office/drawing/2014/main" id="{C0DE7921-9ED2-1D80-4D60-DFC52975EB39}"/>
              </a:ext>
            </a:extLst>
          </p:cNvPr>
          <p:cNvSpPr>
            <a:spLocks noGrp="1"/>
          </p:cNvSpPr>
          <p:nvPr>
            <p:ph type="body" sz="quarter" idx="32"/>
          </p:nvPr>
        </p:nvSpPr>
        <p:spPr>
          <a:xfrm>
            <a:off x="7658683" y="2070496"/>
            <a:ext cx="3911982" cy="3380394"/>
          </a:xfrm>
        </p:spPr>
        <p:txBody>
          <a:bodyPr/>
          <a:lstStyle/>
          <a:p>
            <a:r>
              <a:rPr lang="en-GB" sz="1800" dirty="0"/>
              <a:t>Parental mental illness can cause ACEs and trauma for the child which can affect the child:</a:t>
            </a:r>
            <a:endParaRPr lang="en-GB" dirty="0"/>
          </a:p>
          <a:p>
            <a:pPr marL="342900" indent="-342900">
              <a:buFont typeface="Arial" panose="020B0604020202020204" pitchFamily="34" charset="0"/>
              <a:buChar char="•"/>
            </a:pPr>
            <a:r>
              <a:rPr lang="en-GB" sz="1600" dirty="0"/>
              <a:t>HEALTH</a:t>
            </a:r>
          </a:p>
          <a:p>
            <a:pPr marL="342900" indent="-342900">
              <a:buFont typeface="Arial" panose="020B0604020202020204" pitchFamily="34" charset="0"/>
              <a:buChar char="•"/>
            </a:pPr>
            <a:r>
              <a:rPr lang="en-GB" sz="1600" dirty="0"/>
              <a:t>EDUCATION</a:t>
            </a:r>
          </a:p>
          <a:p>
            <a:pPr marL="342900" indent="-342900">
              <a:buFont typeface="Arial" panose="020B0604020202020204" pitchFamily="34" charset="0"/>
              <a:buChar char="•"/>
            </a:pPr>
            <a:r>
              <a:rPr lang="en-GB" sz="1600" dirty="0"/>
              <a:t>SOCIAL IMPLICATION</a:t>
            </a:r>
          </a:p>
          <a:p>
            <a:pPr marL="342900" indent="-342900">
              <a:buFont typeface="Arial" panose="020B0604020202020204" pitchFamily="34" charset="0"/>
              <a:buChar char="•"/>
            </a:pPr>
            <a:r>
              <a:rPr lang="en-GB" sz="1600" dirty="0"/>
              <a:t>EMPLOYMENT</a:t>
            </a:r>
          </a:p>
          <a:p>
            <a:pPr marL="342900" indent="-342900">
              <a:buFont typeface="Arial" panose="020B0604020202020204" pitchFamily="34" charset="0"/>
              <a:buChar char="•"/>
            </a:pPr>
            <a:r>
              <a:rPr lang="en-GB" sz="1600" dirty="0"/>
              <a:t>RELATIONSHIPS</a:t>
            </a:r>
          </a:p>
          <a:p>
            <a:pPr marL="342900" indent="-342900">
              <a:buFont typeface="Arial" panose="020B0604020202020204" pitchFamily="34" charset="0"/>
              <a:buChar char="•"/>
            </a:pPr>
            <a:r>
              <a:rPr lang="en-GB" sz="1600" dirty="0"/>
              <a:t>INTERNAL VOICE</a:t>
            </a:r>
          </a:p>
          <a:p>
            <a:pPr marL="342900" indent="-342900">
              <a:buFont typeface="Arial" panose="020B0604020202020204" pitchFamily="34" charset="0"/>
              <a:buChar char="•"/>
            </a:pPr>
            <a:r>
              <a:rPr lang="en-GB" sz="1600" dirty="0"/>
              <a:t>WELLBEING</a:t>
            </a:r>
            <a:endParaRPr lang="en-GB" dirty="0"/>
          </a:p>
        </p:txBody>
      </p:sp>
      <p:sp>
        <p:nvSpPr>
          <p:cNvPr id="8" name="Slide Number Placeholder 7">
            <a:extLst>
              <a:ext uri="{FF2B5EF4-FFF2-40B4-BE49-F238E27FC236}">
                <a16:creationId xmlns:a16="http://schemas.microsoft.com/office/drawing/2014/main" id="{0F278251-1FB1-CA1C-1ADE-59AEE77C4ACA}"/>
              </a:ext>
            </a:extLst>
          </p:cNvPr>
          <p:cNvSpPr>
            <a:spLocks noGrp="1"/>
          </p:cNvSpPr>
          <p:nvPr>
            <p:ph type="sldNum" sz="quarter" idx="12"/>
          </p:nvPr>
        </p:nvSpPr>
        <p:spPr/>
        <p:txBody>
          <a:bodyPr/>
          <a:lstStyle/>
          <a:p>
            <a:pPr rtl="0"/>
            <a:fld id="{FE024F78-56A6-7740-B68D-8D4D026EDF3F}" type="slidenum">
              <a:rPr lang="en-GB" smtClean="0"/>
              <a:pPr rtl="0"/>
              <a:t>12</a:t>
            </a:fld>
            <a:endParaRPr lang="en-GB" dirty="0"/>
          </a:p>
        </p:txBody>
      </p:sp>
      <p:pic>
        <p:nvPicPr>
          <p:cNvPr id="1026" name="Picture 2" descr="Childhood Trauma Linked to Increased Risk of MS">
            <a:extLst>
              <a:ext uri="{FF2B5EF4-FFF2-40B4-BE49-F238E27FC236}">
                <a16:creationId xmlns:a16="http://schemas.microsoft.com/office/drawing/2014/main" id="{C61027BA-073B-30B9-FB4B-1DB6ADA1D03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353"/>
          <a:stretch/>
        </p:blipFill>
        <p:spPr bwMode="auto">
          <a:xfrm>
            <a:off x="4032409" y="2790826"/>
            <a:ext cx="3720898" cy="2791414"/>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09587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211AB-834F-1619-C801-F50583790C91}"/>
              </a:ext>
            </a:extLst>
          </p:cNvPr>
          <p:cNvSpPr>
            <a:spLocks noGrp="1"/>
          </p:cNvSpPr>
          <p:nvPr>
            <p:ph type="title"/>
          </p:nvPr>
        </p:nvSpPr>
        <p:spPr/>
        <p:txBody>
          <a:bodyPr/>
          <a:lstStyle/>
          <a:p>
            <a:r>
              <a:rPr lang="en-GB" dirty="0"/>
              <a:t>Impact</a:t>
            </a:r>
          </a:p>
        </p:txBody>
      </p:sp>
      <p:sp>
        <p:nvSpPr>
          <p:cNvPr id="6" name="Slide Number Placeholder 5">
            <a:extLst>
              <a:ext uri="{FF2B5EF4-FFF2-40B4-BE49-F238E27FC236}">
                <a16:creationId xmlns:a16="http://schemas.microsoft.com/office/drawing/2014/main" id="{361F6FEA-FCC7-2D04-10D0-08299B3662B0}"/>
              </a:ext>
            </a:extLst>
          </p:cNvPr>
          <p:cNvSpPr>
            <a:spLocks noGrp="1"/>
          </p:cNvSpPr>
          <p:nvPr>
            <p:ph type="sldNum" sz="quarter" idx="12"/>
          </p:nvPr>
        </p:nvSpPr>
        <p:spPr/>
        <p:txBody>
          <a:bodyPr/>
          <a:lstStyle/>
          <a:p>
            <a:pPr rtl="0"/>
            <a:fld id="{FE024F78-56A6-7740-B68D-8D4D026EDF3F}" type="slidenum">
              <a:rPr lang="en-GB" smtClean="0"/>
              <a:pPr rtl="0"/>
              <a:t>13</a:t>
            </a:fld>
            <a:endParaRPr lang="en-GB" dirty="0"/>
          </a:p>
        </p:txBody>
      </p:sp>
      <p:sp>
        <p:nvSpPr>
          <p:cNvPr id="7" name="TextBox 6">
            <a:extLst>
              <a:ext uri="{FF2B5EF4-FFF2-40B4-BE49-F238E27FC236}">
                <a16:creationId xmlns:a16="http://schemas.microsoft.com/office/drawing/2014/main" id="{A577394E-580A-A438-E068-D79D408B9E00}"/>
              </a:ext>
            </a:extLst>
          </p:cNvPr>
          <p:cNvSpPr txBox="1"/>
          <p:nvPr/>
        </p:nvSpPr>
        <p:spPr>
          <a:xfrm>
            <a:off x="994298" y="2067008"/>
            <a:ext cx="3897298" cy="3970318"/>
          </a:xfrm>
          <a:prstGeom prst="rect">
            <a:avLst/>
          </a:prstGeom>
          <a:noFill/>
        </p:spPr>
        <p:txBody>
          <a:bodyPr wrap="square" rtlCol="0">
            <a:spAutoFit/>
          </a:bodyPr>
          <a:lstStyle/>
          <a:p>
            <a:pPr marL="285750" indent="-285750">
              <a:buFont typeface="Arial" panose="020B0604020202020204" pitchFamily="34" charset="0"/>
              <a:buChar char="•"/>
            </a:pPr>
            <a:r>
              <a:rPr lang="en-GB" sz="1600" dirty="0">
                <a:solidFill>
                  <a:schemeClr val="tx2"/>
                </a:solidFill>
              </a:rPr>
              <a:t>Women with PND report higher rates of impulsivity in their children aged 18 months- 5 years compared to mothers who haven’t experienced PND </a:t>
            </a:r>
            <a:r>
              <a:rPr lang="en-GB" sz="1200" dirty="0">
                <a:solidFill>
                  <a:schemeClr val="tx2"/>
                </a:solidFill>
              </a:rPr>
              <a:t>(</a:t>
            </a:r>
            <a:r>
              <a:rPr lang="en-GB" sz="1200" dirty="0" err="1">
                <a:solidFill>
                  <a:schemeClr val="tx2"/>
                </a:solidFill>
              </a:rPr>
              <a:t>Leijten</a:t>
            </a:r>
            <a:r>
              <a:rPr lang="en-GB" sz="1200" dirty="0">
                <a:solidFill>
                  <a:schemeClr val="tx2"/>
                </a:solidFill>
              </a:rPr>
              <a:t> et al, 2020)</a:t>
            </a:r>
          </a:p>
          <a:p>
            <a:pPr marL="285750" indent="-285750">
              <a:buFont typeface="Arial" panose="020B0604020202020204" pitchFamily="34" charset="0"/>
              <a:buChar char="•"/>
            </a:pPr>
            <a:endParaRPr lang="en-GB" sz="1600" dirty="0">
              <a:solidFill>
                <a:schemeClr val="tx2"/>
              </a:solidFill>
            </a:endParaRPr>
          </a:p>
          <a:p>
            <a:pPr marL="285750" indent="-285750">
              <a:buFont typeface="Arial" panose="020B0604020202020204" pitchFamily="34" charset="0"/>
              <a:buChar char="•"/>
            </a:pPr>
            <a:r>
              <a:rPr lang="en-GB" sz="1600" dirty="0">
                <a:solidFill>
                  <a:schemeClr val="tx2"/>
                </a:solidFill>
              </a:rPr>
              <a:t>Boys presenting ADHD symptoms are more likely to have a poor child-parent relationship </a:t>
            </a:r>
            <a:r>
              <a:rPr lang="en-GB" sz="1200" dirty="0">
                <a:solidFill>
                  <a:schemeClr val="tx2"/>
                </a:solidFill>
              </a:rPr>
              <a:t>(</a:t>
            </a:r>
            <a:r>
              <a:rPr lang="en-GB" sz="1200" dirty="0" err="1">
                <a:solidFill>
                  <a:schemeClr val="tx2"/>
                </a:solidFill>
              </a:rPr>
              <a:t>Meinzer</a:t>
            </a:r>
            <a:r>
              <a:rPr lang="en-GB" sz="1200" dirty="0">
                <a:solidFill>
                  <a:schemeClr val="tx2"/>
                </a:solidFill>
              </a:rPr>
              <a:t> et al, 2021)</a:t>
            </a:r>
          </a:p>
          <a:p>
            <a:pPr marL="285750" indent="-285750">
              <a:buFont typeface="Arial" panose="020B0604020202020204" pitchFamily="34" charset="0"/>
              <a:buChar char="•"/>
            </a:pPr>
            <a:endParaRPr lang="en-GB" sz="1600" dirty="0">
              <a:solidFill>
                <a:schemeClr val="tx2"/>
              </a:solidFill>
            </a:endParaRPr>
          </a:p>
          <a:p>
            <a:pPr marL="285750" indent="-285750">
              <a:buFont typeface="Arial" panose="020B0604020202020204" pitchFamily="34" charset="0"/>
              <a:buChar char="•"/>
            </a:pPr>
            <a:r>
              <a:rPr lang="en-GB" sz="1600" dirty="0">
                <a:solidFill>
                  <a:schemeClr val="tx2"/>
                </a:solidFill>
              </a:rPr>
              <a:t>Children aged 5 struggled more with adjusting to school when parental illness was present and if it was a recent episode, presented more higher rates of disordered conduct </a:t>
            </a:r>
            <a:r>
              <a:rPr lang="en-GB" sz="1200" dirty="0">
                <a:solidFill>
                  <a:schemeClr val="tx2"/>
                </a:solidFill>
              </a:rPr>
              <a:t>(Sinclair &amp; Murray, 1998)</a:t>
            </a:r>
            <a:endParaRPr lang="en-GB" sz="1600" dirty="0">
              <a:solidFill>
                <a:schemeClr val="tx2"/>
              </a:solidFill>
            </a:endParaRPr>
          </a:p>
        </p:txBody>
      </p:sp>
      <p:sp>
        <p:nvSpPr>
          <p:cNvPr id="8" name="TextBox 7">
            <a:extLst>
              <a:ext uri="{FF2B5EF4-FFF2-40B4-BE49-F238E27FC236}">
                <a16:creationId xmlns:a16="http://schemas.microsoft.com/office/drawing/2014/main" id="{5C036473-740F-5047-3A5C-60F32C5F4157}"/>
              </a:ext>
            </a:extLst>
          </p:cNvPr>
          <p:cNvSpPr txBox="1"/>
          <p:nvPr/>
        </p:nvSpPr>
        <p:spPr>
          <a:xfrm>
            <a:off x="6960093" y="2067008"/>
            <a:ext cx="4237609" cy="3724096"/>
          </a:xfrm>
          <a:prstGeom prst="rect">
            <a:avLst/>
          </a:prstGeom>
          <a:noFill/>
        </p:spPr>
        <p:txBody>
          <a:bodyPr wrap="square" rtlCol="0">
            <a:spAutoFit/>
          </a:bodyPr>
          <a:lstStyle/>
          <a:p>
            <a:pPr marL="285750" indent="-285750">
              <a:buFont typeface="Arial" panose="020B0604020202020204" pitchFamily="34" charset="0"/>
              <a:buChar char="•"/>
            </a:pPr>
            <a:r>
              <a:rPr lang="en-GB" sz="1600" dirty="0">
                <a:solidFill>
                  <a:schemeClr val="tx2"/>
                </a:solidFill>
              </a:rPr>
              <a:t>Attentional impairments, delay in walking and language, behavioural issues and limited social skill are all notable in children with parents diagnosed with schizophrenia </a:t>
            </a:r>
            <a:r>
              <a:rPr lang="en-GB" sz="1200" dirty="0">
                <a:solidFill>
                  <a:schemeClr val="tx2"/>
                </a:solidFill>
              </a:rPr>
              <a:t>(Burton et al, 2023)</a:t>
            </a:r>
          </a:p>
          <a:p>
            <a:pPr marL="285750" indent="-285750">
              <a:buFont typeface="Arial" panose="020B0604020202020204" pitchFamily="34" charset="0"/>
              <a:buChar char="•"/>
            </a:pPr>
            <a:endParaRPr lang="en-GB" sz="1200" dirty="0">
              <a:solidFill>
                <a:schemeClr val="tx2"/>
              </a:solidFill>
            </a:endParaRPr>
          </a:p>
          <a:p>
            <a:pPr marL="285750" indent="-285750">
              <a:buFont typeface="Arial" panose="020B0604020202020204" pitchFamily="34" charset="0"/>
              <a:buChar char="•"/>
            </a:pPr>
            <a:r>
              <a:rPr lang="en-GB" sz="1600" dirty="0">
                <a:solidFill>
                  <a:schemeClr val="tx2"/>
                </a:solidFill>
              </a:rPr>
              <a:t>Poverty, substance misuse, psychopathology in the parent contribute to interaction difficulties and result in poorer parenting </a:t>
            </a:r>
            <a:r>
              <a:rPr lang="en-GB" sz="1200" dirty="0">
                <a:solidFill>
                  <a:schemeClr val="tx2"/>
                </a:solidFill>
              </a:rPr>
              <a:t>(Kuitunen-</a:t>
            </a:r>
            <a:r>
              <a:rPr lang="en-GB" sz="1200" dirty="0" err="1">
                <a:solidFill>
                  <a:schemeClr val="tx2"/>
                </a:solidFill>
              </a:rPr>
              <a:t>paul</a:t>
            </a:r>
            <a:r>
              <a:rPr lang="en-GB" sz="1200" dirty="0">
                <a:solidFill>
                  <a:schemeClr val="tx2"/>
                </a:solidFill>
              </a:rPr>
              <a:t> et al, 2023)</a:t>
            </a:r>
          </a:p>
          <a:p>
            <a:pPr marL="285750" indent="-285750">
              <a:buFont typeface="Arial" panose="020B0604020202020204" pitchFamily="34" charset="0"/>
              <a:buChar char="•"/>
            </a:pPr>
            <a:endParaRPr lang="en-GB" sz="1600" dirty="0">
              <a:solidFill>
                <a:schemeClr val="tx2"/>
              </a:solidFill>
            </a:endParaRPr>
          </a:p>
          <a:p>
            <a:pPr marL="285750" indent="-285750">
              <a:buFont typeface="Arial" panose="020B0604020202020204" pitchFamily="34" charset="0"/>
              <a:buChar char="•"/>
            </a:pPr>
            <a:r>
              <a:rPr lang="en-GB" sz="1600" dirty="0">
                <a:solidFill>
                  <a:schemeClr val="tx2"/>
                </a:solidFill>
              </a:rPr>
              <a:t>The experiences of the child early in life present negative impacts later in life – Education, Wellbeing, Substance misuse, Societal outlooks </a:t>
            </a:r>
            <a:r>
              <a:rPr lang="en-GB" sz="1200" dirty="0">
                <a:solidFill>
                  <a:schemeClr val="tx2"/>
                </a:solidFill>
              </a:rPr>
              <a:t>(Krauss et al, 2020)</a:t>
            </a:r>
            <a:endParaRPr lang="en-GB" sz="1600" dirty="0">
              <a:solidFill>
                <a:schemeClr val="tx2"/>
              </a:solidFill>
            </a:endParaRPr>
          </a:p>
        </p:txBody>
      </p:sp>
    </p:spTree>
    <p:extLst>
      <p:ext uri="{BB962C8B-B14F-4D97-AF65-F5344CB8AC3E}">
        <p14:creationId xmlns:p14="http://schemas.microsoft.com/office/powerpoint/2010/main" val="3949075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24D59-1566-AE08-7481-A230A1FB8440}"/>
              </a:ext>
            </a:extLst>
          </p:cNvPr>
          <p:cNvSpPr>
            <a:spLocks noGrp="1"/>
          </p:cNvSpPr>
          <p:nvPr>
            <p:ph type="title"/>
          </p:nvPr>
        </p:nvSpPr>
        <p:spPr/>
        <p:txBody>
          <a:bodyPr/>
          <a:lstStyle/>
          <a:p>
            <a:r>
              <a:rPr lang="en-GB" dirty="0"/>
              <a:t>Impact</a:t>
            </a:r>
          </a:p>
        </p:txBody>
      </p:sp>
      <p:sp>
        <p:nvSpPr>
          <p:cNvPr id="3" name="Text Placeholder 2">
            <a:extLst>
              <a:ext uri="{FF2B5EF4-FFF2-40B4-BE49-F238E27FC236}">
                <a16:creationId xmlns:a16="http://schemas.microsoft.com/office/drawing/2014/main" id="{01D97819-D957-87E3-D980-FB4342623896}"/>
              </a:ext>
            </a:extLst>
          </p:cNvPr>
          <p:cNvSpPr>
            <a:spLocks noGrp="1"/>
          </p:cNvSpPr>
          <p:nvPr>
            <p:ph type="body" sz="quarter" idx="30"/>
          </p:nvPr>
        </p:nvSpPr>
        <p:spPr>
          <a:xfrm>
            <a:off x="1313794" y="2261694"/>
            <a:ext cx="3953594" cy="3876868"/>
          </a:xfrm>
        </p:spPr>
        <p:txBody>
          <a:bodyPr/>
          <a:lstStyle/>
          <a:p>
            <a:pPr marL="342900" indent="-342900">
              <a:buFont typeface="Arial" panose="020B0604020202020204" pitchFamily="34" charset="0"/>
              <a:buChar char="•"/>
            </a:pPr>
            <a:r>
              <a:rPr lang="en-GB" sz="1600" dirty="0"/>
              <a:t>Children whose parents have experienced depression in the first year of life, can often be seen to develop cognitive impairments </a:t>
            </a:r>
            <a:r>
              <a:rPr lang="en-GB" sz="1200" dirty="0"/>
              <a:t>(Jeong et al, 2021)</a:t>
            </a:r>
          </a:p>
          <a:p>
            <a:pPr marL="342900" indent="-342900">
              <a:buFont typeface="Arial" panose="020B0604020202020204" pitchFamily="34" charset="0"/>
              <a:buChar char="•"/>
            </a:pPr>
            <a:endParaRPr lang="en-GB" sz="1200" dirty="0"/>
          </a:p>
          <a:p>
            <a:pPr marL="342900" indent="-342900">
              <a:buFont typeface="Arial" panose="020B0604020202020204" pitchFamily="34" charset="0"/>
              <a:buChar char="•"/>
            </a:pPr>
            <a:r>
              <a:rPr lang="en-GB" sz="1600" dirty="0"/>
              <a:t>Parental depression experienced for the first 3 months of life can, the impact can still be seen up until the age of 11 years </a:t>
            </a:r>
            <a:r>
              <a:rPr lang="en-GB" sz="1200" dirty="0"/>
              <a:t>(Otto et al, 2021)</a:t>
            </a:r>
            <a:endParaRPr lang="en-GB" sz="1600" dirty="0"/>
          </a:p>
        </p:txBody>
      </p:sp>
      <p:sp>
        <p:nvSpPr>
          <p:cNvPr id="4" name="Text Placeholder 3">
            <a:extLst>
              <a:ext uri="{FF2B5EF4-FFF2-40B4-BE49-F238E27FC236}">
                <a16:creationId xmlns:a16="http://schemas.microsoft.com/office/drawing/2014/main" id="{ED778CC9-66E1-8A83-FBEC-67877C195BCF}"/>
              </a:ext>
            </a:extLst>
          </p:cNvPr>
          <p:cNvSpPr>
            <a:spLocks noGrp="1"/>
          </p:cNvSpPr>
          <p:nvPr>
            <p:ph type="body" sz="quarter" idx="32"/>
          </p:nvPr>
        </p:nvSpPr>
        <p:spPr>
          <a:xfrm>
            <a:off x="6966224" y="1690688"/>
            <a:ext cx="3911982" cy="4212962"/>
          </a:xfrm>
        </p:spPr>
        <p:txBody>
          <a:bodyPr/>
          <a:lstStyle/>
          <a:p>
            <a:pPr marL="285750" indent="-285750">
              <a:buFont typeface="Arial" panose="020B0604020202020204" pitchFamily="34" charset="0"/>
              <a:buChar char="•"/>
            </a:pPr>
            <a:r>
              <a:rPr lang="en-GB" sz="1600" dirty="0"/>
              <a:t>IQ can be notably lower in children who have experienced mental illness </a:t>
            </a:r>
            <a:r>
              <a:rPr lang="en-GB" sz="1200" dirty="0"/>
              <a:t>(Sameroff &amp; </a:t>
            </a:r>
            <a:r>
              <a:rPr lang="en-GB" sz="1200" dirty="0" err="1"/>
              <a:t>Seifer</a:t>
            </a:r>
            <a:r>
              <a:rPr lang="en-GB" sz="1200" dirty="0"/>
              <a:t>, 2021)</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Children whose parents have schizophrenia may have reduced cognitive development </a:t>
            </a:r>
            <a:r>
              <a:rPr lang="en-GB" sz="1200" dirty="0"/>
              <a:t>(</a:t>
            </a:r>
            <a:r>
              <a:rPr lang="en-GB" sz="1200" dirty="0" err="1"/>
              <a:t>Rokita</a:t>
            </a:r>
            <a:r>
              <a:rPr lang="en-GB" sz="1200" dirty="0"/>
              <a:t> et al, 2021)</a:t>
            </a:r>
            <a:endParaRPr lang="en-GB" sz="1600" dirty="0"/>
          </a:p>
        </p:txBody>
      </p:sp>
      <p:sp>
        <p:nvSpPr>
          <p:cNvPr id="8" name="Slide Number Placeholder 7">
            <a:extLst>
              <a:ext uri="{FF2B5EF4-FFF2-40B4-BE49-F238E27FC236}">
                <a16:creationId xmlns:a16="http://schemas.microsoft.com/office/drawing/2014/main" id="{11C081E6-6C99-70E7-153E-4245295CEA69}"/>
              </a:ext>
            </a:extLst>
          </p:cNvPr>
          <p:cNvSpPr>
            <a:spLocks noGrp="1"/>
          </p:cNvSpPr>
          <p:nvPr>
            <p:ph type="sldNum" sz="quarter" idx="12"/>
          </p:nvPr>
        </p:nvSpPr>
        <p:spPr/>
        <p:txBody>
          <a:bodyPr/>
          <a:lstStyle/>
          <a:p>
            <a:pPr rtl="0"/>
            <a:fld id="{FE024F78-56A6-7740-B68D-8D4D026EDF3F}" type="slidenum">
              <a:rPr lang="en-GB" smtClean="0"/>
              <a:pPr rtl="0"/>
              <a:t>14</a:t>
            </a:fld>
            <a:endParaRPr lang="en-GB" dirty="0"/>
          </a:p>
        </p:txBody>
      </p:sp>
    </p:spTree>
    <p:extLst>
      <p:ext uri="{BB962C8B-B14F-4D97-AF65-F5344CB8AC3E}">
        <p14:creationId xmlns:p14="http://schemas.microsoft.com/office/powerpoint/2010/main" val="7024022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86A21C7-FE14-75BA-E988-97BC64260E79}"/>
              </a:ext>
            </a:extLst>
          </p:cNvPr>
          <p:cNvSpPr>
            <a:spLocks noGrp="1"/>
          </p:cNvSpPr>
          <p:nvPr>
            <p:ph type="subTitle" idx="1"/>
          </p:nvPr>
        </p:nvSpPr>
        <p:spPr>
          <a:xfrm>
            <a:off x="0" y="389539"/>
            <a:ext cx="12191997" cy="781119"/>
          </a:xfrm>
        </p:spPr>
        <p:txBody>
          <a:bodyPr/>
          <a:lstStyle/>
          <a:p>
            <a:r>
              <a:rPr lang="en-GB" b="1" dirty="0"/>
              <a:t>Summary</a:t>
            </a:r>
          </a:p>
        </p:txBody>
      </p:sp>
      <p:sp>
        <p:nvSpPr>
          <p:cNvPr id="5" name="TextBox 4">
            <a:extLst>
              <a:ext uri="{FF2B5EF4-FFF2-40B4-BE49-F238E27FC236}">
                <a16:creationId xmlns:a16="http://schemas.microsoft.com/office/drawing/2014/main" id="{9A0A9E3E-B639-B5A9-F9C9-863582827CD1}"/>
              </a:ext>
            </a:extLst>
          </p:cNvPr>
          <p:cNvSpPr txBox="1"/>
          <p:nvPr/>
        </p:nvSpPr>
        <p:spPr>
          <a:xfrm>
            <a:off x="1009095" y="1686758"/>
            <a:ext cx="10173809" cy="4708981"/>
          </a:xfrm>
          <a:prstGeom prst="rect">
            <a:avLst/>
          </a:prstGeom>
          <a:noFill/>
        </p:spPr>
        <p:txBody>
          <a:bodyPr wrap="square" rtlCol="0">
            <a:spAutoFit/>
          </a:bodyPr>
          <a:lstStyle/>
          <a:p>
            <a:pPr marL="342900" indent="-342900">
              <a:buFont typeface="Arial" panose="020B0604020202020204" pitchFamily="34" charset="0"/>
              <a:buChar char="•"/>
            </a:pPr>
            <a:r>
              <a:rPr lang="en-GB" sz="2000" b="1" spc="200" dirty="0">
                <a:solidFill>
                  <a:schemeClr val="accent2"/>
                </a:solidFill>
                <a:latin typeface="+mj-lt"/>
              </a:rPr>
              <a:t>Parental mental health can have a serious impact towards a child's development</a:t>
            </a:r>
          </a:p>
          <a:p>
            <a:pPr marL="342900" indent="-342900">
              <a:buFont typeface="Arial" panose="020B0604020202020204" pitchFamily="34" charset="0"/>
              <a:buChar char="•"/>
            </a:pPr>
            <a:endParaRPr lang="en-GB" sz="2000" b="1" spc="200" dirty="0">
              <a:solidFill>
                <a:schemeClr val="accent2"/>
              </a:solidFill>
              <a:latin typeface="+mj-lt"/>
            </a:endParaRPr>
          </a:p>
          <a:p>
            <a:pPr marL="342900" indent="-342900">
              <a:buFont typeface="Arial" panose="020B0604020202020204" pitchFamily="34" charset="0"/>
              <a:buChar char="•"/>
            </a:pPr>
            <a:r>
              <a:rPr lang="en-GB" sz="2000" b="1" spc="200" dirty="0">
                <a:solidFill>
                  <a:schemeClr val="accent2"/>
                </a:solidFill>
                <a:latin typeface="+mj-lt"/>
              </a:rPr>
              <a:t>Interventions for the child and parent can improve the situation significantly and reduce negative aspects</a:t>
            </a:r>
          </a:p>
          <a:p>
            <a:pPr marL="342900" indent="-342900">
              <a:buFont typeface="Arial" panose="020B0604020202020204" pitchFamily="34" charset="0"/>
              <a:buChar char="•"/>
            </a:pPr>
            <a:endParaRPr lang="en-GB" sz="2000" b="1" spc="200" dirty="0">
              <a:solidFill>
                <a:schemeClr val="accent2"/>
              </a:solidFill>
              <a:latin typeface="+mj-lt"/>
            </a:endParaRPr>
          </a:p>
          <a:p>
            <a:pPr marL="342900" indent="-342900">
              <a:buFont typeface="Arial" panose="020B0604020202020204" pitchFamily="34" charset="0"/>
              <a:buChar char="•"/>
            </a:pPr>
            <a:r>
              <a:rPr lang="en-GB" sz="2000" b="1" spc="200" dirty="0">
                <a:solidFill>
                  <a:schemeClr val="accent2"/>
                </a:solidFill>
                <a:latin typeface="+mj-lt"/>
              </a:rPr>
              <a:t>The child has an increased likelihood of need extra educational, emotional and social support</a:t>
            </a:r>
          </a:p>
          <a:p>
            <a:pPr marL="342900" indent="-342900">
              <a:buFont typeface="Arial" panose="020B0604020202020204" pitchFamily="34" charset="0"/>
              <a:buChar char="•"/>
            </a:pPr>
            <a:endParaRPr lang="en-GB" sz="2000" b="1" spc="200" dirty="0">
              <a:solidFill>
                <a:schemeClr val="accent2"/>
              </a:solidFill>
              <a:latin typeface="+mj-lt"/>
            </a:endParaRPr>
          </a:p>
          <a:p>
            <a:pPr marL="342900" indent="-342900">
              <a:buFont typeface="Arial" panose="020B0604020202020204" pitchFamily="34" charset="0"/>
              <a:buChar char="•"/>
            </a:pPr>
            <a:r>
              <a:rPr lang="en-GB" sz="2000" b="1" spc="200" dirty="0">
                <a:solidFill>
                  <a:schemeClr val="accent2"/>
                </a:solidFill>
                <a:latin typeface="+mj-lt"/>
              </a:rPr>
              <a:t>The long-term life impact can be detrimental to health</a:t>
            </a:r>
          </a:p>
          <a:p>
            <a:pPr marL="342900" indent="-342900">
              <a:buFont typeface="Arial" panose="020B0604020202020204" pitchFamily="34" charset="0"/>
              <a:buChar char="•"/>
            </a:pPr>
            <a:endParaRPr lang="en-GB" sz="2000" b="1" spc="200" dirty="0">
              <a:solidFill>
                <a:schemeClr val="accent2"/>
              </a:solidFill>
              <a:latin typeface="+mj-lt"/>
            </a:endParaRPr>
          </a:p>
          <a:p>
            <a:pPr marL="342900" indent="-342900">
              <a:buFont typeface="Arial" panose="020B0604020202020204" pitchFamily="34" charset="0"/>
              <a:buChar char="•"/>
            </a:pPr>
            <a:r>
              <a:rPr lang="en-GB" sz="2000" b="1" spc="200" dirty="0">
                <a:solidFill>
                  <a:schemeClr val="accent2"/>
                </a:solidFill>
                <a:latin typeface="+mj-lt"/>
              </a:rPr>
              <a:t>There are many interventions and supportive services available, there is also more research being explored</a:t>
            </a:r>
          </a:p>
          <a:p>
            <a:endParaRPr lang="en-GB" sz="2000" b="1" dirty="0">
              <a:solidFill>
                <a:schemeClr val="accent2"/>
              </a:solidFill>
            </a:endParaRPr>
          </a:p>
          <a:p>
            <a:r>
              <a:rPr lang="en-GB" sz="2000" b="1" dirty="0">
                <a:solidFill>
                  <a:schemeClr val="tx2"/>
                </a:solidFill>
              </a:rPr>
              <a:t> </a:t>
            </a:r>
          </a:p>
        </p:txBody>
      </p:sp>
    </p:spTree>
    <p:extLst>
      <p:ext uri="{BB962C8B-B14F-4D97-AF65-F5344CB8AC3E}">
        <p14:creationId xmlns:p14="http://schemas.microsoft.com/office/powerpoint/2010/main" val="37165353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79E75-B9FE-CF36-3664-1AB293ED0050}"/>
              </a:ext>
            </a:extLst>
          </p:cNvPr>
          <p:cNvSpPr>
            <a:spLocks noGrp="1"/>
          </p:cNvSpPr>
          <p:nvPr>
            <p:ph type="title"/>
          </p:nvPr>
        </p:nvSpPr>
        <p:spPr/>
        <p:txBody>
          <a:bodyPr rtlCol="0"/>
          <a:lstStyle>
            <a:defPPr>
              <a:defRPr lang="en-GB"/>
            </a:defPPr>
          </a:lstStyle>
          <a:p>
            <a:pPr rtl="0"/>
            <a:r>
              <a:rPr lang="en-GB"/>
              <a:t>Thank you</a:t>
            </a:r>
          </a:p>
        </p:txBody>
      </p:sp>
      <p:sp>
        <p:nvSpPr>
          <p:cNvPr id="3" name="Text Placeholder 2">
            <a:extLst>
              <a:ext uri="{FF2B5EF4-FFF2-40B4-BE49-F238E27FC236}">
                <a16:creationId xmlns:a16="http://schemas.microsoft.com/office/drawing/2014/main" id="{16F47B4A-0538-FAD8-7A24-931BA48AE070}"/>
              </a:ext>
            </a:extLst>
          </p:cNvPr>
          <p:cNvSpPr>
            <a:spLocks noGrp="1"/>
          </p:cNvSpPr>
          <p:nvPr>
            <p:ph type="body" sz="quarter" idx="13"/>
          </p:nvPr>
        </p:nvSpPr>
        <p:spPr/>
        <p:txBody>
          <a:bodyPr rtlCol="0"/>
          <a:lstStyle>
            <a:defPPr>
              <a:defRPr lang="en-GB"/>
            </a:defPPr>
          </a:lstStyle>
          <a:p>
            <a:pPr rtl="0"/>
            <a:r>
              <a:rPr lang="en-GB" dirty="0"/>
              <a:t>Stacey Joy</a:t>
            </a:r>
          </a:p>
          <a:p>
            <a:pPr rtl="0"/>
            <a:r>
              <a:rPr lang="en-GB" dirty="0"/>
              <a:t>1905942</a:t>
            </a:r>
          </a:p>
          <a:p>
            <a:pPr rtl="0"/>
            <a:r>
              <a:rPr lang="en-GB" dirty="0"/>
              <a:t>University of Wales Trinity St David</a:t>
            </a:r>
          </a:p>
        </p:txBody>
      </p:sp>
      <p:sp>
        <p:nvSpPr>
          <p:cNvPr id="7" name="Slide Number Placeholder 6">
            <a:extLst>
              <a:ext uri="{FF2B5EF4-FFF2-40B4-BE49-F238E27FC236}">
                <a16:creationId xmlns:a16="http://schemas.microsoft.com/office/drawing/2014/main" id="{BCE7D8D8-4772-1C08-69BB-F391F0D65A7A}"/>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16</a:t>
            </a:fld>
            <a:endParaRPr lang="en-GB" dirty="0"/>
          </a:p>
        </p:txBody>
      </p:sp>
    </p:spTree>
    <p:extLst>
      <p:ext uri="{BB962C8B-B14F-4D97-AF65-F5344CB8AC3E}">
        <p14:creationId xmlns:p14="http://schemas.microsoft.com/office/powerpoint/2010/main" val="790024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17</a:t>
            </a:fld>
            <a:endParaRPr lang="en-GB" dirty="0"/>
          </a:p>
        </p:txBody>
      </p:sp>
      <p:sp>
        <p:nvSpPr>
          <p:cNvPr id="7" name="TextBox 6">
            <a:extLst>
              <a:ext uri="{FF2B5EF4-FFF2-40B4-BE49-F238E27FC236}">
                <a16:creationId xmlns:a16="http://schemas.microsoft.com/office/drawing/2014/main" id="{0202E3B3-B985-8DD6-1200-FC0BADEFB097}"/>
              </a:ext>
            </a:extLst>
          </p:cNvPr>
          <p:cNvSpPr txBox="1"/>
          <p:nvPr/>
        </p:nvSpPr>
        <p:spPr>
          <a:xfrm>
            <a:off x="417251" y="496424"/>
            <a:ext cx="11274640" cy="5411738"/>
          </a:xfrm>
          <a:prstGeom prst="rect">
            <a:avLst/>
          </a:prstGeom>
          <a:noFill/>
        </p:spPr>
        <p:txBody>
          <a:bodyPr wrap="square">
            <a:spAutoFit/>
          </a:bodyPr>
          <a:lstStyle/>
          <a:p>
            <a:pPr algn="ctr">
              <a:lnSpc>
                <a:spcPct val="150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MA Children and Young People’s Mental Health:</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ECCY7007- Presentation. </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Script: Parental Mental Health Issues.</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Slide 1.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Title page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effectLst/>
                <a:latin typeface="Times New Roman" panose="02020603050405020304" pitchFamily="18" charset="0"/>
                <a:ea typeface="Calibri" panose="020F0502020204030204" pitchFamily="34" charset="0"/>
              </a:rPr>
              <a:t>Slide 2. </a:t>
            </a:r>
            <a:r>
              <a:rPr lang="en-GB" sz="1800" dirty="0">
                <a:effectLst/>
                <a:latin typeface="Times New Roman" panose="02020603050405020304" pitchFamily="18" charset="0"/>
                <a:ea typeface="Calibri" panose="020F0502020204030204" pitchFamily="34" charset="0"/>
              </a:rPr>
              <a:t>Introduction</a:t>
            </a:r>
            <a:br>
              <a:rPr lang="en-GB" sz="16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Times New Roman" panose="02020603050405020304" pitchFamily="18" charset="0"/>
                <a:ea typeface="Calibri" panose="020F0502020204030204" pitchFamily="34" charset="0"/>
              </a:rPr>
            </a:br>
            <a:r>
              <a:rPr lang="en-GB" sz="1600" dirty="0">
                <a:effectLst/>
                <a:latin typeface="Times New Roman" panose="02020603050405020304" pitchFamily="18" charset="0"/>
                <a:ea typeface="Calibri" panose="020F0502020204030204" pitchFamily="34" charset="0"/>
              </a:rPr>
              <a:t>Mental health conditions are highly common, about one in four people will experience one at some point in their lifetime (Deng et al, 2023; Guerje &amp; </a:t>
            </a:r>
            <a:r>
              <a:rPr lang="en-GB" sz="1600" dirty="0" err="1">
                <a:effectLst/>
                <a:latin typeface="Times New Roman" panose="02020603050405020304" pitchFamily="18" charset="0"/>
                <a:ea typeface="Calibri" panose="020F0502020204030204" pitchFamily="34" charset="0"/>
              </a:rPr>
              <a:t>Oladeji</a:t>
            </a:r>
            <a:r>
              <a:rPr lang="en-GB" sz="1600" dirty="0">
                <a:effectLst/>
                <a:latin typeface="Times New Roman" panose="02020603050405020304" pitchFamily="18" charset="0"/>
                <a:ea typeface="Calibri" panose="020F0502020204030204" pitchFamily="34" charset="0"/>
              </a:rPr>
              <a:t>, 2008). A mental health disorder generally is a long-term life altering condition, although it is common to experience poor mental health at various stages in life, when a condition becomes more of a lifelong implication and doesn’t just pass, it can be referred to and diagnosed as a disorder (American Psychiatric Association, 2013; </a:t>
            </a:r>
            <a:r>
              <a:rPr lang="en-GB" sz="1600" dirty="0" err="1">
                <a:effectLst/>
                <a:latin typeface="Times New Roman" panose="02020603050405020304" pitchFamily="18" charset="0"/>
                <a:ea typeface="Calibri" panose="020F0502020204030204" pitchFamily="34" charset="0"/>
              </a:rPr>
              <a:t>Leder</a:t>
            </a:r>
            <a:r>
              <a:rPr lang="en-GB" sz="1600" dirty="0">
                <a:effectLst/>
                <a:latin typeface="Times New Roman" panose="02020603050405020304" pitchFamily="18" charset="0"/>
                <a:ea typeface="Calibri" panose="020F0502020204030204" pitchFamily="34" charset="0"/>
              </a:rPr>
              <a:t> &amp; </a:t>
            </a:r>
            <a:r>
              <a:rPr lang="en-GB" sz="1600" dirty="0" err="1">
                <a:effectLst/>
                <a:latin typeface="Times New Roman" panose="02020603050405020304" pitchFamily="18" charset="0"/>
                <a:ea typeface="Calibri" panose="020F0502020204030204" pitchFamily="34" charset="0"/>
              </a:rPr>
              <a:t>Zawidzki</a:t>
            </a:r>
            <a:r>
              <a:rPr lang="en-GB" sz="1600" dirty="0">
                <a:effectLst/>
                <a:latin typeface="Times New Roman" panose="02020603050405020304" pitchFamily="18" charset="0"/>
                <a:ea typeface="Calibri" panose="020F0502020204030204" pitchFamily="34" charset="0"/>
              </a:rPr>
              <a:t>, 2023). Mental health disorders are among the most damaging illnesses, owing to their frequency, early start, and chronic course (Guerje &amp; </a:t>
            </a:r>
            <a:r>
              <a:rPr lang="en-GB" sz="1600" dirty="0" err="1">
                <a:effectLst/>
                <a:latin typeface="Times New Roman" panose="02020603050405020304" pitchFamily="18" charset="0"/>
                <a:ea typeface="Calibri" panose="020F0502020204030204" pitchFamily="34" charset="0"/>
              </a:rPr>
              <a:t>Oladeji</a:t>
            </a:r>
            <a:r>
              <a:rPr lang="en-GB" sz="1600" dirty="0">
                <a:effectLst/>
                <a:latin typeface="Times New Roman" panose="02020603050405020304" pitchFamily="18" charset="0"/>
                <a:ea typeface="Calibri" panose="020F0502020204030204" pitchFamily="34" charset="0"/>
              </a:rPr>
              <a:t>, 2008). There is a large stigma and prejudice towards mental health disorders and illness, which could add to the already increased risk mental health disorders raise to natural and unnatural mortality risk (Guerje &amp; </a:t>
            </a:r>
            <a:r>
              <a:rPr lang="en-GB" sz="1600" dirty="0" err="1">
                <a:effectLst/>
                <a:latin typeface="Times New Roman" panose="02020603050405020304" pitchFamily="18" charset="0"/>
                <a:ea typeface="Calibri" panose="020F0502020204030204" pitchFamily="34" charset="0"/>
              </a:rPr>
              <a:t>Oladeji</a:t>
            </a:r>
            <a:r>
              <a:rPr lang="en-GB" sz="1600" dirty="0">
                <a:effectLst/>
                <a:latin typeface="Times New Roman" panose="02020603050405020304" pitchFamily="18" charset="0"/>
                <a:ea typeface="Calibri" panose="020F0502020204030204" pitchFamily="34" charset="0"/>
              </a:rPr>
              <a:t>, 2008). Although many mental health issues and addictions can be temporary and change over the course of a lifetime (Alegria et al, 2021). A disorder is very unlikely to change, and the use of medication and supportive interventions are often highly effective and necessary to support the individual in living a more fulfilling and healthy life (</a:t>
            </a:r>
            <a:r>
              <a:rPr lang="en-GB" sz="1600" dirty="0" err="1">
                <a:effectLst/>
                <a:latin typeface="Times New Roman" panose="02020603050405020304" pitchFamily="18" charset="0"/>
                <a:ea typeface="Calibri" panose="020F0502020204030204" pitchFamily="34" charset="0"/>
              </a:rPr>
              <a:t>Solmi</a:t>
            </a:r>
            <a:r>
              <a:rPr lang="en-GB" sz="1600" dirty="0">
                <a:effectLst/>
                <a:latin typeface="Times New Roman" panose="02020603050405020304" pitchFamily="18" charset="0"/>
                <a:ea typeface="Calibri" panose="020F0502020204030204" pitchFamily="34" charset="0"/>
              </a:rPr>
              <a:t> et al, 2022).</a:t>
            </a:r>
            <a:br>
              <a:rPr lang="en-GB" sz="1600" dirty="0">
                <a:effectLst/>
                <a:latin typeface="Times New Roman" panose="02020603050405020304" pitchFamily="18" charset="0"/>
                <a:ea typeface="Calibri" panose="020F0502020204030204" pitchFamily="34" charset="0"/>
              </a:rPr>
            </a:br>
            <a:endParaRPr lang="en-GB" dirty="0"/>
          </a:p>
        </p:txBody>
      </p:sp>
    </p:spTree>
    <p:extLst>
      <p:ext uri="{BB962C8B-B14F-4D97-AF65-F5344CB8AC3E}">
        <p14:creationId xmlns:p14="http://schemas.microsoft.com/office/powerpoint/2010/main" val="39558689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18</a:t>
            </a:fld>
            <a:endParaRPr lang="en-GB" dirty="0"/>
          </a:p>
        </p:txBody>
      </p:sp>
      <p:sp>
        <p:nvSpPr>
          <p:cNvPr id="2" name="TextBox 1">
            <a:extLst>
              <a:ext uri="{FF2B5EF4-FFF2-40B4-BE49-F238E27FC236}">
                <a16:creationId xmlns:a16="http://schemas.microsoft.com/office/drawing/2014/main" id="{94696D92-7FCD-E6BE-8D25-8A4ED3FC40C8}"/>
              </a:ext>
            </a:extLst>
          </p:cNvPr>
          <p:cNvSpPr txBox="1"/>
          <p:nvPr/>
        </p:nvSpPr>
        <p:spPr>
          <a:xfrm>
            <a:off x="701335" y="1238294"/>
            <a:ext cx="11043822" cy="4987904"/>
          </a:xfrm>
          <a:prstGeom prst="rect">
            <a:avLst/>
          </a:prstGeom>
          <a:noFill/>
        </p:spPr>
        <p:txBody>
          <a:bodyPr wrap="square" rtlCol="0">
            <a:spAutoFit/>
          </a:bodyPr>
          <a:lstStyle/>
          <a:p>
            <a:pPr>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Slide 3.</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Overview of MHC</a:t>
            </a:r>
            <a:br>
              <a:rPr lang="en-GB" sz="1800" kern="1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b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Mental health disorders that will be considered within this presentation will include long standing concerns such as, Bipolar, Schizophrenia, Major depressive disorder (MDD), General anxiety disorder (GAD), Eating disorders, Personality disorders and Psychosis.</a:t>
            </a:r>
            <a:r>
              <a:rPr lang="en-GB" sz="2000" kern="1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 </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While also exploring mental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illnessess</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such as postnatal depression (PND), substance abuse, addiction and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gambelling</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Although attention deficit hyperactive disorder (ADHD) and  autistic spectrum disorder (ASD) are not mental health illnesses they will be referenced during this presentation, as both conditions can have a significant impact towards a child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upbrining</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when a parent is living with these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condions</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due to them often interlinking with mental health illnesses. However the main focus of parental mental heath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witin</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this presentation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wil</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focus on depressive experiences.</a:t>
            </a:r>
            <a:b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534315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19</a:t>
            </a:fld>
            <a:endParaRPr lang="en-GB" dirty="0"/>
          </a:p>
        </p:txBody>
      </p:sp>
      <p:sp>
        <p:nvSpPr>
          <p:cNvPr id="3" name="TextBox 2">
            <a:extLst>
              <a:ext uri="{FF2B5EF4-FFF2-40B4-BE49-F238E27FC236}">
                <a16:creationId xmlns:a16="http://schemas.microsoft.com/office/drawing/2014/main" id="{11B34454-7AE3-AB1E-111C-55ADD8B6F316}"/>
              </a:ext>
            </a:extLst>
          </p:cNvPr>
          <p:cNvSpPr txBox="1"/>
          <p:nvPr/>
        </p:nvSpPr>
        <p:spPr>
          <a:xfrm>
            <a:off x="488272" y="497150"/>
            <a:ext cx="11141476" cy="6008120"/>
          </a:xfrm>
          <a:prstGeom prst="rect">
            <a:avLst/>
          </a:prstGeom>
          <a:noFill/>
        </p:spPr>
        <p:txBody>
          <a:bodyPr wrap="square">
            <a:spAutoFit/>
          </a:bodyPr>
          <a:lstStyle/>
          <a:p>
            <a:pPr>
              <a:lnSpc>
                <a:spcPct val="150000"/>
              </a:lnSpc>
              <a:spcAft>
                <a:spcPts val="800"/>
              </a:spcAft>
            </a:pPr>
            <a:r>
              <a:rPr lang="en-GB" sz="1600" b="1" kern="100" dirty="0">
                <a:effectLst/>
                <a:latin typeface="Times New Roman" panose="02020603050405020304" pitchFamily="18" charset="0"/>
                <a:ea typeface="Calibri" panose="020F0502020204030204" pitchFamily="34" charset="0"/>
                <a:cs typeface="Times New Roman" panose="02020603050405020304" pitchFamily="18" charset="0"/>
              </a:rPr>
              <a:t>Slide 4 Perinatal</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This presentation is exploring the effects to life a parental mental health illness can have towards a developing </a:t>
            </a: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feutus</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right through to the age of 3 years, there shall also be light exploration on the possible impacts the child may experience as they progress from childhood into adulthood.</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Perinatal and parental mental health is a key component to the early development and attachment of an infant (</a:t>
            </a: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Aktar</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et al, 2019).  An infant begins to develop when in the womb </a:t>
            </a: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inittally</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known as an embryo going on to develop into a baby (Tan &amp; Lewandowski, 2020). Negative mental health experiences by a pregnant mother can directly impact the unborn child and are among one of the highest causes for pregnancy morbidities that can contribute to poor neonatal and childhood outcomes (</a:t>
            </a: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Aktar</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et al, 2019; Howard &amp; Khalifeh, 2020). </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Once the child is born and begins to develop a sense of self and the formation of attachment towards the main caregiver begins to develop, there can be serious issues involved in child-parent Attachment bond formation when a parent is living with a Mental health illness or disorder (</a:t>
            </a: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Aktar</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et al, 2019; Howard &amp; Khalifeh, 2020). </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Zdolska-Wawrzkiewicz</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et al, (2020) studied the findings between new mothers attachment style with their own mother and then explored the attachment style formed with their own baby, results of their study could explain a link in bonding and attachment style. It could be suggested where poor </a:t>
            </a: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attachement</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and bonding styles had been formed there could be a window of </a:t>
            </a: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oppourtunity</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for new mums to access interventions to alter and improve there own outcomes with their new baby, such suggestions had been made decades ago by Jack &amp; Culpepper, (1990) as well as currently supported by Ayers et al, (2014); </a:t>
            </a: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Zdolska-Wawrzkiewicz</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et al, (2020) and are still yet to be implemented in the majority of maternity care.</a:t>
            </a:r>
            <a:r>
              <a:rPr lang="en-GB" sz="1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Bowlby's attachment intergenerational transmission theory implies that a woman's connection to her parents, especially her mother, affects her parenting (Van-</a:t>
            </a:r>
            <a:r>
              <a:rPr lang="en-US" sz="14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Ljzendoom</a:t>
            </a:r>
            <a:r>
              <a:rPr lang="en-US" sz="1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&amp; </a:t>
            </a:r>
            <a:r>
              <a:rPr lang="en-US" sz="14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Bakermans-Kranenburg</a:t>
            </a:r>
            <a:r>
              <a:rPr lang="en-US" sz="14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1997).</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359929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20</a:t>
            </a:fld>
            <a:endParaRPr lang="en-GB" dirty="0"/>
          </a:p>
        </p:txBody>
      </p:sp>
      <p:sp>
        <p:nvSpPr>
          <p:cNvPr id="3" name="TextBox 2">
            <a:extLst>
              <a:ext uri="{FF2B5EF4-FFF2-40B4-BE49-F238E27FC236}">
                <a16:creationId xmlns:a16="http://schemas.microsoft.com/office/drawing/2014/main" id="{836D80AA-AB99-F39C-238C-0BBE4B25549D}"/>
              </a:ext>
            </a:extLst>
          </p:cNvPr>
          <p:cNvSpPr txBox="1"/>
          <p:nvPr/>
        </p:nvSpPr>
        <p:spPr>
          <a:xfrm>
            <a:off x="470517" y="248922"/>
            <a:ext cx="11385078" cy="6269922"/>
          </a:xfrm>
          <a:prstGeom prst="rect">
            <a:avLst/>
          </a:prstGeom>
          <a:noFill/>
        </p:spPr>
        <p:txBody>
          <a:bodyPr wrap="square">
            <a:spAutoFit/>
          </a:bodyPr>
          <a:lstStyle/>
          <a:p>
            <a:pPr>
              <a:lnSpc>
                <a:spcPct val="150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SLIDE 5- DNA</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br>
              <a:rPr lang="en-GB" sz="1600"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As already mentioned a babies development within the womb can already be altered by the mothers mental health. However, if the mother has no mental health concerns during the pregnancy but, the father does experience mental illness or disorder there will already be a higher susceptibility for the child to develop a mental health disorder later in life due to the inherited DNA from both parents (Das &amp; Maitra, 2021). </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Therefore, if a mother experiences poor mental health or a mental health disorder on top of this during pregnancy this can cause a higher possible negative impact to the unborn baby and after birth as the child grows (Janeczko et al, 2020). Janeczko et al, (2020) explain the link the fathers DNA can play in the development of the cerebellum, controlling motor movement regulation and balance. Feinberg et al, (2015); Janeczko et al, (2020) make reference to the fathers mental health and wellbeing prior to conception causing an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increaseing</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risk to the possibility of the unborn baby developing autism. It is important to note that there would also be a high likelihood for the unborn baby of inheriting autism if either one of the parent also have autism regardless of their mental health.</a:t>
            </a:r>
            <a:r>
              <a:rPr lang="en-GB" sz="11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6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Filippetti et al, (2022) studied the </a:t>
            </a:r>
            <a:r>
              <a:rPr lang="en-GB" sz="16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increse</a:t>
            </a:r>
            <a:r>
              <a:rPr lang="en-GB" sz="16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and increased risk </a:t>
            </a:r>
            <a:r>
              <a:rPr lang="en-GB" sz="16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precnancy</a:t>
            </a:r>
            <a:r>
              <a:rPr lang="en-GB" sz="16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has towards parental mental health decline since the COVID-19 pandemic, and reports that it has shown significantly higher negative rates of post natal experiences including bonding and attachments between mum and baby and also higher rates of anxiety and depression for new mums. Filippetti et al, (2022) suggests that there needs to be an increase in support and intervention for pregnant women and new mums.</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991179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21</a:t>
            </a:fld>
            <a:endParaRPr lang="en-GB" dirty="0"/>
          </a:p>
        </p:txBody>
      </p:sp>
      <p:sp>
        <p:nvSpPr>
          <p:cNvPr id="3" name="TextBox 2">
            <a:extLst>
              <a:ext uri="{FF2B5EF4-FFF2-40B4-BE49-F238E27FC236}">
                <a16:creationId xmlns:a16="http://schemas.microsoft.com/office/drawing/2014/main" id="{467D6954-98CF-493C-5CE1-9E6374A7656E}"/>
              </a:ext>
            </a:extLst>
          </p:cNvPr>
          <p:cNvSpPr txBox="1"/>
          <p:nvPr/>
        </p:nvSpPr>
        <p:spPr>
          <a:xfrm>
            <a:off x="336405" y="266677"/>
            <a:ext cx="11519190" cy="5837495"/>
          </a:xfrm>
          <a:prstGeom prst="rect">
            <a:avLst/>
          </a:prstGeom>
          <a:noFill/>
        </p:spPr>
        <p:txBody>
          <a:bodyPr wrap="square">
            <a:spAutoFit/>
          </a:bodyPr>
          <a:lstStyle/>
          <a:p>
            <a:pPr>
              <a:lnSpc>
                <a:spcPct val="150000"/>
              </a:lnSpc>
              <a:spcAft>
                <a:spcPts val="800"/>
              </a:spcAft>
            </a:pPr>
            <a:r>
              <a:rPr lang="en-GB" sz="16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SLIDE 6 – OXYTOCIN</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b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Considering this, we will now explore what can occur upon the birth of the baby. Neuropeptide oxytocin is a hormone and neuromodulator that strongly influences social behaviour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Shorey</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et al, 2023; Walter et al, 2021). Oxytocin affects birth, lactation, and the initial hours after birth. The maternal brain controls a mother's emotional connection with her child and helps form a relationship between them. Physical and mental stress during the pregnancy might hamper the labour progress, feeding, and emotional bonding with the infant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Shorey</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et al, 2023; Walter et al, 2021). If the mother develops postnatal depression (PND) or experiences a severe mental health disorder or illness that becomes triggered by the birth, the baby could potentially loose the opportunity for this crucial bonding time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Tichelman</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et al, 2021).</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br>
              <a:rPr lang="en-GB" sz="1600" b="1" dirty="0">
                <a:effectLst/>
                <a:latin typeface="Times New Roman" panose="02020603050405020304" pitchFamily="18" charset="0"/>
                <a:ea typeface="Calibri" panose="020F0502020204030204" pitchFamily="34" charset="0"/>
              </a:rPr>
            </a:br>
            <a:r>
              <a:rPr lang="en-GB" sz="1600" dirty="0">
                <a:effectLst/>
                <a:latin typeface="Times New Roman" panose="02020603050405020304" pitchFamily="18" charset="0"/>
                <a:ea typeface="Calibri" panose="020F0502020204030204" pitchFamily="34" charset="0"/>
              </a:rPr>
              <a:t>If the mother has experienced any form of mental illness during the pregnancy it could impact on the oxytocin created in the body ready for birth, and </a:t>
            </a:r>
            <a:r>
              <a:rPr lang="en-GB" sz="1600" dirty="0" err="1">
                <a:effectLst/>
                <a:latin typeface="Times New Roman" panose="02020603050405020304" pitchFamily="18" charset="0"/>
                <a:ea typeface="Calibri" panose="020F0502020204030204" pitchFamily="34" charset="0"/>
              </a:rPr>
              <a:t>therfore</a:t>
            </a:r>
            <a:r>
              <a:rPr lang="en-GB" sz="1600" dirty="0">
                <a:effectLst/>
                <a:latin typeface="Times New Roman" panose="02020603050405020304" pitchFamily="18" charset="0"/>
                <a:ea typeface="Calibri" panose="020F0502020204030204" pitchFamily="34" charset="0"/>
              </a:rPr>
              <a:t> create a distressing birth which may lead to and cause delivery complications or premature labour (</a:t>
            </a:r>
            <a:r>
              <a:rPr lang="en-GB" sz="1600" dirty="0" err="1">
                <a:effectLst/>
                <a:latin typeface="Times New Roman" panose="02020603050405020304" pitchFamily="18" charset="0"/>
                <a:ea typeface="Calibri" panose="020F0502020204030204" pitchFamily="34" charset="0"/>
              </a:rPr>
              <a:t>Olza</a:t>
            </a:r>
            <a:r>
              <a:rPr lang="en-GB" sz="1600" dirty="0">
                <a:effectLst/>
                <a:latin typeface="Times New Roman" panose="02020603050405020304" pitchFamily="18" charset="0"/>
                <a:ea typeface="Calibri" panose="020F0502020204030204" pitchFamily="34" charset="0"/>
              </a:rPr>
              <a:t> et al, 2020). This could cause the child to develop a wide range of long term learning disabilities, neurodevelopmental disorders, emotional distress, and even the possibility of brain damage and in some cases death (</a:t>
            </a:r>
            <a:r>
              <a:rPr lang="en-GB" sz="1600" dirty="0" err="1">
                <a:effectLst/>
                <a:latin typeface="Times New Roman" panose="02020603050405020304" pitchFamily="18" charset="0"/>
                <a:ea typeface="Calibri" panose="020F0502020204030204" pitchFamily="34" charset="0"/>
              </a:rPr>
              <a:t>Lautarescu</a:t>
            </a:r>
            <a:r>
              <a:rPr lang="en-GB" sz="1600" dirty="0">
                <a:effectLst/>
                <a:latin typeface="Times New Roman" panose="02020603050405020304" pitchFamily="18" charset="0"/>
                <a:ea typeface="Calibri" panose="020F0502020204030204" pitchFamily="34" charset="0"/>
              </a:rPr>
              <a:t> et al, 2020, </a:t>
            </a:r>
            <a:r>
              <a:rPr lang="en-GB" sz="1600" dirty="0" err="1">
                <a:effectLst/>
                <a:latin typeface="Times New Roman" panose="02020603050405020304" pitchFamily="18" charset="0"/>
                <a:ea typeface="Calibri" panose="020F0502020204030204" pitchFamily="34" charset="0"/>
              </a:rPr>
              <a:t>Nodoushan</a:t>
            </a:r>
            <a:r>
              <a:rPr lang="en-GB" sz="1600" dirty="0">
                <a:effectLst/>
                <a:latin typeface="Times New Roman" panose="02020603050405020304" pitchFamily="18" charset="0"/>
                <a:ea typeface="Calibri" panose="020F0502020204030204" pitchFamily="34" charset="0"/>
              </a:rPr>
              <a:t> et al, 2020). While the impact to the child is already substantial, if mum goes on to develop a mental health illness due to a distressing labour and </a:t>
            </a:r>
            <a:r>
              <a:rPr lang="en-GB" sz="1600" dirty="0" err="1">
                <a:effectLst/>
                <a:latin typeface="Times New Roman" panose="02020603050405020304" pitchFamily="18" charset="0"/>
                <a:ea typeface="Calibri" panose="020F0502020204030204" pitchFamily="34" charset="0"/>
              </a:rPr>
              <a:t>pregnanacy</a:t>
            </a:r>
            <a:r>
              <a:rPr lang="en-GB" sz="1600" dirty="0">
                <a:effectLst/>
                <a:latin typeface="Times New Roman" panose="02020603050405020304" pitchFamily="18" charset="0"/>
                <a:ea typeface="Calibri" panose="020F0502020204030204" pitchFamily="34" charset="0"/>
              </a:rPr>
              <a:t> complications, this can cause further challenges for the baby to face</a:t>
            </a:r>
            <a:r>
              <a:rPr lang="en-GB" sz="1600" dirty="0">
                <a:solidFill>
                  <a:srgbClr val="000000"/>
                </a:solidFill>
                <a:effectLst/>
                <a:latin typeface="Times New Roman" panose="02020603050405020304" pitchFamily="18" charset="0"/>
                <a:ea typeface="Calibri" panose="020F0502020204030204" pitchFamily="34" charset="0"/>
              </a:rPr>
              <a:t> (Lam-</a:t>
            </a:r>
            <a:r>
              <a:rPr lang="en-GB" sz="1600" dirty="0" err="1">
                <a:solidFill>
                  <a:srgbClr val="000000"/>
                </a:solidFill>
                <a:effectLst/>
                <a:latin typeface="Times New Roman" panose="02020603050405020304" pitchFamily="18" charset="0"/>
                <a:ea typeface="Calibri" panose="020F0502020204030204" pitchFamily="34" charset="0"/>
              </a:rPr>
              <a:t>Cassettari</a:t>
            </a:r>
            <a:r>
              <a:rPr lang="en-GB" sz="1600" dirty="0">
                <a:solidFill>
                  <a:srgbClr val="000000"/>
                </a:solidFill>
                <a:effectLst/>
                <a:latin typeface="Times New Roman" panose="02020603050405020304" pitchFamily="18" charset="0"/>
                <a:ea typeface="Calibri" panose="020F0502020204030204" pitchFamily="34" charset="0"/>
              </a:rPr>
              <a:t> &amp; </a:t>
            </a:r>
            <a:r>
              <a:rPr lang="en-GB" sz="1600" dirty="0" err="1">
                <a:solidFill>
                  <a:srgbClr val="000000"/>
                </a:solidFill>
                <a:effectLst/>
                <a:latin typeface="Times New Roman" panose="02020603050405020304" pitchFamily="18" charset="0"/>
                <a:ea typeface="Calibri" panose="020F0502020204030204" pitchFamily="34" charset="0"/>
              </a:rPr>
              <a:t>Kohlhoff</a:t>
            </a:r>
            <a:r>
              <a:rPr lang="en-GB" sz="1600" dirty="0">
                <a:solidFill>
                  <a:srgbClr val="000000"/>
                </a:solidFill>
                <a:effectLst/>
                <a:latin typeface="Times New Roman" panose="02020603050405020304" pitchFamily="18" charset="0"/>
                <a:ea typeface="Calibri" panose="020F0502020204030204" pitchFamily="34" charset="0"/>
              </a:rPr>
              <a:t>, 2020)</a:t>
            </a:r>
            <a:r>
              <a:rPr lang="en-GB" sz="1600" dirty="0">
                <a:effectLst/>
                <a:latin typeface="Times New Roman" panose="02020603050405020304" pitchFamily="18" charset="0"/>
                <a:ea typeface="Calibri" panose="020F0502020204030204" pitchFamily="34" charset="0"/>
              </a:rPr>
              <a:t>. During this very early and </a:t>
            </a:r>
            <a:r>
              <a:rPr lang="en-GB" sz="1600" dirty="0" err="1">
                <a:effectLst/>
                <a:latin typeface="Times New Roman" panose="02020603050405020304" pitchFamily="18" charset="0"/>
                <a:ea typeface="Calibri" panose="020F0502020204030204" pitchFamily="34" charset="0"/>
              </a:rPr>
              <a:t>cruicial</a:t>
            </a:r>
            <a:r>
              <a:rPr lang="en-GB" sz="1600" dirty="0">
                <a:effectLst/>
                <a:latin typeface="Times New Roman" panose="02020603050405020304" pitchFamily="18" charset="0"/>
                <a:ea typeface="Calibri" panose="020F0502020204030204" pitchFamily="34" charset="0"/>
              </a:rPr>
              <a:t> bonding phase a baby will be learning and developing such things as facial expressions, cues, language, emotional skills, reassurance, safety and love.</a:t>
            </a:r>
            <a:endParaRPr lang="en-GB" sz="1600" dirty="0"/>
          </a:p>
        </p:txBody>
      </p:sp>
    </p:spTree>
    <p:extLst>
      <p:ext uri="{BB962C8B-B14F-4D97-AF65-F5344CB8AC3E}">
        <p14:creationId xmlns:p14="http://schemas.microsoft.com/office/powerpoint/2010/main" val="11531613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22</a:t>
            </a:fld>
            <a:endParaRPr lang="en-GB" dirty="0"/>
          </a:p>
        </p:txBody>
      </p:sp>
      <p:sp>
        <p:nvSpPr>
          <p:cNvPr id="3" name="TextBox 2">
            <a:extLst>
              <a:ext uri="{FF2B5EF4-FFF2-40B4-BE49-F238E27FC236}">
                <a16:creationId xmlns:a16="http://schemas.microsoft.com/office/drawing/2014/main" id="{B3651D46-81F3-FFE7-69D2-2074D4E3E34D}"/>
              </a:ext>
            </a:extLst>
          </p:cNvPr>
          <p:cNvSpPr txBox="1"/>
          <p:nvPr/>
        </p:nvSpPr>
        <p:spPr>
          <a:xfrm>
            <a:off x="336405" y="363984"/>
            <a:ext cx="11519190" cy="5608395"/>
          </a:xfrm>
          <a:prstGeom prst="rect">
            <a:avLst/>
          </a:prstGeom>
          <a:noFill/>
        </p:spPr>
        <p:txBody>
          <a:bodyPr wrap="square">
            <a:spAutoFit/>
          </a:bodyPr>
          <a:lstStyle/>
          <a:p>
            <a:pPr>
              <a:lnSpc>
                <a:spcPct val="150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SLIDE 7- SPEECH AND LANGUAGE</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Prior to newborns vocalising their first words, they acquire knowledge of the established procedures for social engagement by means of their regular interactions with their carers (</a:t>
            </a: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Lam-</a:t>
            </a:r>
            <a:r>
              <a:rPr lang="en-GB" sz="16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Cassettari</a:t>
            </a: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&amp; </a:t>
            </a:r>
            <a:r>
              <a:rPr lang="en-GB" sz="16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Kohlhoff</a:t>
            </a: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2020)</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Unplanned social interactions are crucial in supporting the development of early speech. Infant-directed speech (IDS) is an essential element of direct interactions with infants throughout their early stages of development. It is mostly generated by carers in the presence of a child, often without conscious awareness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Golinkoff</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et al, 2015; Saint-Georges et al, 2013). IDS is distinguished by a melodic pitch, often accompanied by an amplified prosody the fundamental frequency in contrast to the more monotonous manner used while conversing with other adults.</a:t>
            </a:r>
            <a:b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The word 'synchrony' refers to the interactive and attuned connection between a mother and newborn. This connection is shown via synchronised exchanges of emotion, facial expression, body movements, and verbal turn taking. Synchrony is recognised to have a crucial impact on the healthy development of infants (Lam-</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Cassettari</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&amp;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Kohlhoff</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2020;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Leclere</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et al, 2014; Stern, 2009).</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When a parent, particularly the mother, has suffered from depression, postnatal depression (PND), post-traumatic stress disorder (PTSD), or another mental health condition, it may lead to the parent experiencing feelings of rejection towards the infant and withdrawing from fulfilling the baby's needs and providing them with vital care (Lam-</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Cassettari</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&amp;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Kohlhoff</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2020;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Golinkoff</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et al, 2015; Saint-Georges et al, 2013) .</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201574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23</a:t>
            </a:fld>
            <a:endParaRPr lang="en-GB" dirty="0"/>
          </a:p>
        </p:txBody>
      </p:sp>
      <p:sp>
        <p:nvSpPr>
          <p:cNvPr id="3" name="TextBox 2">
            <a:extLst>
              <a:ext uri="{FF2B5EF4-FFF2-40B4-BE49-F238E27FC236}">
                <a16:creationId xmlns:a16="http://schemas.microsoft.com/office/drawing/2014/main" id="{280EC9C4-E17A-DB6D-C965-0BFFDC3E90E1}"/>
              </a:ext>
            </a:extLst>
          </p:cNvPr>
          <p:cNvSpPr txBox="1"/>
          <p:nvPr/>
        </p:nvSpPr>
        <p:spPr>
          <a:xfrm>
            <a:off x="336405" y="408373"/>
            <a:ext cx="11519190" cy="5703549"/>
          </a:xfrm>
          <a:prstGeom prst="rect">
            <a:avLst/>
          </a:prstGeom>
          <a:noFill/>
        </p:spPr>
        <p:txBody>
          <a:bodyPr wrap="square">
            <a:spAutoFit/>
          </a:bodyPr>
          <a:lstStyle/>
          <a:p>
            <a:pPr>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SLIDE 8- DEPRESSION</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PND is well recognised to impose a substantial strain on individuals, while also adversely affecting their ability to parent (Murray et al, 2014) and unfavourably harming newborns in several aspects such as physical, emotional, and cognitive domains (Stein et al, 2014). Genetic and epigenetic variables have been identified as pathways that connect postnatal depression (PND) with negative outcomes in children. However, it is believed that a significant component contributing to this is reduced maternal sensitivity caused by symptoms of maternal depression (Stein et al, 2014).</a:t>
            </a:r>
          </a:p>
          <a:p>
            <a:pPr>
              <a:lnSpc>
                <a:spcPct val="107000"/>
              </a:lnSpc>
              <a:spcAft>
                <a:spcPts val="800"/>
              </a:spcAft>
            </a:pPr>
            <a:r>
              <a:rPr lang="en-GB" sz="1600" kern="100" spc="100" dirty="0">
                <a:effectLst/>
                <a:latin typeface="Times New Roman" panose="02020603050405020304" pitchFamily="18" charset="0"/>
                <a:ea typeface="Calibri" panose="020F0502020204030204" pitchFamily="34" charset="0"/>
                <a:cs typeface="Times New Roman" panose="02020603050405020304" pitchFamily="18" charset="0"/>
              </a:rPr>
              <a:t>If the scenario persists without any help for the parents' mental health problems, the infant</a:t>
            </a:r>
            <a:br>
              <a:rPr lang="en-GB" sz="1600" kern="100" spc="100" dirty="0">
                <a:effectLst/>
                <a:latin typeface="Times New Roman" panose="02020603050405020304" pitchFamily="18" charset="0"/>
                <a:ea typeface="Calibri" panose="020F0502020204030204" pitchFamily="34" charset="0"/>
                <a:cs typeface="Times New Roman" panose="02020603050405020304" pitchFamily="18" charset="0"/>
              </a:rPr>
            </a:br>
            <a:r>
              <a:rPr lang="en-GB" sz="1600" kern="100" spc="100" dirty="0">
                <a:effectLst/>
                <a:latin typeface="Times New Roman" panose="02020603050405020304" pitchFamily="18" charset="0"/>
                <a:ea typeface="Calibri" panose="020F0502020204030204" pitchFamily="34" charset="0"/>
                <a:cs typeface="Times New Roman" panose="02020603050405020304" pitchFamily="18" charset="0"/>
              </a:rPr>
              <a:t>may undergo many negative impacts (</a:t>
            </a:r>
            <a:r>
              <a:rPr lang="en-GB" sz="1600" kern="100" spc="100" dirty="0" err="1">
                <a:effectLst/>
                <a:latin typeface="Times New Roman" panose="02020603050405020304" pitchFamily="18" charset="0"/>
                <a:ea typeface="Calibri" panose="020F0502020204030204" pitchFamily="34" charset="0"/>
                <a:cs typeface="Times New Roman" panose="02020603050405020304" pitchFamily="18" charset="0"/>
              </a:rPr>
              <a:t>Reupert</a:t>
            </a:r>
            <a:r>
              <a:rPr lang="en-GB" sz="1600" kern="100" spc="100" dirty="0">
                <a:effectLst/>
                <a:latin typeface="Times New Roman" panose="02020603050405020304" pitchFamily="18" charset="0"/>
                <a:ea typeface="Calibri" panose="020F0502020204030204" pitchFamily="34" charset="0"/>
                <a:cs typeface="Times New Roman" panose="02020603050405020304" pitchFamily="18" charset="0"/>
              </a:rPr>
              <a:t> et al, 2021). The probability of the child suffering delayed or impaired speech as they grow is greatly </a:t>
            </a:r>
            <a:br>
              <a:rPr lang="en-GB" sz="1600" kern="100" spc="100" dirty="0">
                <a:effectLst/>
                <a:latin typeface="Times New Roman" panose="02020603050405020304" pitchFamily="18" charset="0"/>
                <a:ea typeface="Calibri" panose="020F0502020204030204" pitchFamily="34" charset="0"/>
                <a:cs typeface="Times New Roman" panose="02020603050405020304" pitchFamily="18" charset="0"/>
              </a:rPr>
            </a:br>
            <a:r>
              <a:rPr lang="en-GB" sz="1600" kern="100" spc="100" dirty="0">
                <a:effectLst/>
                <a:latin typeface="Times New Roman" panose="02020603050405020304" pitchFamily="18" charset="0"/>
                <a:ea typeface="Calibri" panose="020F0502020204030204" pitchFamily="34" charset="0"/>
                <a:cs typeface="Times New Roman" panose="02020603050405020304" pitchFamily="18" charset="0"/>
              </a:rPr>
              <a:t>heightened, which may also elevate the risk of the youngster facing emotional challenges </a:t>
            </a:r>
            <a:br>
              <a:rPr lang="en-GB" sz="1600" kern="100" spc="100" dirty="0">
                <a:effectLst/>
                <a:latin typeface="Times New Roman" panose="02020603050405020304" pitchFamily="18" charset="0"/>
                <a:ea typeface="Calibri" panose="020F0502020204030204" pitchFamily="34" charset="0"/>
                <a:cs typeface="Times New Roman" panose="02020603050405020304" pitchFamily="18" charset="0"/>
              </a:rPr>
            </a:br>
            <a:r>
              <a:rPr lang="en-GB" sz="1600" kern="100" spc="100" dirty="0">
                <a:effectLst/>
                <a:latin typeface="Times New Roman" panose="02020603050405020304" pitchFamily="18" charset="0"/>
                <a:ea typeface="Calibri" panose="020F0502020204030204" pitchFamily="34" charset="0"/>
                <a:cs typeface="Times New Roman" panose="02020603050405020304" pitchFamily="18" charset="0"/>
              </a:rPr>
              <a:t>stemming from limited expressiveness and encountering difficulty in learning (Lam-</a:t>
            </a:r>
            <a:r>
              <a:rPr lang="en-GB" sz="1600" kern="100" spc="100" dirty="0" err="1">
                <a:effectLst/>
                <a:latin typeface="Times New Roman" panose="02020603050405020304" pitchFamily="18" charset="0"/>
                <a:ea typeface="Calibri" panose="020F0502020204030204" pitchFamily="34" charset="0"/>
                <a:cs typeface="Times New Roman" panose="02020603050405020304" pitchFamily="18" charset="0"/>
              </a:rPr>
              <a:t>Cassettari</a:t>
            </a:r>
            <a:r>
              <a:rPr lang="en-GB" sz="1600" kern="100" spc="100" dirty="0">
                <a:effectLst/>
                <a:latin typeface="Times New Roman" panose="02020603050405020304" pitchFamily="18" charset="0"/>
                <a:ea typeface="Calibri" panose="020F0502020204030204" pitchFamily="34" charset="0"/>
                <a:cs typeface="Times New Roman" panose="02020603050405020304" pitchFamily="18" charset="0"/>
              </a:rPr>
              <a:t> &amp; </a:t>
            </a:r>
            <a:r>
              <a:rPr lang="en-GB" sz="1600" kern="100" spc="100" dirty="0" err="1">
                <a:effectLst/>
                <a:latin typeface="Times New Roman" panose="02020603050405020304" pitchFamily="18" charset="0"/>
                <a:ea typeface="Calibri" panose="020F0502020204030204" pitchFamily="34" charset="0"/>
                <a:cs typeface="Times New Roman" panose="02020603050405020304" pitchFamily="18" charset="0"/>
              </a:rPr>
              <a:t>Kohlhoff</a:t>
            </a:r>
            <a:r>
              <a:rPr lang="en-GB" sz="1600" kern="100" spc="100" dirty="0">
                <a:effectLst/>
                <a:latin typeface="Times New Roman" panose="02020603050405020304" pitchFamily="18" charset="0"/>
                <a:ea typeface="Calibri" panose="020F0502020204030204" pitchFamily="34" charset="0"/>
                <a:cs typeface="Times New Roman" panose="02020603050405020304" pitchFamily="18" charset="0"/>
              </a:rPr>
              <a:t>, 2020).</a:t>
            </a:r>
            <a:br>
              <a:rPr lang="en-GB" sz="1600" kern="100" spc="100" dirty="0">
                <a:effectLst/>
                <a:latin typeface="Times New Roman" panose="02020603050405020304" pitchFamily="18" charset="0"/>
                <a:ea typeface="Calibri" panose="020F0502020204030204" pitchFamily="34" charset="0"/>
                <a:cs typeface="Times New Roman" panose="02020603050405020304" pitchFamily="18" charset="0"/>
              </a:rPr>
            </a:br>
            <a:r>
              <a:rPr lang="en-GB" sz="1600" kern="100" spc="100" dirty="0">
                <a:effectLst/>
                <a:latin typeface="Times New Roman" panose="02020603050405020304" pitchFamily="18" charset="0"/>
                <a:ea typeface="Calibri" panose="020F0502020204030204" pitchFamily="34" charset="0"/>
                <a:cs typeface="Times New Roman" panose="02020603050405020304" pitchFamily="18" charset="0"/>
              </a:rPr>
              <a:t>Babies who are exposed to positive emotional intonation have heightened neural activity in the voice-sensitive area of the right hemisphere of the brain at the age of 7 months (Grossmann et al, 2010; Lam-</a:t>
            </a:r>
            <a:r>
              <a:rPr lang="en-GB" sz="1600" kern="100" spc="100" dirty="0" err="1">
                <a:effectLst/>
                <a:latin typeface="Times New Roman" panose="02020603050405020304" pitchFamily="18" charset="0"/>
                <a:ea typeface="Calibri" panose="020F0502020204030204" pitchFamily="34" charset="0"/>
                <a:cs typeface="Times New Roman" panose="02020603050405020304" pitchFamily="18" charset="0"/>
              </a:rPr>
              <a:t>Cassettari</a:t>
            </a:r>
            <a:r>
              <a:rPr lang="en-GB" sz="1600" kern="100" spc="100" dirty="0">
                <a:effectLst/>
                <a:latin typeface="Times New Roman" panose="02020603050405020304" pitchFamily="18" charset="0"/>
                <a:ea typeface="Calibri" panose="020F0502020204030204" pitchFamily="34" charset="0"/>
                <a:cs typeface="Times New Roman" panose="02020603050405020304" pitchFamily="18" charset="0"/>
              </a:rPr>
              <a:t> &amp; </a:t>
            </a:r>
            <a:r>
              <a:rPr lang="en-GB" sz="1600" kern="100" spc="100" dirty="0" err="1">
                <a:effectLst/>
                <a:latin typeface="Times New Roman" panose="02020603050405020304" pitchFamily="18" charset="0"/>
                <a:ea typeface="Calibri" panose="020F0502020204030204" pitchFamily="34" charset="0"/>
                <a:cs typeface="Times New Roman" panose="02020603050405020304" pitchFamily="18" charset="0"/>
              </a:rPr>
              <a:t>Kohlhoff</a:t>
            </a:r>
            <a:r>
              <a:rPr lang="en-GB" sz="1600" kern="100" spc="100" dirty="0">
                <a:effectLst/>
                <a:latin typeface="Times New Roman" panose="02020603050405020304" pitchFamily="18" charset="0"/>
                <a:ea typeface="Calibri" panose="020F0502020204030204" pitchFamily="34" charset="0"/>
                <a:cs typeface="Times New Roman" panose="02020603050405020304" pitchFamily="18" charset="0"/>
              </a:rPr>
              <a:t>, 2020). Therefore, familiarity with typical IDS prosody and vocal affect not only leads to a stronger reaction from the infant (Lam-</a:t>
            </a:r>
            <a:r>
              <a:rPr lang="en-GB" sz="1600" kern="100" spc="100" dirty="0" err="1">
                <a:effectLst/>
                <a:latin typeface="Times New Roman" panose="02020603050405020304" pitchFamily="18" charset="0"/>
                <a:ea typeface="Calibri" panose="020F0502020204030204" pitchFamily="34" charset="0"/>
                <a:cs typeface="Times New Roman" panose="02020603050405020304" pitchFamily="18" charset="0"/>
              </a:rPr>
              <a:t>Cassettari</a:t>
            </a:r>
            <a:r>
              <a:rPr lang="en-GB" sz="1600" kern="100" spc="100" dirty="0">
                <a:effectLst/>
                <a:latin typeface="Times New Roman" panose="02020603050405020304" pitchFamily="18" charset="0"/>
                <a:ea typeface="Calibri" panose="020F0502020204030204" pitchFamily="34" charset="0"/>
                <a:cs typeface="Times New Roman" panose="02020603050405020304" pitchFamily="18" charset="0"/>
              </a:rPr>
              <a:t> &amp; </a:t>
            </a:r>
            <a:r>
              <a:rPr lang="en-GB" sz="1600" kern="100" spc="100" dirty="0" err="1">
                <a:effectLst/>
                <a:latin typeface="Times New Roman" panose="02020603050405020304" pitchFamily="18" charset="0"/>
                <a:ea typeface="Calibri" panose="020F0502020204030204" pitchFamily="34" charset="0"/>
                <a:cs typeface="Times New Roman" panose="02020603050405020304" pitchFamily="18" charset="0"/>
              </a:rPr>
              <a:t>Kohlhoff</a:t>
            </a:r>
            <a:r>
              <a:rPr lang="en-GB" sz="1600" kern="100" spc="100" dirty="0">
                <a:effectLst/>
                <a:latin typeface="Times New Roman" panose="02020603050405020304" pitchFamily="18" charset="0"/>
                <a:ea typeface="Calibri" panose="020F0502020204030204" pitchFamily="34" charset="0"/>
                <a:cs typeface="Times New Roman" panose="02020603050405020304" pitchFamily="18" charset="0"/>
              </a:rPr>
              <a:t>, 2020), but also encourages a positive cycle of social interaction between the mother and child (Saint-Georges et al, 2013;  </a:t>
            </a:r>
            <a:r>
              <a:rPr lang="en-GB" sz="1600" kern="100" spc="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Kitamura &amp; Lam, 2009; Fox et al, 2010)</a:t>
            </a:r>
            <a:r>
              <a:rPr lang="en-GB" sz="1600" kern="100" spc="100" dirty="0">
                <a:effectLst/>
                <a:latin typeface="Times New Roman" panose="02020603050405020304" pitchFamily="18" charset="0"/>
                <a:ea typeface="Calibri" panose="020F0502020204030204" pitchFamily="34" charset="0"/>
                <a:cs typeface="Times New Roman" panose="02020603050405020304" pitchFamily="18" charset="0"/>
              </a:rPr>
              <a:t>, which in turn supports infant vocal communication (Goldstein et al, 2003; </a:t>
            </a:r>
            <a:r>
              <a:rPr lang="en-GB" sz="1600" kern="100" spc="100" dirty="0" err="1">
                <a:effectLst/>
                <a:latin typeface="Times New Roman" panose="02020603050405020304" pitchFamily="18" charset="0"/>
                <a:ea typeface="Calibri" panose="020F0502020204030204" pitchFamily="34" charset="0"/>
                <a:cs typeface="Times New Roman" panose="02020603050405020304" pitchFamily="18" charset="0"/>
              </a:rPr>
              <a:t>Warlaumont</a:t>
            </a:r>
            <a:r>
              <a:rPr lang="en-GB" sz="1600" kern="100" spc="100" dirty="0">
                <a:effectLst/>
                <a:latin typeface="Times New Roman" panose="02020603050405020304" pitchFamily="18" charset="0"/>
                <a:ea typeface="Calibri" panose="020F0502020204030204" pitchFamily="34" charset="0"/>
                <a:cs typeface="Times New Roman" panose="02020603050405020304" pitchFamily="18" charset="0"/>
              </a:rPr>
              <a:t> et al, 2014; </a:t>
            </a:r>
            <a:r>
              <a:rPr lang="en-GB" sz="1600" kern="100" spc="100" dirty="0" err="1">
                <a:effectLst/>
                <a:latin typeface="Times New Roman" panose="02020603050405020304" pitchFamily="18" charset="0"/>
                <a:ea typeface="Calibri" panose="020F0502020204030204" pitchFamily="34" charset="0"/>
                <a:cs typeface="Times New Roman" panose="02020603050405020304" pitchFamily="18" charset="0"/>
              </a:rPr>
              <a:t>Warlaumont</a:t>
            </a:r>
            <a:r>
              <a:rPr lang="en-GB" sz="1600" kern="100" spc="100" dirty="0">
                <a:effectLst/>
                <a:latin typeface="Times New Roman" panose="02020603050405020304" pitchFamily="18" charset="0"/>
                <a:ea typeface="Calibri" panose="020F0502020204030204" pitchFamily="34" charset="0"/>
                <a:cs typeface="Times New Roman" panose="02020603050405020304" pitchFamily="18" charset="0"/>
              </a:rPr>
              <a:t> &amp; Finnegan, 2016) and promotes healthy brain development. Suggesting intervention at this </a:t>
            </a:r>
            <a:r>
              <a:rPr lang="en-GB" sz="1600" kern="100" spc="100" dirty="0" err="1">
                <a:effectLst/>
                <a:latin typeface="Times New Roman" panose="02020603050405020304" pitchFamily="18" charset="0"/>
                <a:ea typeface="Calibri" panose="020F0502020204030204" pitchFamily="34" charset="0"/>
                <a:cs typeface="Times New Roman" panose="02020603050405020304" pitchFamily="18" charset="0"/>
              </a:rPr>
              <a:t>cruical</a:t>
            </a:r>
            <a:r>
              <a:rPr lang="en-GB" sz="1600" kern="100" spc="100" dirty="0">
                <a:effectLst/>
                <a:latin typeface="Times New Roman" panose="02020603050405020304" pitchFamily="18" charset="0"/>
                <a:ea typeface="Calibri" panose="020F0502020204030204" pitchFamily="34" charset="0"/>
                <a:cs typeface="Times New Roman" panose="02020603050405020304" pitchFamily="18" charset="0"/>
              </a:rPr>
              <a:t> stage can make substantial positive impacts on the </a:t>
            </a:r>
            <a:r>
              <a:rPr lang="en-GB" sz="1600" kern="100" spc="100" dirty="0" err="1">
                <a:effectLst/>
                <a:latin typeface="Times New Roman" panose="02020603050405020304" pitchFamily="18" charset="0"/>
                <a:ea typeface="Calibri" panose="020F0502020204030204" pitchFamily="34" charset="0"/>
                <a:cs typeface="Times New Roman" panose="02020603050405020304" pitchFamily="18" charset="0"/>
              </a:rPr>
              <a:t>childs</a:t>
            </a:r>
            <a:r>
              <a:rPr lang="en-GB" sz="1600" kern="100" spc="100" dirty="0">
                <a:effectLst/>
                <a:latin typeface="Times New Roman" panose="02020603050405020304" pitchFamily="18" charset="0"/>
                <a:ea typeface="Calibri" panose="020F0502020204030204" pitchFamily="34" charset="0"/>
                <a:cs typeface="Times New Roman" panose="02020603050405020304" pitchFamily="18" charset="0"/>
              </a:rPr>
              <a:t> life.</a:t>
            </a:r>
          </a:p>
        </p:txBody>
      </p:sp>
    </p:spTree>
    <p:extLst>
      <p:ext uri="{BB962C8B-B14F-4D97-AF65-F5344CB8AC3E}">
        <p14:creationId xmlns:p14="http://schemas.microsoft.com/office/powerpoint/2010/main" val="32891495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24</a:t>
            </a:fld>
            <a:endParaRPr lang="en-GB" dirty="0"/>
          </a:p>
        </p:txBody>
      </p:sp>
      <p:sp>
        <p:nvSpPr>
          <p:cNvPr id="3" name="TextBox 2">
            <a:extLst>
              <a:ext uri="{FF2B5EF4-FFF2-40B4-BE49-F238E27FC236}">
                <a16:creationId xmlns:a16="http://schemas.microsoft.com/office/drawing/2014/main" id="{2967E463-D3EB-28EB-E9B8-EBFC398B32E5}"/>
              </a:ext>
            </a:extLst>
          </p:cNvPr>
          <p:cNvSpPr txBox="1"/>
          <p:nvPr/>
        </p:nvSpPr>
        <p:spPr>
          <a:xfrm>
            <a:off x="186431" y="150921"/>
            <a:ext cx="11697740" cy="6634509"/>
          </a:xfrm>
          <a:prstGeom prst="rect">
            <a:avLst/>
          </a:prstGeom>
          <a:noFill/>
        </p:spPr>
        <p:txBody>
          <a:bodyPr wrap="square">
            <a:spAutoFit/>
          </a:bodyPr>
          <a:lstStyle/>
          <a:p>
            <a:pPr>
              <a:lnSpc>
                <a:spcPct val="150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SLIDE 9 - ATTACHMENT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If there are postnatally mental health issues, it is probable that the infant will not develop a secure attachment with the primary carers, meaning that it is probable that insecure attachments with parent interactions contribute to increased psychological risk after birth (Lee &amp; Hankin, 2009; Macdonald et al, 2021; McDougall &amp; Vaillancourt, 2015;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Mikulincer</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&amp; Shaver, 2012). Additionally, if there is a partner or another family member involved, they may not be able to provide the same level of care and interaction with the infant due to their responsibility of caring for the parent with a mental health disorder. Given this circumstance, if the parent had been briefly placed in a psychiatric ward or hospitalised, the abrupt separation from life that the infant would have undergone might lead to feelings of distrust, bewilderment, abandonment, disruption of established routines, and perhaps reinforce the development of an insecure attachment (Kim et al, 2021). </a:t>
            </a:r>
          </a:p>
          <a:p>
            <a:pPr>
              <a:lnSpc>
                <a:spcPct val="150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Approximately 10 percent of fathers of infants have symptoms indicative of common mental health issues (Cameron et al, 2016;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Giallo</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et al, 2013; Glasser &amp; Lerner-</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Geva</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2019; Leach et al, 2016), such as anxiety and depression. Across generations, children of men who experience depression or anxiety are likewise more susceptible to developing behavioural, social, and emotional difficulties (Gentile &amp; Fusco, 2017). </a:t>
            </a:r>
          </a:p>
          <a:p>
            <a:pPr>
              <a:lnSpc>
                <a:spcPct val="150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Within attachment framework, the establishment of a trusting pattern in early caregiving interactions leads to the development of an internalised "secure base" for the dependent child. This secure base allows the child to gain confidence in exploring and developing, even in difficult situations (Cassidy, 2008, Macdonald et al, 2021). Trust is a fundamental aspect of secure attachment throughout one's life and plays a crucial role in the development of  "self-concept" and sense of identity throughout the transition from adolescents to adulthood (Macdonald et al, 2021; O’Connor et al, 2011; Smetana, 2010).</a:t>
            </a:r>
          </a:p>
        </p:txBody>
      </p:sp>
    </p:spTree>
    <p:extLst>
      <p:ext uri="{BB962C8B-B14F-4D97-AF65-F5344CB8AC3E}">
        <p14:creationId xmlns:p14="http://schemas.microsoft.com/office/powerpoint/2010/main" val="915177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25</a:t>
            </a:fld>
            <a:endParaRPr lang="en-GB" dirty="0"/>
          </a:p>
        </p:txBody>
      </p:sp>
      <p:sp>
        <p:nvSpPr>
          <p:cNvPr id="3" name="TextBox 2">
            <a:extLst>
              <a:ext uri="{FF2B5EF4-FFF2-40B4-BE49-F238E27FC236}">
                <a16:creationId xmlns:a16="http://schemas.microsoft.com/office/drawing/2014/main" id="{2C9F1788-18A8-8CAA-79F5-FD4045D668AA}"/>
              </a:ext>
            </a:extLst>
          </p:cNvPr>
          <p:cNvSpPr txBox="1"/>
          <p:nvPr/>
        </p:nvSpPr>
        <p:spPr>
          <a:xfrm>
            <a:off x="307829" y="69988"/>
            <a:ext cx="11547766" cy="6788012"/>
          </a:xfrm>
          <a:prstGeom prst="rect">
            <a:avLst/>
          </a:prstGeom>
          <a:noFill/>
        </p:spPr>
        <p:txBody>
          <a:bodyPr wrap="square">
            <a:spAutoFit/>
          </a:bodyPr>
          <a:lstStyle/>
          <a:p>
            <a:pPr>
              <a:lnSpc>
                <a:spcPct val="150000"/>
              </a:lnSpc>
              <a:spcAft>
                <a:spcPts val="800"/>
              </a:spcAft>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SLIDE 10 – INSECURE ATTACHMENT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When examining the potential consequences of moving beyond early infancy and focusing on children aged 3-6 years, it becomes evident that those who have already formed an insecure attachment may require speech and language intervention, play therapy, and ELSA interventions to name a few (Bosmans et al, 2022;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Jethava</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et al, 2022; Peters, 2020; Rupert &amp; Bartlett, 2022) . These children may exhibit signs of withdrawal, anxiety, clinginess, and experience difficulties in socialising and communicating, which may be less developed compared to their peers or age-appropriate standards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Bianciardi</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et al, 2020; Irfan et al, 2023; Simmonds, 2023).</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Early support for the mother, child, and family can greatly improve negative life experiences (Smythe et al, 2021). However, if little support and intervention are received and a mental health disorder is not effectively managed, the negative impacts on the child's life will be further strengthened as they enter the preteen phase (10-12 years old) (Pierce et al, 2020). By this point, many of these negative impacts will have deeply influenced the child's internal working model, resulting in an insecure attachment style, possibly a fear of the parent, and a lack of opportunity to fully experience childhood. </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The quality of care that a child gets is crucial in shaping their socioemotional development. The positive aspects of caregiving, such as being sensitive and responsive to children's cues, signals, and bids, have been found to be linked with child attachment security, executive functioning skills, language acquisition, academic achievement, and social functioning (Cooke et al, 2022). Recent research indicates that responsive parenting is also a factor in children's ability to regulate stress on a physiological level (Cooke et al, 2022;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Hostinar</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et al, 2014).</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Conversely, parenting characterised by a lack of sensitivity has been associated with a higher likelihood of developing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internalisingand</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externalising difficulties throughout childhood (Kok et al, 2013; Rodrigues et al, 2021; Van der Voort et al, 2014). </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187623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26</a:t>
            </a:fld>
            <a:endParaRPr lang="en-GB" dirty="0"/>
          </a:p>
        </p:txBody>
      </p:sp>
      <p:sp>
        <p:nvSpPr>
          <p:cNvPr id="3" name="TextBox 2">
            <a:extLst>
              <a:ext uri="{FF2B5EF4-FFF2-40B4-BE49-F238E27FC236}">
                <a16:creationId xmlns:a16="http://schemas.microsoft.com/office/drawing/2014/main" id="{A2A23A7B-535A-4968-0F41-C0E4B931A54A}"/>
              </a:ext>
            </a:extLst>
          </p:cNvPr>
          <p:cNvSpPr txBox="1"/>
          <p:nvPr/>
        </p:nvSpPr>
        <p:spPr>
          <a:xfrm>
            <a:off x="221941" y="266677"/>
            <a:ext cx="11662229" cy="6390339"/>
          </a:xfrm>
          <a:prstGeom prst="rect">
            <a:avLst/>
          </a:prstGeom>
          <a:noFill/>
        </p:spPr>
        <p:txBody>
          <a:bodyPr wrap="square">
            <a:spAutoFit/>
          </a:bodyPr>
          <a:lstStyle/>
          <a:p>
            <a:pPr>
              <a:lnSpc>
                <a:spcPct val="150000"/>
              </a:lnSpc>
              <a:spcAft>
                <a:spcPts val="800"/>
              </a:spcAft>
            </a:pPr>
            <a:r>
              <a:rPr lang="en-GB" sz="105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SLIDE 11 - ACES</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The child may assume more responsibility in tending to their own needs, looking after their siblings, managing household tasks, and supporting their parent (Kamis, 2021; Wilkinson &amp; Andersson, 2019). Consequently, they may be facing adverse effects on their mental well-being such as depression, anxiety, eating disorders, and personality disorders, among others (Kamis, 2021). Antisocial behaviours and substances are often seen to be misused, as well as involvement in harmful relationships and sexual activities (Jung, 2023; McGovern et al, 2020).</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The significant rise in research on Adverse Childhood Experiences (ACEs) over the last twenty years has emphasised the crucial role of the social environment throughout early life in determining long-term health outcomes (Lacey et al, 2022). Childhood adversity, such as child abuse and living with a parent with mental health difficulties, are often examined in the United Kingdom, as well as in many other nations. one of the most prevalent adversities mentioned were living with a parent who had a mental illness (Lacey et al, 2022).As mentioned ACE’s can occur during childhood in households where a parent experiences a mental health illness. </a:t>
            </a:r>
            <a:b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GB"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ACEs can include: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lnSpc>
                <a:spcPct val="150000"/>
              </a:lnSpc>
              <a:buFont typeface="Courier New" panose="02070309020205020404" pitchFamily="49" charset="0"/>
              <a:buChar char="o"/>
            </a:pPr>
            <a:r>
              <a:rPr lang="en-GB" sz="1200" kern="1200" dirty="0">
                <a:solidFill>
                  <a:srgbClr val="000000"/>
                </a:solidFill>
                <a:effectLst/>
                <a:latin typeface="Times New Roman" panose="02020603050405020304" pitchFamily="18" charset="0"/>
                <a:ea typeface="+mn-ea"/>
              </a:rPr>
              <a:t>Abuse, including physical, emotional and sexual, </a:t>
            </a:r>
            <a:endParaRPr lang="en-GB" sz="1200" dirty="0">
              <a:effectLst/>
              <a:latin typeface="Times New Roman" panose="02020603050405020304" pitchFamily="18" charset="0"/>
              <a:ea typeface="Times New Roman" panose="02020603050405020304" pitchFamily="18" charset="0"/>
            </a:endParaRPr>
          </a:p>
          <a:p>
            <a:pPr marL="342900" lvl="0" indent="-342900" fontAlgn="base">
              <a:lnSpc>
                <a:spcPct val="150000"/>
              </a:lnSpc>
              <a:buFont typeface="Courier New" panose="02070309020205020404" pitchFamily="49" charset="0"/>
              <a:buChar char="o"/>
            </a:pPr>
            <a:r>
              <a:rPr lang="en-GB" sz="1200" kern="1200" dirty="0">
                <a:solidFill>
                  <a:srgbClr val="000000"/>
                </a:solidFill>
                <a:effectLst/>
                <a:latin typeface="Times New Roman" panose="02020603050405020304" pitchFamily="18" charset="0"/>
                <a:ea typeface="+mn-ea"/>
              </a:rPr>
              <a:t>Neglect, </a:t>
            </a:r>
            <a:endParaRPr lang="en-GB" sz="1200" dirty="0">
              <a:effectLst/>
              <a:latin typeface="Times New Roman" panose="02020603050405020304" pitchFamily="18" charset="0"/>
              <a:ea typeface="Times New Roman" panose="02020603050405020304" pitchFamily="18" charset="0"/>
            </a:endParaRPr>
          </a:p>
          <a:p>
            <a:pPr marL="342900" lvl="0" indent="-342900" fontAlgn="base">
              <a:lnSpc>
                <a:spcPct val="150000"/>
              </a:lnSpc>
              <a:buFont typeface="Courier New" panose="02070309020205020404" pitchFamily="49" charset="0"/>
              <a:buChar char="o"/>
            </a:pPr>
            <a:r>
              <a:rPr lang="en-GB" sz="1200" kern="1200" dirty="0">
                <a:solidFill>
                  <a:srgbClr val="000000"/>
                </a:solidFill>
                <a:effectLst/>
                <a:latin typeface="Times New Roman" panose="02020603050405020304" pitchFamily="18" charset="0"/>
                <a:ea typeface="+mn-ea"/>
              </a:rPr>
              <a:t>Domestic violence, </a:t>
            </a:r>
            <a:endParaRPr lang="en-GB" sz="1200" dirty="0">
              <a:effectLst/>
              <a:latin typeface="Times New Roman" panose="02020603050405020304" pitchFamily="18" charset="0"/>
              <a:ea typeface="Times New Roman" panose="02020603050405020304" pitchFamily="18" charset="0"/>
            </a:endParaRPr>
          </a:p>
          <a:p>
            <a:pPr marL="342900" lvl="0" indent="-342900" fontAlgn="base">
              <a:lnSpc>
                <a:spcPct val="150000"/>
              </a:lnSpc>
              <a:buFont typeface="Courier New" panose="02070309020205020404" pitchFamily="49" charset="0"/>
              <a:buChar char="o"/>
            </a:pPr>
            <a:r>
              <a:rPr lang="en-GB" sz="1200" kern="1200" dirty="0">
                <a:solidFill>
                  <a:srgbClr val="000000"/>
                </a:solidFill>
                <a:effectLst/>
                <a:latin typeface="Times New Roman" panose="02020603050405020304" pitchFamily="18" charset="0"/>
                <a:ea typeface="+mn-ea"/>
              </a:rPr>
              <a:t>Parental separation, </a:t>
            </a:r>
            <a:endParaRPr lang="en-GB" sz="1200" dirty="0">
              <a:effectLst/>
              <a:latin typeface="Times New Roman" panose="02020603050405020304" pitchFamily="18" charset="0"/>
              <a:ea typeface="Times New Roman" panose="02020603050405020304" pitchFamily="18" charset="0"/>
            </a:endParaRPr>
          </a:p>
          <a:p>
            <a:pPr marL="342900" lvl="0" indent="-342900" fontAlgn="base">
              <a:lnSpc>
                <a:spcPct val="150000"/>
              </a:lnSpc>
              <a:buFont typeface="Courier New" panose="02070309020205020404" pitchFamily="49" charset="0"/>
              <a:buChar char="o"/>
            </a:pPr>
            <a:r>
              <a:rPr lang="en-GB" sz="1200" kern="1200" dirty="0">
                <a:solidFill>
                  <a:srgbClr val="000000"/>
                </a:solidFill>
                <a:effectLst/>
                <a:latin typeface="Times New Roman" panose="02020603050405020304" pitchFamily="18" charset="0"/>
                <a:ea typeface="+mn-ea"/>
              </a:rPr>
              <a:t>Mental illness, </a:t>
            </a:r>
            <a:endParaRPr lang="en-GB" sz="1200" dirty="0">
              <a:effectLst/>
              <a:latin typeface="Times New Roman" panose="02020603050405020304" pitchFamily="18" charset="0"/>
              <a:ea typeface="Times New Roman" panose="02020603050405020304" pitchFamily="18" charset="0"/>
            </a:endParaRPr>
          </a:p>
          <a:p>
            <a:pPr marL="342900" lvl="0" indent="-342900" fontAlgn="base">
              <a:lnSpc>
                <a:spcPct val="150000"/>
              </a:lnSpc>
              <a:buFont typeface="Courier New" panose="02070309020205020404" pitchFamily="49" charset="0"/>
              <a:buChar char="o"/>
            </a:pPr>
            <a:r>
              <a:rPr lang="en-GB" sz="1200" kern="1200" dirty="0">
                <a:solidFill>
                  <a:srgbClr val="000000"/>
                </a:solidFill>
                <a:effectLst/>
                <a:latin typeface="Times New Roman" panose="02020603050405020304" pitchFamily="18" charset="0"/>
                <a:ea typeface="+mn-ea"/>
              </a:rPr>
              <a:t>Alcohol abuse and or Drug abuse, </a:t>
            </a:r>
            <a:endParaRPr lang="en-GB" sz="1200" dirty="0">
              <a:effectLst/>
              <a:latin typeface="Times New Roman" panose="02020603050405020304" pitchFamily="18" charset="0"/>
              <a:ea typeface="Times New Roman" panose="02020603050405020304" pitchFamily="18" charset="0"/>
            </a:endParaRPr>
          </a:p>
          <a:p>
            <a:pPr marL="342900" lvl="0" indent="-342900" fontAlgn="base">
              <a:lnSpc>
                <a:spcPct val="150000"/>
              </a:lnSpc>
              <a:buFont typeface="Courier New" panose="02070309020205020404" pitchFamily="49" charset="0"/>
              <a:buChar char="o"/>
            </a:pPr>
            <a:r>
              <a:rPr lang="en-GB" sz="1200" kern="1200" dirty="0">
                <a:solidFill>
                  <a:srgbClr val="000000"/>
                </a:solidFill>
                <a:effectLst/>
                <a:latin typeface="Times New Roman" panose="02020603050405020304" pitchFamily="18" charset="0"/>
                <a:ea typeface="+mn-ea"/>
              </a:rPr>
              <a:t>Incarceration.</a:t>
            </a:r>
            <a:br>
              <a:rPr lang="en-GB" sz="1200" dirty="0">
                <a:solidFill>
                  <a:srgbClr val="000000"/>
                </a:solidFill>
                <a:latin typeface="Times New Roman" panose="02020603050405020304" pitchFamily="18" charset="0"/>
              </a:rPr>
            </a:br>
            <a:endParaRPr lang="en-GB" sz="1200" dirty="0">
              <a:effectLst/>
              <a:latin typeface="Times New Roman" panose="02020603050405020304" pitchFamily="18" charset="0"/>
              <a:ea typeface="Times New Roman" panose="02020603050405020304" pitchFamily="18" charset="0"/>
            </a:endParaRPr>
          </a:p>
        </p:txBody>
      </p:sp>
      <p:sp>
        <p:nvSpPr>
          <p:cNvPr id="6" name="TextBox 5">
            <a:extLst>
              <a:ext uri="{FF2B5EF4-FFF2-40B4-BE49-F238E27FC236}">
                <a16:creationId xmlns:a16="http://schemas.microsoft.com/office/drawing/2014/main" id="{CB352ED1-8EBB-3F87-10AE-1AAEEDB617E7}"/>
              </a:ext>
            </a:extLst>
          </p:cNvPr>
          <p:cNvSpPr txBox="1"/>
          <p:nvPr/>
        </p:nvSpPr>
        <p:spPr>
          <a:xfrm>
            <a:off x="6560597" y="3755253"/>
            <a:ext cx="4785064" cy="2552109"/>
          </a:xfrm>
          <a:prstGeom prst="rect">
            <a:avLst/>
          </a:prstGeom>
          <a:noFill/>
        </p:spPr>
        <p:txBody>
          <a:bodyPr wrap="square" rtlCol="0">
            <a:spAutoFit/>
          </a:bodyPr>
          <a:lstStyle/>
          <a:p>
            <a:pPr marL="342900" lvl="0" indent="-342900" fontAlgn="base">
              <a:lnSpc>
                <a:spcPct val="150000"/>
              </a:lnSpc>
              <a:buFont typeface="Courier New" panose="02070309020205020404" pitchFamily="49" charset="0"/>
              <a:buChar char="o"/>
            </a:pPr>
            <a:r>
              <a:rPr lang="en-GB" sz="1200" kern="1200">
                <a:solidFill>
                  <a:srgbClr val="000000"/>
                </a:solidFill>
                <a:effectLst/>
                <a:latin typeface="Times New Roman" panose="02020603050405020304" pitchFamily="18" charset="0"/>
                <a:ea typeface="+mn-ea"/>
              </a:rPr>
              <a:t>And these can be seen in behaviours such as</a:t>
            </a:r>
            <a:endParaRPr lang="en-GB" sz="1200">
              <a:effectLst/>
              <a:latin typeface="Times New Roman" panose="02020603050405020304" pitchFamily="18" charset="0"/>
              <a:ea typeface="Times New Roman" panose="02020603050405020304" pitchFamily="18" charset="0"/>
            </a:endParaRPr>
          </a:p>
          <a:p>
            <a:pPr marL="742950" lvl="1" indent="-285750">
              <a:lnSpc>
                <a:spcPct val="150000"/>
              </a:lnSpc>
              <a:buFont typeface="Courier New" panose="02070309020205020404" pitchFamily="49" charset="0"/>
              <a:buChar char="o"/>
            </a:pPr>
            <a:r>
              <a:rPr lang="en-GB" sz="1200" kern="1200">
                <a:solidFill>
                  <a:srgbClr val="000000"/>
                </a:solidFill>
                <a:effectLst/>
                <a:latin typeface="Times New Roman" panose="02020603050405020304" pitchFamily="18" charset="0"/>
                <a:ea typeface="+mn-ea"/>
              </a:rPr>
              <a:t>Agitation, fidgeting, aggression and defiance.</a:t>
            </a:r>
            <a:endParaRPr lang="en-GB" sz="1200">
              <a:effectLst/>
              <a:latin typeface="Times New Roman" panose="02020603050405020304" pitchFamily="18" charset="0"/>
              <a:ea typeface="Times New Roman" panose="02020603050405020304" pitchFamily="18" charset="0"/>
            </a:endParaRPr>
          </a:p>
          <a:p>
            <a:pPr marL="742950" lvl="1" indent="-285750">
              <a:lnSpc>
                <a:spcPct val="150000"/>
              </a:lnSpc>
              <a:buFont typeface="Courier New" panose="02070309020205020404" pitchFamily="49" charset="0"/>
              <a:buChar char="o"/>
            </a:pPr>
            <a:r>
              <a:rPr lang="en-GB" sz="1200" kern="1200">
                <a:solidFill>
                  <a:srgbClr val="000000"/>
                </a:solidFill>
                <a:effectLst/>
                <a:latin typeface="Times New Roman" panose="02020603050405020304" pitchFamily="18" charset="0"/>
                <a:ea typeface="+mn-ea"/>
              </a:rPr>
              <a:t>It can elevate stress hormones, which in turn can restrict the fight against infection.</a:t>
            </a:r>
            <a:endParaRPr lang="en-GB" sz="1200">
              <a:effectLst/>
              <a:latin typeface="Times New Roman" panose="02020603050405020304" pitchFamily="18" charset="0"/>
              <a:ea typeface="Times New Roman" panose="02020603050405020304" pitchFamily="18" charset="0"/>
            </a:endParaRPr>
          </a:p>
          <a:p>
            <a:pPr marL="742950" lvl="1" indent="-285750">
              <a:lnSpc>
                <a:spcPct val="150000"/>
              </a:lnSpc>
              <a:buFont typeface="Courier New" panose="02070309020205020404" pitchFamily="49" charset="0"/>
              <a:buChar char="o"/>
            </a:pPr>
            <a:r>
              <a:rPr lang="en-GB" sz="1200" kern="1200">
                <a:solidFill>
                  <a:srgbClr val="000000"/>
                </a:solidFill>
                <a:effectLst/>
                <a:latin typeface="Times New Roman" panose="02020603050405020304" pitchFamily="18" charset="0"/>
                <a:ea typeface="+mn-ea"/>
              </a:rPr>
              <a:t>It can prevent the child from learning and retaining information in school.</a:t>
            </a:r>
            <a:endParaRPr lang="en-GB" sz="1200">
              <a:effectLst/>
              <a:latin typeface="Times New Roman" panose="02020603050405020304" pitchFamily="18" charset="0"/>
              <a:ea typeface="Times New Roman" panose="02020603050405020304" pitchFamily="18" charset="0"/>
            </a:endParaRPr>
          </a:p>
          <a:p>
            <a:pPr marL="742950" lvl="1" indent="-285750">
              <a:lnSpc>
                <a:spcPct val="150000"/>
              </a:lnSpc>
              <a:buFont typeface="Courier New" panose="02070309020205020404" pitchFamily="49" charset="0"/>
              <a:buChar char="o"/>
            </a:pPr>
            <a:r>
              <a:rPr lang="en-GB" sz="1200" kern="1200">
                <a:solidFill>
                  <a:srgbClr val="000000"/>
                </a:solidFill>
                <a:effectLst/>
                <a:latin typeface="Times New Roman" panose="02020603050405020304" pitchFamily="18" charset="0"/>
                <a:ea typeface="+mn-ea"/>
              </a:rPr>
              <a:t>It can cause mistrust of adults or peers.</a:t>
            </a:r>
            <a:endParaRPr lang="en-GB" sz="1200">
              <a:effectLst/>
              <a:latin typeface="Times New Roman" panose="02020603050405020304" pitchFamily="18" charset="0"/>
              <a:ea typeface="Times New Roman" panose="02020603050405020304" pitchFamily="18" charset="0"/>
            </a:endParaRPr>
          </a:p>
          <a:p>
            <a:pPr marL="742950" lvl="1" indent="-285750">
              <a:lnSpc>
                <a:spcPct val="150000"/>
              </a:lnSpc>
              <a:buFont typeface="Courier New" panose="02070309020205020404" pitchFamily="49" charset="0"/>
              <a:buChar char="o"/>
            </a:pPr>
            <a:r>
              <a:rPr lang="en-GB" sz="1200" kern="1200">
                <a:solidFill>
                  <a:srgbClr val="000000"/>
                </a:solidFill>
                <a:effectLst/>
                <a:latin typeface="Times New Roman" panose="02020603050405020304" pitchFamily="18" charset="0"/>
                <a:ea typeface="+mn-ea"/>
              </a:rPr>
              <a:t>It can have an impact on self-esteem, confidence and self-worth.</a:t>
            </a: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5122473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27</a:t>
            </a:fld>
            <a:endParaRPr lang="en-GB" dirty="0"/>
          </a:p>
        </p:txBody>
      </p:sp>
      <p:sp>
        <p:nvSpPr>
          <p:cNvPr id="3" name="TextBox 2">
            <a:extLst>
              <a:ext uri="{FF2B5EF4-FFF2-40B4-BE49-F238E27FC236}">
                <a16:creationId xmlns:a16="http://schemas.microsoft.com/office/drawing/2014/main" id="{3A197842-924C-6461-EC4E-AB3767BCDE71}"/>
              </a:ext>
            </a:extLst>
          </p:cNvPr>
          <p:cNvSpPr txBox="1"/>
          <p:nvPr/>
        </p:nvSpPr>
        <p:spPr>
          <a:xfrm>
            <a:off x="307829" y="426128"/>
            <a:ext cx="11576342" cy="6150402"/>
          </a:xfrm>
          <a:prstGeom prst="rect">
            <a:avLst/>
          </a:prstGeom>
          <a:noFill/>
        </p:spPr>
        <p:txBody>
          <a:bodyPr wrap="square">
            <a:spAutoFit/>
          </a:bodyPr>
          <a:lstStyle/>
          <a:p>
            <a:pPr>
              <a:lnSpc>
                <a:spcPct val="150000"/>
              </a:lnSpc>
              <a:spcAft>
                <a:spcPts val="800"/>
              </a:spcAft>
            </a:pPr>
            <a:r>
              <a:rPr lang="en-GB" sz="1200" b="1" kern="100" dirty="0">
                <a:effectLst/>
                <a:latin typeface="Times New Roman" panose="02020603050405020304" pitchFamily="18" charset="0"/>
                <a:ea typeface="Calibri" panose="020F0502020204030204" pitchFamily="34" charset="0"/>
                <a:cs typeface="Times New Roman" panose="02020603050405020304" pitchFamily="18" charset="0"/>
              </a:rPr>
              <a:t>SLIDE 12- TRAUMA</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The brain mechanisms behind the negative consequences caused by early life stress have mostly focused on the dysregulation of the hypothalamus region, hypothalamic-pituitary-adrenal (HPA) axis (Halladay &amp; Herron, 2023).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The hypothalamic-pituitary-adrenal (HPA) axis regulates autonomic, endocrine, cognitive, and behavioural functions in reaction to stress. Corticotropin-releasing factor (CRF), also known as CRH in humans, stimulates the HPA axis (Halladay &amp; Herron, 2023). CRF is produced by parvocellular neurons located in the paraventricular nucleus of the hypothalamus (PVN). This process has been documented by Denver (2009),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Deussing</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&amp; Chen (2018), Kageyama &amp; Suda (2009), and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Schulkin</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(2011). By interacting with the CRF receptor 1 (CRFR1), CRF triggers the release of adrenocorticotropic hormone (ACTH) from the pituitary gland. ACTH stimulates the release of glucocorticoids from the adrenal glands, which in turn controls the start and end of the body's fight or flight response as a means of enhancing survival (Halladay &amp; Herron, 2023).</a:t>
            </a:r>
            <a:b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Early childhood exposure to chronic deprivation stress (neglect), can have significant detrimental effects due to the extensive neural development that occurs in the brain during critical periods in early life (Malave et al., 2022). Additionally, chronic exposure to glucocorticoids can disrupt neural maturation (Halladay &amp; Herron, 2023; Sánchez et al., 2001).</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The presence of a mental health issue in a parent might result in traumatic and adverse life experiences for children. These factors may have an influence on several facets of the child's life, including:</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Times New Roman" panose="02020603050405020304" pitchFamily="18" charset="0"/>
              <a:buChar char="•"/>
              <a:tabLst>
                <a:tab pos="457200" algn="l"/>
              </a:tabLst>
            </a:pPr>
            <a:r>
              <a:rPr lang="en-GB" sz="1050" kern="0" dirty="0">
                <a:effectLst/>
                <a:latin typeface="Times New Roman" panose="02020603050405020304" pitchFamily="18" charset="0"/>
                <a:ea typeface="Times New Roman" panose="02020603050405020304" pitchFamily="18" charset="0"/>
                <a:cs typeface="Times New Roman" panose="02020603050405020304" pitchFamily="18" charset="0"/>
              </a:rPr>
              <a:t>Health</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Times New Roman" panose="02020603050405020304" pitchFamily="18" charset="0"/>
              <a:buChar char="•"/>
              <a:tabLst>
                <a:tab pos="457200" algn="l"/>
              </a:tabLst>
            </a:pPr>
            <a:r>
              <a:rPr lang="en-GB" sz="1050" kern="0" dirty="0">
                <a:effectLst/>
                <a:latin typeface="Times New Roman" panose="02020603050405020304" pitchFamily="18" charset="0"/>
                <a:ea typeface="Times New Roman" panose="02020603050405020304" pitchFamily="18" charset="0"/>
                <a:cs typeface="Times New Roman" panose="02020603050405020304" pitchFamily="18" charset="0"/>
              </a:rPr>
              <a:t>Education</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Times New Roman" panose="02020603050405020304" pitchFamily="18" charset="0"/>
              <a:buChar char="•"/>
              <a:tabLst>
                <a:tab pos="457200" algn="l"/>
              </a:tabLst>
            </a:pPr>
            <a:r>
              <a:rPr lang="en-GB" sz="1050" kern="0" dirty="0">
                <a:effectLst/>
                <a:latin typeface="Times New Roman" panose="02020603050405020304" pitchFamily="18" charset="0"/>
                <a:ea typeface="Times New Roman" panose="02020603050405020304" pitchFamily="18" charset="0"/>
                <a:cs typeface="Times New Roman" panose="02020603050405020304" pitchFamily="18" charset="0"/>
              </a:rPr>
              <a:t>Social implications</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Times New Roman" panose="02020603050405020304" pitchFamily="18" charset="0"/>
              <a:buChar char="•"/>
              <a:tabLst>
                <a:tab pos="457200" algn="l"/>
              </a:tabLst>
            </a:pPr>
            <a:r>
              <a:rPr lang="en-GB" sz="1050" kern="0" dirty="0">
                <a:effectLst/>
                <a:latin typeface="Times New Roman" panose="02020603050405020304" pitchFamily="18" charset="0"/>
                <a:ea typeface="Times New Roman" panose="02020603050405020304" pitchFamily="18" charset="0"/>
                <a:cs typeface="Times New Roman" panose="02020603050405020304" pitchFamily="18" charset="0"/>
              </a:rPr>
              <a:t>Employment</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Times New Roman" panose="02020603050405020304" pitchFamily="18" charset="0"/>
              <a:buChar char="•"/>
              <a:tabLst>
                <a:tab pos="457200" algn="l"/>
              </a:tabLst>
            </a:pPr>
            <a:r>
              <a:rPr lang="en-GB" sz="1050" kern="0" dirty="0">
                <a:effectLst/>
                <a:latin typeface="Times New Roman" panose="02020603050405020304" pitchFamily="18" charset="0"/>
                <a:ea typeface="Times New Roman" panose="02020603050405020304" pitchFamily="18" charset="0"/>
                <a:cs typeface="Times New Roman" panose="02020603050405020304" pitchFamily="18" charset="0"/>
              </a:rPr>
              <a:t>Relationships</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Times New Roman" panose="02020603050405020304" pitchFamily="18" charset="0"/>
              <a:buChar char="•"/>
              <a:tabLst>
                <a:tab pos="457200" algn="l"/>
              </a:tabLst>
            </a:pPr>
            <a:r>
              <a:rPr lang="en-GB" sz="1050" kern="0" dirty="0">
                <a:effectLst/>
                <a:latin typeface="Times New Roman" panose="02020603050405020304" pitchFamily="18" charset="0"/>
                <a:ea typeface="Times New Roman" panose="02020603050405020304" pitchFamily="18" charset="0"/>
                <a:cs typeface="Times New Roman" panose="02020603050405020304" pitchFamily="18" charset="0"/>
              </a:rPr>
              <a:t>Internal voice, self esteem</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050" kern="0" dirty="0">
                <a:effectLst/>
                <a:latin typeface="Times New Roman" panose="02020603050405020304" pitchFamily="18" charset="0"/>
                <a:ea typeface="Times New Roman" panose="02020603050405020304" pitchFamily="18" charset="0"/>
              </a:rPr>
              <a:t>The </a:t>
            </a:r>
            <a:r>
              <a:rPr lang="en-GB" sz="1050" kern="0" dirty="0" err="1">
                <a:effectLst/>
                <a:latin typeface="Times New Roman" panose="02020603050405020304" pitchFamily="18" charset="0"/>
                <a:ea typeface="Times New Roman" panose="02020603050405020304" pitchFamily="18" charset="0"/>
              </a:rPr>
              <a:t>childs</a:t>
            </a:r>
            <a:r>
              <a:rPr lang="en-GB" sz="1050" kern="0" dirty="0">
                <a:effectLst/>
                <a:latin typeface="Times New Roman" panose="02020603050405020304" pitchFamily="18" charset="0"/>
                <a:ea typeface="Times New Roman" panose="02020603050405020304" pitchFamily="18" charset="0"/>
              </a:rPr>
              <a:t> own mental health and wellbeing</a:t>
            </a:r>
            <a:endParaRPr lang="en-GB" sz="1200" dirty="0"/>
          </a:p>
        </p:txBody>
      </p:sp>
    </p:spTree>
    <p:extLst>
      <p:ext uri="{BB962C8B-B14F-4D97-AF65-F5344CB8AC3E}">
        <p14:creationId xmlns:p14="http://schemas.microsoft.com/office/powerpoint/2010/main" val="12956969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28</a:t>
            </a:fld>
            <a:endParaRPr lang="en-GB" dirty="0"/>
          </a:p>
        </p:txBody>
      </p:sp>
      <p:sp>
        <p:nvSpPr>
          <p:cNvPr id="3" name="TextBox 2">
            <a:extLst>
              <a:ext uri="{FF2B5EF4-FFF2-40B4-BE49-F238E27FC236}">
                <a16:creationId xmlns:a16="http://schemas.microsoft.com/office/drawing/2014/main" id="{C4A58664-BC6D-3DF1-8A6C-598C1808C27F}"/>
              </a:ext>
            </a:extLst>
          </p:cNvPr>
          <p:cNvSpPr txBox="1"/>
          <p:nvPr/>
        </p:nvSpPr>
        <p:spPr>
          <a:xfrm>
            <a:off x="150919" y="124858"/>
            <a:ext cx="11878323" cy="6608284"/>
          </a:xfrm>
          <a:prstGeom prst="rect">
            <a:avLst/>
          </a:prstGeom>
          <a:noFill/>
        </p:spPr>
        <p:txBody>
          <a:bodyPr wrap="square">
            <a:spAutoFit/>
          </a:bodyPr>
          <a:lstStyle/>
          <a:p>
            <a:pPr>
              <a:lnSpc>
                <a:spcPct val="150000"/>
              </a:lnSpc>
              <a:spcAft>
                <a:spcPts val="800"/>
              </a:spcAft>
            </a:pPr>
            <a:r>
              <a:rPr lang="en-GB" sz="1200" b="1" kern="100" dirty="0">
                <a:effectLst/>
                <a:latin typeface="Times New Roman" panose="02020603050405020304" pitchFamily="18" charset="0"/>
                <a:ea typeface="Calibri" panose="020F0502020204030204" pitchFamily="34" charset="0"/>
                <a:cs typeface="Times New Roman" panose="02020603050405020304" pitchFamily="18" charset="0"/>
              </a:rPr>
              <a:t>SLIDE 13 - IMPACT</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Research conducted by Murray et al, (1996) has shown historically that women who had postnatal depression reported higher incidences of behavioural issues in their children at 18 months and 5 years old, in comparison to a control group without postnatal depression which is also supported by contemporary research (</a:t>
            </a: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Leijten</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et al, 2020; Van </a:t>
            </a: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Batenburg-Eddes</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et al, 2013). A longitudinal study conducted by  Stern et al, (2020) revealed that in boys, the presence of ADHD symptoms was linked to a more pronounced rise in negative mother-child relationships during adolescence, in comparison to girls. Furthermore, this relationship partially explained the connection between ADHD symptoms and later depression (</a:t>
            </a: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Meinzer</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et al, 2021). Murray, (1992) had explored behavioural disruptions and their </a:t>
            </a: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persistance</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even considering present unfavourable conditions, such as maternal depression and family conflict. The aforementioned longitudinal research conducted in Cambridge included instructors evaluating the school adjustment of 5-year-old children which found social class and gender had the most notable impact on adjustment, whereas prenatal, postnatal, and recent depression substantially heightened levels of disordered conduct (Sinclair &amp; Murray, 1998). Male children from poorer socioeconomic backgrounds were disproportionately impacted (Sinclair &amp; Murray, 1998) which aligns with contemporary studies, such as </a:t>
            </a: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Leijten</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et al, (2020); Stern et al, (2020).</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Offspring of mothers with a prior diagnosis of schizophrenia have shown elevated frequencies of attentional impairments, delayed onset of walking, language skill difficulties, behavioural issues, and limited social aptitude (Burton et al, 2023; Manning &amp; </a:t>
            </a: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Gregorie</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2006; Strand et al, 2020).</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Substance misuse, psychopathology in the parent, and poverty contribute to early parent-child interaction difficulties, particularly in terms of ineffective punishment (Kuitunen-Paul et al, 2023; </a:t>
            </a: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Maning</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&amp; Gregoire, 2006; Patterson et al, 1992; Rowell &amp; Neal-Barnett, 2022) . These externalising difficulties that occur in early infancy may have negative consequences for the child later in life, such as:  underachievement in academic performance, low self-esteem, depression, drug abuse and antisocial attitudes and </a:t>
            </a: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beaviour</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(Krauss et al, 2020; Manning &amp; Gregoire, 2006; Patterson et al, 1992; Sameroff &amp; </a:t>
            </a: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Seifer</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2021).</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Offspring of parents with alcohol dependency and either comorbid depression or drug dependence are believed to have elevated rates of psychiatric issues, such as conduct disorder, depression, alcohol and cannabis dependence, and other substance abuse (Manning &amp; Gregoire, 2006; </a:t>
            </a: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Piecre</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et al, 2020).</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201113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29</a:t>
            </a:fld>
            <a:endParaRPr lang="en-GB" dirty="0"/>
          </a:p>
        </p:txBody>
      </p:sp>
      <p:sp>
        <p:nvSpPr>
          <p:cNvPr id="3" name="TextBox 2">
            <a:extLst>
              <a:ext uri="{FF2B5EF4-FFF2-40B4-BE49-F238E27FC236}">
                <a16:creationId xmlns:a16="http://schemas.microsoft.com/office/drawing/2014/main" id="{B1633A20-3981-C02D-62E4-38C64EF0E451}"/>
              </a:ext>
            </a:extLst>
          </p:cNvPr>
          <p:cNvSpPr txBox="1"/>
          <p:nvPr/>
        </p:nvSpPr>
        <p:spPr>
          <a:xfrm>
            <a:off x="307829" y="266677"/>
            <a:ext cx="11783557" cy="5059334"/>
          </a:xfrm>
          <a:prstGeom prst="rect">
            <a:avLst/>
          </a:prstGeom>
          <a:noFill/>
        </p:spPr>
        <p:txBody>
          <a:bodyPr wrap="square">
            <a:spAutoFit/>
          </a:bodyPr>
          <a:lstStyle/>
          <a:p>
            <a:pPr>
              <a:lnSpc>
                <a:spcPct val="150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SLIDE 14 - IMPACT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Children of parents who experienced depression within the first year after giving birth have been shown to have significant and enduring cognitive impairments (Jeong et al, 2021; Manning &amp; Gregoire, 2006; Pierce et al, 2020). Factors like parental mental illness, separation or divorce, and a working-class family background contribute to the unfavourable impacts of postnatal depression (Jeong et al, 2021; Pierce et al, 2020). Murray et al, (1996) proposed that depression does not directly impact cognitive development, but rather amplifies susceptibility to the negative consequences of lower socioeconomic status and gender, while  Hay et al, (2001) discovered a persistent influence of maternal depression at 3 months of age towards children's well-being up to the age of 11 was impacted which can be supported by a study conducted by Otto et al, (2021). Indications were present of a notably diminished IQ and issues with focus, males were more impacted than females, especially in terms of performance IQ (Manning &amp; Gregoire, 2006; Sameroff &amp;</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Seifer</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2021). The disparities persisted even after accounting for socioeconomic poverty, parental IQ, and subsequent maternal mental health issues (Manning &amp; Gregoire ,2006; Sameroff &amp;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Seifer</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2021).</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There has historically been a scarcity of prospective research that investigates the cognitive development of children with parents who have schizophrenia, nevertheless, studies have shown evidence of mild cognitive impairment in these children who are at a higher risk (Manning &amp; Gregoire, 2006;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Rokita</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et al, 2021) . This is indicated by the existence of 'soft' neurological indicators (Manning &amp; Gregoire, 2006).</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423372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30</a:t>
            </a:fld>
            <a:endParaRPr lang="en-GB" dirty="0"/>
          </a:p>
        </p:txBody>
      </p:sp>
      <p:sp>
        <p:nvSpPr>
          <p:cNvPr id="3" name="TextBox 2">
            <a:extLst>
              <a:ext uri="{FF2B5EF4-FFF2-40B4-BE49-F238E27FC236}">
                <a16:creationId xmlns:a16="http://schemas.microsoft.com/office/drawing/2014/main" id="{28666370-4E1E-E473-9C18-7430BA1AC841}"/>
              </a:ext>
            </a:extLst>
          </p:cNvPr>
          <p:cNvSpPr txBox="1"/>
          <p:nvPr/>
        </p:nvSpPr>
        <p:spPr>
          <a:xfrm>
            <a:off x="307829" y="346229"/>
            <a:ext cx="11410695" cy="6275244"/>
          </a:xfrm>
          <a:prstGeom prst="rect">
            <a:avLst/>
          </a:prstGeom>
          <a:noFill/>
        </p:spPr>
        <p:txBody>
          <a:bodyPr wrap="square">
            <a:spAutoFit/>
          </a:bodyPr>
          <a:lstStyle/>
          <a:p>
            <a:pPr>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SLIDE 14 - SUMMARY</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In summary, parental mental health, particularly depression, can have a profound impact on children from a young age, persisting throughout their childhood. This is especially true if parents do not receive adequate support and intervention to mitigate the adverse effects of their mental illness on their children. The child might be observed to have difficulty with speech and language, hyperactivity and attention issues, and education and learning challenges. The self-esteem, internal model of the child, and emotional well-being of children may all be profoundly affected and have long-lasting effects throughout their lives. Their physical health also takes an impact and can induce later health concerns.</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Some of the methods to help a child might include ELSA, speech and language, play therapy, drawing and talking, talk about and counselling.</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Interventions to support parents can include family centres that provide parenting courses and emotional support to empower parents to improve their situation. Mother and baby groups, midwives, health visitors, and other healthcare professionals can also offer assistance. Social services and team around the family can effectively mitigate the potential negative effects of parental mental illness on the child.</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Slide 15-  Thank you and close.</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8543730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31</a:t>
            </a:fld>
            <a:endParaRPr lang="en-GB" dirty="0"/>
          </a:p>
        </p:txBody>
      </p:sp>
      <p:sp>
        <p:nvSpPr>
          <p:cNvPr id="3" name="TextBox 2">
            <a:extLst>
              <a:ext uri="{FF2B5EF4-FFF2-40B4-BE49-F238E27FC236}">
                <a16:creationId xmlns:a16="http://schemas.microsoft.com/office/drawing/2014/main" id="{6F28EEB3-CCAC-ADA8-A33D-2DF95EEAF3F9}"/>
              </a:ext>
            </a:extLst>
          </p:cNvPr>
          <p:cNvSpPr txBox="1"/>
          <p:nvPr/>
        </p:nvSpPr>
        <p:spPr>
          <a:xfrm>
            <a:off x="177553" y="133165"/>
            <a:ext cx="11706618" cy="7364645"/>
          </a:xfrm>
          <a:prstGeom prst="rect">
            <a:avLst/>
          </a:prstGeom>
          <a:noFill/>
        </p:spPr>
        <p:txBody>
          <a:bodyPr wrap="square">
            <a:spAutoFit/>
          </a:bodyPr>
          <a:lstStyle/>
          <a:p>
            <a:pPr algn="ctr">
              <a:lnSpc>
                <a:spcPct val="150000"/>
              </a:lnSpc>
              <a:spcAft>
                <a:spcPts val="800"/>
              </a:spcAft>
            </a:pPr>
            <a:r>
              <a:rPr lang="en-GB" sz="1200" b="1" kern="100" dirty="0">
                <a:effectLst/>
                <a:latin typeface="Times New Roman" panose="02020603050405020304" pitchFamily="18" charset="0"/>
                <a:ea typeface="Calibri" panose="020F0502020204030204" pitchFamily="34" charset="0"/>
                <a:cs typeface="Times New Roman" panose="02020603050405020304" pitchFamily="18" charset="0"/>
              </a:rPr>
              <a:t>Reference List.</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Aktar</a:t>
            </a:r>
            <a:r>
              <a:rPr lang="en-GB" sz="11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 Qu, J., Lawrence, P. J., </a:t>
            </a:r>
            <a:r>
              <a:rPr lang="en-GB" sz="11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Tollenaar</a:t>
            </a:r>
            <a:r>
              <a:rPr lang="en-GB" sz="11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S., </a:t>
            </a:r>
            <a:r>
              <a:rPr lang="en-GB" sz="11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Elzinga</a:t>
            </a:r>
            <a:r>
              <a:rPr lang="en-GB" sz="11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B. M., &amp; </a:t>
            </a:r>
            <a:r>
              <a:rPr lang="en-GB" sz="11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Bögels</a:t>
            </a:r>
            <a:r>
              <a:rPr lang="en-GB" sz="11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M. (2019). </a:t>
            </a:r>
            <a:r>
              <a:rPr lang="en-GB" sz="11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Fetal</a:t>
            </a:r>
            <a:r>
              <a:rPr lang="en-GB" sz="11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and infant outcomes in the offspring of parents with perinatal mental disorders: earliest influences. </a:t>
            </a:r>
            <a:r>
              <a:rPr lang="en-GB" sz="11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Frontiers		 in psychiatry</a:t>
            </a:r>
            <a:r>
              <a:rPr lang="en-GB" sz="11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10</a:t>
            </a:r>
            <a:r>
              <a:rPr lang="en-GB" sz="11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391. DOI: 10.3389/fpsyt.2019.00391</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Alegría</a:t>
            </a:r>
            <a:r>
              <a:rPr lang="en-GB" sz="11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Frank, R. G., Hansen, H. B., </a:t>
            </a:r>
            <a:r>
              <a:rPr lang="en-GB" sz="11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Sharfstein</a:t>
            </a:r>
            <a:r>
              <a:rPr lang="en-GB" sz="11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 M., Shim, S., &amp; Tierney, M. (2021).Transforming Mental Health And Addiction Services: Commentary describes steps to improve outcomes for		 people with mental illness and addiction in the 	United States.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Health Affairs</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40</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(2), 226-234.</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DOI: 10.1377/hlthaff.2020.01472</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br>
              <a:rPr lang="en-GB" sz="1100" kern="1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b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American Psychiatric Association. (2013). Diagnostic and statistical manual of mental disorders (5th ed.).</a:t>
            </a:r>
          </a:p>
          <a:p>
            <a:pPr>
              <a:lnSpc>
                <a:spcPct val="150000"/>
              </a:lnSpc>
              <a:spcAft>
                <a:spcPts val="800"/>
              </a:spcAft>
            </a:pPr>
            <a:endParaRPr lang="en-GB" sz="110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Ayers, S., Jessop, D., Pike, A., Parfitt, Y., &amp; Ford, E. (2014). The role of adult attachment style, birth intervention and support in posttraumatic stress after childbirth: A prospective study.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Journal of affective		 disorders</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155</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295-298.</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DOI: 10.1016/j.jad.2013.10.022</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Bianciardi</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E., Vito, C.,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Betrò</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S., De Stefano, A.,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Siracusano</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 &amp;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Niolu</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C. (2020). The anxious aspects of insecure attachment styles are associated with depression either in pregnancy or in the			 postpartum period.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Annals of general psychiatry</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19</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1-9. DOI:10.1186/s12991-020-00301-7</a:t>
            </a:r>
          </a:p>
          <a:p>
            <a:pPr>
              <a:lnSpc>
                <a:spcPct val="150000"/>
              </a:lnSpc>
              <a:spcAft>
                <a:spcPts val="800"/>
              </a:spcAft>
            </a:pPr>
            <a:endParaRPr lang="en-GB" sz="1100" kern="1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Bosmans, G., Van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Vlierberghe</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L.,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Bakermans-Kranenburg</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M. J., Kobak, R., Hermans, D., &amp; van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IJzendoorn</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M. H. (2022). A learning theory approach to attachment theory: Exploring clinical			 applications.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Clinical child and family psychology review</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25</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(3), 591-612. DOI: 10.1007/s10567-021-00377-x</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Times New Roman" panose="02020603050405020304" pitchFamily="18" charset="0"/>
                <a:ea typeface="Calibri" panose="020F0502020204030204" pitchFamily="34" charset="0"/>
              </a:rPr>
              <a:t>Burton, B. K., Krantz, M. F., </a:t>
            </a:r>
            <a:r>
              <a:rPr lang="en-GB" sz="1100" dirty="0" err="1">
                <a:effectLst/>
                <a:latin typeface="Times New Roman" panose="02020603050405020304" pitchFamily="18" charset="0"/>
                <a:ea typeface="Calibri" panose="020F0502020204030204" pitchFamily="34" charset="0"/>
              </a:rPr>
              <a:t>Skovgaard</a:t>
            </a:r>
            <a:r>
              <a:rPr lang="en-GB" sz="1100" dirty="0">
                <a:effectLst/>
                <a:latin typeface="Times New Roman" panose="02020603050405020304" pitchFamily="18" charset="0"/>
                <a:ea typeface="Calibri" panose="020F0502020204030204" pitchFamily="34" charset="0"/>
              </a:rPr>
              <a:t>, L. T., Brandt, J. M., </a:t>
            </a:r>
            <a:r>
              <a:rPr lang="en-GB" sz="1100" dirty="0" err="1">
                <a:effectLst/>
                <a:latin typeface="Times New Roman" panose="02020603050405020304" pitchFamily="18" charset="0"/>
                <a:ea typeface="Calibri" panose="020F0502020204030204" pitchFamily="34" charset="0"/>
              </a:rPr>
              <a:t>Gregersen</a:t>
            </a:r>
            <a:r>
              <a:rPr lang="en-GB" sz="1100" dirty="0">
                <a:effectLst/>
                <a:latin typeface="Times New Roman" panose="02020603050405020304" pitchFamily="18" charset="0"/>
                <a:ea typeface="Calibri" panose="020F0502020204030204" pitchFamily="34" charset="0"/>
              </a:rPr>
              <a:t>, M., </a:t>
            </a:r>
            <a:r>
              <a:rPr lang="en-GB" sz="1100" dirty="0" err="1">
                <a:effectLst/>
                <a:latin typeface="Times New Roman" panose="02020603050405020304" pitchFamily="18" charset="0"/>
                <a:ea typeface="Calibri" panose="020F0502020204030204" pitchFamily="34" charset="0"/>
              </a:rPr>
              <a:t>Søndergaard</a:t>
            </a:r>
            <a:r>
              <a:rPr lang="en-GB" sz="1100" dirty="0">
                <a:effectLst/>
                <a:latin typeface="Times New Roman" panose="02020603050405020304" pitchFamily="18" charset="0"/>
                <a:ea typeface="Calibri" panose="020F0502020204030204" pitchFamily="34" charset="0"/>
              </a:rPr>
              <a:t>, A., &amp; </a:t>
            </a:r>
            <a:r>
              <a:rPr lang="en-GB" sz="1100" dirty="0" err="1">
                <a:effectLst/>
                <a:latin typeface="Times New Roman" panose="02020603050405020304" pitchFamily="18" charset="0"/>
                <a:ea typeface="Calibri" panose="020F0502020204030204" pitchFamily="34" charset="0"/>
              </a:rPr>
              <a:t>Nordentoft</a:t>
            </a:r>
            <a:r>
              <a:rPr lang="en-GB" sz="1100" dirty="0">
                <a:effectLst/>
                <a:latin typeface="Times New Roman" panose="02020603050405020304" pitchFamily="18" charset="0"/>
                <a:ea typeface="Calibri" panose="020F0502020204030204" pitchFamily="34" charset="0"/>
              </a:rPr>
              <a:t>, M. (2023). Impaired motor development in children with familial high risk of schizophrenia or		 bipolar disorder and the association with psychotic experiences: a 4-year Danish observational follow-up study. </a:t>
            </a:r>
            <a:r>
              <a:rPr lang="en-GB" sz="1100" i="1" dirty="0">
                <a:effectLst/>
              </a:rPr>
              <a:t>The Lancet Psychiatry</a:t>
            </a:r>
            <a:r>
              <a:rPr lang="en-GB" sz="1100" dirty="0">
                <a:effectLst/>
              </a:rPr>
              <a:t>, </a:t>
            </a:r>
            <a:r>
              <a:rPr lang="en-GB" sz="1100" i="1" dirty="0">
                <a:effectLst/>
              </a:rPr>
              <a:t>10</a:t>
            </a:r>
            <a:r>
              <a:rPr lang="en-GB" sz="1100" dirty="0">
                <a:effectLst/>
              </a:rPr>
              <a:t>(2), 108-118.</a:t>
            </a:r>
            <a:r>
              <a:rPr lang="en-GB" sz="1100" dirty="0">
                <a:effectLst/>
                <a:latin typeface="Times New Roman" panose="02020603050405020304" pitchFamily="18" charset="0"/>
                <a:ea typeface="Calibri" panose="020F0502020204030204" pitchFamily="34" charset="0"/>
              </a:rPr>
              <a:t> </a:t>
            </a:r>
            <a:r>
              <a:rPr lang="en-GB" sz="1100" u="none" strike="noStrike" dirty="0">
                <a:effectLst/>
                <a:latin typeface="Times New Roman" panose="02020603050405020304" pitchFamily="18" charset="0"/>
                <a:ea typeface="Calibri" panose="020F0502020204030204" pitchFamily="34" charset="0"/>
                <a:hlinkClick r:id="rId2">
                  <a:extLst>
                    <a:ext uri="{A12FA001-AC4F-418D-AE19-62706E023703}">
                      <ahyp:hlinkClr xmlns:ahyp="http://schemas.microsoft.com/office/drawing/2018/hyperlinkcolor" val="tx"/>
                    </a:ext>
                  </a:extLst>
                </a:hlinkClick>
              </a:rPr>
              <a:t>DOI:			 10.1016/S2215-0366(22)00402-3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31773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32</a:t>
            </a:fld>
            <a:endParaRPr lang="en-GB" dirty="0"/>
          </a:p>
        </p:txBody>
      </p:sp>
      <p:sp>
        <p:nvSpPr>
          <p:cNvPr id="3" name="TextBox 2">
            <a:extLst>
              <a:ext uri="{FF2B5EF4-FFF2-40B4-BE49-F238E27FC236}">
                <a16:creationId xmlns:a16="http://schemas.microsoft.com/office/drawing/2014/main" id="{52EEF6EA-528B-09DB-0AE6-FD22960DEE58}"/>
              </a:ext>
            </a:extLst>
          </p:cNvPr>
          <p:cNvSpPr txBox="1"/>
          <p:nvPr/>
        </p:nvSpPr>
        <p:spPr>
          <a:xfrm>
            <a:off x="124287" y="115410"/>
            <a:ext cx="11869445" cy="7396320"/>
          </a:xfrm>
          <a:prstGeom prst="rect">
            <a:avLst/>
          </a:prstGeom>
          <a:noFill/>
        </p:spPr>
        <p:txBody>
          <a:bodyPr wrap="square">
            <a:spAutoFit/>
          </a:bodyPr>
          <a:lstStyle/>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Cameron, E. E.,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Sedov</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I. D., &amp;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Tomfohr</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-Madsen, L. M. (2016). Prevalence of paternal depression in pregnancy and the postpartum: an updated meta-analysis.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Journal of affective disorders</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206</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189		-203.DOI: 10.1016/j.jad.2016.07.044</a:t>
            </a:r>
          </a:p>
          <a:p>
            <a:pPr>
              <a:lnSpc>
                <a:spcPct val="150000"/>
              </a:lnSpc>
              <a:spcAft>
                <a:spcPts val="800"/>
              </a:spcAft>
            </a:pP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Cassidy, J. (2008). “The nature of the child's ties,” in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Handbook of Attachment: Theory, Research, and Clinical Applications, 2nd </a:t>
            </a:r>
            <a:r>
              <a:rPr lang="en-GB" sz="1100" i="1" kern="100" dirty="0" err="1">
                <a:effectLst/>
                <a:latin typeface="Times New Roman" panose="02020603050405020304" pitchFamily="18" charset="0"/>
                <a:ea typeface="Calibri" panose="020F0502020204030204" pitchFamily="34" charset="0"/>
                <a:cs typeface="Times New Roman" panose="02020603050405020304" pitchFamily="18" charset="0"/>
              </a:rPr>
              <a:t>Edn</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eds J. Cassidy and P. R. Shaver (New York, NY: The Guilford Press), 3		–22.</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Cooke, J. E.,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Deneault</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 A., Devereux, C.,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Eirich</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R., Fearon, R. P., &amp; Madigan, S. (2022). Parental sensitivity and child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behavioral</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problems: A meta‐analytic review.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Child Development</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93</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(5), 1231-1248.</a:t>
            </a: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Das, J., &amp; Maitra, A. (2021). Maternal DNA methylation during pregnancy: a review.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Reproductive Sciences</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1-12.</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DOI: 10.1007/s43032-020-00456-4</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Deng, J., Zhou, F., Hou, W.,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Heybati</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K.,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Lohit</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S., Abbas, U., &amp;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Heybati</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S. (2023). Prevalence of mental health symptoms in children and adolescents during the COVID‐19 pandemic: A meta‐analysis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Annals of the New York Academy of Sciences</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1520</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 53-73.</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DOI: </a:t>
            </a:r>
            <a:r>
              <a:rPr lang="en-GB" sz="1100" u="none" strike="noStrike" kern="100" dirty="0">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10.1111/nyas.14947</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Denver, R. J. (2009). Structural and functional evolution of vertebrate neuroendocrine stress systems.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Annals of the New York Academy of Sciences</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1163</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 1-16.</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DOI: 10.1111/j.1749-6632.2009.04433.x</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Deussing</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J. M., &amp; Chen, A. (2018). The corticotropin-releasing factor family: physiology of </a:t>
            </a:r>
            <a:r>
              <a:rPr lang="en-GB" sz="1100" kern="100" dirty="0">
                <a:latin typeface="Times New Roman" panose="02020603050405020304" pitchFamily="18" charset="0"/>
                <a:ea typeface="Calibri" panose="020F0502020204030204" pitchFamily="34" charset="0"/>
                <a:cs typeface="Times New Roman" panose="02020603050405020304" pitchFamily="18" charset="0"/>
              </a:rPr>
              <a:t> </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the stress response.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Physiological reviews</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98</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(4), 2225-2286.</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DOI:10.1152/physrev.00042.2017</a:t>
            </a:r>
          </a:p>
          <a:p>
            <a:pPr>
              <a:lnSpc>
                <a:spcPct val="150000"/>
              </a:lnSpc>
              <a:spcAft>
                <a:spcPts val="800"/>
              </a:spcAft>
            </a:pP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Feinberg, J. I.,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Bakulski</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K. M., Jaffe, A. E.,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Tryggvadottir</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R., Brown, S. C., Goldman, L. R.,&amp; Feinberg, A. P. (2015). Paternal sperm DNA methylation associated with early signs of autism risk in an autism		-enriched cohort.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International journal of epidemiology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44</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(4), 1199-1210.</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DOI: 10.1093/</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ije</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/dyv028</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6463025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33</a:t>
            </a:fld>
            <a:endParaRPr lang="en-GB" dirty="0"/>
          </a:p>
        </p:txBody>
      </p:sp>
      <p:sp>
        <p:nvSpPr>
          <p:cNvPr id="3" name="TextBox 2">
            <a:extLst>
              <a:ext uri="{FF2B5EF4-FFF2-40B4-BE49-F238E27FC236}">
                <a16:creationId xmlns:a16="http://schemas.microsoft.com/office/drawing/2014/main" id="{A4FC5FC2-38E2-1C99-64E0-5743944F04EE}"/>
              </a:ext>
            </a:extLst>
          </p:cNvPr>
          <p:cNvSpPr txBox="1"/>
          <p:nvPr/>
        </p:nvSpPr>
        <p:spPr>
          <a:xfrm>
            <a:off x="133165" y="159798"/>
            <a:ext cx="11958221" cy="7694542"/>
          </a:xfrm>
          <a:prstGeom prst="rect">
            <a:avLst/>
          </a:prstGeom>
          <a:noFill/>
        </p:spPr>
        <p:txBody>
          <a:bodyPr wrap="square">
            <a:spAutoFit/>
          </a:bodyPr>
          <a:lstStyle/>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Filippetti, M. L., Clarke, A. D., &amp; Rigato, S. (2022). The mental health crisis of expectant women in the UK: effects of the COVID-19 pandemic on prenatal mental health, antenatal attachment and social 		support.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BMC Pregnancy and Childbirth</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22</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 1-10 DOI:10.1186/s12884-022-04387-7</a:t>
            </a:r>
          </a:p>
          <a:p>
            <a:pPr>
              <a:lnSpc>
                <a:spcPct val="150000"/>
              </a:lnSpc>
              <a:spcAft>
                <a:spcPts val="800"/>
              </a:spcAft>
            </a:pP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Fox, S. E., Levitt, P., &amp; Nelson III, C. A. (2010). How the timing and quality of early experiences influence the development of brain architecture.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Child development</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81</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 28-40.</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DOI: 10.1111/j.1467		-8624.2009.01380.x</a:t>
            </a:r>
            <a:br>
              <a:rPr lang="en-GB" sz="1100" kern="100" dirty="0">
                <a:latin typeface="Calibri" panose="020F0502020204030204" pitchFamily="34" charset="0"/>
                <a:ea typeface="Calibri" panose="020F0502020204030204" pitchFamily="34" charset="0"/>
                <a:cs typeface="Times New Roman" panose="02020603050405020304" pitchFamily="18" charset="0"/>
              </a:rPr>
            </a:b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Gentile, S., &amp; Fusco, M. L. (2017). Untreated perinatal paternal depression: Effects on offspring.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Psychiatry Research</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252</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325-332. DOI: 10.1016/j.psychres.2017.02.064</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Giallo</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R.,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D’Esposito</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F.,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Cooklin</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 Mensah, F., Lucas, N., Wade, C., &amp; Nicholson, J. M. (2013). Psychosocial risk factors associated with fathers’ mental health in the postnatal period: results from a		 population-based study.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Social psychiatry and psychiatric epidemiology</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48</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563-573.DOI: 10.1007/s00127-012-0568-8</a:t>
            </a:r>
          </a:p>
          <a:p>
            <a:pPr>
              <a:lnSpc>
                <a:spcPct val="150000"/>
              </a:lnSpc>
              <a:spcAft>
                <a:spcPts val="800"/>
              </a:spcAft>
            </a:pP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Glasser, S., &amp; Lerner-</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Geva</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L. (2019). Focus on fathers: paternal depression in the perinatal period.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Perspectives in public health</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139</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(4), 195-198. DOI: 10.1177/1757913918790597</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Goldstein, M. H., King, A. P., &amp; West, M. J. (2003). Social interaction shapes babbling: Testing parallels between birdsong and speech.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Proceedings of the National Academy of Sciences</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100</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(13), 8030-8035.		</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DOI: 10.1073/pnas.1332441100</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b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Golinkoff</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R. M., Can, D. D.,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Soderstrom</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M., &amp; Hirsh-</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Pasek</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K. (2015). (Baby) talk to me: The social context of infant-directed speech and its effects on early language acquisition.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Current Directions in		 Psychological Science</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24</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(5), 339-344. DOI: 10.1177/0963721415595345</a:t>
            </a:r>
          </a:p>
          <a:p>
            <a:pPr>
              <a:lnSpc>
                <a:spcPct val="150000"/>
              </a:lnSpc>
              <a:spcAft>
                <a:spcPts val="800"/>
              </a:spcAft>
            </a:pP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Grossmann, T., </a:t>
            </a:r>
            <a:r>
              <a:rPr lang="en-GB" sz="11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Oberecker</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 Koch, S. P., &amp; </a:t>
            </a:r>
            <a:r>
              <a:rPr lang="en-GB" sz="11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Friederici</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D. (2010). The developmental origins of voice processing in the human brain.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Neuron</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65</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(6), 852-858.</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DOI: </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10.1016/j.neuron.2010.03.001</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dirty="0"/>
          </a:p>
        </p:txBody>
      </p:sp>
    </p:spTree>
    <p:extLst>
      <p:ext uri="{BB962C8B-B14F-4D97-AF65-F5344CB8AC3E}">
        <p14:creationId xmlns:p14="http://schemas.microsoft.com/office/powerpoint/2010/main" val="35141897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34</a:t>
            </a:fld>
            <a:endParaRPr lang="en-GB" dirty="0"/>
          </a:p>
        </p:txBody>
      </p:sp>
      <p:sp>
        <p:nvSpPr>
          <p:cNvPr id="3" name="TextBox 2">
            <a:extLst>
              <a:ext uri="{FF2B5EF4-FFF2-40B4-BE49-F238E27FC236}">
                <a16:creationId xmlns:a16="http://schemas.microsoft.com/office/drawing/2014/main" id="{9E99CB07-8047-F8F0-B355-D7663DC10F81}"/>
              </a:ext>
            </a:extLst>
          </p:cNvPr>
          <p:cNvSpPr txBox="1"/>
          <p:nvPr/>
        </p:nvSpPr>
        <p:spPr>
          <a:xfrm>
            <a:off x="112450" y="4124"/>
            <a:ext cx="11967099" cy="6985951"/>
          </a:xfrm>
          <a:prstGeom prst="rect">
            <a:avLst/>
          </a:prstGeom>
          <a:noFill/>
        </p:spPr>
        <p:txBody>
          <a:bodyPr wrap="square">
            <a:spAutoFit/>
          </a:bodyPr>
          <a:lstStyle/>
          <a:p>
            <a:pPr>
              <a:lnSpc>
                <a:spcPct val="150000"/>
              </a:lnSpc>
              <a:spcAft>
                <a:spcPts val="800"/>
              </a:spcAft>
            </a:pP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Gureje</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O., &amp;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Oladeji</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B. (2008). Mental health, morbidity, and impact. DOI:10.1016/B978-0-12-803678-5.00288-5</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Halladay, L. R., &amp; Herron, S. M. (2023). Lasting impact of postnatal maternal separation on the developing BNST: Lifelong socioemotional consequences.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Neuropharmacology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225</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109404. DOI:			 10.1016/j.neuropharm.2022.109404</a:t>
            </a:r>
            <a:br>
              <a:rPr lang="en-GB" sz="11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Hay, D. F.,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Asten</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P., Mills, A., Kumar, R.,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Pawlby</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S., &amp; Sharp, D. (2001). Intellectual problems shown by 11-year-old children whose mothers had postnatal depression.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The Journal of Child Psychology and		 Psychiatry and Allied Disciplines</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42</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(7), 871-889.</a:t>
            </a:r>
            <a:br>
              <a:rPr lang="en-GB" sz="11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Hostinar</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C. E., Sullivan, R. M., &amp; Gunnar, M. R. (2014). Psychobiological mechanisms underlying the social buffering of the hypothalamic–pituitary–adrenocortical axis: A review of animal models and human		 studies across development.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Psychological bulletin</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140</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 256.</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DOI: 10.1037/a0032671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Howard, L. M., &amp; Khalifeh, H. (2020). Perinatal mental health: a review of progress and challenges.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World Psychiatry</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19</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(3), 313-327.</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DOI:10.1002/wps.20769</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Irfan, H., Munir, M., &amp; Majeed, S. (2023). Exploring the Relationship between Insecure Attachment Styles and Social Anxiety in Undergraduate Students.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Journal of Business and Social Review in Emerging		 Economies</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9</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(3), 315-324.</a:t>
            </a: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Jack, B. W., &amp; Culpepper, L. (1990). Preconception care: risk reduction and health promotion in preparation for pregnancy.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Jama</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264</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(9), 1147-1149.</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DOI: 10.1001/jama1990.03450090083032</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Janeczko, D.,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Hołowczuk</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M.,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Orzeł</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Klatka</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B., &amp;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Semczuk</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 (2020). Paternal age is affected by genetic abnormalities, perinatal complications and mental health of the offspring.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Biomedical reports</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12</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(3), 83-88. DOI: 10.3892/br.2019.1266</a:t>
            </a: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b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567373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35</a:t>
            </a:fld>
            <a:endParaRPr lang="en-GB" dirty="0"/>
          </a:p>
        </p:txBody>
      </p:sp>
      <p:sp>
        <p:nvSpPr>
          <p:cNvPr id="3" name="TextBox 2">
            <a:extLst>
              <a:ext uri="{FF2B5EF4-FFF2-40B4-BE49-F238E27FC236}">
                <a16:creationId xmlns:a16="http://schemas.microsoft.com/office/drawing/2014/main" id="{51C2E159-C184-22CD-4300-C2C14BBC3B93}"/>
              </a:ext>
            </a:extLst>
          </p:cNvPr>
          <p:cNvSpPr txBox="1"/>
          <p:nvPr/>
        </p:nvSpPr>
        <p:spPr>
          <a:xfrm>
            <a:off x="124287" y="115410"/>
            <a:ext cx="11922711" cy="6985951"/>
          </a:xfrm>
          <a:prstGeom prst="rect">
            <a:avLst/>
          </a:prstGeom>
          <a:noFill/>
        </p:spPr>
        <p:txBody>
          <a:bodyPr wrap="square">
            <a:spAutoFit/>
          </a:bodyPr>
          <a:lstStyle/>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Jeong, J.,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Franchett</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E. E., Ramos de Oliveira, C. V.,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Rehmani</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K., &amp; Yousafzai, A. K. (2021). Parenting interventions to promote early child development in the first three years of life: A global systematic 		review and meta-analysis. </a:t>
            </a:r>
            <a:r>
              <a:rPr lang="en-GB" sz="1100" i="1" kern="100" dirty="0" err="1">
                <a:effectLst/>
                <a:latin typeface="Calibri" panose="020F0502020204030204" pitchFamily="34" charset="0"/>
                <a:ea typeface="Calibri" panose="020F0502020204030204" pitchFamily="34" charset="0"/>
                <a:cs typeface="Times New Roman" panose="02020603050405020304" pitchFamily="18" charset="0"/>
              </a:rPr>
              <a:t>PLoS</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 medicine</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18</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(5), e1003602.</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DOI: 10.1371/journal.pmed.1003602</a:t>
            </a:r>
            <a:br>
              <a:rPr lang="en-GB" sz="1100" kern="100" dirty="0">
                <a:latin typeface="Calibri" panose="020F0502020204030204" pitchFamily="34" charset="0"/>
                <a:ea typeface="Calibri" panose="020F0502020204030204" pitchFamily="34" charset="0"/>
                <a:cs typeface="Times New Roman" panose="02020603050405020304" pitchFamily="18" charset="0"/>
              </a:rPr>
            </a:b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Jethava</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V.,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Kadish</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J.,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Kakonge</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L., &amp; Wiseman-Hakes, C. (2022). Early attachment and the development of social communication: a neuropsychological approach.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Frontiers in Psychiatry</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13</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838950.		 DOI:10.3389/fpsyt.2022.838950</a:t>
            </a:r>
            <a:b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br>
            <a:b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Jung, J. (2023).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Neighbourhood Effects on Antisocial Behaviour Among Young People in England and Wales: A Multilevel Analysis</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(Doctoral dissertation, University of Bristol).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Kageyama, K., &amp; Suda, T. (2009). Regulatory mechanisms underlying corticotropin-releasing factor gene expression in the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hypothalam</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Endocrine journal</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56</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(3), 335-344.</a:t>
            </a:r>
            <a:r>
              <a:rPr lang="en-GB" sz="1100" kern="100" dirty="0">
                <a:latin typeface="Times New Roman" panose="02020603050405020304" pitchFamily="18" charset="0"/>
                <a:ea typeface="Calibri" panose="020F0502020204030204" pitchFamily="34" charset="0"/>
                <a:cs typeface="Times New Roman" panose="02020603050405020304" pitchFamily="18" charset="0"/>
              </a:rPr>
              <a:t> </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DOI: 10.1507/ENDOCRJ.K09E-075</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Kamis, C. (2021). The long-term impact of parental mental health on children’s distress trajectories in adulthood.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Society and mental health</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11</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(1), 54-68. DOI: 10.1177/2156869320912520</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Kaplan, P. S., Danko, C. M., Diaz, A., &amp;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Kalinka</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C. J. (2011). An associative learning deficit in 1-year-old infants of depressed mothers: Role of depression duration.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Infant </a:t>
            </a:r>
            <a:r>
              <a:rPr lang="en-GB" sz="1050" i="1" kern="100" dirty="0" err="1">
                <a:effectLst/>
                <a:latin typeface="Calibri" panose="020F0502020204030204" pitchFamily="34" charset="0"/>
                <a:ea typeface="Calibri" panose="020F0502020204030204" pitchFamily="34" charset="0"/>
                <a:cs typeface="Times New Roman" panose="02020603050405020304" pitchFamily="18" charset="0"/>
              </a:rPr>
              <a:t>behavior</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 and development</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34</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(1), 35-		44. DOI: </a:t>
            </a:r>
            <a:r>
              <a:rPr lang="en-GB" sz="1100" u="sng" kern="100" dirty="0">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10.1016/j.infbeh.2010.07.014</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Kim, H. G., Erickson, N. L., &amp; Flynn, J. M. (2021). Keeping parent, child, and relationship in mind: Clinical effectiveness of a trauma-informed, multigenerational, attachment-based, mother-baby partial		 hospital program in an urban safety net hospital.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Maternal and child health journal</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25</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(11), 1776-1786.</a:t>
            </a: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Kitamura, C., &amp; Lam, C. (2009). Age‐specific preferences for infant‐directed affective intent.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Infancy</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14</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(1), 77-100.</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DOI: 10.1080/15250000802569777</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253993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36</a:t>
            </a:fld>
            <a:endParaRPr lang="en-GB" dirty="0"/>
          </a:p>
        </p:txBody>
      </p:sp>
      <p:sp>
        <p:nvSpPr>
          <p:cNvPr id="3" name="TextBox 2">
            <a:extLst>
              <a:ext uri="{FF2B5EF4-FFF2-40B4-BE49-F238E27FC236}">
                <a16:creationId xmlns:a16="http://schemas.microsoft.com/office/drawing/2014/main" id="{51C2E159-C184-22CD-4300-C2C14BBC3B93}"/>
              </a:ext>
            </a:extLst>
          </p:cNvPr>
          <p:cNvSpPr txBox="1"/>
          <p:nvPr/>
        </p:nvSpPr>
        <p:spPr>
          <a:xfrm>
            <a:off x="124287" y="115410"/>
            <a:ext cx="11922711" cy="676532"/>
          </a:xfrm>
          <a:prstGeom prst="rect">
            <a:avLst/>
          </a:prstGeom>
          <a:noFill/>
        </p:spPr>
        <p:txBody>
          <a:bodyPr wrap="square">
            <a:spAutoFit/>
          </a:bodyPr>
          <a:lstStyle/>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9F2E0340-800D-379A-A0E3-39976A0423D5}"/>
              </a:ext>
            </a:extLst>
          </p:cNvPr>
          <p:cNvSpPr txBox="1"/>
          <p:nvPr/>
        </p:nvSpPr>
        <p:spPr>
          <a:xfrm>
            <a:off x="124287" y="115409"/>
            <a:ext cx="11943426" cy="7316042"/>
          </a:xfrm>
          <a:prstGeom prst="rect">
            <a:avLst/>
          </a:prstGeom>
          <a:noFill/>
        </p:spPr>
        <p:txBody>
          <a:bodyPr wrap="square">
            <a:spAutoFit/>
          </a:bodyPr>
          <a:lstStyle/>
          <a:p>
            <a:pPr>
              <a:lnSpc>
                <a:spcPct val="150000"/>
              </a:lnSpc>
              <a:spcAft>
                <a:spcPts val="800"/>
              </a:spcAft>
            </a:pPr>
            <a:r>
              <a:rPr lang="en-GB"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Kok, R., Linting, M., </a:t>
            </a:r>
            <a:r>
              <a:rPr lang="en-GB" sz="12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Bakermans-Kranenburg</a:t>
            </a:r>
            <a:r>
              <a:rPr lang="en-GB"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J., van </a:t>
            </a:r>
            <a:r>
              <a:rPr lang="en-GB" sz="12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IJzendoorn</a:t>
            </a:r>
            <a:r>
              <a:rPr lang="en-GB"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H., </a:t>
            </a:r>
            <a:r>
              <a:rPr lang="en-GB" sz="12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Jaddoe</a:t>
            </a:r>
            <a:r>
              <a:rPr lang="en-GB"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V. W., </a:t>
            </a:r>
            <a:r>
              <a:rPr lang="en-GB" sz="12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Hofman</a:t>
            </a:r>
            <a:r>
              <a:rPr lang="en-GB"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&amp; </a:t>
            </a:r>
            <a:r>
              <a:rPr lang="en-GB" sz="12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Tiemeier</a:t>
            </a:r>
            <a:r>
              <a:rPr lang="en-GB"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H. (2013). Maternal sensitivity and internalizing problems: Evidence from		 two longitudinal studies in early childhood.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Child Psychiatry &amp; Human Development</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44</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751-765.</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u="none" strike="noStrike"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2"/>
              </a:rPr>
              <a:t>DOI:10.1007/s10578-013-		0369-7</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Krauss, S., Orth, U., &amp; Robins, R. W. (2020). Family environment and self-esteem development: A longitudinal study from age 10 to 16.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Journal of personality and social psychology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119</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(2), 457.		</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DOI:10.1037/pspp0000263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Kuitunen-Paul, S., Eichler, A., </a:t>
            </a:r>
            <a:r>
              <a:rPr lang="en-GB" sz="12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Wiedmann</a:t>
            </a:r>
            <a:r>
              <a:rPr lang="en-GB"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a:t>
            </a:r>
            <a:r>
              <a:rPr lang="en-GB" sz="12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Basedow</a:t>
            </a:r>
            <a:r>
              <a:rPr lang="en-GB"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L. A., </a:t>
            </a:r>
            <a:r>
              <a:rPr lang="en-GB" sz="12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Roessner</a:t>
            </a:r>
            <a:r>
              <a:rPr lang="en-GB"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V., &amp; Golub, Y. (2023). Comparing self-report and parental report of psychopathologies in adolescents with substance		 use disorders.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European Child &amp; Adolescent 	Psychiatry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32</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(2), 331-342.</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DOI:10.1007/s00787-021-01865-9</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Lacey, R. E., Howe, L. D., Kelly-Irving, M., Bartley, M., &amp; Kelly, Y. (2022). The clustering of adverse childhood experiences in the Avon Longitudinal Study of Parents and Children: are		 gender and poverty important?.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Journal of interpersonal violence</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37</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(5-6), 2218-2241.</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DOI: 10.1177/0886260520935096</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Lam-</a:t>
            </a:r>
            <a:r>
              <a:rPr lang="en-GB" sz="1200" u="sng"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Cassettari</a:t>
            </a:r>
            <a:r>
              <a:rPr lang="en-GB" sz="1200"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 &amp; </a:t>
            </a:r>
            <a:r>
              <a:rPr lang="en-GB" sz="1200" u="sng"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Kohlhoff</a:t>
            </a:r>
            <a:r>
              <a:rPr lang="en-GB" sz="1200"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 (2020</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Effect of maternal depression on infant-directed speech to prelinguistic infants: Implications for language development. </a:t>
            </a:r>
            <a:r>
              <a:rPr lang="en-GB" sz="1100" i="1" kern="100" dirty="0" err="1">
                <a:effectLst/>
                <a:latin typeface="Calibri" panose="020F0502020204030204" pitchFamily="34" charset="0"/>
                <a:ea typeface="Calibri" panose="020F0502020204030204" pitchFamily="34" charset="0"/>
                <a:cs typeface="Times New Roman" panose="02020603050405020304" pitchFamily="18" charset="0"/>
              </a:rPr>
              <a:t>PloSone</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15</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(7), e0236787.		</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DOI: 10.1371/journal.pone.0236787</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Lautarescu</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Craig, M. C., &amp; Glover, V. (2020). Prenatal stress: Effects on </a:t>
            </a:r>
            <a:r>
              <a:rPr lang="en-GB"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fetal</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child brain development.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International review of neurobiology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150</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17-40.</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u="sng"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DOI;</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10.1016/bs.irn.2019.11.002</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Leach, L. S.,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Poyser</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C.,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Cooklin</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 R., &amp;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Giallo</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R. (2016). Prevalence and course of anxiety disorders (and symptom levels) in men across the perinatal period: a 	systematic review.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Journal		 of affective disorders</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190</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675-686. DOI: 10.1016/j.jad.2015.09.063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9417992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37</a:t>
            </a:fld>
            <a:endParaRPr lang="en-GB" dirty="0"/>
          </a:p>
        </p:txBody>
      </p:sp>
      <p:sp>
        <p:nvSpPr>
          <p:cNvPr id="3" name="TextBox 2">
            <a:extLst>
              <a:ext uri="{FF2B5EF4-FFF2-40B4-BE49-F238E27FC236}">
                <a16:creationId xmlns:a16="http://schemas.microsoft.com/office/drawing/2014/main" id="{51C2E159-C184-22CD-4300-C2C14BBC3B93}"/>
              </a:ext>
            </a:extLst>
          </p:cNvPr>
          <p:cNvSpPr txBox="1"/>
          <p:nvPr/>
        </p:nvSpPr>
        <p:spPr>
          <a:xfrm>
            <a:off x="124287" y="115410"/>
            <a:ext cx="11922711" cy="676532"/>
          </a:xfrm>
          <a:prstGeom prst="rect">
            <a:avLst/>
          </a:prstGeom>
          <a:noFill/>
        </p:spPr>
        <p:txBody>
          <a:bodyPr wrap="square">
            <a:spAutoFit/>
          </a:bodyPr>
          <a:lstStyle/>
          <a:p>
            <a:pPr>
              <a:lnSpc>
                <a:spcPct val="150000"/>
              </a:lnSpc>
              <a:spcAft>
                <a:spcPts val="800"/>
              </a:spcAft>
            </a:pPr>
            <a:r>
              <a:rPr lang="en-GB" sz="1100" kern="10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B4FB7CB6-BF37-669B-EE0C-DE09B652146F}"/>
              </a:ext>
            </a:extLst>
          </p:cNvPr>
          <p:cNvSpPr txBox="1"/>
          <p:nvPr/>
        </p:nvSpPr>
        <p:spPr>
          <a:xfrm>
            <a:off x="307829" y="115410"/>
            <a:ext cx="11576341" cy="7537961"/>
          </a:xfrm>
          <a:prstGeom prst="rect">
            <a:avLst/>
          </a:prstGeom>
          <a:noFill/>
        </p:spPr>
        <p:txBody>
          <a:bodyPr wrap="square">
            <a:spAutoFit/>
          </a:bodyPr>
          <a:lstStyle/>
          <a:p>
            <a:pPr>
              <a:lnSpc>
                <a:spcPct val="150000"/>
              </a:lnSpc>
              <a:spcAft>
                <a:spcPts val="800"/>
              </a:spcAft>
            </a:pPr>
            <a:r>
              <a:rPr lang="en-GB" sz="11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Leclère</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 </a:t>
            </a:r>
            <a:r>
              <a:rPr lang="en-GB" sz="11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Viaux</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Avril, M., </a:t>
            </a:r>
            <a:r>
              <a:rPr lang="en-GB" sz="11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Achard</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 </a:t>
            </a:r>
            <a:r>
              <a:rPr lang="en-GB" sz="11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Chetouani</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a:t>
            </a:r>
            <a:r>
              <a:rPr lang="en-GB" sz="11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Missonnier</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&amp; Cohen, D. (2014). Why synchrony matters during mother-child interactions: a systematic review. </a:t>
            </a:r>
            <a:r>
              <a:rPr lang="en-GB" sz="1100" i="1" kern="100" dirty="0" err="1">
                <a:effectLst/>
                <a:latin typeface="Calibri" panose="020F0502020204030204" pitchFamily="34" charset="0"/>
                <a:ea typeface="Calibri" panose="020F0502020204030204" pitchFamily="34" charset="0"/>
                <a:cs typeface="Times New Roman" panose="02020603050405020304" pitchFamily="18" charset="0"/>
              </a:rPr>
              <a:t>PloS</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 one</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9</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(12), e113571.		</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DOI: 10.1371/journal.pone.0113571</a:t>
            </a:r>
            <a:b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b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11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Leder</a:t>
            </a:r>
            <a:r>
              <a:rPr lang="en-GB" sz="11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G., &amp; </a:t>
            </a:r>
            <a:r>
              <a:rPr lang="en-GB" sz="11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Zawidzki</a:t>
            </a:r>
            <a:r>
              <a:rPr lang="en-GB" sz="11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T. (2023). The skill of mental health: Towards a new theory of mental health and disorder.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Philosophy and the Mind Sciences</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4</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DOI: 10.33735/phimisci.2023.9684</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Lee, A., &amp; Hankin, B. L. (2009). Insecure attachment, dysfunctional attitudes, and low self-esteem predicting prospective symptoms of depression and anxiety during adolescence.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Journal of clinical child		 &amp; Adolescent Psychology</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38</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(2), 219-231.. DOI: 10.1080/15374410802698396</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Leijten</a:t>
            </a:r>
            <a:r>
              <a:rPr lang="en-GB" sz="11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 Scott, S., Landau, S., Harris, V., Mann, J., Hutchings, J., &amp; Gardner, F. (2020). Individual participant data meta-analysis: Impact of conduct problem severity, comorbid attention deficit/			hyperactivity disorder and emotional problems, and maternal depression on parenting program effects.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Journal of the American Academy of Child &amp; Adolescent			 Psychiatry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59</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(8), 933-943.</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u="none" strike="noStrike"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2"/>
              </a:rPr>
              <a:t>DOI:10.1016/j.jaac.2020.01.023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Macdonald, J. A., Greenwood, C. J., Letcher, P., Spry, E. A., Mansour, K., McIntosh, J. E., &amp; Olsson, C. A. (2021). Parent and peer attachments in adolescence and paternal postpartum mental health:		 findings from the ATP Generation 3 Study.</a:t>
            </a:r>
            <a:r>
              <a:rPr lang="en-GB" sz="1100" kern="100" dirty="0">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Frontiers in Psychology</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12</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672174. DOI: 10.3389/fpsyg.2021.672174</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Malave, L., van Dijk, M. T., &amp; </a:t>
            </a:r>
            <a:r>
              <a:rPr lang="en-GB" sz="11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Anacker</a:t>
            </a:r>
            <a:r>
              <a:rPr lang="en-GB" sz="11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C. (2022). Early life adversity shapes neural circuit function during sensitive postnatal developmental periods.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Translational psychiatry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12</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 306.</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u="none" strike="noStrike"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3"/>
              </a:rPr>
              <a:t>DOI: 10.1038/s41398-022-02092-9</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Manning, C., &amp; Gregoire, A. (2006). Effects of parental mental illness on children.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Psychiatry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5</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 10-12.</a:t>
            </a:r>
          </a:p>
          <a:p>
            <a:pPr>
              <a:lnSpc>
                <a:spcPct val="150000"/>
              </a:lnSpc>
              <a:spcAft>
                <a:spcPts val="800"/>
              </a:spcAft>
            </a:pPr>
            <a:r>
              <a:rPr lang="en-GB" sz="1100" b="1"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McDougall, P., &amp; Vaillancourt, T. (2015). Long-term adult outcomes of peer victimization in childhood and adolescence: Pathways to adjustment and maladjustment.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American Psychologist</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70</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(4), 300.		 DOI: 10.1037/a0039174</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307753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38</a:t>
            </a:fld>
            <a:endParaRPr lang="en-GB" dirty="0"/>
          </a:p>
        </p:txBody>
      </p:sp>
      <p:sp>
        <p:nvSpPr>
          <p:cNvPr id="3" name="TextBox 2">
            <a:extLst>
              <a:ext uri="{FF2B5EF4-FFF2-40B4-BE49-F238E27FC236}">
                <a16:creationId xmlns:a16="http://schemas.microsoft.com/office/drawing/2014/main" id="{51C2E159-C184-22CD-4300-C2C14BBC3B93}"/>
              </a:ext>
            </a:extLst>
          </p:cNvPr>
          <p:cNvSpPr txBox="1"/>
          <p:nvPr/>
        </p:nvSpPr>
        <p:spPr>
          <a:xfrm>
            <a:off x="124287" y="115410"/>
            <a:ext cx="11922711" cy="676532"/>
          </a:xfrm>
          <a:prstGeom prst="rect">
            <a:avLst/>
          </a:prstGeom>
          <a:noFill/>
        </p:spPr>
        <p:txBody>
          <a:bodyPr wrap="square">
            <a:spAutoFit/>
          </a:bodyPr>
          <a:lstStyle/>
          <a:p>
            <a:pPr>
              <a:lnSpc>
                <a:spcPct val="150000"/>
              </a:lnSpc>
              <a:spcAft>
                <a:spcPts val="800"/>
              </a:spcAft>
            </a:pPr>
            <a:r>
              <a:rPr lang="en-GB" sz="1100" kern="10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92E8D78E-3AD2-AFB0-37DD-80F7D5A36A70}"/>
              </a:ext>
            </a:extLst>
          </p:cNvPr>
          <p:cNvSpPr txBox="1"/>
          <p:nvPr/>
        </p:nvSpPr>
        <p:spPr>
          <a:xfrm>
            <a:off x="113929" y="0"/>
            <a:ext cx="11943426" cy="7258205"/>
          </a:xfrm>
          <a:prstGeom prst="rect">
            <a:avLst/>
          </a:prstGeom>
          <a:noFill/>
        </p:spPr>
        <p:txBody>
          <a:bodyPr wrap="square">
            <a:spAutoFit/>
          </a:bodyPr>
          <a:lstStyle/>
          <a:p>
            <a:pPr>
              <a:lnSpc>
                <a:spcPct val="150000"/>
              </a:lnSpc>
              <a:spcAft>
                <a:spcPts val="800"/>
              </a:spcAft>
            </a:pPr>
            <a:r>
              <a:rPr lang="en-GB" sz="1100" dirty="0">
                <a:effectLst/>
                <a:latin typeface="Times New Roman" panose="02020603050405020304" pitchFamily="18" charset="0"/>
                <a:ea typeface="Calibri" panose="020F0502020204030204" pitchFamily="34" charset="0"/>
              </a:rPr>
              <a:t>McGovern, R., </a:t>
            </a:r>
            <a:r>
              <a:rPr lang="en-GB" sz="1100" dirty="0" err="1">
                <a:effectLst/>
                <a:latin typeface="Times New Roman" panose="02020603050405020304" pitchFamily="18" charset="0"/>
                <a:ea typeface="Calibri" panose="020F0502020204030204" pitchFamily="34" charset="0"/>
              </a:rPr>
              <a:t>Gilvarry</a:t>
            </a:r>
            <a:r>
              <a:rPr lang="en-GB" sz="1100" dirty="0">
                <a:effectLst/>
                <a:latin typeface="Times New Roman" panose="02020603050405020304" pitchFamily="18" charset="0"/>
                <a:ea typeface="Calibri" panose="020F0502020204030204" pitchFamily="34" charset="0"/>
              </a:rPr>
              <a:t>, E., Addison, M., Alderson, H., </a:t>
            </a:r>
            <a:r>
              <a:rPr lang="en-GB" sz="1100" dirty="0" err="1">
                <a:effectLst/>
                <a:latin typeface="Times New Roman" panose="02020603050405020304" pitchFamily="18" charset="0"/>
                <a:ea typeface="Calibri" panose="020F0502020204030204" pitchFamily="34" charset="0"/>
              </a:rPr>
              <a:t>Geijer</a:t>
            </a:r>
            <a:r>
              <a:rPr lang="en-GB" sz="1100" dirty="0">
                <a:effectLst/>
                <a:latin typeface="Times New Roman" panose="02020603050405020304" pitchFamily="18" charset="0"/>
                <a:ea typeface="Calibri" panose="020F0502020204030204" pitchFamily="34" charset="0"/>
              </a:rPr>
              <a:t>-Simpson, E., Lingam, R., &amp; </a:t>
            </a:r>
            <a:r>
              <a:rPr lang="en-GB" sz="1100" dirty="0" err="1">
                <a:effectLst/>
                <a:latin typeface="Times New Roman" panose="02020603050405020304" pitchFamily="18" charset="0"/>
                <a:ea typeface="Calibri" panose="020F0502020204030204" pitchFamily="34" charset="0"/>
              </a:rPr>
              <a:t>Kaner</a:t>
            </a:r>
            <a:r>
              <a:rPr lang="en-GB" sz="1100" dirty="0">
                <a:effectLst/>
                <a:latin typeface="Times New Roman" panose="02020603050405020304" pitchFamily="18" charset="0"/>
                <a:ea typeface="Calibri" panose="020F0502020204030204" pitchFamily="34" charset="0"/>
              </a:rPr>
              <a:t>, E. (2020). The association between adverse child health, psychological, </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educational and social outcomes, and		 nondependent parental substance: A rapid evidence assessment.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Trauma, Violence, &amp; Abuse</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21</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(3), 470-483.</a:t>
            </a:r>
          </a:p>
          <a:p>
            <a:pPr>
              <a:lnSpc>
                <a:spcPct val="150000"/>
              </a:lnSpc>
              <a:spcAft>
                <a:spcPts val="800"/>
              </a:spcAft>
            </a:pPr>
            <a:endParaRPr lang="en-GB" sz="1100" kern="1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Meinzer</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M. C., Felton, J. W.,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Oddo</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L. E., Rubin, K. H., &amp; Chronis-Tuscano, A. (2021). Do ADHD symptoms and relationship quality with mothers and best friends across high school predict depressive		 symptoms for adolescents?.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Journal of Attention Disorders</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25</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(12), 1699-1711.</a:t>
            </a:r>
          </a:p>
          <a:p>
            <a:pPr>
              <a:lnSpc>
                <a:spcPct val="150000"/>
              </a:lnSpc>
              <a:spcAft>
                <a:spcPts val="800"/>
              </a:spcAft>
            </a:pP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Mikulincer</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M., &amp; Shaver, P. R. (2012). An attachment perspective on psychopathology.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World Psychiatry</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11</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(1), 11-15. DOI: 10.1016/j.wpsyc.2012.01.003</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Murray, L. (1992). The impact of postnatal depression on infant development.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Journal of child psychology and psychiatry</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33</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(3), 543-561.</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DOI: 10.1111/j.1469-7610.1992.tb00890.x</a:t>
            </a:r>
          </a:p>
          <a:p>
            <a:pPr>
              <a:lnSpc>
                <a:spcPct val="150000"/>
              </a:lnSpc>
              <a:spcAft>
                <a:spcPts val="800"/>
              </a:spcAft>
            </a:pP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Murray, L., Cooper, P., &amp; Fearon, P. (2014). Parenting difficulties and postnatal depression: implications for primary healthcare assessment and intervention.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Community Practitioner</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87</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(11), 34-38.</a:t>
            </a: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Murray, L., Fiori‐Cowley, A., Hooper, R., &amp; Cooper, P. (1996). The impact of postnatal depression and associated adversity on early mother‐infant interactions and later infant outcome.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Child development</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67</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(5),		 2512-2526</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u="none" strike="noStrike" kern="100" dirty="0">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DOI: 10.1111/j.1467-8624.1996.tb01871.x</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Nodoushan</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R. J.,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Alimoradi</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H., &amp; Nazari, M. (2020). Spiritual health and stress in pregnant women during the Covid-19 pandemic.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SN comprehensive clinical medicine</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050" i="1" kern="100" dirty="0">
                <a:effectLst/>
                <a:latin typeface="Calibri" panose="020F0502020204030204" pitchFamily="34" charset="0"/>
                <a:ea typeface="Calibri" panose="020F0502020204030204" pitchFamily="34" charset="0"/>
                <a:cs typeface="Times New Roman" panose="02020603050405020304" pitchFamily="18" charset="0"/>
              </a:rPr>
              <a:t>2</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2528-2534. DOI: 10.1007/s42399-020		-00582-9</a:t>
            </a: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O'connor</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M., Hawkins, M. T.,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Toumbourou</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J. W.,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Sanson</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 Letcher, P., &amp; Olsson, C. A. (2011). The relationship between social capital and depression during the transition to adulthood.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Australian Journal		 of Psychology</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63</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(1), 26-35.DOI: 10.1111/j.1742-9536.2011.00004.x</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1095808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39</a:t>
            </a:fld>
            <a:endParaRPr lang="en-GB" dirty="0"/>
          </a:p>
        </p:txBody>
      </p:sp>
      <p:sp>
        <p:nvSpPr>
          <p:cNvPr id="3" name="TextBox 2">
            <a:extLst>
              <a:ext uri="{FF2B5EF4-FFF2-40B4-BE49-F238E27FC236}">
                <a16:creationId xmlns:a16="http://schemas.microsoft.com/office/drawing/2014/main" id="{51C2E159-C184-22CD-4300-C2C14BBC3B93}"/>
              </a:ext>
            </a:extLst>
          </p:cNvPr>
          <p:cNvSpPr txBox="1"/>
          <p:nvPr/>
        </p:nvSpPr>
        <p:spPr>
          <a:xfrm>
            <a:off x="124287" y="115410"/>
            <a:ext cx="11922711" cy="676532"/>
          </a:xfrm>
          <a:prstGeom prst="rect">
            <a:avLst/>
          </a:prstGeom>
          <a:noFill/>
        </p:spPr>
        <p:txBody>
          <a:bodyPr wrap="square">
            <a:spAutoFit/>
          </a:bodyPr>
          <a:lstStyle/>
          <a:p>
            <a:pPr>
              <a:lnSpc>
                <a:spcPct val="150000"/>
              </a:lnSpc>
              <a:spcAft>
                <a:spcPts val="800"/>
              </a:spcAft>
            </a:pPr>
            <a:r>
              <a:rPr lang="en-GB" sz="1100" kern="10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D5B7AC7B-E790-024F-5704-29FEA3BE3451}"/>
              </a:ext>
            </a:extLst>
          </p:cNvPr>
          <p:cNvSpPr txBox="1"/>
          <p:nvPr/>
        </p:nvSpPr>
        <p:spPr>
          <a:xfrm>
            <a:off x="145002" y="115411"/>
            <a:ext cx="11901996" cy="6949916"/>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800"/>
              </a:spcAft>
              <a:buClrTx/>
              <a:buSzTx/>
              <a:buFontTx/>
              <a:buNone/>
              <a:tabLst/>
              <a:defRPr/>
            </a:pPr>
            <a:r>
              <a:rPr kumimoji="0" lang="en-GB" sz="1100" b="0" i="0" u="none" strike="noStrike" kern="100" cap="none" spc="0" normalizeH="0" baseline="0" noProof="0" dirty="0" err="1">
                <a:ln>
                  <a:noFill/>
                </a:ln>
                <a:effectLst/>
                <a:uLnTx/>
                <a:uFillTx/>
                <a:latin typeface="Times New Roman" panose="02020603050405020304" pitchFamily="18" charset="0"/>
                <a:ea typeface="Calibri" panose="020F0502020204030204" pitchFamily="34" charset="0"/>
                <a:cs typeface="Times New Roman" panose="02020603050405020304" pitchFamily="18" charset="0"/>
              </a:rPr>
              <a:t>Olza</a:t>
            </a:r>
            <a:r>
              <a:rPr kumimoji="0" lang="en-GB" sz="1100" b="0" i="0" u="none" strike="noStrike" kern="100" cap="none" spc="0" normalizeH="0" baseline="0" noProof="0" dirty="0">
                <a:ln>
                  <a:noFill/>
                </a:ln>
                <a:effectLst/>
                <a:uLnTx/>
                <a:uFillTx/>
                <a:latin typeface="Times New Roman" panose="02020603050405020304" pitchFamily="18" charset="0"/>
                <a:ea typeface="Calibri" panose="020F0502020204030204" pitchFamily="34" charset="0"/>
                <a:cs typeface="Times New Roman" panose="02020603050405020304" pitchFamily="18" charset="0"/>
              </a:rPr>
              <a:t>, I., </a:t>
            </a:r>
            <a:r>
              <a:rPr kumimoji="0" lang="en-GB" sz="1100" b="0" i="0" u="none" strike="noStrike" kern="100" cap="none" spc="0" normalizeH="0" baseline="0" noProof="0" dirty="0" err="1">
                <a:ln>
                  <a:noFill/>
                </a:ln>
                <a:effectLst/>
                <a:uLnTx/>
                <a:uFillTx/>
                <a:latin typeface="Times New Roman" panose="02020603050405020304" pitchFamily="18" charset="0"/>
                <a:ea typeface="Calibri" panose="020F0502020204030204" pitchFamily="34" charset="0"/>
                <a:cs typeface="Times New Roman" panose="02020603050405020304" pitchFamily="18" charset="0"/>
              </a:rPr>
              <a:t>Uvnas</a:t>
            </a:r>
            <a:r>
              <a:rPr kumimoji="0" lang="en-GB" sz="1100" b="0" i="0" u="none" strike="noStrike" kern="100" cap="none" spc="0" normalizeH="0" baseline="0" noProof="0" dirty="0">
                <a:ln>
                  <a:noFill/>
                </a:ln>
                <a:effectLst/>
                <a:uLnTx/>
                <a:uFillTx/>
                <a:latin typeface="Times New Roman" panose="02020603050405020304" pitchFamily="18" charset="0"/>
                <a:ea typeface="Calibri" panose="020F0502020204030204" pitchFamily="34" charset="0"/>
                <a:cs typeface="Times New Roman" panose="02020603050405020304" pitchFamily="18" charset="0"/>
              </a:rPr>
              <a:t>-Moberg, K., </a:t>
            </a:r>
            <a:r>
              <a:rPr kumimoji="0" lang="en-GB" sz="1100" b="0" i="0" u="none" strike="noStrike" kern="100" cap="none" spc="0" normalizeH="0" baseline="0" noProof="0" dirty="0" err="1">
                <a:ln>
                  <a:noFill/>
                </a:ln>
                <a:effectLst/>
                <a:uLnTx/>
                <a:uFillTx/>
                <a:latin typeface="Times New Roman" panose="02020603050405020304" pitchFamily="18" charset="0"/>
                <a:ea typeface="Calibri" panose="020F0502020204030204" pitchFamily="34" charset="0"/>
                <a:cs typeface="Times New Roman" panose="02020603050405020304" pitchFamily="18" charset="0"/>
              </a:rPr>
              <a:t>Ekström-Bergström</a:t>
            </a:r>
            <a:r>
              <a:rPr kumimoji="0" lang="en-GB" sz="1100" b="0" i="0" u="none" strike="noStrike" kern="100" cap="none" spc="0" normalizeH="0" baseline="0" noProof="0" dirty="0">
                <a:ln>
                  <a:noFill/>
                </a:ln>
                <a:effectLst/>
                <a:uLnTx/>
                <a:uFillTx/>
                <a:latin typeface="Times New Roman" panose="02020603050405020304" pitchFamily="18" charset="0"/>
                <a:ea typeface="Calibri" panose="020F0502020204030204" pitchFamily="34" charset="0"/>
                <a:cs typeface="Times New Roman" panose="02020603050405020304" pitchFamily="18" charset="0"/>
              </a:rPr>
              <a:t>, A., Leahy-Warren, P., </a:t>
            </a:r>
            <a:r>
              <a:rPr kumimoji="0" lang="en-GB" sz="1100" b="0" i="0" u="none" strike="noStrike" kern="100" cap="none" spc="0" normalizeH="0" baseline="0" noProof="0" dirty="0" err="1">
                <a:ln>
                  <a:noFill/>
                </a:ln>
                <a:effectLst/>
                <a:uLnTx/>
                <a:uFillTx/>
                <a:latin typeface="Times New Roman" panose="02020603050405020304" pitchFamily="18" charset="0"/>
                <a:ea typeface="Calibri" panose="020F0502020204030204" pitchFamily="34" charset="0"/>
                <a:cs typeface="Times New Roman" panose="02020603050405020304" pitchFamily="18" charset="0"/>
              </a:rPr>
              <a:t>Karlsdottir</a:t>
            </a:r>
            <a:r>
              <a:rPr kumimoji="0" lang="en-GB" sz="1100" b="0" i="0" u="none" strike="noStrike" kern="100" cap="none" spc="0" normalizeH="0" baseline="0" noProof="0" dirty="0">
                <a:ln>
                  <a:noFill/>
                </a:ln>
                <a:effectLst/>
                <a:uLnTx/>
                <a:uFillTx/>
                <a:latin typeface="Times New Roman" panose="02020603050405020304" pitchFamily="18" charset="0"/>
                <a:ea typeface="Calibri" panose="020F0502020204030204" pitchFamily="34" charset="0"/>
                <a:cs typeface="Times New Roman" panose="02020603050405020304" pitchFamily="18" charset="0"/>
              </a:rPr>
              <a:t>, S. I., </a:t>
            </a:r>
            <a:r>
              <a:rPr kumimoji="0" lang="en-GB" sz="1100" b="0" i="0" u="none" strike="noStrike" kern="100" cap="none" spc="0" normalizeH="0" baseline="0" noProof="0" dirty="0" err="1">
                <a:ln>
                  <a:noFill/>
                </a:ln>
                <a:effectLst/>
                <a:uLnTx/>
                <a:uFillTx/>
                <a:latin typeface="Times New Roman" panose="02020603050405020304" pitchFamily="18" charset="0"/>
                <a:ea typeface="Calibri" panose="020F0502020204030204" pitchFamily="34" charset="0"/>
                <a:cs typeface="Times New Roman" panose="02020603050405020304" pitchFamily="18" charset="0"/>
              </a:rPr>
              <a:t>Nieuwenhuijze</a:t>
            </a:r>
            <a:r>
              <a:rPr kumimoji="0" lang="en-GB" sz="1100" b="0" i="0" u="none" strike="noStrike" kern="100" cap="none" spc="0" normalizeH="0" baseline="0" noProof="0" dirty="0">
                <a:ln>
                  <a:noFill/>
                </a:ln>
                <a:effectLst/>
                <a:uLnTx/>
                <a:uFillTx/>
                <a:latin typeface="Times New Roman" panose="02020603050405020304" pitchFamily="18" charset="0"/>
                <a:ea typeface="Calibri" panose="020F0502020204030204" pitchFamily="34" charset="0"/>
                <a:cs typeface="Times New Roman" panose="02020603050405020304" pitchFamily="18" charset="0"/>
              </a:rPr>
              <a:t>, M., &amp; Buckley, S. (2020). Birth as a neuro-psycho-social event: An integrative model of maternal		 experiences and their relation to neurohormonal events during childbirth. </a:t>
            </a:r>
            <a:r>
              <a:rPr kumimoji="0" lang="en-GB" sz="1050" b="0" i="1" u="none" strike="noStrike" kern="100" cap="none" spc="0" normalizeH="0" baseline="0" noProof="0" dirty="0" err="1">
                <a:ln>
                  <a:noFill/>
                </a:ln>
                <a:effectLst/>
                <a:uLnTx/>
                <a:uFillTx/>
                <a:latin typeface="Calibri" panose="020F0502020204030204" pitchFamily="34" charset="0"/>
                <a:ea typeface="Calibri" panose="020F0502020204030204" pitchFamily="34" charset="0"/>
                <a:cs typeface="Times New Roman" panose="02020603050405020304" pitchFamily="18" charset="0"/>
              </a:rPr>
              <a:t>Plos</a:t>
            </a:r>
            <a:r>
              <a:rPr kumimoji="0" lang="en-GB" sz="1050" b="0" i="1" u="none" strike="noStrike" kern="100" cap="none" spc="0" normalizeH="0" baseline="0" noProof="0" dirty="0">
                <a:ln>
                  <a:noFill/>
                </a:ln>
                <a:effectLst/>
                <a:uLnTx/>
                <a:uFillTx/>
                <a:latin typeface="Calibri" panose="020F0502020204030204" pitchFamily="34" charset="0"/>
                <a:ea typeface="Calibri" panose="020F0502020204030204" pitchFamily="34" charset="0"/>
                <a:cs typeface="Times New Roman" panose="02020603050405020304" pitchFamily="18" charset="0"/>
              </a:rPr>
              <a:t> one</a:t>
            </a:r>
            <a:r>
              <a:rPr kumimoji="0" lang="en-GB" sz="1050" b="0" i="0" u="none" strike="noStrike" kern="100" cap="none" spc="0" normalizeH="0" baseline="0" noProof="0" dirty="0">
                <a:ln>
                  <a:noFill/>
                </a:ln>
                <a:effectLst/>
                <a:uLnTx/>
                <a:uFillTx/>
                <a:latin typeface="Calibri" panose="020F0502020204030204" pitchFamily="34" charset="0"/>
                <a:ea typeface="Calibri" panose="020F0502020204030204" pitchFamily="34" charset="0"/>
                <a:cs typeface="Times New Roman" panose="02020603050405020304" pitchFamily="18" charset="0"/>
              </a:rPr>
              <a:t>, </a:t>
            </a:r>
            <a:r>
              <a:rPr kumimoji="0" lang="en-GB" sz="1050" b="0" i="1" u="none" strike="noStrike" kern="100" cap="none" spc="0" normalizeH="0" baseline="0" noProof="0" dirty="0">
                <a:ln>
                  <a:noFill/>
                </a:ln>
                <a:effectLst/>
                <a:uLnTx/>
                <a:uFillTx/>
                <a:latin typeface="Calibri" panose="020F0502020204030204" pitchFamily="34" charset="0"/>
                <a:ea typeface="Calibri" panose="020F0502020204030204" pitchFamily="34" charset="0"/>
                <a:cs typeface="Times New Roman" panose="02020603050405020304" pitchFamily="18" charset="0"/>
              </a:rPr>
              <a:t>15</a:t>
            </a:r>
            <a:r>
              <a:rPr kumimoji="0" lang="en-GB" sz="1050" b="0" i="0" u="none" strike="noStrike" kern="100" cap="none" spc="0" normalizeH="0" baseline="0" noProof="0" dirty="0">
                <a:ln>
                  <a:noFill/>
                </a:ln>
                <a:effectLst/>
                <a:uLnTx/>
                <a:uFillTx/>
                <a:latin typeface="Calibri" panose="020F0502020204030204" pitchFamily="34" charset="0"/>
                <a:ea typeface="Calibri" panose="020F0502020204030204" pitchFamily="34" charset="0"/>
                <a:cs typeface="Times New Roman" panose="02020603050405020304" pitchFamily="18" charset="0"/>
              </a:rPr>
              <a:t>(7), e0230992.</a:t>
            </a:r>
          </a:p>
          <a:p>
            <a:pPr marL="0" marR="0" lvl="0" indent="0" algn="l" defTabSz="914400" rtl="0" eaLnBrk="1" fontAlgn="auto" latinLnBrk="0" hangingPunct="1">
              <a:lnSpc>
                <a:spcPct val="150000"/>
              </a:lnSpc>
              <a:spcBef>
                <a:spcPts val="0"/>
              </a:spcBef>
              <a:spcAft>
                <a:spcPts val="800"/>
              </a:spcAft>
              <a:buClrTx/>
              <a:buSzTx/>
              <a:buFontTx/>
              <a:buNone/>
              <a:tabLst/>
              <a:defRPr/>
            </a:pPr>
            <a:endParaRPr lang="en-GB" sz="1050" kern="1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Otto, C., Reiss, F., Voss, C., </a:t>
            </a:r>
            <a:r>
              <a:rPr lang="en-GB" sz="1050" kern="100" dirty="0" err="1">
                <a:effectLst/>
                <a:latin typeface="Times New Roman" panose="02020603050405020304" pitchFamily="18" charset="0"/>
                <a:ea typeface="Calibri" panose="020F0502020204030204" pitchFamily="34" charset="0"/>
                <a:cs typeface="Times New Roman" panose="02020603050405020304" pitchFamily="18" charset="0"/>
              </a:rPr>
              <a:t>Wüstner</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A., </a:t>
            </a:r>
            <a:r>
              <a:rPr lang="en-GB" sz="1050" kern="100" dirty="0" err="1">
                <a:effectLst/>
                <a:latin typeface="Times New Roman" panose="02020603050405020304" pitchFamily="18" charset="0"/>
                <a:ea typeface="Calibri" panose="020F0502020204030204" pitchFamily="34" charset="0"/>
                <a:cs typeface="Times New Roman" panose="02020603050405020304" pitchFamily="18" charset="0"/>
              </a:rPr>
              <a:t>Meyrose</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A. K., </a:t>
            </a:r>
            <a:r>
              <a:rPr lang="en-GB" sz="1050" kern="100" dirty="0" err="1">
                <a:effectLst/>
                <a:latin typeface="Times New Roman" panose="02020603050405020304" pitchFamily="18" charset="0"/>
                <a:ea typeface="Calibri" panose="020F0502020204030204" pitchFamily="34" charset="0"/>
                <a:cs typeface="Times New Roman" panose="02020603050405020304" pitchFamily="18" charset="0"/>
              </a:rPr>
              <a:t>Hölling</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H., &amp; Ravens-</a:t>
            </a:r>
            <a:r>
              <a:rPr lang="en-GB" sz="1050" kern="100" dirty="0" err="1">
                <a:effectLst/>
                <a:latin typeface="Times New Roman" panose="02020603050405020304" pitchFamily="18" charset="0"/>
                <a:ea typeface="Calibri" panose="020F0502020204030204" pitchFamily="34" charset="0"/>
                <a:cs typeface="Times New Roman" panose="02020603050405020304" pitchFamily="18" charset="0"/>
              </a:rPr>
              <a:t>Sieberer</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U. (2021). Mental health and well-being from childhood to adulthood: design, methods and results of the 11-year follow-up of		 the BELLA study. </a:t>
            </a:r>
            <a:r>
              <a:rPr lang="en-GB" sz="1000" i="1" kern="100" dirty="0">
                <a:effectLst/>
                <a:latin typeface="Calibri" panose="020F0502020204030204" pitchFamily="34" charset="0"/>
                <a:ea typeface="Calibri" panose="020F0502020204030204" pitchFamily="34" charset="0"/>
                <a:cs typeface="Times New Roman" panose="02020603050405020304" pitchFamily="18" charset="0"/>
              </a:rPr>
              <a:t>European child &amp; adolescent psychiatry</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000" i="1" kern="100" dirty="0">
                <a:effectLst/>
                <a:latin typeface="Calibri" panose="020F0502020204030204" pitchFamily="34" charset="0"/>
                <a:ea typeface="Calibri" panose="020F0502020204030204" pitchFamily="34" charset="0"/>
                <a:cs typeface="Times New Roman" panose="02020603050405020304" pitchFamily="18" charset="0"/>
              </a:rPr>
              <a:t>30</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(10), 1559-1577.</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DOI: 10.1007/s00787-020-01630-4</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Patterson, G. R., Reid, J. B., &amp; </a:t>
            </a:r>
            <a:r>
              <a:rPr lang="en-GB" sz="1050" kern="100" dirty="0" err="1">
                <a:effectLst/>
                <a:latin typeface="Times New Roman" panose="02020603050405020304" pitchFamily="18" charset="0"/>
                <a:ea typeface="Calibri" panose="020F0502020204030204" pitchFamily="34" charset="0"/>
                <a:cs typeface="Times New Roman" panose="02020603050405020304" pitchFamily="18" charset="0"/>
              </a:rPr>
              <a:t>Dishion</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T. J. (1992). </a:t>
            </a:r>
            <a:r>
              <a:rPr lang="en-GB" sz="1000" i="1" kern="100" dirty="0">
                <a:effectLst/>
                <a:latin typeface="Calibri" panose="020F0502020204030204" pitchFamily="34" charset="0"/>
                <a:ea typeface="Calibri" panose="020F0502020204030204" pitchFamily="34" charset="0"/>
                <a:cs typeface="Times New Roman" panose="02020603050405020304" pitchFamily="18" charset="0"/>
              </a:rPr>
              <a:t>Antisocial boys</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(Vol. 4). Castalia Publishing Company.</a:t>
            </a:r>
          </a:p>
          <a:p>
            <a:pPr>
              <a:lnSpc>
                <a:spcPct val="150000"/>
              </a:lnSpc>
              <a:spcAft>
                <a:spcPts val="800"/>
              </a:spcAft>
            </a:pP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Peters, S. (2020). </a:t>
            </a:r>
            <a:r>
              <a:rPr lang="en-GB" sz="1050" i="1" kern="100" dirty="0">
                <a:effectLst/>
                <a:latin typeface="Times New Roman" panose="02020603050405020304" pitchFamily="18" charset="0"/>
                <a:ea typeface="Calibri" panose="020F0502020204030204" pitchFamily="34" charset="0"/>
                <a:cs typeface="Times New Roman" panose="02020603050405020304" pitchFamily="18" charset="0"/>
              </a:rPr>
              <a:t>Exploring the experience for young people of the Emotional Literacy Support Assistant (ELSA) intervention: case studies in secondary schools</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(Doctoral dissertation, UCL (University College London).</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Pierce, M., Hope, H. F., </a:t>
            </a:r>
            <a:r>
              <a:rPr lang="en-GB" sz="1050" kern="100" dirty="0" err="1">
                <a:effectLst/>
                <a:latin typeface="Times New Roman" panose="02020603050405020304" pitchFamily="18" charset="0"/>
                <a:ea typeface="Calibri" panose="020F0502020204030204" pitchFamily="34" charset="0"/>
                <a:cs typeface="Times New Roman" panose="02020603050405020304" pitchFamily="18" charset="0"/>
              </a:rPr>
              <a:t>Kolade</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A., </a:t>
            </a:r>
            <a:r>
              <a:rPr lang="en-GB" sz="1050" kern="100" dirty="0" err="1">
                <a:effectLst/>
                <a:latin typeface="Times New Roman" panose="02020603050405020304" pitchFamily="18" charset="0"/>
                <a:ea typeface="Calibri" panose="020F0502020204030204" pitchFamily="34" charset="0"/>
                <a:cs typeface="Times New Roman" panose="02020603050405020304" pitchFamily="18" charset="0"/>
              </a:rPr>
              <a:t>Gellatly</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J., </a:t>
            </a:r>
            <a:r>
              <a:rPr lang="en-GB" sz="1050" kern="100" dirty="0" err="1">
                <a:effectLst/>
                <a:latin typeface="Times New Roman" panose="02020603050405020304" pitchFamily="18" charset="0"/>
                <a:ea typeface="Calibri" panose="020F0502020204030204" pitchFamily="34" charset="0"/>
                <a:cs typeface="Times New Roman" panose="02020603050405020304" pitchFamily="18" charset="0"/>
              </a:rPr>
              <a:t>Osam</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C. S., </a:t>
            </a:r>
            <a:r>
              <a:rPr lang="en-GB" sz="1050" kern="100" dirty="0" err="1">
                <a:effectLst/>
                <a:latin typeface="Times New Roman" panose="02020603050405020304" pitchFamily="18" charset="0"/>
                <a:ea typeface="Calibri" panose="020F0502020204030204" pitchFamily="34" charset="0"/>
                <a:cs typeface="Times New Roman" panose="02020603050405020304" pitchFamily="18" charset="0"/>
              </a:rPr>
              <a:t>Perchard</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R., &amp; Abel, K. M. (2020). Effects of parental mental illness on children's physical health: systematic review and meta-analysis. </a:t>
            </a:r>
            <a:r>
              <a:rPr lang="en-GB" sz="1000" i="1" kern="100" dirty="0">
                <a:effectLst/>
                <a:latin typeface="Calibri" panose="020F0502020204030204" pitchFamily="34" charset="0"/>
                <a:ea typeface="Calibri" panose="020F0502020204030204" pitchFamily="34" charset="0"/>
                <a:cs typeface="Times New Roman" panose="02020603050405020304" pitchFamily="18" charset="0"/>
              </a:rPr>
              <a:t>The British Journal of		 Psychiatry</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a:t>
            </a:r>
            <a:r>
              <a:rPr lang="en-GB" sz="1000" i="1" kern="100" dirty="0">
                <a:effectLst/>
                <a:latin typeface="Calibri" panose="020F0502020204030204" pitchFamily="34" charset="0"/>
                <a:ea typeface="Calibri" panose="020F0502020204030204" pitchFamily="34" charset="0"/>
                <a:cs typeface="Times New Roman" panose="02020603050405020304" pitchFamily="18" charset="0"/>
              </a:rPr>
              <a:t>217</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(1), 354-363.</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DOI: 10.1192/bjp.2019.216</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Pierce, M., Hope, H. F., </a:t>
            </a:r>
            <a:r>
              <a:rPr lang="en-GB" sz="1050" kern="100" dirty="0" err="1">
                <a:effectLst/>
                <a:latin typeface="Times New Roman" panose="02020603050405020304" pitchFamily="18" charset="0"/>
                <a:ea typeface="Calibri" panose="020F0502020204030204" pitchFamily="34" charset="0"/>
                <a:cs typeface="Times New Roman" panose="02020603050405020304" pitchFamily="18" charset="0"/>
              </a:rPr>
              <a:t>Kolade</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A., </a:t>
            </a:r>
            <a:r>
              <a:rPr lang="en-GB" sz="1050" kern="100" dirty="0" err="1">
                <a:effectLst/>
                <a:latin typeface="Times New Roman" panose="02020603050405020304" pitchFamily="18" charset="0"/>
                <a:ea typeface="Calibri" panose="020F0502020204030204" pitchFamily="34" charset="0"/>
                <a:cs typeface="Times New Roman" panose="02020603050405020304" pitchFamily="18" charset="0"/>
              </a:rPr>
              <a:t>Gellatly</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J., </a:t>
            </a:r>
            <a:r>
              <a:rPr lang="en-GB" sz="1050" kern="100" dirty="0" err="1">
                <a:effectLst/>
                <a:latin typeface="Times New Roman" panose="02020603050405020304" pitchFamily="18" charset="0"/>
                <a:ea typeface="Calibri" panose="020F0502020204030204" pitchFamily="34" charset="0"/>
                <a:cs typeface="Times New Roman" panose="02020603050405020304" pitchFamily="18" charset="0"/>
              </a:rPr>
              <a:t>Osam</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C. S., </a:t>
            </a:r>
            <a:r>
              <a:rPr lang="en-GB" sz="1050" kern="100" dirty="0" err="1">
                <a:effectLst/>
                <a:latin typeface="Times New Roman" panose="02020603050405020304" pitchFamily="18" charset="0"/>
                <a:ea typeface="Calibri" panose="020F0502020204030204" pitchFamily="34" charset="0"/>
                <a:cs typeface="Times New Roman" panose="02020603050405020304" pitchFamily="18" charset="0"/>
              </a:rPr>
              <a:t>Perchard</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R., &amp; Abel, K. M. (2020). Effects of parental mental illness on children's physical health: systematic review and meta-analysis. </a:t>
            </a:r>
            <a:r>
              <a:rPr lang="en-GB" sz="1000" i="1" kern="100" dirty="0">
                <a:effectLst/>
                <a:latin typeface="Calibri" panose="020F0502020204030204" pitchFamily="34" charset="0"/>
                <a:ea typeface="Calibri" panose="020F0502020204030204" pitchFamily="34" charset="0"/>
                <a:cs typeface="Times New Roman" panose="02020603050405020304" pitchFamily="18" charset="0"/>
              </a:rPr>
              <a:t>The British Journal of		 Psychiatry</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000" i="1" kern="100" dirty="0">
                <a:effectLst/>
                <a:latin typeface="Calibri" panose="020F0502020204030204" pitchFamily="34" charset="0"/>
                <a:ea typeface="Calibri" panose="020F0502020204030204" pitchFamily="34" charset="0"/>
                <a:cs typeface="Times New Roman" panose="02020603050405020304" pitchFamily="18" charset="0"/>
              </a:rPr>
              <a:t>217</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(1), 354-363.</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DOI: 10.1192/bjp.2019.216</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Pierce, M., Hope, H. F., </a:t>
            </a:r>
            <a:r>
              <a:rPr lang="en-GB" sz="1050" kern="100" dirty="0" err="1">
                <a:effectLst/>
                <a:latin typeface="Times New Roman" panose="02020603050405020304" pitchFamily="18" charset="0"/>
                <a:ea typeface="Calibri" panose="020F0502020204030204" pitchFamily="34" charset="0"/>
                <a:cs typeface="Times New Roman" panose="02020603050405020304" pitchFamily="18" charset="0"/>
              </a:rPr>
              <a:t>Kolade</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A., </a:t>
            </a:r>
            <a:r>
              <a:rPr lang="en-GB" sz="1050" kern="100" dirty="0" err="1">
                <a:effectLst/>
                <a:latin typeface="Times New Roman" panose="02020603050405020304" pitchFamily="18" charset="0"/>
                <a:ea typeface="Calibri" panose="020F0502020204030204" pitchFamily="34" charset="0"/>
                <a:cs typeface="Times New Roman" panose="02020603050405020304" pitchFamily="18" charset="0"/>
              </a:rPr>
              <a:t>Gellatly</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J., </a:t>
            </a:r>
            <a:r>
              <a:rPr lang="en-GB" sz="1050" kern="100" dirty="0" err="1">
                <a:effectLst/>
                <a:latin typeface="Times New Roman" panose="02020603050405020304" pitchFamily="18" charset="0"/>
                <a:ea typeface="Calibri" panose="020F0502020204030204" pitchFamily="34" charset="0"/>
                <a:cs typeface="Times New Roman" panose="02020603050405020304" pitchFamily="18" charset="0"/>
              </a:rPr>
              <a:t>Osam</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C. S., </a:t>
            </a:r>
            <a:r>
              <a:rPr lang="en-GB" sz="1050" kern="100" dirty="0" err="1">
                <a:effectLst/>
                <a:latin typeface="Times New Roman" panose="02020603050405020304" pitchFamily="18" charset="0"/>
                <a:ea typeface="Calibri" panose="020F0502020204030204" pitchFamily="34" charset="0"/>
                <a:cs typeface="Times New Roman" panose="02020603050405020304" pitchFamily="18" charset="0"/>
              </a:rPr>
              <a:t>Perchard</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R., &amp; Abel, K. M. (2020). Effects of parental mental illness on children's physical health: systematic review and meta-analysis. </a:t>
            </a:r>
            <a:r>
              <a:rPr lang="en-GB" sz="1000" i="1" kern="100" dirty="0">
                <a:effectLst/>
                <a:latin typeface="Calibri" panose="020F0502020204030204" pitchFamily="34" charset="0"/>
                <a:ea typeface="Calibri" panose="020F0502020204030204" pitchFamily="34" charset="0"/>
                <a:cs typeface="Times New Roman" panose="02020603050405020304" pitchFamily="18" charset="0"/>
              </a:rPr>
              <a:t>The British Journal of		 Psychiatry</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000" i="1" kern="100" dirty="0">
                <a:effectLst/>
                <a:latin typeface="Calibri" panose="020F0502020204030204" pitchFamily="34" charset="0"/>
                <a:ea typeface="Calibri" panose="020F0502020204030204" pitchFamily="34" charset="0"/>
                <a:cs typeface="Times New Roman" panose="02020603050405020304" pitchFamily="18" charset="0"/>
              </a:rPr>
              <a:t>217</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(1), 354-363.</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DOI:10.1192/bjp.2019.216</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Rodrigues, M., </a:t>
            </a:r>
            <a:r>
              <a:rPr lang="en-GB" sz="1050" kern="100" dirty="0" err="1">
                <a:effectLst/>
                <a:latin typeface="Times New Roman" panose="02020603050405020304" pitchFamily="18" charset="0"/>
                <a:ea typeface="Calibri" panose="020F0502020204030204" pitchFamily="34" charset="0"/>
                <a:cs typeface="Times New Roman" panose="02020603050405020304" pitchFamily="18" charset="0"/>
              </a:rPr>
              <a:t>Sokolovic</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N., Madigan, S., Luo, Y., Silva, V., Misra, S., &amp; Jenkins, J. (2021). Paternal sensitivity and children’s cognitive and socioemotional outcomes: A meta‐analytic review. </a:t>
            </a:r>
            <a:r>
              <a:rPr lang="en-GB" sz="1000" i="1" kern="100" dirty="0">
                <a:effectLst/>
                <a:latin typeface="Calibri" panose="020F0502020204030204" pitchFamily="34" charset="0"/>
                <a:ea typeface="Calibri" panose="020F0502020204030204" pitchFamily="34" charset="0"/>
                <a:cs typeface="Times New Roman" panose="02020603050405020304" pitchFamily="18" charset="0"/>
              </a:rPr>
              <a:t>Child Development</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000" i="1" kern="100" dirty="0">
                <a:effectLst/>
                <a:latin typeface="Calibri" panose="020F0502020204030204" pitchFamily="34" charset="0"/>
                <a:ea typeface="Calibri" panose="020F0502020204030204" pitchFamily="34" charset="0"/>
                <a:cs typeface="Times New Roman" panose="02020603050405020304" pitchFamily="18" charset="0"/>
              </a:rPr>
              <a:t>92</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(2),		 554-577.</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DOI: 10.1111/cdev.13545</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50000"/>
              </a:lnSpc>
              <a:spcBef>
                <a:spcPts val="0"/>
              </a:spcBef>
              <a:spcAft>
                <a:spcPts val="800"/>
              </a:spcAft>
              <a:buClrTx/>
              <a:buSzTx/>
              <a:buFontTx/>
              <a:buNone/>
              <a:tabLst/>
              <a:defRPr/>
            </a:pPr>
            <a:endParaRPr kumimoji="0" lang="en-GB" sz="105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68055998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40</a:t>
            </a:fld>
            <a:endParaRPr lang="en-GB" dirty="0"/>
          </a:p>
        </p:txBody>
      </p:sp>
      <p:sp>
        <p:nvSpPr>
          <p:cNvPr id="3" name="TextBox 2">
            <a:extLst>
              <a:ext uri="{FF2B5EF4-FFF2-40B4-BE49-F238E27FC236}">
                <a16:creationId xmlns:a16="http://schemas.microsoft.com/office/drawing/2014/main" id="{51C2E159-C184-22CD-4300-C2C14BBC3B93}"/>
              </a:ext>
            </a:extLst>
          </p:cNvPr>
          <p:cNvSpPr txBox="1"/>
          <p:nvPr/>
        </p:nvSpPr>
        <p:spPr>
          <a:xfrm>
            <a:off x="124287" y="115410"/>
            <a:ext cx="11922711" cy="676532"/>
          </a:xfrm>
          <a:prstGeom prst="rect">
            <a:avLst/>
          </a:prstGeom>
          <a:noFill/>
        </p:spPr>
        <p:txBody>
          <a:bodyPr wrap="square">
            <a:spAutoFit/>
          </a:bodyPr>
          <a:lstStyle/>
          <a:p>
            <a:pPr>
              <a:lnSpc>
                <a:spcPct val="150000"/>
              </a:lnSpc>
              <a:spcAft>
                <a:spcPts val="800"/>
              </a:spcAft>
            </a:pPr>
            <a:r>
              <a:rPr lang="en-GB" sz="1100" kern="10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A85F3CAF-BB58-3793-3BD7-86DE9DB71BBC}"/>
              </a:ext>
            </a:extLst>
          </p:cNvPr>
          <p:cNvSpPr txBox="1"/>
          <p:nvPr/>
        </p:nvSpPr>
        <p:spPr>
          <a:xfrm>
            <a:off x="145002" y="255588"/>
            <a:ext cx="12046998" cy="6505563"/>
          </a:xfrm>
          <a:prstGeom prst="rect">
            <a:avLst/>
          </a:prstGeom>
          <a:noFill/>
        </p:spPr>
        <p:txBody>
          <a:bodyPr wrap="square">
            <a:spAutoFit/>
          </a:bodyPr>
          <a:lstStyle/>
          <a:p>
            <a:pPr>
              <a:lnSpc>
                <a:spcPct val="150000"/>
              </a:lnSpc>
              <a:spcAft>
                <a:spcPts val="800"/>
              </a:spcAft>
            </a:pP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Rokita</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K. I.,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Dauvermann</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M. R.,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Mothersill</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D.,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Holleran</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L., Holland, J., Costello, L., &amp; Donohoe, G. (2021). Childhood trauma, parental bonding, and social cognition in patients with 		schizophrenia and healthy adults.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Journal of Clinical Psychology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77</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 241-253. DOI: 10.1002/jclp.23023</a:t>
            </a:r>
            <a:br>
              <a:rPr lang="en-GB" sz="11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Rowell, T., &amp; Neal-Barnett, A. (2022). A systematic review of the effect of parental adverse childhood experiences on parenting and child psychopathology.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Journal of  child &amp; adolescent 		trauma</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15</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 167-180.</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DOI:10.1007%2Fs40653-021-00400-x</a:t>
            </a:r>
            <a:br>
              <a:rPr lang="en-GB" sz="1100" kern="100" dirty="0">
                <a:latin typeface="Calibri" panose="020F0502020204030204" pitchFamily="34" charset="0"/>
                <a:ea typeface="Calibri" panose="020F0502020204030204" pitchFamily="34" charset="0"/>
                <a:cs typeface="Times New Roman" panose="02020603050405020304" pitchFamily="18" charset="0"/>
              </a:rPr>
            </a:b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Reupert</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 Gladstone, B., Helena Hine, R., Yates, S., McGaw, V., Charles, G., &amp; Foster, K. (2021). Stigma in relation to families living with parental mental illness: An integrative review.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International Journal of Mental Health Nursing</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30</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 6-26.</a:t>
            </a:r>
            <a:br>
              <a:rPr lang="en-GB" sz="11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Rupert, A. C., &amp; Bartlett, D. E. (2022). The Childhood Trauma and Attachment Gap in Speech-Language Pathology: Practitioners' Knowledge, Practice, and Needs.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American Journal of Speech-		Language Pathology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31</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 287-302.</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kern="100" spc="60"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DOI:10.1044/2021_</a:t>
            </a:r>
            <a:r>
              <a:rPr lang="en-GB" sz="1200" kern="100" spc="60" dirty="0">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AJSLP-21-00110</a:t>
            </a:r>
            <a:br>
              <a:rPr lang="en-GB" sz="1100" kern="100" spc="60" dirty="0">
                <a:latin typeface="Calibri" panose="020F0502020204030204" pitchFamily="34" charset="0"/>
                <a:ea typeface="Calibri" panose="020F0502020204030204" pitchFamily="34" charset="0"/>
                <a:cs typeface="Times New Roman" panose="02020603050405020304" pitchFamily="18" charset="0"/>
              </a:rPr>
            </a:b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Saint-Georges, C.,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Chetouani</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M., Cassel, R.,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Apicella</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F.,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Mahdhaoui</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Muratori</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F., &amp; Cohen, D. (2013). Motherese in interaction: at the cross-road of emotion and cognition?(A systematic		 review). </a:t>
            </a:r>
            <a:r>
              <a:rPr lang="en-GB" sz="1100" i="1" kern="100" dirty="0" err="1">
                <a:effectLst/>
                <a:latin typeface="Calibri" panose="020F0502020204030204" pitchFamily="34" charset="0"/>
                <a:ea typeface="Calibri" panose="020F0502020204030204" pitchFamily="34" charset="0"/>
                <a:cs typeface="Times New Roman" panose="02020603050405020304" pitchFamily="18" charset="0"/>
              </a:rPr>
              <a:t>PloS</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 one</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8</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(10), e78103.</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DOI:10.1371/journal.pone.0078103</a:t>
            </a:r>
            <a:br>
              <a:rPr lang="en-GB" sz="1100" kern="100" dirty="0">
                <a:latin typeface="Calibri" panose="020F0502020204030204" pitchFamily="34" charset="0"/>
                <a:ea typeface="Calibri" panose="020F0502020204030204" pitchFamily="34" charset="0"/>
                <a:cs typeface="Times New Roman" panose="02020603050405020304" pitchFamily="18" charset="0"/>
              </a:rPr>
            </a:b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Sameroff, A. J., &amp;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Seifer</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R. (2021). Accumulation of environmental risk and child mental health. In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Children of poverty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(pp. 233-258). Routledge.</a:t>
            </a:r>
            <a:br>
              <a:rPr lang="en-GB" sz="1100" kern="100" dirty="0">
                <a:latin typeface="Calibri" panose="020F0502020204030204" pitchFamily="34" charset="0"/>
                <a:ea typeface="Calibri" panose="020F0502020204030204" pitchFamily="34" charset="0"/>
                <a:cs typeface="Times New Roman" panose="02020603050405020304" pitchFamily="18" charset="0"/>
              </a:rPr>
            </a:b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Sameroff, A. J., &amp;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Seifer</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R. (2021). Accumulation of environmental risk and child mental health. In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Children of poverty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(pp. 233-258). Routledge.</a:t>
            </a:r>
            <a:br>
              <a:rPr lang="en-GB" sz="1100" kern="100" dirty="0">
                <a:effectLst/>
                <a:latin typeface="Calibri" panose="020F0502020204030204" pitchFamily="34" charset="0"/>
                <a:ea typeface="Calibri" panose="020F0502020204030204" pitchFamily="34" charset="0"/>
                <a:cs typeface="Times New Roman" panose="02020603050405020304" pitchFamily="18" charset="0"/>
              </a:rPr>
            </a:b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Sanchez, M. M., Ladd, C. O., &amp;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Plotsky</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P. M. (2001). Early adverse experience as a developmental risk factor for later psychopathology: evidence from rodent and primate models.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Development		 and psychopathology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13</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(3), 419-449.</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DOI:10.1017/S0954579401003029</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1264111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41</a:t>
            </a:fld>
            <a:endParaRPr lang="en-GB" dirty="0"/>
          </a:p>
        </p:txBody>
      </p:sp>
      <p:sp>
        <p:nvSpPr>
          <p:cNvPr id="3" name="TextBox 2">
            <a:extLst>
              <a:ext uri="{FF2B5EF4-FFF2-40B4-BE49-F238E27FC236}">
                <a16:creationId xmlns:a16="http://schemas.microsoft.com/office/drawing/2014/main" id="{51C2E159-C184-22CD-4300-C2C14BBC3B93}"/>
              </a:ext>
            </a:extLst>
          </p:cNvPr>
          <p:cNvSpPr txBox="1"/>
          <p:nvPr/>
        </p:nvSpPr>
        <p:spPr>
          <a:xfrm>
            <a:off x="124287" y="115410"/>
            <a:ext cx="11922711" cy="676532"/>
          </a:xfrm>
          <a:prstGeom prst="rect">
            <a:avLst/>
          </a:prstGeom>
          <a:noFill/>
        </p:spPr>
        <p:txBody>
          <a:bodyPr wrap="square">
            <a:spAutoFit/>
          </a:bodyPr>
          <a:lstStyle/>
          <a:p>
            <a:pPr>
              <a:lnSpc>
                <a:spcPct val="150000"/>
              </a:lnSpc>
              <a:spcAft>
                <a:spcPts val="800"/>
              </a:spcAft>
            </a:pPr>
            <a:r>
              <a:rPr lang="en-GB" sz="1100" kern="10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4C6C9F82-F421-D70C-1B7C-C1EBEBF81383}"/>
              </a:ext>
            </a:extLst>
          </p:cNvPr>
          <p:cNvSpPr txBox="1"/>
          <p:nvPr/>
        </p:nvSpPr>
        <p:spPr>
          <a:xfrm>
            <a:off x="124287" y="115409"/>
            <a:ext cx="11922711" cy="7007046"/>
          </a:xfrm>
          <a:prstGeom prst="rect">
            <a:avLst/>
          </a:prstGeom>
          <a:noFill/>
        </p:spPr>
        <p:txBody>
          <a:bodyPr wrap="square">
            <a:spAutoFit/>
          </a:bodyPr>
          <a:lstStyle/>
          <a:p>
            <a:pPr>
              <a:lnSpc>
                <a:spcPct val="150000"/>
              </a:lnSpc>
              <a:spcAft>
                <a:spcPts val="800"/>
              </a:spcAft>
            </a:pP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Schulkin</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J. (2011). Evolutionary conservation of glucocorticoids and corticotropin releasing hormone: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behavioral</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and physiological adaptations.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Brain research</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1392</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27-46.			</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kern="100" dirty="0">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DOI:10.1016/j.brainres.2011.03.055</a:t>
            </a:r>
            <a:br>
              <a:rPr lang="en-GB" sz="1100" kern="100" dirty="0">
                <a:latin typeface="Calibri" panose="020F0502020204030204" pitchFamily="34" charset="0"/>
                <a:ea typeface="Calibri" panose="020F0502020204030204" pitchFamily="34" charset="0"/>
                <a:cs typeface="Times New Roman" panose="02020603050405020304" pitchFamily="18" charset="0"/>
              </a:rPr>
            </a:b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Shorey</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S.,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Asurlekar</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 R., Chua, J. S., &amp; Lim, L. H. K. (2023). Influence of oxytocin on parenting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behaviors</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and parent–child bonding: A systematic review.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Developmental Psychobiology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65</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(2), e22359.</a:t>
            </a:r>
            <a:r>
              <a:rPr lang="en-GB" sz="1200" u="none" strike="noStrike" kern="100" dirty="0">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 DOI: 10.1002/dev.22359</a:t>
            </a:r>
            <a:br>
              <a:rPr lang="en-GB" sz="1200" kern="100" dirty="0">
                <a:latin typeface="Times New Roman" panose="02020603050405020304" pitchFamily="18" charset="0"/>
                <a:ea typeface="Calibri" panose="020F0502020204030204" pitchFamily="34" charset="0"/>
                <a:cs typeface="Times New Roman" panose="02020603050405020304" pitchFamily="18" charset="0"/>
              </a:rPr>
            </a:b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Simmonds, J. (2023). Attachment and Withdrawal in Children's Friendships. In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Truants from Life</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(pp. 89-106). Routledge.</a:t>
            </a:r>
            <a:br>
              <a:rPr lang="en-GB" sz="11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Sinclair, D., &amp; Murray, L. (1998). Effects of postnatal depression on children's adjustment to school: Teacher's reports.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The British Journal of Psychiatry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172</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 58-63.</a:t>
            </a:r>
            <a:br>
              <a:rPr lang="en-GB" sz="1100" kern="100" dirty="0">
                <a:latin typeface="Calibri" panose="020F0502020204030204" pitchFamily="34" charset="0"/>
                <a:ea typeface="Calibri" panose="020F0502020204030204" pitchFamily="34" charset="0"/>
                <a:cs typeface="Times New Roman" panose="02020603050405020304" pitchFamily="18" charset="0"/>
              </a:rPr>
            </a:b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Smetana, J. G. (2010). 11 The role of trust in adolescent–parent relationships: To trust you is to tell you.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Interpersonal trust during childhood and adolescence</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223.</a:t>
            </a:r>
            <a:br>
              <a:rPr lang="en-GB" sz="1100" kern="100" dirty="0">
                <a:latin typeface="Calibri" panose="020F0502020204030204" pitchFamily="34" charset="0"/>
                <a:ea typeface="Calibri" panose="020F0502020204030204" pitchFamily="34" charset="0"/>
                <a:cs typeface="Times New Roman" panose="02020603050405020304" pitchFamily="18" charset="0"/>
              </a:rPr>
            </a:b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Smythe, T.,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Zuurmond</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M., Tann, C. J., Gladstone, M., &amp;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Kuper</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H. (2021). Early intervention for children with developmental disabilities in low and middle-income countries–the case for		 action.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International health</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13</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(3), 222-231.</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DOI: 10.1093/</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inthealth</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/ihaa044</a:t>
            </a:r>
            <a:br>
              <a:rPr lang="en-GB" sz="1100" kern="100" dirty="0">
                <a:latin typeface="Calibri" panose="020F0502020204030204" pitchFamily="34" charset="0"/>
                <a:ea typeface="Calibri" panose="020F0502020204030204" pitchFamily="34" charset="0"/>
                <a:cs typeface="Times New Roman" panose="02020603050405020304" pitchFamily="18" charset="0"/>
              </a:rPr>
            </a:b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Solmi</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M.,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Radua</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J.,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Olivola</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M., Croce, E.,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Soardo</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L., Salazar de Pablo, G., &amp;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Fusar-Poli,P</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(2022). Age at onset of mental disorders worldwide: large-scale meta-	analysis of 192		 epidemiological studies.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Molecular psychiatry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27</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 281-295.</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DOI: 10.1038/s41380-021-01161-7</a:t>
            </a:r>
            <a:br>
              <a:rPr lang="en-GB" sz="1100" kern="100" dirty="0">
                <a:latin typeface="Calibri" panose="020F0502020204030204" pitchFamily="34" charset="0"/>
                <a:ea typeface="Calibri" panose="020F0502020204030204" pitchFamily="34" charset="0"/>
                <a:cs typeface="Times New Roman" panose="02020603050405020304" pitchFamily="18" charset="0"/>
              </a:rPr>
            </a:b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Stein A, Pearson RM, Goodman SH, Rapa E, Rahman A, McCallum M, et al. Effects of perinatal mental disorders on the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fetus</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and child. The Lancet. 2014; 384:1800–1819. DOI:			 10.1016/S0140- 6736(14)61277-0</a:t>
            </a:r>
            <a:b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Times New Roman" panose="02020603050405020304" pitchFamily="18" charset="0"/>
                <a:ea typeface="Calibri" panose="020F0502020204030204" pitchFamily="34" charset="0"/>
              </a:rPr>
              <a:t>Stern, A., Agnew‐</a:t>
            </a:r>
            <a:r>
              <a:rPr lang="en-GB" sz="1100" dirty="0" err="1">
                <a:effectLst/>
                <a:latin typeface="Times New Roman" panose="02020603050405020304" pitchFamily="18" charset="0"/>
                <a:ea typeface="Calibri" panose="020F0502020204030204" pitchFamily="34" charset="0"/>
              </a:rPr>
              <a:t>Blais</a:t>
            </a:r>
            <a:r>
              <a:rPr lang="en-GB" sz="1100" dirty="0">
                <a:effectLst/>
                <a:latin typeface="Times New Roman" panose="02020603050405020304" pitchFamily="18" charset="0"/>
                <a:ea typeface="Calibri" panose="020F0502020204030204" pitchFamily="34" charset="0"/>
              </a:rPr>
              <a:t>, J. C., </a:t>
            </a:r>
            <a:r>
              <a:rPr lang="en-GB" sz="1100" dirty="0" err="1">
                <a:effectLst/>
                <a:latin typeface="Times New Roman" panose="02020603050405020304" pitchFamily="18" charset="0"/>
                <a:ea typeface="Calibri" panose="020F0502020204030204" pitchFamily="34" charset="0"/>
              </a:rPr>
              <a:t>Danese</a:t>
            </a:r>
            <a:r>
              <a:rPr lang="en-GB" sz="1100" dirty="0">
                <a:effectLst/>
                <a:latin typeface="Times New Roman" panose="02020603050405020304" pitchFamily="18" charset="0"/>
                <a:ea typeface="Calibri" panose="020F0502020204030204" pitchFamily="34" charset="0"/>
              </a:rPr>
              <a:t>, A., Fisher, H. L., Matthews, T., </a:t>
            </a:r>
            <a:r>
              <a:rPr lang="en-GB" sz="1100" dirty="0" err="1">
                <a:effectLst/>
                <a:latin typeface="Times New Roman" panose="02020603050405020304" pitchFamily="18" charset="0"/>
                <a:ea typeface="Calibri" panose="020F0502020204030204" pitchFamily="34" charset="0"/>
              </a:rPr>
              <a:t>Polanczyk</a:t>
            </a:r>
            <a:r>
              <a:rPr lang="en-GB" sz="1100" dirty="0">
                <a:effectLst/>
                <a:latin typeface="Times New Roman" panose="02020603050405020304" pitchFamily="18" charset="0"/>
                <a:ea typeface="Calibri" panose="020F0502020204030204" pitchFamily="34" charset="0"/>
              </a:rPr>
              <a:t>, G. V., &amp; Arseneault, L. (2020). Associations between ADHD and emotional problems from childhood to young adulthood: a		 longitudinal genetically sensitive study. </a:t>
            </a:r>
            <a:r>
              <a:rPr lang="en-GB" sz="1100" i="1" dirty="0">
                <a:effectLst/>
              </a:rPr>
              <a:t>Journal of Child Psychology and Psychiatry</a:t>
            </a:r>
            <a:r>
              <a:rPr lang="en-GB" sz="1100" dirty="0">
                <a:effectLst/>
              </a:rPr>
              <a:t>, </a:t>
            </a:r>
            <a:r>
              <a:rPr lang="en-GB" sz="1100" i="1" dirty="0">
                <a:effectLst/>
              </a:rPr>
              <a:t>61</a:t>
            </a:r>
            <a:r>
              <a:rPr lang="en-GB" sz="1100" dirty="0">
                <a:effectLst/>
              </a:rPr>
              <a:t>(11), 1234-1242.</a:t>
            </a:r>
            <a:r>
              <a:rPr lang="en-GB" sz="1100" dirty="0">
                <a:effectLst/>
                <a:latin typeface="Times New Roman" panose="02020603050405020304" pitchFamily="18" charset="0"/>
                <a:ea typeface="Calibri" panose="020F0502020204030204" pitchFamily="34" charset="0"/>
              </a:rPr>
              <a:t> </a:t>
            </a:r>
            <a:r>
              <a:rPr lang="en-GB" sz="1100" u="none" strike="noStrike" dirty="0">
                <a:effectLst/>
                <a:latin typeface="Times New Roman" panose="02020603050405020304" pitchFamily="18" charset="0"/>
                <a:ea typeface="Calibri" panose="020F0502020204030204" pitchFamily="34" charset="0"/>
                <a:hlinkClick r:id="rId4">
                  <a:extLst>
                    <a:ext uri="{A12FA001-AC4F-418D-AE19-62706E023703}">
                      <ahyp:hlinkClr xmlns:ahyp="http://schemas.microsoft.com/office/drawing/2018/hyperlinkcolor" val="tx"/>
                    </a:ext>
                  </a:extLst>
                </a:hlinkClick>
              </a:rPr>
              <a:t>DOI:10.1111/jcpp.13217</a:t>
            </a:r>
            <a:endParaRPr lang="en-GB" sz="1100" dirty="0"/>
          </a:p>
        </p:txBody>
      </p:sp>
    </p:spTree>
    <p:extLst>
      <p:ext uri="{BB962C8B-B14F-4D97-AF65-F5344CB8AC3E}">
        <p14:creationId xmlns:p14="http://schemas.microsoft.com/office/powerpoint/2010/main" val="177803802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42</a:t>
            </a:fld>
            <a:endParaRPr lang="en-GB" dirty="0"/>
          </a:p>
        </p:txBody>
      </p:sp>
      <p:sp>
        <p:nvSpPr>
          <p:cNvPr id="3" name="TextBox 2">
            <a:extLst>
              <a:ext uri="{FF2B5EF4-FFF2-40B4-BE49-F238E27FC236}">
                <a16:creationId xmlns:a16="http://schemas.microsoft.com/office/drawing/2014/main" id="{51C2E159-C184-22CD-4300-C2C14BBC3B93}"/>
              </a:ext>
            </a:extLst>
          </p:cNvPr>
          <p:cNvSpPr txBox="1"/>
          <p:nvPr/>
        </p:nvSpPr>
        <p:spPr>
          <a:xfrm>
            <a:off x="124287" y="115410"/>
            <a:ext cx="11922711" cy="676532"/>
          </a:xfrm>
          <a:prstGeom prst="rect">
            <a:avLst/>
          </a:prstGeom>
          <a:noFill/>
        </p:spPr>
        <p:txBody>
          <a:bodyPr wrap="square">
            <a:spAutoFit/>
          </a:bodyPr>
          <a:lstStyle/>
          <a:p>
            <a:pPr>
              <a:lnSpc>
                <a:spcPct val="150000"/>
              </a:lnSpc>
              <a:spcAft>
                <a:spcPts val="800"/>
              </a:spcAft>
            </a:pPr>
            <a:r>
              <a:rPr lang="en-GB" sz="1100" kern="10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2D47C409-5552-8E66-8AAA-6572A1B8E657}"/>
              </a:ext>
            </a:extLst>
          </p:cNvPr>
          <p:cNvSpPr txBox="1"/>
          <p:nvPr/>
        </p:nvSpPr>
        <p:spPr>
          <a:xfrm>
            <a:off x="124287" y="115410"/>
            <a:ext cx="11922711" cy="5202514"/>
          </a:xfrm>
          <a:prstGeom prst="rect">
            <a:avLst/>
          </a:prstGeom>
          <a:noFill/>
        </p:spPr>
        <p:txBody>
          <a:bodyPr wrap="square">
            <a:spAutoFit/>
          </a:bodyPr>
          <a:lstStyle/>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Stern, D. N. (2009).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The first relationship</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Harvard University Press.</a:t>
            </a:r>
            <a:br>
              <a:rPr lang="en-GB" sz="11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Strand, J.,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Boström</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P., &amp; Grip, K. (2020). Parents’ descriptions of how their psychosis affects parenting.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Journal of child and family studies</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29</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620-631. DOI:10.1007/s10826-019-01605-3</a:t>
            </a:r>
            <a:br>
              <a:rPr lang="en-GB" sz="11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Tan, C. M. J., &amp; Lewandowski, A. J. (2020). The transitional heart: from early embryonic and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fetal</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development to neonatal life. </a:t>
            </a:r>
            <a:r>
              <a:rPr lang="en-GB" sz="1100" i="1" kern="100" dirty="0" err="1">
                <a:effectLst/>
                <a:latin typeface="Calibri" panose="020F0502020204030204" pitchFamily="34" charset="0"/>
                <a:ea typeface="Calibri" panose="020F0502020204030204" pitchFamily="34" charset="0"/>
                <a:cs typeface="Times New Roman" panose="02020603050405020304" pitchFamily="18" charset="0"/>
              </a:rPr>
              <a:t>Fetal</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 diagnosis and therapy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47</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(5), 373-386. </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DOI: 10.1159/000501906</a:t>
            </a:r>
            <a:br>
              <a:rPr lang="en-GB" sz="1100" kern="100" dirty="0">
                <a:latin typeface="Calibri" panose="020F0502020204030204" pitchFamily="34" charset="0"/>
                <a:ea typeface="Calibri" panose="020F0502020204030204" pitchFamily="34" charset="0"/>
                <a:cs typeface="Times New Roman" panose="02020603050405020304" pitchFamily="18" charset="0"/>
              </a:rPr>
            </a:b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Thapar, A., Livingston, L. A., Eyre, O., &amp;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Riglin</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L. (2023). Practitioner Review: Attention‐deficit hyperactivity disorder and autism spectrum disorder–the importance of depression.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Journal of Child Psychology	 and Psychiatry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64</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 4-15.</a:t>
            </a: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b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Tichelman</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E.,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Warmink-Perdijk</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W.,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Henrichs</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J., Peters, L.,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Schellevis</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F. G., Berger, M. Y., &amp; Burger, H. (2021). Intrapartum synthetic oxytocin,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behavioral</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and emotional problems in children, and the role of		 postnatal depressive symptoms, postnatal anxiety and mother-to-infant bonding: A Dutch prospective cohort study.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Midwifery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100</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103045.</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DOI: 10.1016/j.midw.2021103045</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Van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Batenburg‐Eddes</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T.,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Brion</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M. J.,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Henrichs</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J.,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Jaddoe</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V. W. V.,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Hofman</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 Verhulst, F. C., &amp;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Tiemeier</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H. (2013). Parental depressive and anxiety symptoms during pregnancy and attention problems in		 children: a cross‐cohort consistency study.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Journal of Child Psychology and Psychiatry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54</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(5), 591-600.</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DOI:10.1111/jcpp.12023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van der Voort, A., Linting, M.,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Juffer</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F.,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Bakermans-Kranenburg</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M. J.,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Schoenmaker</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C., &amp; van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IJzendoorn</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M. H. (2014). The development of adolescents’ internalizing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behavior</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Longitudinal effects of		 maternal sensitivity and child inhibition.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Journal of youth and adolescence</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43</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528-540.</a:t>
            </a:r>
          </a:p>
        </p:txBody>
      </p:sp>
    </p:spTree>
    <p:extLst>
      <p:ext uri="{BB962C8B-B14F-4D97-AF65-F5344CB8AC3E}">
        <p14:creationId xmlns:p14="http://schemas.microsoft.com/office/powerpoint/2010/main" val="154839296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9B12EE6-48BA-248F-DEC6-BEC9C7D63B8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94360D3C-BA04-AD7D-0473-2E87C1714AFA}"/>
              </a:ext>
            </a:extLst>
          </p:cNvPr>
          <p:cNvSpPr>
            <a:spLocks noGrp="1"/>
          </p:cNvSpPr>
          <p:nvPr>
            <p:ph type="sldNum" sz="quarter" idx="12"/>
          </p:nvPr>
        </p:nvSpPr>
        <p:spPr/>
        <p:txBody>
          <a:bodyPr/>
          <a:lstStyle/>
          <a:p>
            <a:pPr rtl="0"/>
            <a:fld id="{FE024F78-56A6-7740-B68D-8D4D026EDF3F}" type="slidenum">
              <a:rPr lang="en-GB" smtClean="0"/>
              <a:pPr rtl="0"/>
              <a:t>43</a:t>
            </a:fld>
            <a:endParaRPr lang="en-GB" dirty="0"/>
          </a:p>
        </p:txBody>
      </p:sp>
      <p:sp>
        <p:nvSpPr>
          <p:cNvPr id="3" name="TextBox 2">
            <a:extLst>
              <a:ext uri="{FF2B5EF4-FFF2-40B4-BE49-F238E27FC236}">
                <a16:creationId xmlns:a16="http://schemas.microsoft.com/office/drawing/2014/main" id="{51C2E159-C184-22CD-4300-C2C14BBC3B93}"/>
              </a:ext>
            </a:extLst>
          </p:cNvPr>
          <p:cNvSpPr txBox="1"/>
          <p:nvPr/>
        </p:nvSpPr>
        <p:spPr>
          <a:xfrm>
            <a:off x="124287" y="115410"/>
            <a:ext cx="11922711" cy="676532"/>
          </a:xfrm>
          <a:prstGeom prst="rect">
            <a:avLst/>
          </a:prstGeom>
          <a:noFill/>
        </p:spPr>
        <p:txBody>
          <a:bodyPr wrap="square">
            <a:spAutoFit/>
          </a:bodyPr>
          <a:lstStyle/>
          <a:p>
            <a:pPr>
              <a:lnSpc>
                <a:spcPct val="150000"/>
              </a:lnSpc>
              <a:spcAft>
                <a:spcPts val="800"/>
              </a:spcAft>
            </a:pPr>
            <a:r>
              <a:rPr lang="en-GB" sz="1100" kern="10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46F69E53-407F-0DB7-5801-68C0F5060135}"/>
              </a:ext>
            </a:extLst>
          </p:cNvPr>
          <p:cNvSpPr txBox="1"/>
          <p:nvPr/>
        </p:nvSpPr>
        <p:spPr>
          <a:xfrm>
            <a:off x="239697" y="266676"/>
            <a:ext cx="11644474" cy="4645952"/>
          </a:xfrm>
          <a:prstGeom prst="rect">
            <a:avLst/>
          </a:prstGeom>
          <a:noFill/>
        </p:spPr>
        <p:txBody>
          <a:bodyPr wrap="square">
            <a:spAutoFit/>
          </a:bodyPr>
          <a:lstStyle/>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Van-</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Ijzendoorn</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M. H., &amp;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Bakermans-Kranenburg</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M. J. (1997). Intergenerational transmission of attachment: A move to the contextual level.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Attachment and psychopathology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3</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135-170.</a:t>
            </a: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Walter, M. H., Abele, H., &amp;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Plappert</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C. F. (2021). The role of oxytocin and the effect of stress during childbirth: neurobiological basics and implications for mother and child.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Frontiers in 			endocrinology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12</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1409. DOI: 10.3389/fendo.2021.742236</a:t>
            </a:r>
          </a:p>
          <a:p>
            <a:pPr>
              <a:lnSpc>
                <a:spcPct val="150000"/>
              </a:lnSpc>
              <a:spcAft>
                <a:spcPts val="800"/>
              </a:spcAft>
            </a:pP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Warlaumont</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 S., &amp; Finnegan, M. K. (2016). Learning to produce syllabic speech sounds via reward-modulated neural plasticity. </a:t>
            </a:r>
            <a:r>
              <a:rPr lang="en-GB" sz="1100" i="1" kern="100" dirty="0" err="1">
                <a:effectLst/>
                <a:latin typeface="Calibri" panose="020F0502020204030204" pitchFamily="34" charset="0"/>
                <a:ea typeface="Calibri" panose="020F0502020204030204" pitchFamily="34" charset="0"/>
                <a:cs typeface="Times New Roman" panose="02020603050405020304" pitchFamily="18" charset="0"/>
              </a:rPr>
              <a:t>PloS</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 one</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11</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 e0145096.</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DOI: 10.1371/journal.pone.0145096</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Warlaumont</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 S., Richards, J. A.,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Gilkerson</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J., &amp; Oller, D. K. (2014). A social feedback loop for speech development and its reduction in autism.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Psychological science</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25</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(7), 1314-1324.</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Wilkinson, R., &amp; Andersson, M. A. (2019). Adolescent socioeconomic status and parent-child emotional bonds: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Reexamining</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gender differences in mental well-being during young adulthood.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Society and		 mental health</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9</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(1), 95-110. DOI: 10.1177/2156869318761781</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Zdolska-Wawrzkiewicz</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Chrzan-Dętkoś</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M.,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Pizuńska</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D., &amp;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Bidzan</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M. (2020). Attachment styles, various maternal representations and a bond to a baby.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Environmental		 Research and Public Health</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17</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(10), 3363.</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DOI: 10.3390/ijerph17103363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8401959"/>
      </p:ext>
    </p:extLst>
  </p:cSld>
  <p:clrMapOvr>
    <a:masterClrMapping/>
  </p:clrMapOvr>
</p:sld>
</file>

<file path=ppt/theme/theme1.xml><?xml version="1.0" encoding="utf-8"?>
<a:theme xmlns:a="http://schemas.openxmlformats.org/drawingml/2006/main" name="Office Theme">
  <a:themeElements>
    <a:clrScheme name="Custom 17">
      <a:dk1>
        <a:srgbClr val="000000"/>
      </a:dk1>
      <a:lt1>
        <a:srgbClr val="FFFFFF"/>
      </a:lt1>
      <a:dk2>
        <a:srgbClr val="FC4EFB"/>
      </a:dk2>
      <a:lt2>
        <a:srgbClr val="E7E6E6"/>
      </a:lt2>
      <a:accent1>
        <a:srgbClr val="FAF24C"/>
      </a:accent1>
      <a:accent2>
        <a:srgbClr val="5EFCAC"/>
      </a:accent2>
      <a:accent3>
        <a:srgbClr val="73EBF9"/>
      </a:accent3>
      <a:accent4>
        <a:srgbClr val="316CFC"/>
      </a:accent4>
      <a:accent5>
        <a:srgbClr val="B059FD"/>
      </a:accent5>
      <a:accent6>
        <a:srgbClr val="9405FC"/>
      </a:accent6>
      <a:hlink>
        <a:srgbClr val="FFFFFF"/>
      </a:hlink>
      <a:folHlink>
        <a:srgbClr val="FFFFFF"/>
      </a:folHlink>
    </a:clrScheme>
    <a:fontScheme name="Custom 15">
      <a:majorFont>
        <a:latin typeface="Biome"/>
        <a:ea typeface=""/>
        <a:cs typeface=""/>
      </a:majorFont>
      <a:minorFont>
        <a:latin typeface="Arial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6774621_TF11936837_Win32" id="{6FE25588-2BEE-489B-94A5-B1411D9D03CB}" vid="{0FF049F1-5D48-447F-9C87-2D2E007BA3B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9d0d5cce-d4dc-4043-8325-c992d2f588cd" xsi:nil="true"/>
    <_activity xmlns="9d0d5cce-d4dc-4043-8325-c992d2f588cd"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14" ma:contentTypeDescription="Create a new document." ma:contentTypeScope="" ma:versionID="5c3b66a00fb0f9552d075d50374e5d10">
  <xsd:schema xmlns:xsd="http://www.w3.org/2001/XMLSchema" xmlns:xs="http://www.w3.org/2001/XMLSchema" xmlns:p="http://schemas.microsoft.com/office/2006/metadata/properties" xmlns:ns3="9d0d5cce-d4dc-4043-8325-c992d2f588cd" xmlns:ns4="39a888ec-cc75-402e-856f-ff68cc5460ab" targetNamespace="http://schemas.microsoft.com/office/2006/metadata/properties" ma:root="true" ma:fieldsID="5a49fa251899534899c5ba5a813b8236" ns3:_="" ns4:_="">
    <xsd:import namespace="9d0d5cce-d4dc-4043-8325-c992d2f588cd"/>
    <xsd:import namespace="39a888ec-cc75-402e-856f-ff68cc5460ab"/>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ServiceSearchProperties" minOccurs="0"/>
                <xsd:element ref="ns3:_activity" minOccurs="0"/>
                <xsd:element ref="ns3:MediaServiceObjectDetectorVersion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_activity" ma:index="17" nillable="true" ma:displayName="_activity" ma:hidden="true" ma:internalName="_activity">
      <xsd:simpleType>
        <xsd:restriction base="dms:Note"/>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39a888ec-cc75-402e-856f-ff68cc5460a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C44BFB8-0B48-48D5-A0BA-9317960E8F6C}">
  <ds:schemaRefs>
    <ds:schemaRef ds:uri="http://schemas.microsoft.com/sharepoint/v3/contenttype/forms"/>
  </ds:schemaRefs>
</ds:datastoreItem>
</file>

<file path=customXml/itemProps2.xml><?xml version="1.0" encoding="utf-8"?>
<ds:datastoreItem xmlns:ds="http://schemas.openxmlformats.org/officeDocument/2006/customXml" ds:itemID="{C86D7367-F508-4F80-B02C-79260B726607}">
  <ds:schemaRefs>
    <ds:schemaRef ds:uri="http://schemas.microsoft.com/office/2006/metadata/properties"/>
    <ds:schemaRef ds:uri="http://schemas.microsoft.com/office/infopath/2007/PartnerControls"/>
    <ds:schemaRef ds:uri="http://schemas.microsoft.com/office/2006/documentManagement/types"/>
    <ds:schemaRef ds:uri="9d0d5cce-d4dc-4043-8325-c992d2f588cd"/>
    <ds:schemaRef ds:uri="http://www.w3.org/XML/1998/namespace"/>
    <ds:schemaRef ds:uri="http://purl.org/dc/terms/"/>
    <ds:schemaRef ds:uri="http://purl.org/dc/elements/1.1/"/>
    <ds:schemaRef ds:uri="http://schemas.openxmlformats.org/package/2006/metadata/core-properties"/>
    <ds:schemaRef ds:uri="39a888ec-cc75-402e-856f-ff68cc5460ab"/>
    <ds:schemaRef ds:uri="http://purl.org/dc/dcmitype/"/>
  </ds:schemaRefs>
</ds:datastoreItem>
</file>

<file path=customXml/itemProps3.xml><?xml version="1.0" encoding="utf-8"?>
<ds:datastoreItem xmlns:ds="http://schemas.openxmlformats.org/officeDocument/2006/customXml" ds:itemID="{6C39A526-C45E-4999-99EC-326B53439D2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39a888ec-cc75-402e-856f-ff68cc5460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{C3A514F2-D68C-4D2B-93F3-047BADABAFFA}tf11936837_win32</Template>
  <TotalTime>2986</TotalTime>
  <Words>11805</Words>
  <Application>Microsoft Office PowerPoint</Application>
  <PresentationFormat>Widescreen</PresentationFormat>
  <Paragraphs>523</Paragraphs>
  <Slides>43</Slides>
  <Notes>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43</vt:i4>
      </vt:variant>
    </vt:vector>
  </HeadingPairs>
  <TitlesOfParts>
    <vt:vector size="52" baseType="lpstr">
      <vt:lpstr>Arial</vt:lpstr>
      <vt:lpstr>Arial Nova</vt:lpstr>
      <vt:lpstr>Biome</vt:lpstr>
      <vt:lpstr>Biome Light</vt:lpstr>
      <vt:lpstr>Calibri</vt:lpstr>
      <vt:lpstr>Courier New</vt:lpstr>
      <vt:lpstr>Segoe UI</vt:lpstr>
      <vt:lpstr>Times New Roman</vt:lpstr>
      <vt:lpstr>Office Theme</vt:lpstr>
      <vt:lpstr>Parental Mental</vt:lpstr>
      <vt:lpstr>Introduction</vt:lpstr>
      <vt:lpstr>Overview </vt:lpstr>
      <vt:lpstr>Perinatal mental health.</vt:lpstr>
      <vt:lpstr>Parental DNA Influence.</vt:lpstr>
      <vt:lpstr>Oxytocin.</vt:lpstr>
      <vt:lpstr>Speech and Language</vt:lpstr>
      <vt:lpstr>Depression</vt:lpstr>
      <vt:lpstr>Attachment</vt:lpstr>
      <vt:lpstr>Insecure attachment issues</vt:lpstr>
      <vt:lpstr>Adverse Childhood Experiences ACEs’</vt:lpstr>
      <vt:lpstr>TRAUMA</vt:lpstr>
      <vt:lpstr>Impact</vt:lpstr>
      <vt:lpstr>Impact</vt:lpstr>
      <vt:lpstr>PowerPoint Presentation</vt:lpstr>
      <vt:lpstr>Thank you</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Parental Mental</dc:title>
  <dc:creator>Stacey Joy</dc:creator>
  <cp:lastModifiedBy>Stacey Joy (1905942)</cp:lastModifiedBy>
  <cp:revision>4</cp:revision>
  <dcterms:created xsi:type="dcterms:W3CDTF">2024-01-31T14:48:46Z</dcterms:created>
  <dcterms:modified xsi:type="dcterms:W3CDTF">2024-02-02T16:35:07Z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