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handoutMasterIdLst>
    <p:handoutMasterId r:id="rId46"/>
  </p:handoutMasterIdLst>
  <p:sldIdLst>
    <p:sldId id="272" r:id="rId2"/>
    <p:sldId id="273" r:id="rId3"/>
    <p:sldId id="277" r:id="rId4"/>
    <p:sldId id="274" r:id="rId5"/>
    <p:sldId id="286" r:id="rId6"/>
    <p:sldId id="285" r:id="rId7"/>
    <p:sldId id="275" r:id="rId8"/>
    <p:sldId id="278" r:id="rId9"/>
    <p:sldId id="279" r:id="rId10"/>
    <p:sldId id="276" r:id="rId11"/>
    <p:sldId id="280" r:id="rId12"/>
    <p:sldId id="281" r:id="rId13"/>
    <p:sldId id="282" r:id="rId14"/>
    <p:sldId id="283" r:id="rId15"/>
    <p:sldId id="284" r:id="rId16"/>
    <p:sldId id="287" r:id="rId17"/>
    <p:sldId id="288" r:id="rId18"/>
    <p:sldId id="289" r:id="rId19"/>
    <p:sldId id="292" r:id="rId20"/>
    <p:sldId id="300" r:id="rId21"/>
    <p:sldId id="291" r:id="rId22"/>
    <p:sldId id="293" r:id="rId23"/>
    <p:sldId id="294" r:id="rId24"/>
    <p:sldId id="295" r:id="rId25"/>
    <p:sldId id="296" r:id="rId26"/>
    <p:sldId id="297" r:id="rId27"/>
    <p:sldId id="298" r:id="rId28"/>
    <p:sldId id="302" r:id="rId29"/>
    <p:sldId id="303" r:id="rId30"/>
    <p:sldId id="304" r:id="rId31"/>
    <p:sldId id="305" r:id="rId32"/>
    <p:sldId id="306" r:id="rId33"/>
    <p:sldId id="307" r:id="rId34"/>
    <p:sldId id="308" r:id="rId35"/>
    <p:sldId id="309" r:id="rId36"/>
    <p:sldId id="310" r:id="rId37"/>
    <p:sldId id="311" r:id="rId38"/>
    <p:sldId id="312" r:id="rId39"/>
    <p:sldId id="313" r:id="rId40"/>
    <p:sldId id="314" r:id="rId41"/>
    <p:sldId id="315" r:id="rId42"/>
    <p:sldId id="316" r:id="rId43"/>
    <p:sldId id="317" r:id="rId4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109" autoAdjust="0"/>
    <p:restoredTop sz="94830"/>
  </p:normalViewPr>
  <p:slideViewPr>
    <p:cSldViewPr snapToGrid="0">
      <p:cViewPr>
        <p:scale>
          <a:sx n="50" d="100"/>
          <a:sy n="50" d="100"/>
        </p:scale>
        <p:origin x="228" y="147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8/10/relationships/authors" Targe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20/01/2024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20/01/2024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
        <p:nvSpPr>
          <p:cNvPr id="5" name="Footer Placeholder 4">
            <a:extLst>
              <a:ext uri="{FF2B5EF4-FFF2-40B4-BE49-F238E27FC236}">
                <a16:creationId xmlns:a16="http://schemas.microsoft.com/office/drawing/2014/main" id="{C764C29D-2360-271D-C5CB-31EEBBE0064E}"/>
              </a:ext>
            </a:extLst>
          </p:cNvPr>
          <p:cNvSpPr>
            <a:spLocks noGrp="1"/>
          </p:cNvSpPr>
          <p:nvPr>
            <p:ph type="ftr" sz="quarter" idx="4"/>
          </p:nvPr>
        </p:nvSpPr>
        <p:spPr/>
        <p:txBody>
          <a:bodyPr/>
          <a:lstStyle/>
          <a:p>
            <a:pPr rtl="0"/>
            <a:endParaRPr lang="en-GB" noProof="0" dirty="0"/>
          </a:p>
        </p:txBody>
      </p:sp>
    </p:spTree>
    <p:extLst>
      <p:ext uri="{BB962C8B-B14F-4D97-AF65-F5344CB8AC3E}">
        <p14:creationId xmlns:p14="http://schemas.microsoft.com/office/powerpoint/2010/main" val="314958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endParaRPr lang="en-GB"/>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endParaRPr lang="en-GB"/>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endParaRPr lang="en-GB"/>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endParaRPr lang="en-GB"/>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endParaRPr lang="en-GB"/>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endParaRPr lang="en-GB"/>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endParaRPr lang="en-GB"/>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endParaRPr lang="en-GB"/>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endParaRPr lang="en-GB"/>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endParaRPr lang="en-GB"/>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ftr="0" dt="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kpik.com/pregnant-beach-sunset-mother-pregnancy-woman-1651" TargetMode="External"/><Relationship Id="rId2" Type="http://schemas.openxmlformats.org/officeDocument/2006/relationships/image" Target="../media/image7.jp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pendent.co.uk/news/uk/politics/child-poverty-falls-to-23-million-according-to-the-government-10344212.html" TargetMode="External"/><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nobaproject.com/modules/multi-modal-perception" TargetMode="External"/><Relationship Id="rId2" Type="http://schemas.openxmlformats.org/officeDocument/2006/relationships/image" Target="../media/image10.jp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en/view-image.php?image=262964&amp;picture=depression-depressed-frustrated" TargetMode="External"/><Relationship Id="rId2" Type="http://schemas.openxmlformats.org/officeDocument/2006/relationships/image" Target="../media/image11.jp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courses.lumenlearning.com/suny-buffalo-environmentalhealth/chapter/alcohol-and-drug-abuse/" TargetMode="External"/><Relationship Id="rId2" Type="http://schemas.openxmlformats.org/officeDocument/2006/relationships/image" Target="../media/image12.jpg"/><Relationship Id="rId1" Type="http://schemas.openxmlformats.org/officeDocument/2006/relationships/slideLayout" Target="../slideLayouts/slideLayout16.xml"/><Relationship Id="rId5" Type="http://schemas.openxmlformats.org/officeDocument/2006/relationships/hyperlink" Target="https://openclipart.org/detail/46357/family" TargetMode="Externa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16.xml"/><Relationship Id="rId4" Type="http://schemas.openxmlformats.org/officeDocument/2006/relationships/hyperlink" Target="https://www.publicdomainpictures.net/view-image.php?image=4823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hyperlink" Target="https://www.publicdomainpictures.net/en/view-image.php?image=124599&amp;picture=stick-family"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6.png"/><Relationship Id="rId1" Type="http://schemas.openxmlformats.org/officeDocument/2006/relationships/slideLayout" Target="../slideLayouts/slideLayout16.xml"/><Relationship Id="rId4" Type="http://schemas.openxmlformats.org/officeDocument/2006/relationships/hyperlink" Target="https://www.scientia.global/dr-adam-gazzaley-focussing-the-mind-with-adaptable-and-customized-technology/" TargetMode="External"/></Relationships>
</file>

<file path=ppt/slides/_rels/slide1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7.png"/><Relationship Id="rId1" Type="http://schemas.openxmlformats.org/officeDocument/2006/relationships/slideLayout" Target="../slideLayouts/slideLayout16.xml"/><Relationship Id="rId4" Type="http://schemas.openxmlformats.org/officeDocument/2006/relationships/hyperlink" Target="https://www.piqsels.com/en/public-domain-photo-jfpmj"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view-image.php?image=6286&amp;picture=boy-behind-the-fence" TargetMode="External"/><Relationship Id="rId2" Type="http://schemas.openxmlformats.org/officeDocument/2006/relationships/image" Target="../media/image18.jp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9.png"/><Relationship Id="rId1" Type="http://schemas.openxmlformats.org/officeDocument/2006/relationships/slideLayout" Target="../slideLayouts/slideLayout14.xml"/><Relationship Id="rId4" Type="http://schemas.openxmlformats.org/officeDocument/2006/relationships/hyperlink" Target="https://www.pexels.com/photo/children-learning-how-to-use-hammer-4113089/"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thecityfix.com/blog/research-recap-july-6-pollution-reducing-rail-public-transit-efficiency-green-san-francisco/" TargetMode="External"/><Relationship Id="rId2" Type="http://schemas.openxmlformats.org/officeDocument/2006/relationships/image" Target="../media/image20.jp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hyperlink" Target="https://researchleap.com/preserving-the-uniqueness-of-english-teaching-at-early-childhood-education-teacher-perspectives/" TargetMode="External"/><Relationship Id="rId2" Type="http://schemas.openxmlformats.org/officeDocument/2006/relationships/image" Target="../media/image21.jp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amommasview.wordpress.com/2015/11/page/2/" TargetMode="External"/></Relationships>
</file>

<file path=ppt/slides/_rels/slide2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23.png"/><Relationship Id="rId1" Type="http://schemas.openxmlformats.org/officeDocument/2006/relationships/slideLayout" Target="../slideLayouts/slideLayout3.xml"/><Relationship Id="rId5" Type="http://schemas.openxmlformats.org/officeDocument/2006/relationships/hyperlink" Target="https://creativecommons.org/licenses/by-nd/3.0/" TargetMode="External"/><Relationship Id="rId4" Type="http://schemas.openxmlformats.org/officeDocument/2006/relationships/hyperlink" Target="https://www.ednc.org/perspective-the-need-for-child-care-isnt-going-away-poll-results-show-what-parents-want-the-impact-on-families-and-how-public-support-can-drive-investment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freeimageslive.co.uk/free_stock_image/housing-estate-jpg" TargetMode="External"/><Relationship Id="rId2" Type="http://schemas.openxmlformats.org/officeDocument/2006/relationships/image" Target="../media/image24.jpg"/><Relationship Id="rId1" Type="http://schemas.openxmlformats.org/officeDocument/2006/relationships/slideLayout" Target="../slideLayouts/slideLayout16.xml"/><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hyperlink" Target="http://www.developingchild.net/" TargetMode="Externa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hyperlink" Target="http://www.aeufederal.org.au/Ec/ecfullreport.pdf" TargetMode="External"/><Relationship Id="rId2" Type="http://schemas.openxmlformats.org/officeDocument/2006/relationships/hyperlink" Target="https://www.rch.org.au/uploadedFiles/Main/Content/ccch/PB14_Impact_Poverty_ECD.pdf"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sz="5400" dirty="0">
                <a:effectLst/>
                <a:latin typeface="Aptos" panose="020B0004020202020204" pitchFamily="34" charset="0"/>
                <a:ea typeface="Aptos" panose="020B0004020202020204" pitchFamily="34" charset="0"/>
                <a:cs typeface="Times New Roman" panose="02020603050405020304" pitchFamily="18" charset="0"/>
              </a:rPr>
              <a:t>Poverty and the implica</a:t>
            </a:r>
            <a:r>
              <a:rPr lang="en-GB" sz="5400" dirty="0">
                <a:effectLst/>
                <a:latin typeface="Tahoma" panose="020B0604030504040204" pitchFamily="34" charset="0"/>
                <a:ea typeface="Aptos" panose="020B0004020202020204" pitchFamily="34" charset="0"/>
              </a:rPr>
              <a:t>ti</a:t>
            </a:r>
            <a:r>
              <a:rPr lang="en-GB" sz="5400" dirty="0">
                <a:effectLst/>
                <a:latin typeface="Aptos" panose="020B0004020202020204" pitchFamily="34" charset="0"/>
                <a:ea typeface="Aptos" panose="020B0004020202020204" pitchFamily="34" charset="0"/>
                <a:cs typeface="Times New Roman" panose="02020603050405020304" pitchFamily="18" charset="0"/>
              </a:rPr>
              <a:t>ons on the child/young person’s lifelong development</a:t>
            </a:r>
            <a:endParaRPr lang="en-GB" sz="19900" dirty="0"/>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Kelsey Dutton – 1601185 </a:t>
            </a:r>
          </a:p>
          <a:p>
            <a:pPr rtl="0"/>
            <a:r>
              <a:rPr lang="en-GB" dirty="0"/>
              <a:t>University of Wales Trinity Saint David</a:t>
            </a:r>
          </a:p>
        </p:txBody>
      </p:sp>
    </p:spTree>
    <p:extLst>
      <p:ext uri="{BB962C8B-B14F-4D97-AF65-F5344CB8AC3E}">
        <p14:creationId xmlns:p14="http://schemas.microsoft.com/office/powerpoint/2010/main" val="4175365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0A8D7-A134-215E-142A-6D4871F64511}"/>
              </a:ext>
            </a:extLst>
          </p:cNvPr>
          <p:cNvSpPr>
            <a:spLocks noGrp="1"/>
          </p:cNvSpPr>
          <p:nvPr>
            <p:ph type="title"/>
          </p:nvPr>
        </p:nvSpPr>
        <p:spPr/>
        <p:txBody>
          <a:bodyPr/>
          <a:lstStyle/>
          <a:p>
            <a:r>
              <a:rPr lang="en-GB"/>
              <a:t>What is poverty?</a:t>
            </a:r>
            <a:endParaRPr lang="en-GB" dirty="0"/>
          </a:p>
        </p:txBody>
      </p:sp>
    </p:spTree>
    <p:extLst>
      <p:ext uri="{BB962C8B-B14F-4D97-AF65-F5344CB8AC3E}">
        <p14:creationId xmlns:p14="http://schemas.microsoft.com/office/powerpoint/2010/main" val="386990975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2814300-B976-D8BE-9340-72EF54D9684C}"/>
              </a:ext>
            </a:extLst>
          </p:cNvPr>
          <p:cNvSpPr txBox="1">
            <a:spLocks/>
          </p:cNvSpPr>
          <p:nvPr/>
        </p:nvSpPr>
        <p:spPr>
          <a:xfrm>
            <a:off x="576072" y="973830"/>
            <a:ext cx="4572000" cy="40707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lnSpc>
                <a:spcPct val="100000"/>
              </a:lnSpc>
              <a:spcBef>
                <a:spcPts val="0"/>
              </a:spcBef>
              <a:spcAft>
                <a:spcPts val="600"/>
              </a:spcAft>
              <a:buNone/>
            </a:pPr>
            <a:r>
              <a:rPr lang="en-US" sz="3600" kern="1200" dirty="0">
                <a:latin typeface="+mn-lt"/>
                <a:ea typeface="+mn-ea"/>
                <a:cs typeface="+mn-cs"/>
              </a:rPr>
              <a:t>In the past, the term "poverty" was </a:t>
            </a:r>
            <a:r>
              <a:rPr lang="en-US" sz="3600" kern="1200" dirty="0" err="1">
                <a:latin typeface="+mn-lt"/>
                <a:ea typeface="+mn-ea"/>
                <a:cs typeface="+mn-cs"/>
              </a:rPr>
              <a:t>characterised</a:t>
            </a:r>
            <a:r>
              <a:rPr lang="en-US" sz="3600" kern="1200" dirty="0">
                <a:latin typeface="+mn-lt"/>
                <a:ea typeface="+mn-ea"/>
                <a:cs typeface="+mn-cs"/>
              </a:rPr>
              <a:t> by a person's financial situation or the absence of tangible belongings.</a:t>
            </a:r>
          </a:p>
        </p:txBody>
      </p:sp>
      <p:pic>
        <p:nvPicPr>
          <p:cNvPr id="8" name="Picture 7">
            <a:extLst>
              <a:ext uri="{FF2B5EF4-FFF2-40B4-BE49-F238E27FC236}">
                <a16:creationId xmlns:a16="http://schemas.microsoft.com/office/drawing/2014/main" id="{31D2FC30-151C-D86C-9462-3AE272D6C23B}"/>
              </a:ext>
            </a:extLst>
          </p:cNvPr>
          <p:cNvPicPr>
            <a:picLocks noChangeAspect="1"/>
          </p:cNvPicPr>
          <p:nvPr/>
        </p:nvPicPr>
        <p:blipFill rotWithShape="1">
          <a:blip r:embed="rId2">
            <a:alphaModFix amt="35000"/>
          </a:blip>
          <a:srcRect b="22991"/>
          <a:stretch/>
        </p:blipFill>
        <p:spPr>
          <a:xfrm>
            <a:off x="7815470" y="0"/>
            <a:ext cx="4376530" cy="601839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
        <p:nvSpPr>
          <p:cNvPr id="4" name="Slide Number Placeholder 3">
            <a:extLst>
              <a:ext uri="{FF2B5EF4-FFF2-40B4-BE49-F238E27FC236}">
                <a16:creationId xmlns:a16="http://schemas.microsoft.com/office/drawing/2014/main" id="{F0B9741D-8C4E-D9C0-640E-D48359F06283}"/>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p>
            <a:pPr>
              <a:spcAft>
                <a:spcPts val="600"/>
              </a:spcAft>
            </a:pPr>
            <a:fld id="{58FB4751-880F-D840-AAA9-3A15815CC996}" type="slidenum">
              <a:rPr lang="en-GB" smtClean="0"/>
              <a:pPr>
                <a:spcAft>
                  <a:spcPts val="600"/>
                </a:spcAft>
              </a:pPr>
              <a:t>3</a:t>
            </a:fld>
            <a:endParaRPr lang="en-GB"/>
          </a:p>
        </p:txBody>
      </p:sp>
    </p:spTree>
    <p:extLst>
      <p:ext uri="{BB962C8B-B14F-4D97-AF65-F5344CB8AC3E}">
        <p14:creationId xmlns:p14="http://schemas.microsoft.com/office/powerpoint/2010/main" val="90293511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EED30-C777-4BE5-6C74-CCD0AF05B07C}"/>
              </a:ext>
            </a:extLst>
          </p:cNvPr>
          <p:cNvSpPr>
            <a:spLocks noGrp="1"/>
          </p:cNvSpPr>
          <p:nvPr>
            <p:ph type="title"/>
          </p:nvPr>
        </p:nvSpPr>
        <p:spPr>
          <a:xfrm>
            <a:off x="0" y="0"/>
            <a:ext cx="6096000" cy="6858000"/>
          </a:xfrm>
        </p:spPr>
        <p:txBody>
          <a:bodyPr/>
          <a:lstStyle/>
          <a:p>
            <a:br>
              <a:rPr lang="en-GB" sz="8000" dirty="0">
                <a:solidFill>
                  <a:schemeClr val="bg2">
                    <a:lumMod val="25000"/>
                  </a:schemeClr>
                </a:solidFill>
              </a:rPr>
            </a:br>
            <a:r>
              <a:rPr lang="en-GB" sz="8000" dirty="0">
                <a:solidFill>
                  <a:schemeClr val="bg2">
                    <a:lumMod val="25000"/>
                  </a:schemeClr>
                </a:solidFill>
              </a:rPr>
              <a:t>Absolute Poverty</a:t>
            </a:r>
            <a:br>
              <a:rPr lang="en-GB" sz="8000" dirty="0">
                <a:solidFill>
                  <a:schemeClr val="bg2">
                    <a:lumMod val="25000"/>
                  </a:schemeClr>
                </a:solidFill>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A household's income below a particular threshold is considered absolute poverty. Due to this, the individual or family is unable to provide for their fundamental requirements, such as food, shelter, clean water to drink, healthcare, education, and so forth.</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(Henrietta, 2022)</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br>
              <a:rPr lang="en-GB" dirty="0"/>
            </a:br>
            <a:endParaRPr lang="en-GB" dirty="0"/>
          </a:p>
        </p:txBody>
      </p:sp>
      <p:sp>
        <p:nvSpPr>
          <p:cNvPr id="4" name="Title 1">
            <a:extLst>
              <a:ext uri="{FF2B5EF4-FFF2-40B4-BE49-F238E27FC236}">
                <a16:creationId xmlns:a16="http://schemas.microsoft.com/office/drawing/2014/main" id="{1195ECBB-83EE-B512-5751-F1AD2BB28AAE}"/>
              </a:ext>
            </a:extLst>
          </p:cNvPr>
          <p:cNvSpPr txBox="1">
            <a:spLocks/>
          </p:cNvSpPr>
          <p:nvPr/>
        </p:nvSpPr>
        <p:spPr>
          <a:xfrm>
            <a:off x="6381750" y="342900"/>
            <a:ext cx="5810250" cy="6858000"/>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6000" kern="1200">
                <a:solidFill>
                  <a:schemeClr val="accent1"/>
                </a:solidFill>
                <a:latin typeface="+mj-lt"/>
                <a:ea typeface="+mj-ea"/>
                <a:cs typeface="+mj-cs"/>
              </a:defRPr>
            </a:lvl1pPr>
          </a:lstStyle>
          <a:p>
            <a:r>
              <a:rPr lang="en-GB" sz="8000" dirty="0">
                <a:solidFill>
                  <a:schemeClr val="bg2">
                    <a:lumMod val="25000"/>
                  </a:schemeClr>
                </a:solidFill>
              </a:rPr>
              <a:t>Relative Poverty</a:t>
            </a:r>
            <a:br>
              <a:rPr lang="en-GB" sz="8000" dirty="0">
                <a:solidFill>
                  <a:schemeClr val="bg2">
                    <a:lumMod val="25000"/>
                  </a:schemeClr>
                </a:solidFill>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A household is considered to be in relative poverty if its income is half that of the average household. They do, therefore, have some money, but not enough to cover more than the necessities. Conversely, this kind of poverty is flexible and contingent upon the nation's economic expansion.</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t>(Henrietta, 2022)</a:t>
            </a:r>
            <a:br>
              <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rPr>
            </a:br>
            <a:endParaRPr lang="en-GB" sz="2800" kern="100" dirty="0">
              <a:solidFill>
                <a:schemeClr val="bg2">
                  <a:lumMod val="25000"/>
                </a:schemeClr>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cxnSp>
        <p:nvCxnSpPr>
          <p:cNvPr id="6" name="Straight Connector 5">
            <a:extLst>
              <a:ext uri="{FF2B5EF4-FFF2-40B4-BE49-F238E27FC236}">
                <a16:creationId xmlns:a16="http://schemas.microsoft.com/office/drawing/2014/main" id="{F89FB783-1872-CECE-578E-2BAC06D55FDA}"/>
              </a:ext>
            </a:extLst>
          </p:cNvPr>
          <p:cNvCxnSpPr>
            <a:cxnSpLocks/>
          </p:cNvCxnSpPr>
          <p:nvPr/>
        </p:nvCxnSpPr>
        <p:spPr>
          <a:xfrm>
            <a:off x="6096000" y="0"/>
            <a:ext cx="0" cy="685800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738163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E4C6634-A3E2-8796-CEC0-69EA9EA56D51}"/>
              </a:ext>
            </a:extLst>
          </p:cNvPr>
          <p:cNvSpPr>
            <a:spLocks noGrp="1"/>
          </p:cNvSpPr>
          <p:nvPr>
            <p:ph sz="half" idx="1"/>
          </p:nvPr>
        </p:nvSpPr>
        <p:spPr/>
        <p:txBody>
          <a:bodyPr/>
          <a:lstStyle/>
          <a:p>
            <a:r>
              <a:rPr lang="en-GB"/>
              <a:t>Maslow's hierarchy of needs is frequently depicted as a pyramid, with the need for transcendence and self-actualization at the top and the biggest, most basic needs at the base. Put another way, the primary concept of the idea is that people need their most fundamental wants fulfilled before they are motivated to pursue higher level demands</a:t>
            </a:r>
            <a:endParaRPr lang="en-GB" dirty="0"/>
          </a:p>
        </p:txBody>
      </p:sp>
      <p:sp>
        <p:nvSpPr>
          <p:cNvPr id="4" name="Slide Number Placeholder 3">
            <a:extLst>
              <a:ext uri="{FF2B5EF4-FFF2-40B4-BE49-F238E27FC236}">
                <a16:creationId xmlns:a16="http://schemas.microsoft.com/office/drawing/2014/main" id="{E21D0060-5310-4A2E-DC66-832C1CA697BB}"/>
              </a:ext>
            </a:extLst>
          </p:cNvPr>
          <p:cNvSpPr>
            <a:spLocks noGrp="1"/>
          </p:cNvSpPr>
          <p:nvPr>
            <p:ph type="sldNum" sz="quarter" idx="12"/>
          </p:nvPr>
        </p:nvSpPr>
        <p:spPr/>
        <p:txBody>
          <a:bodyPr/>
          <a:lstStyle/>
          <a:p>
            <a:pPr rtl="0"/>
            <a:fld id="{58FB4751-880F-D840-AAA9-3A15815CC996}" type="slidenum">
              <a:rPr lang="en-GB" smtClean="0"/>
              <a:t>5</a:t>
            </a:fld>
            <a:endParaRPr lang="en-GB" dirty="0"/>
          </a:p>
        </p:txBody>
      </p:sp>
      <p:sp>
        <p:nvSpPr>
          <p:cNvPr id="5" name="Title 4">
            <a:extLst>
              <a:ext uri="{FF2B5EF4-FFF2-40B4-BE49-F238E27FC236}">
                <a16:creationId xmlns:a16="http://schemas.microsoft.com/office/drawing/2014/main" id="{0067CFC9-B16F-8290-5CC1-F6D0B16F181B}"/>
              </a:ext>
            </a:extLst>
          </p:cNvPr>
          <p:cNvSpPr>
            <a:spLocks noGrp="1"/>
          </p:cNvSpPr>
          <p:nvPr>
            <p:ph type="title"/>
          </p:nvPr>
        </p:nvSpPr>
        <p:spPr>
          <a:xfrm>
            <a:off x="838200" y="780605"/>
            <a:ext cx="10683240" cy="676656"/>
          </a:xfrm>
        </p:spPr>
        <p:txBody>
          <a:bodyPr/>
          <a:lstStyle/>
          <a:p>
            <a:r>
              <a:rPr lang="en-GB" dirty="0"/>
              <a:t>Maslow’s 1943 Hierarchy of Needs</a:t>
            </a:r>
          </a:p>
        </p:txBody>
      </p:sp>
      <p:pic>
        <p:nvPicPr>
          <p:cNvPr id="10" name="Content Placeholder 6">
            <a:extLst>
              <a:ext uri="{FF2B5EF4-FFF2-40B4-BE49-F238E27FC236}">
                <a16:creationId xmlns:a16="http://schemas.microsoft.com/office/drawing/2014/main" id="{B6BE5F76-F8EF-5B10-531C-182BD83CF4C1}"/>
              </a:ext>
            </a:extLst>
          </p:cNvPr>
          <p:cNvPicPr>
            <a:picLocks noChangeAspect="1"/>
          </p:cNvPicPr>
          <p:nvPr/>
        </p:nvPicPr>
        <p:blipFill rotWithShape="1">
          <a:blip r:embed="rId2"/>
          <a:srcRect l="31250" t="27098" r="17647" b="9503"/>
          <a:stretch/>
        </p:blipFill>
        <p:spPr>
          <a:xfrm>
            <a:off x="6398337" y="1825625"/>
            <a:ext cx="5123103" cy="3575114"/>
          </a:xfrm>
          <a:prstGeom prst="rect">
            <a:avLst/>
          </a:prstGeom>
        </p:spPr>
      </p:pic>
    </p:spTree>
    <p:extLst>
      <p:ext uri="{BB962C8B-B14F-4D97-AF65-F5344CB8AC3E}">
        <p14:creationId xmlns:p14="http://schemas.microsoft.com/office/powerpoint/2010/main" val="38082368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039926E-CE46-F407-4A27-A556E51D66F1}"/>
              </a:ext>
            </a:extLst>
          </p:cNvPr>
          <p:cNvSpPr>
            <a:spLocks noGrp="1"/>
          </p:cNvSpPr>
          <p:nvPr>
            <p:ph sz="half" idx="1"/>
          </p:nvPr>
        </p:nvSpPr>
        <p:spPr/>
        <p:txBody>
          <a:bodyPr/>
          <a:lstStyle/>
          <a:p>
            <a:r>
              <a:rPr lang="en-GB" dirty="0"/>
              <a:t>In the behavioural sciences, Maslow's 1943 hierarchy of needs has proven to be one of the most widely accepted theories. Maslow believed that human motivations were founded in fundamental and universal genetic characteristics, foreshadowing later evolutionary theories of human motivation and cognition (Kenrick, </a:t>
            </a:r>
            <a:r>
              <a:rPr lang="en-GB" dirty="0" err="1"/>
              <a:t>Griskevicius</a:t>
            </a:r>
            <a:r>
              <a:rPr lang="en-GB" dirty="0"/>
              <a:t>, </a:t>
            </a:r>
            <a:r>
              <a:rPr lang="en-GB" dirty="0" err="1"/>
              <a:t>Neuberg</a:t>
            </a:r>
            <a:r>
              <a:rPr lang="en-GB" dirty="0"/>
              <a:t>, Schaller, 2010).</a:t>
            </a:r>
          </a:p>
        </p:txBody>
      </p:sp>
      <p:sp>
        <p:nvSpPr>
          <p:cNvPr id="3" name="Content Placeholder 2">
            <a:extLst>
              <a:ext uri="{FF2B5EF4-FFF2-40B4-BE49-F238E27FC236}">
                <a16:creationId xmlns:a16="http://schemas.microsoft.com/office/drawing/2014/main" id="{2D33152A-4CF0-F302-2208-D2EFDAEE0D32}"/>
              </a:ext>
            </a:extLst>
          </p:cNvPr>
          <p:cNvSpPr>
            <a:spLocks noGrp="1"/>
          </p:cNvSpPr>
          <p:nvPr>
            <p:ph sz="half" idx="2"/>
          </p:nvPr>
        </p:nvSpPr>
        <p:spPr/>
        <p:txBody>
          <a:bodyPr/>
          <a:lstStyle/>
          <a:p>
            <a:endParaRPr lang="en-GB"/>
          </a:p>
        </p:txBody>
      </p:sp>
      <p:sp>
        <p:nvSpPr>
          <p:cNvPr id="4" name="Slide Number Placeholder 3">
            <a:extLst>
              <a:ext uri="{FF2B5EF4-FFF2-40B4-BE49-F238E27FC236}">
                <a16:creationId xmlns:a16="http://schemas.microsoft.com/office/drawing/2014/main" id="{996BA263-B735-56F8-43F7-F8B29A82DB31}"/>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
        <p:nvSpPr>
          <p:cNvPr id="5" name="Title 4">
            <a:extLst>
              <a:ext uri="{FF2B5EF4-FFF2-40B4-BE49-F238E27FC236}">
                <a16:creationId xmlns:a16="http://schemas.microsoft.com/office/drawing/2014/main" id="{EC030F20-E8B2-205C-4486-71CCD5D81AE1}"/>
              </a:ext>
            </a:extLst>
          </p:cNvPr>
          <p:cNvSpPr>
            <a:spLocks noGrp="1"/>
          </p:cNvSpPr>
          <p:nvPr>
            <p:ph type="title"/>
          </p:nvPr>
        </p:nvSpPr>
        <p:spPr>
          <a:xfrm>
            <a:off x="576070" y="704088"/>
            <a:ext cx="10451593" cy="676656"/>
          </a:xfrm>
        </p:spPr>
        <p:txBody>
          <a:bodyPr/>
          <a:lstStyle/>
          <a:p>
            <a:r>
              <a:rPr lang="en-GB" dirty="0"/>
              <a:t>Maslow’s 1943 Hierarchy of Needs</a:t>
            </a:r>
          </a:p>
        </p:txBody>
      </p:sp>
      <p:pic>
        <p:nvPicPr>
          <p:cNvPr id="6" name="Content Placeholder 6">
            <a:extLst>
              <a:ext uri="{FF2B5EF4-FFF2-40B4-BE49-F238E27FC236}">
                <a16:creationId xmlns:a16="http://schemas.microsoft.com/office/drawing/2014/main" id="{D945A220-8064-7B10-BBE7-859DEAE7D991}"/>
              </a:ext>
            </a:extLst>
          </p:cNvPr>
          <p:cNvPicPr>
            <a:picLocks noChangeAspect="1"/>
          </p:cNvPicPr>
          <p:nvPr/>
        </p:nvPicPr>
        <p:blipFill rotWithShape="1">
          <a:blip r:embed="rId2"/>
          <a:srcRect l="31250" t="27098" r="17647" b="9503"/>
          <a:stretch/>
        </p:blipFill>
        <p:spPr>
          <a:xfrm>
            <a:off x="6398337" y="1825625"/>
            <a:ext cx="5123103" cy="3575114"/>
          </a:xfrm>
          <a:prstGeom prst="rect">
            <a:avLst/>
          </a:prstGeom>
        </p:spPr>
      </p:pic>
    </p:spTree>
    <p:extLst>
      <p:ext uri="{BB962C8B-B14F-4D97-AF65-F5344CB8AC3E}">
        <p14:creationId xmlns:p14="http://schemas.microsoft.com/office/powerpoint/2010/main" val="246886046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94D63D-7E29-0E0D-C38C-6F8E3077A4AA}"/>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Numerous issues that children from low-income families deal with start even before they are born. Poverty and inadequate prenatal care are positively correlated. Poverty-stricken women are less likely to have received vaccinations against infectious diseases that can harm the developing foetus (Royce, 2021)</a:t>
            </a:r>
          </a:p>
        </p:txBody>
      </p:sp>
      <p:sp>
        <p:nvSpPr>
          <p:cNvPr id="1033" name="Slide Number Placeholder 2">
            <a:extLst>
              <a:ext uri="{FF2B5EF4-FFF2-40B4-BE49-F238E27FC236}">
                <a16:creationId xmlns:a16="http://schemas.microsoft.com/office/drawing/2014/main" id="{29BD8095-6891-60F3-6561-9F1E084E2291}"/>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7</a:t>
            </a:fld>
            <a:endParaRPr lang="en-GB"/>
          </a:p>
        </p:txBody>
      </p:sp>
      <p:sp>
        <p:nvSpPr>
          <p:cNvPr id="2" name="Title 1">
            <a:extLst>
              <a:ext uri="{FF2B5EF4-FFF2-40B4-BE49-F238E27FC236}">
                <a16:creationId xmlns:a16="http://schemas.microsoft.com/office/drawing/2014/main" id="{D0286115-5D5C-84B5-B156-FFD317F86F43}"/>
              </a:ext>
            </a:extLst>
          </p:cNvPr>
          <p:cNvSpPr>
            <a:spLocks noGrp="1"/>
          </p:cNvSpPr>
          <p:nvPr>
            <p:ph type="title"/>
          </p:nvPr>
        </p:nvSpPr>
        <p:spPr>
          <a:xfrm>
            <a:off x="576071" y="704088"/>
            <a:ext cx="9144000" cy="676656"/>
          </a:xfrm>
        </p:spPr>
        <p:txBody>
          <a:bodyPr anchor="b">
            <a:normAutofit/>
          </a:bodyPr>
          <a:lstStyle/>
          <a:p>
            <a:r>
              <a:rPr lang="en-GB" sz="4100"/>
              <a:t>Poverty and Children</a:t>
            </a:r>
          </a:p>
        </p:txBody>
      </p:sp>
      <p:pic>
        <p:nvPicPr>
          <p:cNvPr id="1028" name="Picture 4" descr="Everyday Parenting: A Day in the Life of a Respectful Parent - Happiness is  here">
            <a:extLst>
              <a:ext uri="{FF2B5EF4-FFF2-40B4-BE49-F238E27FC236}">
                <a16:creationId xmlns:a16="http://schemas.microsoft.com/office/drawing/2014/main" id="{F4F28EA6-E74F-777C-5E2C-0DE761AC2BE1}"/>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l="10315" r="28860" b="2"/>
          <a:stretch/>
        </p:blipFill>
        <p:spPr bwMode="auto">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FFFFFF"/>
          </a:solidFill>
        </p:spPr>
      </p:pic>
    </p:spTree>
    <p:extLst>
      <p:ext uri="{BB962C8B-B14F-4D97-AF65-F5344CB8AC3E}">
        <p14:creationId xmlns:p14="http://schemas.microsoft.com/office/powerpoint/2010/main" val="2891194572"/>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4">
            <a:extLst>
              <a:ext uri="{FF2B5EF4-FFF2-40B4-BE49-F238E27FC236}">
                <a16:creationId xmlns:a16="http://schemas.microsoft.com/office/drawing/2014/main" id="{C7B0352A-4379-3031-76C0-1522491850B9}"/>
              </a:ext>
            </a:extLst>
          </p:cNvPr>
          <p:cNvSpPr>
            <a:spLocks noGrp="1"/>
          </p:cNvSpPr>
          <p:nvPr>
            <p:ph sz="half" idx="1"/>
          </p:nvPr>
        </p:nvSpPr>
        <p:spPr>
          <a:xfrm>
            <a:off x="704850" y="835025"/>
            <a:ext cx="5181600" cy="4351338"/>
          </a:xfrm>
        </p:spPr>
        <p:txBody>
          <a:bodyPr>
            <a:normAutofit lnSpcReduction="10000"/>
          </a:bodyPr>
          <a:lstStyle/>
          <a:p>
            <a:r>
              <a:rPr lang="en-GB" dirty="0"/>
              <a:t>Many of these disadvantaged pregnant women are teenagers. Teenage moms are less likely to receive appropriate prenatal care or adhere to nutrient-rich diets, which are essential for a good foetal development, because of their relative immaturity. They also have a higher likelihood of abusing drugs and/or alcohol than pregnant women who are not disadvantaged (Royce, 2021)</a:t>
            </a:r>
          </a:p>
        </p:txBody>
      </p:sp>
      <p:sp>
        <p:nvSpPr>
          <p:cNvPr id="5" name="Slide Number Placeholder 4">
            <a:extLst>
              <a:ext uri="{FF2B5EF4-FFF2-40B4-BE49-F238E27FC236}">
                <a16:creationId xmlns:a16="http://schemas.microsoft.com/office/drawing/2014/main" id="{3DCE0AFD-A369-3767-5B9F-5BC3F813A37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8</a:t>
            </a:fld>
            <a:endParaRPr lang="en-GB"/>
          </a:p>
        </p:txBody>
      </p:sp>
      <p:pic>
        <p:nvPicPr>
          <p:cNvPr id="6" name="Content Placeholder 5" descr="A silhouette of a pregnant person&#10;&#10;Description automatically generated">
            <a:extLst>
              <a:ext uri="{FF2B5EF4-FFF2-40B4-BE49-F238E27FC236}">
                <a16:creationId xmlns:a16="http://schemas.microsoft.com/office/drawing/2014/main" id="{070FC2AB-34E0-6226-3D38-C0E3FBFCA941}"/>
              </a:ext>
            </a:extLst>
          </p:cNvPr>
          <p:cNvPicPr>
            <a:picLocks noGrp="1" noChangeAspect="1"/>
          </p:cNvPicPr>
          <p:nvPr>
            <p:ph sz="half" idx="2"/>
          </p:nvPr>
        </p:nvPicPr>
        <p:blipFill>
          <a:blip r:embed="rId2">
            <a:alphaModFix amt="35000"/>
            <a:extLst>
              <a:ext uri="{837473B0-CC2E-450A-ABE3-18F120FF3D39}">
                <a1611:picAttrSrcUrl xmlns:a1611="http://schemas.microsoft.com/office/drawing/2016/11/main" r:id="rId3"/>
              </a:ext>
            </a:extLst>
          </a:blip>
          <a:stretch>
            <a:fillRect/>
          </a:stretch>
        </p:blipFill>
        <p:spPr>
          <a:xfrm>
            <a:off x="7986712" y="411854"/>
            <a:ext cx="3744336" cy="5616504"/>
          </a:xfrm>
        </p:spPr>
      </p:pic>
    </p:spTree>
    <p:extLst>
      <p:ext uri="{BB962C8B-B14F-4D97-AF65-F5344CB8AC3E}">
        <p14:creationId xmlns:p14="http://schemas.microsoft.com/office/powerpoint/2010/main" val="7344067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90E5FF6-BD97-211D-5F1D-FCB560B0CEC1}"/>
              </a:ext>
            </a:extLst>
          </p:cNvPr>
          <p:cNvSpPr>
            <a:spLocks noGrp="1"/>
          </p:cNvSpPr>
          <p:nvPr>
            <p:ph type="body" sz="half" idx="2"/>
          </p:nvPr>
        </p:nvSpPr>
        <p:spPr>
          <a:xfrm>
            <a:off x="576072" y="1947671"/>
            <a:ext cx="4572000" cy="4070729"/>
          </a:xfrm>
        </p:spPr>
        <p:txBody>
          <a:bodyPr>
            <a:normAutofit/>
          </a:bodyPr>
          <a:lstStyle/>
          <a:p>
            <a:pPr>
              <a:spcAft>
                <a:spcPts val="600"/>
              </a:spcAft>
            </a:pPr>
            <a:r>
              <a:rPr lang="en-GB"/>
              <a:t>Poverty can be particularly </a:t>
            </a:r>
            <a:r>
              <a:rPr lang="en-GB" b="1"/>
              <a:t>damaging</a:t>
            </a:r>
            <a:r>
              <a:rPr lang="en-GB"/>
              <a:t> to a child's development during this critical time, when healthy development and care are vital. A </a:t>
            </a:r>
            <a:r>
              <a:rPr lang="en-GB" b="1"/>
              <a:t>secure and healthy </a:t>
            </a:r>
            <a:r>
              <a:rPr lang="en-GB"/>
              <a:t>environment is essential for the best possible cognitive development during the early years of life. These factors make disadvantaged situations particularly dangerous for newborns. Poor living circumstances can frequently be poisonous and damaging to babies, having an impact that </a:t>
            </a:r>
            <a:r>
              <a:rPr lang="en-GB" b="1"/>
              <a:t>lasts a lifetime</a:t>
            </a:r>
            <a:r>
              <a:rPr lang="en-GB"/>
              <a:t>, (Royce 2021)</a:t>
            </a:r>
            <a:endParaRPr lang="en-GB" dirty="0"/>
          </a:p>
        </p:txBody>
      </p:sp>
      <p:sp>
        <p:nvSpPr>
          <p:cNvPr id="5" name="Slide Number Placeholder 4">
            <a:extLst>
              <a:ext uri="{FF2B5EF4-FFF2-40B4-BE49-F238E27FC236}">
                <a16:creationId xmlns:a16="http://schemas.microsoft.com/office/drawing/2014/main" id="{72475182-D32E-BE49-BDA3-F9DA8CD6DC6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9</a:t>
            </a:fld>
            <a:endParaRPr lang="en-GB"/>
          </a:p>
        </p:txBody>
      </p:sp>
      <p:sp>
        <p:nvSpPr>
          <p:cNvPr id="6" name="Title 5">
            <a:extLst>
              <a:ext uri="{FF2B5EF4-FFF2-40B4-BE49-F238E27FC236}">
                <a16:creationId xmlns:a16="http://schemas.microsoft.com/office/drawing/2014/main" id="{27CB5ECE-CC37-F6E2-76DD-3F40B3137BF1}"/>
              </a:ext>
            </a:extLst>
          </p:cNvPr>
          <p:cNvSpPr>
            <a:spLocks noGrp="1"/>
          </p:cNvSpPr>
          <p:nvPr>
            <p:ph type="title"/>
          </p:nvPr>
        </p:nvSpPr>
        <p:spPr>
          <a:xfrm>
            <a:off x="576071" y="704088"/>
            <a:ext cx="9144000" cy="676656"/>
          </a:xfrm>
        </p:spPr>
        <p:txBody>
          <a:bodyPr anchor="b">
            <a:normAutofit/>
          </a:bodyPr>
          <a:lstStyle/>
          <a:p>
            <a:r>
              <a:rPr lang="en-GB" sz="4100"/>
              <a:t>Development of the Child</a:t>
            </a:r>
          </a:p>
        </p:txBody>
      </p:sp>
      <p:pic>
        <p:nvPicPr>
          <p:cNvPr id="1028" name="Picture 4" descr="Kids Room Wall Decor Art Children Playing at The Beach Aesthetic Poster  Canvas Painting Posters and Prints Wall Art Pictures for Living Room  Bedroom Decor 24x32inch(60x80cm) Unframe-Style : Amazon.ca: Home">
            <a:extLst>
              <a:ext uri="{FF2B5EF4-FFF2-40B4-BE49-F238E27FC236}">
                <a16:creationId xmlns:a16="http://schemas.microsoft.com/office/drawing/2014/main" id="{E458FF6F-AB57-BB44-D7AB-6128722945CE}"/>
              </a:ext>
            </a:extLst>
          </p:cNvPr>
          <p:cNvPicPr>
            <a:picLocks noChangeAspect="1" noChangeArrowheads="1"/>
          </p:cNvPicPr>
          <p:nvPr/>
        </p:nvPicPr>
        <p:blipFill rotWithShape="1">
          <a:blip r:embed="rId2">
            <a:alphaModFix amt="85000"/>
            <a:extLst>
              <a:ext uri="{28A0092B-C50C-407E-A947-70E740481C1C}">
                <a14:useLocalDpi xmlns:a14="http://schemas.microsoft.com/office/drawing/2010/main" val="0"/>
              </a:ext>
            </a:extLst>
          </a:blip>
          <a:srcRect l="2549" r="5985" b="2"/>
          <a:stretch/>
        </p:blipFill>
        <p:spPr bwMode="auto">
          <a:xfrm>
            <a:off x="6646264" y="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62738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3">
            <a:extLst>
              <a:ext uri="{FF2B5EF4-FFF2-40B4-BE49-F238E27FC236}">
                <a16:creationId xmlns:a16="http://schemas.microsoft.com/office/drawing/2014/main" id="{29E3DB1A-CAFD-3455-959D-356C73496552}"/>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10</a:t>
            </a:fld>
            <a:endParaRPr lang="en-GB"/>
          </a:p>
        </p:txBody>
      </p:sp>
      <p:pic>
        <p:nvPicPr>
          <p:cNvPr id="9" name="Picture 8" descr="A child kicking a football ball&#10;&#10;Description automatically generated">
            <a:extLst>
              <a:ext uri="{FF2B5EF4-FFF2-40B4-BE49-F238E27FC236}">
                <a16:creationId xmlns:a16="http://schemas.microsoft.com/office/drawing/2014/main" id="{09618CCB-C62D-8404-EF2D-2E5B262CFC26}"/>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l="3802" r="27597" b="-1"/>
          <a:stretch/>
        </p:blipFill>
        <p:spPr>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
        <p:nvSpPr>
          <p:cNvPr id="15" name="Text Placeholder 14">
            <a:extLst>
              <a:ext uri="{FF2B5EF4-FFF2-40B4-BE49-F238E27FC236}">
                <a16:creationId xmlns:a16="http://schemas.microsoft.com/office/drawing/2014/main" id="{F70A3AD7-4B69-E257-86F5-DDB98EFF01D1}"/>
              </a:ext>
            </a:extLst>
          </p:cNvPr>
          <p:cNvSpPr>
            <a:spLocks noGrp="1"/>
          </p:cNvSpPr>
          <p:nvPr>
            <p:ph type="body" sz="half" idx="2"/>
          </p:nvPr>
        </p:nvSpPr>
        <p:spPr>
          <a:xfrm>
            <a:off x="365760" y="614171"/>
            <a:ext cx="5545736" cy="5448921"/>
          </a:xfrm>
        </p:spPr>
        <p:txBody>
          <a:bodyPr>
            <a:normAutofit/>
          </a:bodyPr>
          <a:lstStyle/>
          <a:p>
            <a:r>
              <a:rPr lang="en-GB" sz="2800" dirty="0"/>
              <a:t>Poor nutrition, food insecurity, insufficient medical and mental health care, low parental education, unstimulating parent-child relationships, severe punishments, and child abuse and neglect are all commonly linked to poverty (Yoshikawa, Aber, </a:t>
            </a:r>
            <a:r>
              <a:rPr lang="en-GB" sz="2800" dirty="0" err="1"/>
              <a:t>Beardslee</a:t>
            </a:r>
            <a:r>
              <a:rPr lang="en-GB" sz="2800" dirty="0"/>
              <a:t>, 2012)</a:t>
            </a:r>
          </a:p>
        </p:txBody>
      </p:sp>
    </p:spTree>
    <p:extLst>
      <p:ext uri="{BB962C8B-B14F-4D97-AF65-F5344CB8AC3E}">
        <p14:creationId xmlns:p14="http://schemas.microsoft.com/office/powerpoint/2010/main" val="372362504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Content Placeholder 1">
            <a:extLst>
              <a:ext uri="{FF2B5EF4-FFF2-40B4-BE49-F238E27FC236}">
                <a16:creationId xmlns:a16="http://schemas.microsoft.com/office/drawing/2014/main" id="{729B1697-0769-150A-3CE8-510BE9A2745A}"/>
              </a:ext>
            </a:extLst>
          </p:cNvPr>
          <p:cNvSpPr>
            <a:spLocks noGrp="1"/>
          </p:cNvSpPr>
          <p:nvPr>
            <p:ph sz="half" idx="1"/>
          </p:nvPr>
        </p:nvSpPr>
        <p:spPr>
          <a:xfrm>
            <a:off x="499871" y="1526254"/>
            <a:ext cx="5181600" cy="4351338"/>
          </a:xfrm>
        </p:spPr>
        <p:txBody>
          <a:bodyPr>
            <a:normAutofit/>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Since the brain develops and grows so quickly throughout infancy, any event that occurs in any of the previously mentioned areas may have permanent negative impacts. The development of the brain can be permanently hampered by other poverty-related risks such as insufficient nourishment, a lack of vitamin D and iron deficiencies, and exposure to pollutants like lead (Tierney, Nelson, et al, 2009)</a:t>
            </a:r>
          </a:p>
        </p:txBody>
      </p:sp>
      <p:pic>
        <p:nvPicPr>
          <p:cNvPr id="4" name="Picture Placeholder 3" descr="A transparent brain with glowing spots&#10;&#10;Description automatically generated">
            <a:extLst>
              <a:ext uri="{FF2B5EF4-FFF2-40B4-BE49-F238E27FC236}">
                <a16:creationId xmlns:a16="http://schemas.microsoft.com/office/drawing/2014/main" id="{42E5415A-D4F9-C25F-0041-D178A5723CC7}"/>
              </a:ext>
            </a:extLst>
          </p:cNvPr>
          <p:cNvPicPr>
            <a:picLocks noGrp="1" noChangeAspect="1"/>
          </p:cNvPicPr>
          <p:nvPr>
            <p:ph sz="half" idx="2"/>
          </p:nvPr>
        </p:nvPicPr>
        <p:blipFill rotWithShape="1">
          <a:blip r:embed="rId2">
            <a:alphaModFix amt="70000"/>
            <a:extLst>
              <a:ext uri="{837473B0-CC2E-450A-ABE3-18F120FF3D39}">
                <a1611:picAttrSrcUrl xmlns:a1611="http://schemas.microsoft.com/office/drawing/2016/11/main" r:id="rId3"/>
              </a:ext>
            </a:extLst>
          </a:blip>
          <a:srcRect t="169" b="-994"/>
          <a:stretch/>
        </p:blipFill>
        <p:spPr>
          <a:xfrm>
            <a:off x="6833616" y="1226884"/>
            <a:ext cx="5181600" cy="4950079"/>
          </a:xfrm>
          <a:noFill/>
        </p:spPr>
      </p:pic>
      <p:sp>
        <p:nvSpPr>
          <p:cNvPr id="5" name="Slide Number Placeholder 4">
            <a:extLst>
              <a:ext uri="{FF2B5EF4-FFF2-40B4-BE49-F238E27FC236}">
                <a16:creationId xmlns:a16="http://schemas.microsoft.com/office/drawing/2014/main" id="{609ACBF4-AACD-25E7-9123-F0E4564D624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11</a:t>
            </a:fld>
            <a:endParaRPr lang="en-GB"/>
          </a:p>
        </p:txBody>
      </p:sp>
      <p:sp>
        <p:nvSpPr>
          <p:cNvPr id="18" name="Title 4">
            <a:extLst>
              <a:ext uri="{FF2B5EF4-FFF2-40B4-BE49-F238E27FC236}">
                <a16:creationId xmlns:a16="http://schemas.microsoft.com/office/drawing/2014/main" id="{876BED55-2B72-3D8E-0D35-ADE50DA14DF5}"/>
              </a:ext>
            </a:extLst>
          </p:cNvPr>
          <p:cNvSpPr>
            <a:spLocks noGrp="1"/>
          </p:cNvSpPr>
          <p:nvPr>
            <p:ph type="title"/>
          </p:nvPr>
        </p:nvSpPr>
        <p:spPr>
          <a:xfrm>
            <a:off x="499871" y="443612"/>
            <a:ext cx="9144000" cy="676656"/>
          </a:xfrm>
        </p:spPr>
        <p:txBody>
          <a:bodyPr/>
          <a:lstStyle/>
          <a:p>
            <a:r>
              <a:rPr lang="en-US" dirty="0"/>
              <a:t>Brain development</a:t>
            </a:r>
          </a:p>
        </p:txBody>
      </p:sp>
    </p:spTree>
    <p:extLst>
      <p:ext uri="{BB962C8B-B14F-4D97-AF65-F5344CB8AC3E}">
        <p14:creationId xmlns:p14="http://schemas.microsoft.com/office/powerpoint/2010/main" val="268164476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77D41D-AEBC-E2C2-934A-5BB6007DDABD}"/>
              </a:ext>
            </a:extLst>
          </p:cNvPr>
          <p:cNvSpPr>
            <a:spLocks noGrp="1"/>
          </p:cNvSpPr>
          <p:nvPr>
            <p:ph sz="half" idx="1"/>
          </p:nvPr>
        </p:nvSpPr>
        <p:spPr>
          <a:xfrm>
            <a:off x="736600" y="1056368"/>
            <a:ext cx="5181600" cy="4351338"/>
          </a:xfrm>
        </p:spPr>
        <p:txBody>
          <a:bodyPr/>
          <a:lstStyle/>
          <a:p>
            <a:r>
              <a:rPr lang="en-GB" dirty="0"/>
              <a:t>Stress hormones such as cortisol and adrenaline are released when a person experiences high amounts of stress. These hormones can lead to elevated pulse rates and racing heart in an adult. These chemicals can cause lifelong repercussions in an infant by conditioning the brain to respond to stress more intensely (Azzi-Lessing &amp; Schorr, 2017).</a:t>
            </a:r>
          </a:p>
        </p:txBody>
      </p:sp>
      <p:sp>
        <p:nvSpPr>
          <p:cNvPr id="4" name="Slide Number Placeholder 3">
            <a:extLst>
              <a:ext uri="{FF2B5EF4-FFF2-40B4-BE49-F238E27FC236}">
                <a16:creationId xmlns:a16="http://schemas.microsoft.com/office/drawing/2014/main" id="{22BE2A40-B79C-6E5B-9B77-D76AE7813CD8}"/>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pic>
        <p:nvPicPr>
          <p:cNvPr id="17" name="Content Placeholder 16" descr="A person with her hand on her head&#10;&#10;Description automatically generated">
            <a:extLst>
              <a:ext uri="{FF2B5EF4-FFF2-40B4-BE49-F238E27FC236}">
                <a16:creationId xmlns:a16="http://schemas.microsoft.com/office/drawing/2014/main" id="{313EE13C-A5E8-3F31-8AC8-F4A6BF0BA69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477000" y="1739582"/>
            <a:ext cx="5181600" cy="3378835"/>
          </a:xfrm>
        </p:spPr>
      </p:pic>
    </p:spTree>
    <p:extLst>
      <p:ext uri="{BB962C8B-B14F-4D97-AF65-F5344CB8AC3E}">
        <p14:creationId xmlns:p14="http://schemas.microsoft.com/office/powerpoint/2010/main" val="191719100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4E95A7-8FB5-2A06-B3F5-729C834E734A}"/>
              </a:ext>
            </a:extLst>
          </p:cNvPr>
          <p:cNvSpPr>
            <a:spLocks noGrp="1"/>
          </p:cNvSpPr>
          <p:nvPr>
            <p:ph sz="half" idx="1"/>
          </p:nvPr>
        </p:nvSpPr>
        <p:spPr/>
        <p:txBody>
          <a:bodyPr/>
          <a:lstStyle/>
          <a:p>
            <a:r>
              <a:rPr lang="en-GB" dirty="0"/>
              <a:t>Risk factors within their own family network are also present for infants living in poverty. Among low-income households, there is a higher prevalence of mother depression, drug and/or alcohol misuse, and family violence (Royce, 2021, p2) (Carter, Garrity-</a:t>
            </a:r>
            <a:r>
              <a:rPr lang="en-GB" dirty="0" err="1"/>
              <a:t>Rokous</a:t>
            </a:r>
            <a:r>
              <a:rPr lang="en-GB" dirty="0"/>
              <a:t>, Chazan-Cohen, et al, 2001)</a:t>
            </a:r>
          </a:p>
        </p:txBody>
      </p:sp>
      <p:sp>
        <p:nvSpPr>
          <p:cNvPr id="4" name="Slide Number Placeholder 3">
            <a:extLst>
              <a:ext uri="{FF2B5EF4-FFF2-40B4-BE49-F238E27FC236}">
                <a16:creationId xmlns:a16="http://schemas.microsoft.com/office/drawing/2014/main" id="{EDC67E13-4FAB-28D0-22AC-434B1BA2B6BC}"/>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
        <p:nvSpPr>
          <p:cNvPr id="5" name="Title 4">
            <a:extLst>
              <a:ext uri="{FF2B5EF4-FFF2-40B4-BE49-F238E27FC236}">
                <a16:creationId xmlns:a16="http://schemas.microsoft.com/office/drawing/2014/main" id="{5384130C-9A5D-F476-6680-1BBF1E64B89C}"/>
              </a:ext>
            </a:extLst>
          </p:cNvPr>
          <p:cNvSpPr>
            <a:spLocks noGrp="1"/>
          </p:cNvSpPr>
          <p:nvPr>
            <p:ph type="title"/>
          </p:nvPr>
        </p:nvSpPr>
        <p:spPr/>
        <p:txBody>
          <a:bodyPr/>
          <a:lstStyle/>
          <a:p>
            <a:endParaRPr lang="en-GB" dirty="0"/>
          </a:p>
        </p:txBody>
      </p:sp>
      <p:pic>
        <p:nvPicPr>
          <p:cNvPr id="12" name="Content Placeholder 11" descr="A close-up of words">
            <a:extLst>
              <a:ext uri="{FF2B5EF4-FFF2-40B4-BE49-F238E27FC236}">
                <a16:creationId xmlns:a16="http://schemas.microsoft.com/office/drawing/2014/main" id="{A590D433-E1C3-4687-3F93-A01F40177E3A}"/>
              </a:ext>
            </a:extLst>
          </p:cNvPr>
          <p:cNvPicPr>
            <a:picLocks noGrp="1" noChangeAspect="1"/>
          </p:cNvPicPr>
          <p:nvPr>
            <p:ph sz="half" idx="2"/>
          </p:nvPr>
        </p:nvPicPr>
        <p:blipFill>
          <a:blip r:embed="rId2">
            <a:alphaModFix amt="50000"/>
            <a:extLst>
              <a:ext uri="{837473B0-CC2E-450A-ABE3-18F120FF3D39}">
                <a1611:picAttrSrcUrl xmlns:a1611="http://schemas.microsoft.com/office/drawing/2016/11/main" r:id="rId3"/>
              </a:ext>
            </a:extLst>
          </a:blip>
          <a:stretch>
            <a:fillRect/>
          </a:stretch>
        </p:blipFill>
        <p:spPr>
          <a:xfrm>
            <a:off x="6608501" y="1569430"/>
            <a:ext cx="5181600" cy="2155545"/>
          </a:xfrm>
        </p:spPr>
      </p:pic>
      <p:pic>
        <p:nvPicPr>
          <p:cNvPr id="15" name="Picture 14" descr="A group of people sitting together&#10;&#10;Description automatically generated">
            <a:extLst>
              <a:ext uri="{FF2B5EF4-FFF2-40B4-BE49-F238E27FC236}">
                <a16:creationId xmlns:a16="http://schemas.microsoft.com/office/drawing/2014/main" id="{752A50DD-F273-24D9-64DD-A589DC682A1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610891" y="3350306"/>
            <a:ext cx="2404325" cy="2950092"/>
          </a:xfrm>
          <a:prstGeom prst="rect">
            <a:avLst/>
          </a:prstGeom>
        </p:spPr>
      </p:pic>
    </p:spTree>
    <p:extLst>
      <p:ext uri="{BB962C8B-B14F-4D97-AF65-F5344CB8AC3E}">
        <p14:creationId xmlns:p14="http://schemas.microsoft.com/office/powerpoint/2010/main" val="38519323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7A5EC-80B0-8A31-1B4D-2FFD21D2B6F0}"/>
              </a:ext>
            </a:extLst>
          </p:cNvPr>
          <p:cNvSpPr>
            <a:spLocks noGrp="1"/>
          </p:cNvSpPr>
          <p:nvPr>
            <p:ph sz="half" idx="1"/>
          </p:nvPr>
        </p:nvSpPr>
        <p:spPr/>
        <p:txBody>
          <a:bodyPr/>
          <a:lstStyle/>
          <a:p>
            <a:r>
              <a:rPr lang="en-GB" dirty="0"/>
              <a:t>Many of the challenges associated with poverty that infants experience continues into toddlerhood. Over 200 million children under the age of five are thought to have experienced poverty, malnutrition, and neglect globally as of 2007. (Grantham-</a:t>
            </a:r>
            <a:r>
              <a:rPr lang="en-GB" dirty="0" err="1"/>
              <a:t>Mcgregor</a:t>
            </a:r>
            <a:r>
              <a:rPr lang="en-GB" dirty="0"/>
              <a:t>, Cheung, Cueto, et al, 2007)</a:t>
            </a:r>
          </a:p>
        </p:txBody>
      </p:sp>
      <p:sp>
        <p:nvSpPr>
          <p:cNvPr id="4" name="Slide Number Placeholder 3">
            <a:extLst>
              <a:ext uri="{FF2B5EF4-FFF2-40B4-BE49-F238E27FC236}">
                <a16:creationId xmlns:a16="http://schemas.microsoft.com/office/drawing/2014/main" id="{7C477FDD-A568-E28C-95E4-C0C4AC0115F2}"/>
              </a:ext>
            </a:extLst>
          </p:cNvPr>
          <p:cNvSpPr>
            <a:spLocks noGrp="1"/>
          </p:cNvSpPr>
          <p:nvPr>
            <p:ph type="sldNum" sz="quarter" idx="12"/>
          </p:nvPr>
        </p:nvSpPr>
        <p:spPr/>
        <p:txBody>
          <a:bodyPr/>
          <a:lstStyle/>
          <a:p>
            <a:pPr rtl="0"/>
            <a:fld id="{58FB4751-880F-D840-AAA9-3A15815CC996}" type="slidenum">
              <a:rPr lang="en-GB" smtClean="0"/>
              <a:t>14</a:t>
            </a:fld>
            <a:endParaRPr lang="en-GB" dirty="0"/>
          </a:p>
        </p:txBody>
      </p:sp>
      <p:sp>
        <p:nvSpPr>
          <p:cNvPr id="5" name="Title 4">
            <a:extLst>
              <a:ext uri="{FF2B5EF4-FFF2-40B4-BE49-F238E27FC236}">
                <a16:creationId xmlns:a16="http://schemas.microsoft.com/office/drawing/2014/main" id="{5F0C201E-099B-9A48-3C66-DFC71F6B0424}"/>
              </a:ext>
            </a:extLst>
          </p:cNvPr>
          <p:cNvSpPr>
            <a:spLocks noGrp="1"/>
          </p:cNvSpPr>
          <p:nvPr>
            <p:ph type="title"/>
          </p:nvPr>
        </p:nvSpPr>
        <p:spPr>
          <a:xfrm>
            <a:off x="290321" y="1487297"/>
            <a:ext cx="9144000" cy="676656"/>
          </a:xfrm>
        </p:spPr>
        <p:txBody>
          <a:bodyPr/>
          <a:lstStyle/>
          <a:p>
            <a:r>
              <a:rPr lang="en-GB" sz="4400" kern="100" dirty="0">
                <a:effectLst/>
                <a:latin typeface="Aptos" panose="020B0004020202020204" pitchFamily="34" charset="0"/>
                <a:ea typeface="Aptos" panose="020B0004020202020204" pitchFamily="34" charset="0"/>
                <a:cs typeface="Times New Roman" panose="02020603050405020304" pitchFamily="18" charset="0"/>
              </a:rPr>
              <a:t>TODDLERS And EARLY CHILDHOOD</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6600" dirty="0"/>
          </a:p>
        </p:txBody>
      </p:sp>
      <p:pic>
        <p:nvPicPr>
          <p:cNvPr id="15" name="Content Placeholder 14" descr="A close-up of a child's face&#10;&#10;Description automatically generated">
            <a:extLst>
              <a:ext uri="{FF2B5EF4-FFF2-40B4-BE49-F238E27FC236}">
                <a16:creationId xmlns:a16="http://schemas.microsoft.com/office/drawing/2014/main" id="{9051A69C-A78D-D08E-C4D0-BD1056E0CA8D}"/>
              </a:ext>
            </a:extLst>
          </p:cNvPr>
          <p:cNvPicPr>
            <a:picLocks noGrp="1" noChangeAspect="1"/>
          </p:cNvPicPr>
          <p:nvPr>
            <p:ph sz="half" idx="2"/>
          </p:nvPr>
        </p:nvPicPr>
        <p:blipFill>
          <a:blip r:embed="rId2">
            <a:alphaModFix amt="70000"/>
            <a:extLst>
              <a:ext uri="{BEBA8EAE-BF5A-486C-A8C5-ECC9F3942E4B}">
                <a14:imgProps xmlns:a14="http://schemas.microsoft.com/office/drawing/2010/main">
                  <a14:imgLayer r:embed="rId3">
                    <a14:imgEffect>
                      <a14:artisticBlur/>
                    </a14:imgEffect>
                  </a14:imgLayer>
                </a14:imgProps>
              </a:ext>
              <a:ext uri="{837473B0-CC2E-450A-ABE3-18F120FF3D39}">
                <a1611:picAttrSrcUrl xmlns:a1611="http://schemas.microsoft.com/office/drawing/2016/11/main" r:id="rId4"/>
              </a:ext>
            </a:extLst>
          </a:blip>
          <a:stretch>
            <a:fillRect/>
          </a:stretch>
        </p:blipFill>
        <p:spPr>
          <a:xfrm>
            <a:off x="6567679" y="1940592"/>
            <a:ext cx="5181600" cy="3430111"/>
          </a:xfrm>
        </p:spPr>
      </p:pic>
    </p:spTree>
    <p:extLst>
      <p:ext uri="{BB962C8B-B14F-4D97-AF65-F5344CB8AC3E}">
        <p14:creationId xmlns:p14="http://schemas.microsoft.com/office/powerpoint/2010/main" val="398840110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F8294-3F97-234A-79A0-A3627280DE07}"/>
              </a:ext>
            </a:extLst>
          </p:cNvPr>
          <p:cNvSpPr>
            <a:spLocks noGrp="1"/>
          </p:cNvSpPr>
          <p:nvPr>
            <p:ph type="ctrTitle"/>
          </p:nvPr>
        </p:nvSpPr>
        <p:spPr>
          <a:xfrm>
            <a:off x="1524000" y="1122363"/>
            <a:ext cx="9144000" cy="2387600"/>
          </a:xfrm>
        </p:spPr>
        <p:txBody>
          <a:bodyPr anchor="b">
            <a:normAutofit/>
          </a:bodyPr>
          <a:lstStyle/>
          <a:p>
            <a:r>
              <a:rPr lang="en-GB" sz="2400"/>
              <a:t>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a:t>
            </a:r>
          </a:p>
        </p:txBody>
      </p:sp>
      <p:sp>
        <p:nvSpPr>
          <p:cNvPr id="2" name="Content Placeholder 1">
            <a:extLst>
              <a:ext uri="{FF2B5EF4-FFF2-40B4-BE49-F238E27FC236}">
                <a16:creationId xmlns:a16="http://schemas.microsoft.com/office/drawing/2014/main" id="{0F630B7E-DFAC-DBB3-5CE5-1EBF8069E9D8}"/>
              </a:ext>
            </a:extLst>
          </p:cNvPr>
          <p:cNvSpPr>
            <a:spLocks noGrp="1"/>
          </p:cNvSpPr>
          <p:nvPr>
            <p:ph type="subTitle" idx="1"/>
          </p:nvPr>
        </p:nvSpPr>
        <p:spPr>
          <a:xfrm>
            <a:off x="1524000" y="3602038"/>
            <a:ext cx="9144000" cy="1655762"/>
          </a:xfrm>
        </p:spPr>
        <p:txBody>
          <a:bodyPr>
            <a:normAutofit/>
          </a:bodyPr>
          <a:lstStyle/>
          <a:p>
            <a:r>
              <a:rPr lang="en-GB" dirty="0">
                <a:solidFill>
                  <a:schemeClr val="tx1"/>
                </a:solidFill>
              </a:rPr>
              <a:t>Children who live in poverty have negative experiences and are less likely to be well-off in the long run. A substantial amount of research indicates a direct correlation between early childhood development and family income. (Oppenheim &amp; Milton, 2021).</a:t>
            </a:r>
          </a:p>
        </p:txBody>
      </p:sp>
      <p:sp>
        <p:nvSpPr>
          <p:cNvPr id="4" name="Slide Number Placeholder 3" hidden="1">
            <a:extLst>
              <a:ext uri="{FF2B5EF4-FFF2-40B4-BE49-F238E27FC236}">
                <a16:creationId xmlns:a16="http://schemas.microsoft.com/office/drawing/2014/main" id="{014C81B0-6427-2E9D-6D60-03F6E3B213A0}"/>
              </a:ext>
            </a:extLst>
          </p:cNvPr>
          <p:cNvSpPr>
            <a:spLocks noGrp="1"/>
          </p:cNvSpPr>
          <p:nvPr>
            <p:ph type="sldNum" sz="quarter" idx="4294967295"/>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15</a:t>
            </a:fld>
            <a:endParaRPr lang="en-GB"/>
          </a:p>
        </p:txBody>
      </p:sp>
    </p:spTree>
    <p:extLst>
      <p:ext uri="{BB962C8B-B14F-4D97-AF65-F5344CB8AC3E}">
        <p14:creationId xmlns:p14="http://schemas.microsoft.com/office/powerpoint/2010/main" val="1182829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99E5943-9171-1E02-BA02-BDD862C380D7}"/>
              </a:ext>
            </a:extLst>
          </p:cNvPr>
          <p:cNvSpPr>
            <a:spLocks noGrp="1"/>
          </p:cNvSpPr>
          <p:nvPr>
            <p:ph type="title"/>
          </p:nvPr>
        </p:nvSpPr>
        <p:spPr>
          <a:xfrm>
            <a:off x="576071" y="704088"/>
            <a:ext cx="6502620" cy="676656"/>
          </a:xfrm>
        </p:spPr>
        <p:txBody>
          <a:bodyPr anchor="b">
            <a:normAutofit/>
          </a:bodyPr>
          <a:lstStyle/>
          <a:p>
            <a:r>
              <a:rPr lang="en-GB" sz="4100"/>
              <a:t>Relationships</a:t>
            </a:r>
          </a:p>
        </p:txBody>
      </p:sp>
      <p:sp>
        <p:nvSpPr>
          <p:cNvPr id="2" name="Content Placeholder 1">
            <a:extLst>
              <a:ext uri="{FF2B5EF4-FFF2-40B4-BE49-F238E27FC236}">
                <a16:creationId xmlns:a16="http://schemas.microsoft.com/office/drawing/2014/main" id="{F312A958-C6ED-8411-78A0-5E8BAC68F9A2}"/>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The National Scientific Council (2005) states that excessive stress, no matter where it comes from, damages a kid's developing brain's neuronal circuits. Parental stress has a special effect on the developing child. This may result in learning, behaviour, physical, and mental health issues that last a lifetime (The National Scientific Council 2005).</a:t>
            </a:r>
          </a:p>
        </p:txBody>
      </p:sp>
      <p:pic>
        <p:nvPicPr>
          <p:cNvPr id="13" name="Content Placeholder 12" descr="A group of kids holding hands&#10;&#10;Description automatically generated">
            <a:extLst>
              <a:ext uri="{FF2B5EF4-FFF2-40B4-BE49-F238E27FC236}">
                <a16:creationId xmlns:a16="http://schemas.microsoft.com/office/drawing/2014/main" id="{B22BEEEC-7768-9D84-733A-3C2430C76B34}"/>
              </a:ext>
            </a:extLst>
          </p:cNvPr>
          <p:cNvPicPr>
            <a:picLocks noGrp="1" noChangeAspect="1"/>
          </p:cNvPicPr>
          <p:nvPr>
            <p:ph type="pic" idx="1"/>
          </p:nvPr>
        </p:nvPicPr>
        <p:blipFill rotWithShape="1">
          <a:blip r:embed="rId2">
            <a:alphaModFix amt="70000"/>
            <a:extLst>
              <a:ext uri="{BEBA8EAE-BF5A-486C-A8C5-ECC9F3942E4B}">
                <a14:imgProps xmlns:a14="http://schemas.microsoft.com/office/drawing/2010/main">
                  <a14:imgLayer r:embed="rId3">
                    <a14:imgEffect>
                      <a14:artisticMarker/>
                    </a14:imgEffect>
                  </a14:imgLayer>
                </a14:imgProps>
              </a:ext>
              <a:ext uri="{837473B0-CC2E-450A-ABE3-18F120FF3D39}">
                <a1611:picAttrSrcUrl xmlns:a1611="http://schemas.microsoft.com/office/drawing/2016/11/main" r:id="rId4"/>
              </a:ext>
            </a:extLst>
          </a:blip>
          <a:srcRect l="10255" t="1" r="12727" b="127"/>
          <a:stretch/>
        </p:blipFill>
        <p:spPr>
          <a:xfrm>
            <a:off x="7783248" y="9"/>
            <a:ext cx="4376530" cy="5297705"/>
          </a:xfrm>
          <a:noFill/>
        </p:spPr>
      </p:pic>
      <p:sp>
        <p:nvSpPr>
          <p:cNvPr id="4" name="Slide Number Placeholder 3">
            <a:extLst>
              <a:ext uri="{FF2B5EF4-FFF2-40B4-BE49-F238E27FC236}">
                <a16:creationId xmlns:a16="http://schemas.microsoft.com/office/drawing/2014/main" id="{66A36BFE-CEFF-1A65-D0A9-F88C3B771AE2}"/>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16</a:t>
            </a:fld>
            <a:endParaRPr lang="en-GB"/>
          </a:p>
        </p:txBody>
      </p:sp>
    </p:spTree>
    <p:extLst>
      <p:ext uri="{BB962C8B-B14F-4D97-AF65-F5344CB8AC3E}">
        <p14:creationId xmlns:p14="http://schemas.microsoft.com/office/powerpoint/2010/main" val="3825355043"/>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7EBF986-96B3-96CC-DA1F-2EC0EF2DA145}"/>
              </a:ext>
            </a:extLst>
          </p:cNvPr>
          <p:cNvSpPr>
            <a:spLocks noGrp="1"/>
          </p:cNvSpPr>
          <p:nvPr>
            <p:ph sz="half" idx="1"/>
          </p:nvPr>
        </p:nvSpPr>
        <p:spPr>
          <a:xfrm>
            <a:off x="838200" y="1825625"/>
            <a:ext cx="5181600" cy="4351338"/>
          </a:xfrm>
        </p:spPr>
        <p:txBody>
          <a:bodyPr>
            <a:normAutofit/>
          </a:bodyPr>
          <a:lstStyle/>
          <a:p>
            <a:r>
              <a:rPr lang="en-GB" sz="2200"/>
              <a:t>Because of the negative impacts of ongoing stress and their frequently low educational attainment, parents who live in poverty typically have worse parenting abilities even though they are kind and well-intentioned (Senate Committee, 2004). Children of poor parents also have greater rates of hospitalisations, neglect, and abandonment, and abuse as well as higher rates of accidents and substantiated notifications to child protection authorities (Senate Committee, 2004; Stanley et al., 2005). </a:t>
            </a:r>
          </a:p>
        </p:txBody>
      </p:sp>
      <p:pic>
        <p:nvPicPr>
          <p:cNvPr id="6" name="Content Placeholder 6" descr="A child with his hands on his head&#10;&#10;Description automatically generated">
            <a:extLst>
              <a:ext uri="{FF2B5EF4-FFF2-40B4-BE49-F238E27FC236}">
                <a16:creationId xmlns:a16="http://schemas.microsoft.com/office/drawing/2014/main" id="{F03BC7F9-B9BE-D1B9-09CE-FCC85479B208}"/>
              </a:ext>
            </a:extLst>
          </p:cNvPr>
          <p:cNvPicPr>
            <a:picLocks noChangeAspect="1"/>
          </p:cNvPicPr>
          <p:nvPr/>
        </p:nvPicPr>
        <p:blipFill rotWithShape="1">
          <a:blip r:embed="rId2">
            <a:alphaModFix amt="70000"/>
            <a:extLst>
              <a:ext uri="{BEBA8EAE-BF5A-486C-A8C5-ECC9F3942E4B}">
                <a14:imgProps xmlns:a14="http://schemas.microsoft.com/office/drawing/2010/main">
                  <a14:imgLayer r:embed="rId3">
                    <a14:imgEffect>
                      <a14:artisticPaintBrush/>
                    </a14:imgEffect>
                  </a14:imgLayer>
                </a14:imgProps>
              </a:ext>
              <a:ext uri="{837473B0-CC2E-450A-ABE3-18F120FF3D39}">
                <a1611:picAttrSrcUrl xmlns:a1611="http://schemas.microsoft.com/office/drawing/2016/11/main" r:id="rId4"/>
              </a:ext>
            </a:extLst>
          </a:blip>
          <a:srcRect t="11136"/>
          <a:stretch/>
        </p:blipFill>
        <p:spPr>
          <a:xfrm>
            <a:off x="6651171" y="1380744"/>
            <a:ext cx="5181600" cy="4351338"/>
          </a:xfrm>
          <a:prstGeom prst="rect">
            <a:avLst/>
          </a:prstGeom>
          <a:noFill/>
        </p:spPr>
      </p:pic>
      <p:sp>
        <p:nvSpPr>
          <p:cNvPr id="4" name="Slide Number Placeholder 3">
            <a:extLst>
              <a:ext uri="{FF2B5EF4-FFF2-40B4-BE49-F238E27FC236}">
                <a16:creationId xmlns:a16="http://schemas.microsoft.com/office/drawing/2014/main" id="{BD3F1F35-A3AD-AB43-7E88-033549C2649B}"/>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17</a:t>
            </a:fld>
            <a:endParaRPr lang="en-GB"/>
          </a:p>
        </p:txBody>
      </p:sp>
      <p:sp>
        <p:nvSpPr>
          <p:cNvPr id="5" name="Title 4">
            <a:extLst>
              <a:ext uri="{FF2B5EF4-FFF2-40B4-BE49-F238E27FC236}">
                <a16:creationId xmlns:a16="http://schemas.microsoft.com/office/drawing/2014/main" id="{9F9C3A4C-35DA-C781-7F29-79809E5C017D}"/>
              </a:ext>
            </a:extLst>
          </p:cNvPr>
          <p:cNvSpPr>
            <a:spLocks noGrp="1"/>
          </p:cNvSpPr>
          <p:nvPr>
            <p:ph type="title"/>
          </p:nvPr>
        </p:nvSpPr>
        <p:spPr>
          <a:xfrm>
            <a:off x="576071" y="704088"/>
            <a:ext cx="9144000" cy="676656"/>
          </a:xfrm>
        </p:spPr>
        <p:txBody>
          <a:bodyPr anchor="b">
            <a:normAutofit/>
          </a:bodyPr>
          <a:lstStyle/>
          <a:p>
            <a:r>
              <a:rPr lang="en-GB" sz="4100"/>
              <a:t>Education outcomes</a:t>
            </a:r>
          </a:p>
        </p:txBody>
      </p:sp>
    </p:spTree>
    <p:extLst>
      <p:ext uri="{BB962C8B-B14F-4D97-AF65-F5344CB8AC3E}">
        <p14:creationId xmlns:p14="http://schemas.microsoft.com/office/powerpoint/2010/main" val="2161741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095250-5DC5-A12F-3A4B-61474791649B}"/>
              </a:ext>
            </a:extLst>
          </p:cNvPr>
          <p:cNvSpPr>
            <a:spLocks noGrp="1"/>
          </p:cNvSpPr>
          <p:nvPr>
            <p:ph sz="half" idx="1"/>
          </p:nvPr>
        </p:nvSpPr>
        <p:spPr/>
        <p:txBody>
          <a:bodyPr/>
          <a:lstStyle/>
          <a:p>
            <a:r>
              <a:rPr lang="en-GB" dirty="0"/>
              <a:t>Poor parents are less likely to read to their children, which lowers the children's emerging reading skills (CCCH Policy Brief 13, 2008). Their exposure to art galleries, museums, and libraries—all of which support the development of emergent reading skills—is far less likely (CCCH Policy Brief 13, 2008). </a:t>
            </a:r>
          </a:p>
        </p:txBody>
      </p:sp>
      <p:sp>
        <p:nvSpPr>
          <p:cNvPr id="4" name="Slide Number Placeholder 3">
            <a:extLst>
              <a:ext uri="{FF2B5EF4-FFF2-40B4-BE49-F238E27FC236}">
                <a16:creationId xmlns:a16="http://schemas.microsoft.com/office/drawing/2014/main" id="{3C762467-E72E-5A43-83FD-FED4A3E5BCC5}"/>
              </a:ext>
            </a:extLst>
          </p:cNvPr>
          <p:cNvSpPr>
            <a:spLocks noGrp="1"/>
          </p:cNvSpPr>
          <p:nvPr>
            <p:ph type="sldNum" sz="quarter" idx="12"/>
          </p:nvPr>
        </p:nvSpPr>
        <p:spPr/>
        <p:txBody>
          <a:bodyPr/>
          <a:lstStyle/>
          <a:p>
            <a:pPr rtl="0"/>
            <a:fld id="{58FB4751-880F-D840-AAA9-3A15815CC996}" type="slidenum">
              <a:rPr lang="en-GB" smtClean="0"/>
              <a:t>18</a:t>
            </a:fld>
            <a:endParaRPr lang="en-GB" dirty="0"/>
          </a:p>
        </p:txBody>
      </p:sp>
      <p:sp>
        <p:nvSpPr>
          <p:cNvPr id="5" name="Title 4">
            <a:extLst>
              <a:ext uri="{FF2B5EF4-FFF2-40B4-BE49-F238E27FC236}">
                <a16:creationId xmlns:a16="http://schemas.microsoft.com/office/drawing/2014/main" id="{39DC3C2B-F313-4FC5-5545-BBC217FED33A}"/>
              </a:ext>
            </a:extLst>
          </p:cNvPr>
          <p:cNvSpPr>
            <a:spLocks noGrp="1"/>
          </p:cNvSpPr>
          <p:nvPr>
            <p:ph type="title"/>
          </p:nvPr>
        </p:nvSpPr>
        <p:spPr/>
        <p:txBody>
          <a:bodyPr/>
          <a:lstStyle/>
          <a:p>
            <a:endParaRPr lang="en-GB"/>
          </a:p>
        </p:txBody>
      </p:sp>
      <p:pic>
        <p:nvPicPr>
          <p:cNvPr id="9" name="Content Placeholder 6" descr="A child writing on a piece of paper&#10;&#10;Description automatically generated">
            <a:extLst>
              <a:ext uri="{FF2B5EF4-FFF2-40B4-BE49-F238E27FC236}">
                <a16:creationId xmlns:a16="http://schemas.microsoft.com/office/drawing/2014/main" id="{104F0A7C-04FD-39C6-C6E8-E28653DA013E}"/>
              </a:ext>
            </a:extLst>
          </p:cNvPr>
          <p:cNvPicPr>
            <a:picLocks noChangeAspect="1"/>
          </p:cNvPicPr>
          <p:nvPr/>
        </p:nvPicPr>
        <p:blipFill>
          <a:blip r:embed="rId2">
            <a:extLst>
              <a:ext uri="{BEBA8EAE-BF5A-486C-A8C5-ECC9F3942E4B}">
                <a14:imgProps xmlns:a14="http://schemas.microsoft.com/office/drawing/2010/main">
                  <a14:imgLayer r:embed="rId3">
                    <a14:imgEffect>
                      <a14:artisticPencilGrayscale/>
                    </a14:imgEffect>
                  </a14:imgLayer>
                </a14:imgProps>
              </a:ext>
              <a:ext uri="{837473B0-CC2E-450A-ABE3-18F120FF3D39}">
                <a1611:picAttrSrcUrl xmlns:a1611="http://schemas.microsoft.com/office/drawing/2016/11/main" r:id="rId4"/>
              </a:ext>
            </a:extLst>
          </a:blip>
          <a:stretch>
            <a:fillRect/>
          </a:stretch>
        </p:blipFill>
        <p:spPr>
          <a:xfrm>
            <a:off x="6096000" y="1825625"/>
            <a:ext cx="5593287" cy="3730906"/>
          </a:xfrm>
          <a:prstGeom prst="rect">
            <a:avLst/>
          </a:prstGeom>
        </p:spPr>
      </p:pic>
    </p:spTree>
    <p:extLst>
      <p:ext uri="{BB962C8B-B14F-4D97-AF65-F5344CB8AC3E}">
        <p14:creationId xmlns:p14="http://schemas.microsoft.com/office/powerpoint/2010/main" val="223218026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0759953-A7EF-559D-2BBD-BE6F028BE286}"/>
              </a:ext>
            </a:extLst>
          </p:cNvPr>
          <p:cNvSpPr>
            <a:spLocks noGrp="1"/>
          </p:cNvSpPr>
          <p:nvPr>
            <p:ph sz="half" idx="1"/>
          </p:nvPr>
        </p:nvSpPr>
        <p:spPr/>
        <p:txBody>
          <a:bodyPr/>
          <a:lstStyle/>
          <a:p>
            <a:r>
              <a:rPr lang="en-GB" dirty="0"/>
              <a:t>ACE’s is also more common in children living in poverty, but parents are frequently the ones with the fewest resources and abilities to mitigate the dangers. (</a:t>
            </a:r>
            <a:r>
              <a:rPr lang="en-GB" dirty="0" err="1"/>
              <a:t>Oberklaid</a:t>
            </a:r>
            <a:r>
              <a:rPr lang="en-GB" dirty="0"/>
              <a:t>, 2007).</a:t>
            </a:r>
          </a:p>
        </p:txBody>
      </p:sp>
      <p:sp>
        <p:nvSpPr>
          <p:cNvPr id="4" name="Slide Number Placeholder 3">
            <a:extLst>
              <a:ext uri="{FF2B5EF4-FFF2-40B4-BE49-F238E27FC236}">
                <a16:creationId xmlns:a16="http://schemas.microsoft.com/office/drawing/2014/main" id="{FEE15B02-DC5A-1C7E-62DE-A42B914F5E5F}"/>
              </a:ext>
            </a:extLst>
          </p:cNvPr>
          <p:cNvSpPr>
            <a:spLocks noGrp="1"/>
          </p:cNvSpPr>
          <p:nvPr>
            <p:ph type="sldNum" sz="quarter" idx="12"/>
          </p:nvPr>
        </p:nvSpPr>
        <p:spPr/>
        <p:txBody>
          <a:bodyPr/>
          <a:lstStyle/>
          <a:p>
            <a:pPr rtl="0"/>
            <a:fld id="{58FB4751-880F-D840-AAA9-3A15815CC996}" type="slidenum">
              <a:rPr lang="en-GB" smtClean="0"/>
              <a:t>19</a:t>
            </a:fld>
            <a:endParaRPr lang="en-GB" dirty="0"/>
          </a:p>
        </p:txBody>
      </p:sp>
      <p:sp>
        <p:nvSpPr>
          <p:cNvPr id="5" name="Title 4">
            <a:extLst>
              <a:ext uri="{FF2B5EF4-FFF2-40B4-BE49-F238E27FC236}">
                <a16:creationId xmlns:a16="http://schemas.microsoft.com/office/drawing/2014/main" id="{9532F9BC-5CD5-0EE4-927C-8077FBD37E79}"/>
              </a:ext>
            </a:extLst>
          </p:cNvPr>
          <p:cNvSpPr>
            <a:spLocks noGrp="1"/>
          </p:cNvSpPr>
          <p:nvPr>
            <p:ph type="title"/>
          </p:nvPr>
        </p:nvSpPr>
        <p:spPr/>
        <p:txBody>
          <a:bodyPr/>
          <a:lstStyle/>
          <a:p>
            <a:r>
              <a:rPr lang="en-GB" dirty="0"/>
              <a:t>ACE’s</a:t>
            </a:r>
          </a:p>
        </p:txBody>
      </p:sp>
      <p:pic>
        <p:nvPicPr>
          <p:cNvPr id="8" name="Content Placeholder 8" descr="A child leaning against a railing&#10;&#10;Description automatically generated">
            <a:extLst>
              <a:ext uri="{FF2B5EF4-FFF2-40B4-BE49-F238E27FC236}">
                <a16:creationId xmlns:a16="http://schemas.microsoft.com/office/drawing/2014/main" id="{A11BA25E-38D1-B73A-04DE-EBB036C4C932}"/>
              </a:ext>
            </a:extLst>
          </p:cNvPr>
          <p:cNvPicPr>
            <a:picLocks noGrp="1" noChangeAspect="1"/>
          </p:cNvPicPr>
          <p:nvPr>
            <p:ph sz="half" idx="2"/>
          </p:nvPr>
        </p:nvPicPr>
        <p:blipFill>
          <a:blip r:embed="rId2">
            <a:duotone>
              <a:prstClr val="black"/>
              <a:schemeClr val="accent2">
                <a:tint val="45000"/>
                <a:satMod val="400000"/>
              </a:schemeClr>
            </a:duotone>
            <a:alphaModFix amt="50000"/>
            <a:extLst>
              <a:ext uri="{837473B0-CC2E-450A-ABE3-18F120FF3D39}">
                <a1611:picAttrSrcUrl xmlns:a1611="http://schemas.microsoft.com/office/drawing/2016/11/main" r:id="rId3"/>
              </a:ext>
            </a:extLst>
          </a:blip>
          <a:stretch>
            <a:fillRect/>
          </a:stretch>
        </p:blipFill>
        <p:spPr>
          <a:xfrm>
            <a:off x="6542052" y="1699949"/>
            <a:ext cx="5175390" cy="3458101"/>
          </a:xfrm>
        </p:spPr>
      </p:pic>
    </p:spTree>
    <p:extLst>
      <p:ext uri="{BB962C8B-B14F-4D97-AF65-F5344CB8AC3E}">
        <p14:creationId xmlns:p14="http://schemas.microsoft.com/office/powerpoint/2010/main" val="35029862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A1DF2F5-592E-ECE4-1991-0C91F33F1D68}"/>
              </a:ext>
            </a:extLst>
          </p:cNvPr>
          <p:cNvSpPr>
            <a:spLocks noGrp="1"/>
          </p:cNvSpPr>
          <p:nvPr>
            <p:ph sz="half" idx="1"/>
          </p:nvPr>
        </p:nvSpPr>
        <p:spPr>
          <a:xfrm>
            <a:off x="838200" y="1825625"/>
            <a:ext cx="10189464" cy="4351338"/>
          </a:xfrm>
        </p:spPr>
        <p:txBody>
          <a:bodyPr/>
          <a:lstStyle/>
          <a:p>
            <a:r>
              <a:rPr lang="en-GB" dirty="0"/>
              <a:t>Now let’s talk about education, this video is an interesting way to look at the difference between children in poverty and their outlook on education in comparison to those who are wealthier and not considered to be in poverty. </a:t>
            </a:r>
          </a:p>
        </p:txBody>
      </p:sp>
      <p:sp>
        <p:nvSpPr>
          <p:cNvPr id="4" name="Slide Number Placeholder 3">
            <a:extLst>
              <a:ext uri="{FF2B5EF4-FFF2-40B4-BE49-F238E27FC236}">
                <a16:creationId xmlns:a16="http://schemas.microsoft.com/office/drawing/2014/main" id="{28F5E57F-BD00-BA2C-D614-A9519270D681}"/>
              </a:ext>
            </a:extLst>
          </p:cNvPr>
          <p:cNvSpPr>
            <a:spLocks noGrp="1"/>
          </p:cNvSpPr>
          <p:nvPr>
            <p:ph type="sldNum" sz="quarter" idx="12"/>
          </p:nvPr>
        </p:nvSpPr>
        <p:spPr/>
        <p:txBody>
          <a:bodyPr/>
          <a:lstStyle/>
          <a:p>
            <a:pPr rtl="0"/>
            <a:fld id="{58FB4751-880F-D840-AAA9-3A15815CC996}" type="slidenum">
              <a:rPr lang="en-GB" smtClean="0"/>
              <a:t>20</a:t>
            </a:fld>
            <a:endParaRPr lang="en-GB" dirty="0"/>
          </a:p>
        </p:txBody>
      </p:sp>
      <p:sp>
        <p:nvSpPr>
          <p:cNvPr id="5" name="Title 4">
            <a:extLst>
              <a:ext uri="{FF2B5EF4-FFF2-40B4-BE49-F238E27FC236}">
                <a16:creationId xmlns:a16="http://schemas.microsoft.com/office/drawing/2014/main" id="{F884CBE9-47D0-7AA9-C1BE-D390EB31E3FF}"/>
              </a:ext>
            </a:extLst>
          </p:cNvPr>
          <p:cNvSpPr>
            <a:spLocks noGrp="1"/>
          </p:cNvSpPr>
          <p:nvPr>
            <p:ph type="title"/>
          </p:nvPr>
        </p:nvSpPr>
        <p:spPr/>
        <p:txBody>
          <a:bodyPr/>
          <a:lstStyle/>
          <a:p>
            <a:r>
              <a:rPr lang="en-GB" dirty="0"/>
              <a:t>Education</a:t>
            </a:r>
          </a:p>
        </p:txBody>
      </p:sp>
    </p:spTree>
    <p:extLst>
      <p:ext uri="{BB962C8B-B14F-4D97-AF65-F5344CB8AC3E}">
        <p14:creationId xmlns:p14="http://schemas.microsoft.com/office/powerpoint/2010/main" val="382049346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FE1E0BC-37C8-AEC4-8566-44C994C34E52}"/>
              </a:ext>
            </a:extLst>
          </p:cNvPr>
          <p:cNvSpPr>
            <a:spLocks noGrp="1"/>
          </p:cNvSpPr>
          <p:nvPr>
            <p:ph type="body" sz="half" idx="2"/>
          </p:nvPr>
        </p:nvSpPr>
        <p:spPr>
          <a:xfrm>
            <a:off x="576072" y="1947671"/>
            <a:ext cx="4572000" cy="4070729"/>
          </a:xfrm>
        </p:spPr>
        <p:txBody>
          <a:bodyPr>
            <a:normAutofit/>
          </a:bodyPr>
          <a:lstStyle/>
          <a:p>
            <a:pPr>
              <a:spcAft>
                <a:spcPts val="600"/>
              </a:spcAft>
            </a:pPr>
            <a:r>
              <a:rPr lang="en-GB" dirty="0"/>
              <a:t>Early education has a significant impact on a child's subsequent development (National Scientific Council on the Developing Child, 2008). But because it's difficult to obtain high-quality early education programmes, a lot of kids, especially those from underprivileged families, start school already far behind (Elliott, 2006; Press, 2006, Walker, 2004).</a:t>
            </a:r>
            <a:endParaRPr lang="en-GB"/>
          </a:p>
        </p:txBody>
      </p:sp>
      <p:sp>
        <p:nvSpPr>
          <p:cNvPr id="4" name="Slide Number Placeholder 3">
            <a:extLst>
              <a:ext uri="{FF2B5EF4-FFF2-40B4-BE49-F238E27FC236}">
                <a16:creationId xmlns:a16="http://schemas.microsoft.com/office/drawing/2014/main" id="{1C160769-78E7-EEA7-D0DA-A4A3E7093BF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21</a:t>
            </a:fld>
            <a:endParaRPr lang="en-GB"/>
          </a:p>
        </p:txBody>
      </p:sp>
      <p:sp>
        <p:nvSpPr>
          <p:cNvPr id="5" name="Title 4">
            <a:extLst>
              <a:ext uri="{FF2B5EF4-FFF2-40B4-BE49-F238E27FC236}">
                <a16:creationId xmlns:a16="http://schemas.microsoft.com/office/drawing/2014/main" id="{5EB3A5C2-C6D0-8328-4C4C-13B1A690405A}"/>
              </a:ext>
            </a:extLst>
          </p:cNvPr>
          <p:cNvSpPr>
            <a:spLocks noGrp="1"/>
          </p:cNvSpPr>
          <p:nvPr>
            <p:ph type="title"/>
          </p:nvPr>
        </p:nvSpPr>
        <p:spPr>
          <a:xfrm>
            <a:off x="576071" y="704088"/>
            <a:ext cx="9144000" cy="676656"/>
          </a:xfrm>
        </p:spPr>
        <p:txBody>
          <a:bodyPr anchor="b">
            <a:normAutofit/>
          </a:bodyPr>
          <a:lstStyle/>
          <a:p>
            <a:r>
              <a:rPr lang="en-GB" sz="4100"/>
              <a:t>Education and learning </a:t>
            </a:r>
          </a:p>
        </p:txBody>
      </p:sp>
      <p:pic>
        <p:nvPicPr>
          <p:cNvPr id="6" name="Picture 5" descr="A couple of boys working on a wood plank&#10;&#10;Description automatically generated">
            <a:extLst>
              <a:ext uri="{FF2B5EF4-FFF2-40B4-BE49-F238E27FC236}">
                <a16:creationId xmlns:a16="http://schemas.microsoft.com/office/drawing/2014/main" id="{E6B67681-2414-67AA-6F39-27D5C05A126C}"/>
              </a:ext>
            </a:extLst>
          </p:cNvPr>
          <p:cNvPicPr>
            <a:picLocks noChangeAspect="1"/>
          </p:cNvPicPr>
          <p:nvPr/>
        </p:nvPicPr>
        <p:blipFill rotWithShape="1">
          <a:blip r:embed="rId2">
            <a:alphaModFix amt="70000"/>
            <a:extLst>
              <a:ext uri="{BEBA8EAE-BF5A-486C-A8C5-ECC9F3942E4B}">
                <a14:imgProps xmlns:a14="http://schemas.microsoft.com/office/drawing/2010/main">
                  <a14:imgLayer r:embed="rId3">
                    <a14:imgEffect>
                      <a14:saturation sat="200000"/>
                    </a14:imgEffect>
                  </a14:imgLayer>
                </a14:imgProps>
              </a:ext>
              <a:ext uri="{837473B0-CC2E-450A-ABE3-18F120FF3D39}">
                <a1611:picAttrSrcUrl xmlns:a1611="http://schemas.microsoft.com/office/drawing/2016/11/main" r:id="rId4"/>
              </a:ext>
            </a:extLst>
          </a:blip>
          <a:srcRect l="21400" r="17776" b="2"/>
          <a:stretch/>
        </p:blipFill>
        <p:spPr>
          <a:xfrm>
            <a:off x="6646264" y="10"/>
            <a:ext cx="5545736" cy="606308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noFill/>
        </p:spPr>
      </p:pic>
    </p:spTree>
    <p:extLst>
      <p:ext uri="{BB962C8B-B14F-4D97-AF65-F5344CB8AC3E}">
        <p14:creationId xmlns:p14="http://schemas.microsoft.com/office/powerpoint/2010/main" val="31652427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4781035-2553-3BDA-0DBD-CE8123445A9C}"/>
              </a:ext>
            </a:extLst>
          </p:cNvPr>
          <p:cNvSpPr>
            <a:spLocks noGrp="1"/>
          </p:cNvSpPr>
          <p:nvPr>
            <p:ph type="body" sz="half" idx="2"/>
          </p:nvPr>
        </p:nvSpPr>
        <p:spPr>
          <a:xfrm>
            <a:off x="648644" y="1393635"/>
            <a:ext cx="4572000" cy="4070729"/>
          </a:xfrm>
        </p:spPr>
        <p:txBody>
          <a:bodyPr>
            <a:normAutofit/>
          </a:bodyPr>
          <a:lstStyle/>
          <a:p>
            <a:pPr>
              <a:spcAft>
                <a:spcPts val="600"/>
              </a:spcAft>
            </a:pPr>
            <a:r>
              <a:rPr lang="en-GB" sz="2800" dirty="0"/>
              <a:t>Children who live in poverty typically have more difficulties interacting with school because they have more transitory discontinuities and have lower levels of familial involvement </a:t>
            </a:r>
            <a:r>
              <a:rPr lang="en-GB" sz="2800" dirty="0">
                <a:effectLst/>
              </a:rPr>
              <a:t>(The Royal Childrens Hospital, 2009).</a:t>
            </a:r>
            <a:endParaRPr lang="en-GB" sz="2800" dirty="0"/>
          </a:p>
        </p:txBody>
      </p:sp>
      <p:sp>
        <p:nvSpPr>
          <p:cNvPr id="4" name="Slide Number Placeholder 3">
            <a:extLst>
              <a:ext uri="{FF2B5EF4-FFF2-40B4-BE49-F238E27FC236}">
                <a16:creationId xmlns:a16="http://schemas.microsoft.com/office/drawing/2014/main" id="{F410765B-99FD-9A0F-1AF4-7472C477FCB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22</a:t>
            </a:fld>
            <a:endParaRPr lang="en-GB"/>
          </a:p>
        </p:txBody>
      </p:sp>
      <p:pic>
        <p:nvPicPr>
          <p:cNvPr id="11" name="Picture Placeholder 10" descr="A group of children walking down a sidewalk&#10;&#10;Description automatically generated">
            <a:extLst>
              <a:ext uri="{FF2B5EF4-FFF2-40B4-BE49-F238E27FC236}">
                <a16:creationId xmlns:a16="http://schemas.microsoft.com/office/drawing/2014/main" id="{AB5BEB09-0039-15E3-5862-512C42A717BA}"/>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3296" r="23296" b="11177"/>
          <a:stretch/>
        </p:blipFill>
        <p:spPr>
          <a:xfrm>
            <a:off x="7815470" y="0"/>
            <a:ext cx="4376530" cy="6018401"/>
          </a:xfrm>
        </p:spPr>
      </p:pic>
    </p:spTree>
    <p:extLst>
      <p:ext uri="{BB962C8B-B14F-4D97-AF65-F5344CB8AC3E}">
        <p14:creationId xmlns:p14="http://schemas.microsoft.com/office/powerpoint/2010/main" val="178081716"/>
      </p:ext>
    </p:extLst>
  </p:cSld>
  <p:clrMapOvr>
    <a:masterClrMapping/>
  </p:clrMapOvr>
  <p:transition spd="slow">
    <p:cove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6669617-CE44-9D17-150C-94A471D1DDEA}"/>
              </a:ext>
            </a:extLst>
          </p:cNvPr>
          <p:cNvSpPr>
            <a:spLocks noGrp="1"/>
          </p:cNvSpPr>
          <p:nvPr>
            <p:ph type="body" sz="half" idx="2"/>
          </p:nvPr>
        </p:nvSpPr>
        <p:spPr>
          <a:xfrm>
            <a:off x="706700" y="1149385"/>
            <a:ext cx="4572000" cy="4070729"/>
          </a:xfrm>
        </p:spPr>
        <p:txBody>
          <a:bodyPr>
            <a:normAutofit/>
          </a:bodyPr>
          <a:lstStyle/>
          <a:p>
            <a:pPr>
              <a:spcAft>
                <a:spcPts val="600"/>
              </a:spcAft>
            </a:pPr>
            <a:r>
              <a:rPr lang="en-GB" sz="3200" dirty="0"/>
              <a:t>According to research, for instance, having a mentor—or other involved, significant adult—available to a youngster might work as a protective factor and help them manage stress (</a:t>
            </a:r>
            <a:r>
              <a:rPr lang="en-GB" sz="3200" dirty="0" err="1"/>
              <a:t>Garmezy</a:t>
            </a:r>
            <a:r>
              <a:rPr lang="en-GB" sz="3200" dirty="0"/>
              <a:t> 1988).</a:t>
            </a:r>
          </a:p>
        </p:txBody>
      </p:sp>
      <p:sp>
        <p:nvSpPr>
          <p:cNvPr id="4" name="Slide Number Placeholder 3">
            <a:extLst>
              <a:ext uri="{FF2B5EF4-FFF2-40B4-BE49-F238E27FC236}">
                <a16:creationId xmlns:a16="http://schemas.microsoft.com/office/drawing/2014/main" id="{4A6967E0-5D89-C1DE-D25E-05180A65BA38}"/>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23</a:t>
            </a:fld>
            <a:endParaRPr lang="en-GB"/>
          </a:p>
        </p:txBody>
      </p:sp>
      <p:pic>
        <p:nvPicPr>
          <p:cNvPr id="7" name="Content Placeholder 6" descr="A person reading a book to children&#10;&#10;Description automatically generated">
            <a:extLst>
              <a:ext uri="{FF2B5EF4-FFF2-40B4-BE49-F238E27FC236}">
                <a16:creationId xmlns:a16="http://schemas.microsoft.com/office/drawing/2014/main" id="{E5A5DB40-D287-84A0-97EA-ECED90F68978}"/>
              </a:ext>
            </a:extLst>
          </p:cNvPr>
          <p:cNvPicPr>
            <a:picLocks noGrp="1" noChangeAspect="1"/>
          </p:cNvPicPr>
          <p:nvPr>
            <p:ph type="pic" idx="1"/>
          </p:nvPr>
        </p:nvPicPr>
        <p:blipFill rotWithShape="1">
          <a:blip r:embed="rId2">
            <a:alphaModFix amt="50000"/>
            <a:extLst>
              <a:ext uri="{837473B0-CC2E-450A-ABE3-18F120FF3D39}">
                <a1611:picAttrSrcUrl xmlns:a1611="http://schemas.microsoft.com/office/drawing/2016/11/main" r:id="rId3"/>
              </a:ext>
            </a:extLst>
          </a:blip>
          <a:srcRect l="19297" r="19648" b="-1"/>
          <a:stretch/>
        </p:blipFill>
        <p:spPr>
          <a:xfrm>
            <a:off x="6646264" y="10"/>
            <a:ext cx="5545736" cy="6063082"/>
          </a:xfrm>
          <a:noFill/>
        </p:spPr>
      </p:pic>
    </p:spTree>
    <p:extLst>
      <p:ext uri="{BB962C8B-B14F-4D97-AF65-F5344CB8AC3E}">
        <p14:creationId xmlns:p14="http://schemas.microsoft.com/office/powerpoint/2010/main" val="164357173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E6D84C-F467-CCDA-888B-F5A3248ADA02}"/>
              </a:ext>
            </a:extLst>
          </p:cNvPr>
          <p:cNvSpPr>
            <a:spLocks noGrp="1"/>
          </p:cNvSpPr>
          <p:nvPr>
            <p:ph type="title"/>
          </p:nvPr>
        </p:nvSpPr>
        <p:spPr>
          <a:xfrm>
            <a:off x="152840" y="395230"/>
            <a:ext cx="6229530" cy="4238740"/>
          </a:xfrm>
          <a:solidFill>
            <a:schemeClr val="accent6">
              <a:lumMod val="50000"/>
            </a:schemeClr>
          </a:solidFill>
        </p:spPr>
        <p:txBody>
          <a:bodyPr anchor="ctr">
            <a:normAutofit fontScale="90000"/>
          </a:bodyPr>
          <a:lstStyle/>
          <a:p>
            <a:r>
              <a:rPr lang="en-GB" sz="3200" dirty="0">
                <a:ln>
                  <a:solidFill>
                    <a:schemeClr val="bg1"/>
                  </a:solidFill>
                </a:ln>
                <a:solidFill>
                  <a:schemeClr val="bg1"/>
                </a:solidFill>
              </a:rPr>
              <a:t>If treatments and supports are not offered to counteract the consequences of poverty, children born into disadvantaged situations are more likely to have impaired childhoods. This implies that certain kids won't have as many chances to just be kids (The Royal Childrens Hospital, 2009).</a:t>
            </a:r>
          </a:p>
        </p:txBody>
      </p:sp>
      <p:pic>
        <p:nvPicPr>
          <p:cNvPr id="7" name="Content Placeholder 6" descr="A child standing in a grassy field&#10;&#10;Description automatically generated">
            <a:extLst>
              <a:ext uri="{FF2B5EF4-FFF2-40B4-BE49-F238E27FC236}">
                <a16:creationId xmlns:a16="http://schemas.microsoft.com/office/drawing/2014/main" id="{7E99D016-A19D-F098-3841-5D11A78848A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artisticCrisscrossEtching/>
                    </a14:imgEffect>
                    <a14:imgEffect>
                      <a14:colorTemperature colorTemp="4700"/>
                    </a14:imgEffect>
                  </a14:imgLayer>
                </a14:imgProps>
              </a:ext>
              <a:ext uri="{837473B0-CC2E-450A-ABE3-18F120FF3D39}">
                <a1611:picAttrSrcUrl xmlns:a1611="http://schemas.microsoft.com/office/drawing/2016/11/main" r:id="rId4"/>
              </a:ext>
            </a:extLst>
          </a:blip>
          <a:stretch>
            <a:fillRect/>
          </a:stretch>
        </p:blipFill>
        <p:spPr>
          <a:xfrm>
            <a:off x="6564919" y="2843126"/>
            <a:ext cx="5365824" cy="3581687"/>
          </a:xfrm>
          <a:noFill/>
        </p:spPr>
      </p:pic>
      <p:sp>
        <p:nvSpPr>
          <p:cNvPr id="4" name="Slide Number Placeholder 3" hidden="1">
            <a:extLst>
              <a:ext uri="{FF2B5EF4-FFF2-40B4-BE49-F238E27FC236}">
                <a16:creationId xmlns:a16="http://schemas.microsoft.com/office/drawing/2014/main" id="{1400B660-612C-5FA0-F524-9C3C8D7AD74D}"/>
              </a:ext>
            </a:extLst>
          </p:cNvPr>
          <p:cNvSpPr>
            <a:spLocks noGrp="1"/>
          </p:cNvSpPr>
          <p:nvPr>
            <p:ph type="sldNum" sz="quarter" idx="4294967295"/>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24</a:t>
            </a:fld>
            <a:endParaRPr lang="en-GB"/>
          </a:p>
        </p:txBody>
      </p:sp>
    </p:spTree>
    <p:extLst>
      <p:ext uri="{BB962C8B-B14F-4D97-AF65-F5344CB8AC3E}">
        <p14:creationId xmlns:p14="http://schemas.microsoft.com/office/powerpoint/2010/main" val="107304382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7EBF58-3E7E-48C0-945C-8DEABFE23387}"/>
              </a:ext>
            </a:extLst>
          </p:cNvPr>
          <p:cNvSpPr>
            <a:spLocks noGrp="1"/>
          </p:cNvSpPr>
          <p:nvPr>
            <p:ph type="body" sz="half" idx="2"/>
          </p:nvPr>
        </p:nvSpPr>
        <p:spPr>
          <a:xfrm>
            <a:off x="677672" y="1178414"/>
            <a:ext cx="4572000" cy="4070729"/>
          </a:xfrm>
        </p:spPr>
        <p:txBody>
          <a:bodyPr>
            <a:normAutofit fontScale="92500" lnSpcReduction="10000"/>
          </a:bodyPr>
          <a:lstStyle/>
          <a:p>
            <a:pPr>
              <a:spcAft>
                <a:spcPts val="600"/>
              </a:spcAft>
            </a:pPr>
            <a:r>
              <a:rPr lang="en-GB" sz="2800" dirty="0"/>
              <a:t>Attending high-quality childcare and enrolling in preschool education are both helpful interventions for young children. All children, but especially those from impoverished backgrounds, gain for a long time from the good learning experiences and supportive relationships that these environments offer (The Royal Childrens Hospital, 2009).</a:t>
            </a:r>
          </a:p>
        </p:txBody>
      </p:sp>
      <p:pic>
        <p:nvPicPr>
          <p:cNvPr id="7" name="Content Placeholder 6" descr="A child sitting on the floor with blocks&#10;&#10;Description automatically generated">
            <a:extLst>
              <a:ext uri="{FF2B5EF4-FFF2-40B4-BE49-F238E27FC236}">
                <a16:creationId xmlns:a16="http://schemas.microsoft.com/office/drawing/2014/main" id="{C56EA75B-7A7B-34D5-A529-D1B998D45AC2}"/>
              </a:ext>
            </a:extLst>
          </p:cNvPr>
          <p:cNvPicPr>
            <a:picLocks noGrp="1" noChangeAspect="1"/>
          </p:cNvPicPr>
          <p:nvPr>
            <p:ph type="pic" idx="1"/>
          </p:nvPr>
        </p:nvPicPr>
        <p:blipFill rotWithShape="1">
          <a:blip r:embed="rId2">
            <a:extLst>
              <a:ext uri="{BEBA8EAE-BF5A-486C-A8C5-ECC9F3942E4B}">
                <a14:imgProps xmlns:a14="http://schemas.microsoft.com/office/drawing/2010/main">
                  <a14:imgLayer r:embed="rId3">
                    <a14:imgEffect>
                      <a14:artisticFilmGrain/>
                    </a14:imgEffect>
                  </a14:imgLayer>
                </a14:imgProps>
              </a:ext>
              <a:ext uri="{837473B0-CC2E-450A-ABE3-18F120FF3D39}">
                <a1611:picAttrSrcUrl xmlns:a1611="http://schemas.microsoft.com/office/drawing/2016/11/main" r:id="rId4"/>
              </a:ext>
            </a:extLst>
          </a:blip>
          <a:srcRect l="20234" t="1" r="31226" b="18727"/>
          <a:stretch/>
        </p:blipFill>
        <p:spPr>
          <a:xfrm>
            <a:off x="7815470" y="11"/>
            <a:ext cx="4376530" cy="4891304"/>
          </a:xfrm>
          <a:noFill/>
        </p:spPr>
      </p:pic>
      <p:sp>
        <p:nvSpPr>
          <p:cNvPr id="4" name="Slide Number Placeholder 3">
            <a:extLst>
              <a:ext uri="{FF2B5EF4-FFF2-40B4-BE49-F238E27FC236}">
                <a16:creationId xmlns:a16="http://schemas.microsoft.com/office/drawing/2014/main" id="{A67C232D-3981-8FF3-5B94-0E9D3C6016A0}"/>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25</a:t>
            </a:fld>
            <a:endParaRPr lang="en-GB"/>
          </a:p>
        </p:txBody>
      </p:sp>
      <p:sp>
        <p:nvSpPr>
          <p:cNvPr id="8" name="TextBox 7">
            <a:extLst>
              <a:ext uri="{FF2B5EF4-FFF2-40B4-BE49-F238E27FC236}">
                <a16:creationId xmlns:a16="http://schemas.microsoft.com/office/drawing/2014/main" id="{1D2EC8E9-FD59-0000-A94E-FBE273F529AF}"/>
              </a:ext>
            </a:extLst>
          </p:cNvPr>
          <p:cNvSpPr txBox="1"/>
          <p:nvPr/>
        </p:nvSpPr>
        <p:spPr>
          <a:xfrm>
            <a:off x="9840074" y="5818346"/>
            <a:ext cx="23519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ednc.org/perspective-the-need-for-child-care-isnt-going-away-poll-results-show-what-parents-want-the-impact-on-families-and-how-public-support-can-drive-investmen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88843503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houses in a city&#10;&#10;Description automatically generated">
            <a:extLst>
              <a:ext uri="{FF2B5EF4-FFF2-40B4-BE49-F238E27FC236}">
                <a16:creationId xmlns:a16="http://schemas.microsoft.com/office/drawing/2014/main" id="{8DE7F2D6-0752-8945-2A73-82167E39217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817" r="12397" b="-2"/>
          <a:stretch/>
        </p:blipFill>
        <p:spPr>
          <a:xfrm>
            <a:off x="838200" y="1825625"/>
            <a:ext cx="5181600" cy="4351338"/>
          </a:xfrm>
          <a:prstGeom prst="rect">
            <a:avLst/>
          </a:prstGeom>
          <a:noFill/>
        </p:spPr>
      </p:pic>
      <p:sp>
        <p:nvSpPr>
          <p:cNvPr id="2" name="Content Placeholder 1">
            <a:extLst>
              <a:ext uri="{FF2B5EF4-FFF2-40B4-BE49-F238E27FC236}">
                <a16:creationId xmlns:a16="http://schemas.microsoft.com/office/drawing/2014/main" id="{971087D0-3108-8570-E369-BC4D970C9821}"/>
              </a:ext>
            </a:extLst>
          </p:cNvPr>
          <p:cNvSpPr>
            <a:spLocks noGrp="1"/>
          </p:cNvSpPr>
          <p:nvPr>
            <p:ph sz="half" idx="2"/>
          </p:nvPr>
        </p:nvSpPr>
        <p:spPr>
          <a:xfrm>
            <a:off x="6172200" y="1825625"/>
            <a:ext cx="5181600" cy="4351338"/>
          </a:xfrm>
        </p:spPr>
        <p:txBody>
          <a:bodyPr>
            <a:normAutofit/>
          </a:bodyPr>
          <a:lstStyle/>
          <a:p>
            <a:pPr>
              <a:spcAft>
                <a:spcPts val="600"/>
              </a:spcAft>
            </a:pPr>
            <a:r>
              <a:rPr lang="en-GB" sz="2400"/>
              <a:t>Stable and reasonably priced housing is essential for impoverished families. This offers a stable foundation for a child's development as well as for the growth of dependable relationships between the youngster and important adults. When it comes to mitigating the negative effects and strains of poverty, the continuity and constancy of the interactions that children encounter during their early years are very crucial (Oppenheim &amp; Milton, 2021).</a:t>
            </a:r>
          </a:p>
        </p:txBody>
      </p:sp>
      <p:sp>
        <p:nvSpPr>
          <p:cNvPr id="4" name="Slide Number Placeholder 3">
            <a:extLst>
              <a:ext uri="{FF2B5EF4-FFF2-40B4-BE49-F238E27FC236}">
                <a16:creationId xmlns:a16="http://schemas.microsoft.com/office/drawing/2014/main" id="{0B04C732-C8E6-6CCD-3BE8-273D243C3E6C}"/>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26</a:t>
            </a:fld>
            <a:endParaRPr lang="en-GB"/>
          </a:p>
        </p:txBody>
      </p:sp>
      <p:sp>
        <p:nvSpPr>
          <p:cNvPr id="5" name="Title 4">
            <a:extLst>
              <a:ext uri="{FF2B5EF4-FFF2-40B4-BE49-F238E27FC236}">
                <a16:creationId xmlns:a16="http://schemas.microsoft.com/office/drawing/2014/main" id="{D2CC130B-B2F7-49A0-9085-9CCBA2DB7256}"/>
              </a:ext>
            </a:extLst>
          </p:cNvPr>
          <p:cNvSpPr>
            <a:spLocks noGrp="1"/>
          </p:cNvSpPr>
          <p:nvPr>
            <p:ph type="title"/>
          </p:nvPr>
        </p:nvSpPr>
        <p:spPr>
          <a:xfrm>
            <a:off x="576071" y="704088"/>
            <a:ext cx="9144000" cy="676656"/>
          </a:xfrm>
        </p:spPr>
        <p:txBody>
          <a:bodyPr anchor="b">
            <a:normAutofit/>
          </a:bodyPr>
          <a:lstStyle/>
          <a:p>
            <a:r>
              <a:rPr lang="en-GB" sz="4100"/>
              <a:t>Housing</a:t>
            </a:r>
          </a:p>
        </p:txBody>
      </p:sp>
      <p:sp>
        <p:nvSpPr>
          <p:cNvPr id="8" name="TextBox 7">
            <a:extLst>
              <a:ext uri="{FF2B5EF4-FFF2-40B4-BE49-F238E27FC236}">
                <a16:creationId xmlns:a16="http://schemas.microsoft.com/office/drawing/2014/main" id="{98AAA497-9441-32DE-D537-5C110B37141B}"/>
              </a:ext>
            </a:extLst>
          </p:cNvPr>
          <p:cNvSpPr txBox="1"/>
          <p:nvPr/>
        </p:nvSpPr>
        <p:spPr>
          <a:xfrm>
            <a:off x="3829778" y="5976908"/>
            <a:ext cx="219002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imageslive.co.uk/free_stock_image/housing-estate-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5573423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04C356-1503-95B8-9A9C-08FF904368B2}"/>
              </a:ext>
            </a:extLst>
          </p:cNvPr>
          <p:cNvSpPr>
            <a:spLocks noGrp="1"/>
          </p:cNvSpPr>
          <p:nvPr>
            <p:ph type="title"/>
          </p:nvPr>
        </p:nvSpPr>
        <p:spPr>
          <a:xfrm>
            <a:off x="576071" y="704088"/>
            <a:ext cx="6502620" cy="676656"/>
          </a:xfrm>
        </p:spPr>
        <p:txBody>
          <a:bodyPr anchor="b">
            <a:normAutofit/>
          </a:bodyPr>
          <a:lstStyle/>
          <a:p>
            <a:r>
              <a:rPr lang="en-GB" sz="4100"/>
              <a:t>Conclusion</a:t>
            </a:r>
          </a:p>
        </p:txBody>
      </p:sp>
      <p:sp>
        <p:nvSpPr>
          <p:cNvPr id="2" name="Content Placeholder 1">
            <a:extLst>
              <a:ext uri="{FF2B5EF4-FFF2-40B4-BE49-F238E27FC236}">
                <a16:creationId xmlns:a16="http://schemas.microsoft.com/office/drawing/2014/main" id="{18A91D4A-3CDA-E939-D541-28F798135C47}"/>
              </a:ext>
            </a:extLst>
          </p:cNvPr>
          <p:cNvSpPr>
            <a:spLocks noGrp="1"/>
          </p:cNvSpPr>
          <p:nvPr>
            <p:ph type="body" sz="half" idx="2"/>
          </p:nvPr>
        </p:nvSpPr>
        <p:spPr>
          <a:xfrm>
            <a:off x="576072" y="1947671"/>
            <a:ext cx="4572000" cy="4070729"/>
          </a:xfrm>
        </p:spPr>
        <p:txBody>
          <a:bodyPr>
            <a:normAutofit/>
          </a:bodyPr>
          <a:lstStyle/>
          <a:p>
            <a:pPr>
              <a:spcAft>
                <a:spcPts val="600"/>
              </a:spcAft>
            </a:pPr>
            <a:r>
              <a:rPr lang="en-GB" sz="2400" dirty="0"/>
              <a:t>In conclusion, there are many factors that can cause implications on a child’s development and can impact their lifelong development. It is important that all children have an equal start in life. Hopefully within the future there will be opportunity for that to happen. </a:t>
            </a:r>
          </a:p>
        </p:txBody>
      </p:sp>
      <p:pic>
        <p:nvPicPr>
          <p:cNvPr id="8" name="Picture 7">
            <a:extLst>
              <a:ext uri="{FF2B5EF4-FFF2-40B4-BE49-F238E27FC236}">
                <a16:creationId xmlns:a16="http://schemas.microsoft.com/office/drawing/2014/main" id="{ED7C0151-4766-2C36-D995-3DACD6279CD3}"/>
              </a:ext>
            </a:extLst>
          </p:cNvPr>
          <p:cNvPicPr>
            <a:picLocks noChangeAspect="1"/>
          </p:cNvPicPr>
          <p:nvPr/>
        </p:nvPicPr>
        <p:blipFill rotWithShape="1">
          <a:blip r:embed="rId2"/>
          <a:srcRect l="32645" b="8684"/>
          <a:stretch/>
        </p:blipFill>
        <p:spPr>
          <a:xfrm>
            <a:off x="5848712" y="11"/>
            <a:ext cx="6343287" cy="6857990"/>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
        <p:nvSpPr>
          <p:cNvPr id="4" name="Slide Number Placeholder 3">
            <a:extLst>
              <a:ext uri="{FF2B5EF4-FFF2-40B4-BE49-F238E27FC236}">
                <a16:creationId xmlns:a16="http://schemas.microsoft.com/office/drawing/2014/main" id="{7DF4B671-CBD6-D780-30C5-5F1C7B5E21E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27</a:t>
            </a:fld>
            <a:endParaRPr lang="en-GB"/>
          </a:p>
        </p:txBody>
      </p:sp>
    </p:spTree>
    <p:extLst>
      <p:ext uri="{BB962C8B-B14F-4D97-AF65-F5344CB8AC3E}">
        <p14:creationId xmlns:p14="http://schemas.microsoft.com/office/powerpoint/2010/main" val="14223598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4E56B4B-AD08-4919-6048-0F86B7F07463}"/>
              </a:ext>
            </a:extLst>
          </p:cNvPr>
          <p:cNvSpPr>
            <a:spLocks noGrp="1"/>
          </p:cNvSpPr>
          <p:nvPr>
            <p:ph type="body" sz="half" idx="2"/>
          </p:nvPr>
        </p:nvSpPr>
        <p:spPr>
          <a:xfrm>
            <a:off x="118872" y="149351"/>
            <a:ext cx="11896344" cy="6129529"/>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My name is Kelsey Dutton.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Today I will be talking about Poverty, what poverty is and how I have considered the implications of Poverty on children and their lifelong development.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What is poverty?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the past, the term "poverty" was characterised by a person's financial situation or the absence of tangible belongings. But now, poverty is more than just a lack of money; it's a more complex, intricate experience. It takes into account the more extensive impacts of social marginalisation, shame, and lower levels of respect and self-esteem brought on by a lack of access to material and cultural resources (The Royal Childrens Hospital, 2009, p1).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Early in life, children are very vulnerable in terms of their development. There is a                                                                      significant increase in the likelihood that children living in poverty will be exposed to developmental risk factors (The Royal Childrens Hospital, 2009, p1).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Firstly, let’s talk about the definition of absolute versus relative poverty.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Things that lower your resources or raise your wants and the expenses of addressing them are the root causes of poverty. A cycle that traps you can be created by some of these reasons that can also have effects. Poverty is frequently triggered by life events and moments of change, such as falling ill, losing a loved one, being laid off, or ending a relationship. (JRF, 2019).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436CDCC6-619B-D253-A32C-27F522AAF55E}"/>
              </a:ext>
            </a:extLst>
          </p:cNvPr>
          <p:cNvSpPr>
            <a:spLocks noGrp="1"/>
          </p:cNvSpPr>
          <p:nvPr>
            <p:ph type="sldNum" sz="quarter" idx="12"/>
          </p:nvPr>
        </p:nvSpPr>
        <p:spPr/>
        <p:txBody>
          <a:bodyPr/>
          <a:lstStyle/>
          <a:p>
            <a:pPr rtl="0"/>
            <a:fld id="{58FB4751-880F-D840-AAA9-3A15815CC996}" type="slidenum">
              <a:rPr lang="en-GB" smtClean="0"/>
              <a:t>28</a:t>
            </a:fld>
            <a:endParaRPr lang="en-GB" dirty="0"/>
          </a:p>
        </p:txBody>
      </p:sp>
    </p:spTree>
    <p:extLst>
      <p:ext uri="{BB962C8B-B14F-4D97-AF65-F5344CB8AC3E}">
        <p14:creationId xmlns:p14="http://schemas.microsoft.com/office/powerpoint/2010/main" val="38331752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8B475F1-12C9-0760-F7AD-58E8C7F6931B}"/>
              </a:ext>
            </a:extLst>
          </p:cNvPr>
          <p:cNvSpPr>
            <a:spLocks noGrp="1"/>
          </p:cNvSpPr>
          <p:nvPr>
            <p:ph type="body" sz="half" idx="2"/>
          </p:nvPr>
        </p:nvSpPr>
        <p:spPr>
          <a:xfrm>
            <a:off x="576072" y="82297"/>
            <a:ext cx="10732008" cy="5936104"/>
          </a:xfrm>
        </p:spPr>
        <p:txBody>
          <a:bodyPr>
            <a:normAutofit/>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As you can see on this slide it shows that poverty is defined as when a household's income is below a particular threshold, and this is considered absolute poverty. Due to this, the individual or family is unable to provide for their fundamental requirements, such as food, shelter, clean water to drink, healthcare, education, and so forth (Henrietta,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 household is considered to be in relative poverty if its income is half that of the average household. They do, therefore, have some money, but not enough to cover more than the necessities. Conversely, this kind of poverty is flexible and contingent upon the nation's economic expansion (Henrietta,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the behavioural sciences, Maslow's 1943 hierarchy of needs has proven to be one of the most widely accepted theories. Maslow believed that human motivations were founded in fundamental and universal genetic characteristics, foreshadowing later evolutionary theories of human motivation and cognition (Kenrick,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Schaller, 2010).</a:t>
            </a: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His concept of motivation is one of the most well-known and frequently mentioned theories. The Hierarchy of Human Needs forms the foundation of Maslow's theory. Maslow asserts that a person's behaviour is influenced by his needs. It is modified in accordance with the type of needs that must be met. Maslow identified five categories or sets of requirements for humans, which were then ranked according to significance and priority in the hierarchy of needs hypothesis (McLeod, 2018). He came to the conclusion that one group of needs stops being a motivator when they are met. The following set of needs in the hierarchical order then assumes that position. One way to think of these demands in hierarchy is as a pyramid (McLeod, 2018).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B1AF55A3-B81E-FED4-077D-EBB37BE8B6B7}"/>
              </a:ext>
            </a:extLst>
          </p:cNvPr>
          <p:cNvSpPr>
            <a:spLocks noGrp="1"/>
          </p:cNvSpPr>
          <p:nvPr>
            <p:ph type="sldNum" sz="quarter" idx="12"/>
          </p:nvPr>
        </p:nvSpPr>
        <p:spPr/>
        <p:txBody>
          <a:bodyPr/>
          <a:lstStyle/>
          <a:p>
            <a:pPr rtl="0"/>
            <a:fld id="{58FB4751-880F-D840-AAA9-3A15815CC996}" type="slidenum">
              <a:rPr lang="en-GB" smtClean="0"/>
              <a:t>29</a:t>
            </a:fld>
            <a:endParaRPr lang="en-GB" dirty="0"/>
          </a:p>
        </p:txBody>
      </p:sp>
    </p:spTree>
    <p:extLst>
      <p:ext uri="{BB962C8B-B14F-4D97-AF65-F5344CB8AC3E}">
        <p14:creationId xmlns:p14="http://schemas.microsoft.com/office/powerpoint/2010/main" val="27658272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160F391-B59F-0605-1C01-1958725ED919}"/>
              </a:ext>
            </a:extLst>
          </p:cNvPr>
          <p:cNvSpPr>
            <a:spLocks noGrp="1"/>
          </p:cNvSpPr>
          <p:nvPr>
            <p:ph type="body" sz="half" idx="2"/>
          </p:nvPr>
        </p:nvSpPr>
        <p:spPr>
          <a:xfrm>
            <a:off x="576072" y="243841"/>
            <a:ext cx="10671048" cy="5774560"/>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Maslow's hierarchy of needs is frequently depicted as a pyramid, with the need for transcendence and self-actualization at the top and the biggest, most basic needs at the base. Put another way, the primary concept of the idea is that people need their most fundamental wants fulfilled before they are motivated to pursue higher level demands (Kenrick,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Schaller, 2010).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links with this topic, as people who are within the bracket of ‘poverty’ their main priority most of the time with be in the lower portions of Maslow’s Pyramid, suggesting that the focus for people is food, water, warmth, and rest. Without these, they cannot focus on the higher portions of the pyramid which may reflect on their families and children’s development and livelihood.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There are numerous issues that children from low-income families deal with start even before they are born. Poverty and inadequate prenatal care are positively correlated. Poverty-stricken women are less likely to have received vaccinations against infectious diseases that can harm the developing foetus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researched that poverty-stricken expectant mothers are also more stressed out, which can overload the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fetus's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body and brain with potentially harmful amounts of stress hormones (Shonkoff, Garner, Siegel, et al. 2012).</a:t>
            </a: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Low birth weight is also an issue. It has been proven that babies are more likely to be born to mothers who are struggling with poverty. Low birth weight is linked to both immediate and long-term issues, including increased infection rates, cerebral palsy, and potential obesity in later life (Stanley et al, 2005). Poverty-affected parents smoke more frequently (Gilley and Taylor, 1995) and smoking during pregnancy is linked to a higher risk of preterm birth and low birth weight. Children who are exposed to passive smoking typically have lifelong development issues as they have worse health and more asthma cases(Gilley and Taylor, 1995).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6463AD39-52E8-6AD0-6D7C-8F7E1FCF9EDF}"/>
              </a:ext>
            </a:extLst>
          </p:cNvPr>
          <p:cNvSpPr>
            <a:spLocks noGrp="1"/>
          </p:cNvSpPr>
          <p:nvPr>
            <p:ph type="sldNum" sz="quarter" idx="12"/>
          </p:nvPr>
        </p:nvSpPr>
        <p:spPr/>
        <p:txBody>
          <a:bodyPr/>
          <a:lstStyle/>
          <a:p>
            <a:pPr rtl="0"/>
            <a:fld id="{58FB4751-880F-D840-AAA9-3A15815CC996}" type="slidenum">
              <a:rPr lang="en-GB" smtClean="0"/>
              <a:t>30</a:t>
            </a:fld>
            <a:endParaRPr lang="en-GB" dirty="0"/>
          </a:p>
        </p:txBody>
      </p:sp>
    </p:spTree>
    <p:extLst>
      <p:ext uri="{BB962C8B-B14F-4D97-AF65-F5344CB8AC3E}">
        <p14:creationId xmlns:p14="http://schemas.microsoft.com/office/powerpoint/2010/main" val="371971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3E52C3B-F899-D248-D733-DC2C30378D48}"/>
              </a:ext>
            </a:extLst>
          </p:cNvPr>
          <p:cNvSpPr>
            <a:spLocks noGrp="1"/>
          </p:cNvSpPr>
          <p:nvPr>
            <p:ph type="body" sz="half" idx="2"/>
          </p:nvPr>
        </p:nvSpPr>
        <p:spPr>
          <a:xfrm>
            <a:off x="576072" y="350520"/>
            <a:ext cx="10838688" cy="5667880"/>
          </a:xfrm>
        </p:spPr>
        <p:txBody>
          <a:bodyPr>
            <a:normAutofit fontScale="92500"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Research has shown that many of these disadvantaged pregnant women are teenagers. Teenage mothers are less likely to receive appropriate prenatal care or adhere to nutrient-rich diets, which are essential for a good foetal development. Due to their relative immaturity, they also have a higher likelihood of abusing drugs and/or alcohol than pregnant women who are not disadvantaged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These behaviours can have a significant negative impact on a newborn's healthy development Research has shown that premature babies frequently underweight and have serious health issues (Goldenberg, Culhane, 2007) because they frequently lead to low birth weights, early births, health problems for the baby, and developmental disorders (Brooks-Gunn, Duncan, 1997).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There is also a link between premature birth and a higher chance of physical and mental health issues. For young mums without social, emotional, or financial support, raising children with physical and developmental challenges can be very difficult (Brooks-Gunn, Duncan, 1997). This could impact the child’s development and could result in the incorrect care being on the child.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Additionally, compared to mums generally, single mothers who live in poverty are far more likely to experience maternal depression.  Infants who receive care from a depressive mother may experience negative consequences on their growing brain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Knitzer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Theberge, Johnson, 2008)and may result in ACE’s.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Research has shown that newborns and infants need consistent positive relationships for them to be able to have good experiences and growth as a child, which research suggests that depressed mothers might not be able to give these experiences (Goodman, Rouse, Connell, et al, 2011). Research has also indicated a connection between behavioural issues and a higher chance of the kid acquiring depression as they become older, particularly in cases of severe and persistent exposure to the mothers depression (Goodman, Rouse, Connell, et al, 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9394DA64-2983-38CC-3F98-DE7AE3B6AA06}"/>
              </a:ext>
            </a:extLst>
          </p:cNvPr>
          <p:cNvSpPr>
            <a:spLocks noGrp="1"/>
          </p:cNvSpPr>
          <p:nvPr>
            <p:ph type="sldNum" sz="quarter" idx="12"/>
          </p:nvPr>
        </p:nvSpPr>
        <p:spPr/>
        <p:txBody>
          <a:bodyPr/>
          <a:lstStyle/>
          <a:p>
            <a:pPr rtl="0"/>
            <a:fld id="{58FB4751-880F-D840-AAA9-3A15815CC996}" type="slidenum">
              <a:rPr lang="en-GB" smtClean="0"/>
              <a:t>31</a:t>
            </a:fld>
            <a:endParaRPr lang="en-GB" dirty="0"/>
          </a:p>
        </p:txBody>
      </p:sp>
    </p:spTree>
    <p:extLst>
      <p:ext uri="{BB962C8B-B14F-4D97-AF65-F5344CB8AC3E}">
        <p14:creationId xmlns:p14="http://schemas.microsoft.com/office/powerpoint/2010/main" val="9787179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C9C736-44B6-DE7A-C4E9-DF1D0665571C}"/>
              </a:ext>
            </a:extLst>
          </p:cNvPr>
          <p:cNvSpPr>
            <a:spLocks noGrp="1"/>
          </p:cNvSpPr>
          <p:nvPr>
            <p:ph type="body" sz="half" idx="2"/>
          </p:nvPr>
        </p:nvSpPr>
        <p:spPr>
          <a:xfrm>
            <a:off x="576072" y="243841"/>
            <a:ext cx="10945368" cy="5774560"/>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Now we will discuss the development of the child. Within poverty, it can be particularly damaging to a child's development during this critical time, when healthy development and care are vital. A secure and healthy environment is essential for the best possible cognitive development during the early years of life. These factors make disadvantaged situations particularly dangerous for newborns. Poor living circumstances can frequently be poisonous and damaging to babies, having an impact that lasts a lifetime (Royce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Poor nutrition, food insecurity, insufficient medical and mental health care, low parental education, unstimulating parent-child relationships, severe punishments, and child abuse and neglect are all commonly linked to poverty (Yoshikawa, Aber,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Beardslee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Since the brain develops and grows so quickly throughout infancy, any event that occurs in any of the previously mentioned areas may have permanent negative impacts. The development of the brain can be permanently hampered by other poverty-related risks such as insufficient nourishment, a lack of vitamin D and iron deficiencies, and exposure to pollutants like lead (Tierney, Nelson, et 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When combined with environmental stresses such as harsh or negligent parenting and lack stimulation of any kind, these elements can seriously impair a child's capacity to regulate their anxiety, executive functioning, recall, focus, and reaction to stressful situations (Royce, 2021, p1) (Goldenberg, Culhane,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Living conditions that generate significant stress to the parent also produce stress to the infant, in a manner similar to that of significant prenatal stress. These interconnected stress levels have been linked to newborns' struggles with attention regulation and inhibitory control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Lempinen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D6779495-2CDE-E789-0339-77933A9D2C3D}"/>
              </a:ext>
            </a:extLst>
          </p:cNvPr>
          <p:cNvSpPr>
            <a:spLocks noGrp="1"/>
          </p:cNvSpPr>
          <p:nvPr>
            <p:ph type="sldNum" sz="quarter" idx="12"/>
          </p:nvPr>
        </p:nvSpPr>
        <p:spPr/>
        <p:txBody>
          <a:bodyPr/>
          <a:lstStyle/>
          <a:p>
            <a:pPr rtl="0"/>
            <a:fld id="{58FB4751-880F-D840-AAA9-3A15815CC996}" type="slidenum">
              <a:rPr lang="en-GB" smtClean="0"/>
              <a:t>32</a:t>
            </a:fld>
            <a:endParaRPr lang="en-GB" dirty="0"/>
          </a:p>
        </p:txBody>
      </p:sp>
    </p:spTree>
    <p:extLst>
      <p:ext uri="{BB962C8B-B14F-4D97-AF65-F5344CB8AC3E}">
        <p14:creationId xmlns:p14="http://schemas.microsoft.com/office/powerpoint/2010/main" val="1941036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FC738B-30CA-E18C-AED7-5FB821CC93B4}"/>
              </a:ext>
            </a:extLst>
          </p:cNvPr>
          <p:cNvSpPr>
            <a:spLocks noGrp="1"/>
          </p:cNvSpPr>
          <p:nvPr>
            <p:ph type="body" sz="half" idx="2"/>
          </p:nvPr>
        </p:nvSpPr>
        <p:spPr>
          <a:xfrm>
            <a:off x="576072" y="198121"/>
            <a:ext cx="11082528" cy="5820280"/>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Living in poverty is strongly correlated with high levels of stress as well. Stress may not appear as risky as a situation like malnutrition, but to the growing brain of an infant it is devastating for positive development (Azzi-Lessing &amp; Schorr, 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Stress hormones such as cortisol and adrenaline are released when a person experiences high amounts of stress. These hormones can lead to elevated pulse rates and racing heart in an adult. These chemicals can cause lifelong repercussions in an infant by conditioning the brain to respond to stress more intensely (Azzi-Lessing &amp; Schorr, 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Adrenaline and cortisol excesses can be harmful to a baby's health and mind. High levels of stress hormones can be released in response to long-term stresses connected to low-income living, such as parental drug misuse, living in neighbourhoods with elevated crime rates, and being exposed to household violence (Shonkoff, Garner, Siegel, et al. 2012). Continuous release of these hormones raises blood pressure and heart rate and can lead to overdose levels of cortisol release, which can harm an infant's growing brain and their organ systems (Shonkoff, Garner, Siegel, et al. 2012).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Chronically elevated cortisol levels in the brain have also been connected to major ailments like being overweight, heart disease, anxiety-related conditions, and many more (Shonkoff, Garner, Siegel, et al. 2012).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7DF450E1-3418-FAD1-320C-C1BB460D9847}"/>
              </a:ext>
            </a:extLst>
          </p:cNvPr>
          <p:cNvSpPr>
            <a:spLocks noGrp="1"/>
          </p:cNvSpPr>
          <p:nvPr>
            <p:ph type="sldNum" sz="quarter" idx="12"/>
          </p:nvPr>
        </p:nvSpPr>
        <p:spPr/>
        <p:txBody>
          <a:bodyPr/>
          <a:lstStyle/>
          <a:p>
            <a:pPr rtl="0"/>
            <a:fld id="{58FB4751-880F-D840-AAA9-3A15815CC996}" type="slidenum">
              <a:rPr lang="en-GB" smtClean="0"/>
              <a:t>33</a:t>
            </a:fld>
            <a:endParaRPr lang="en-GB" dirty="0"/>
          </a:p>
        </p:txBody>
      </p:sp>
    </p:spTree>
    <p:extLst>
      <p:ext uri="{BB962C8B-B14F-4D97-AF65-F5344CB8AC3E}">
        <p14:creationId xmlns:p14="http://schemas.microsoft.com/office/powerpoint/2010/main" val="646480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59E7FC-221D-20B2-5DD2-7D1D7BD51B40}"/>
              </a:ext>
            </a:extLst>
          </p:cNvPr>
          <p:cNvSpPr>
            <a:spLocks noGrp="1"/>
          </p:cNvSpPr>
          <p:nvPr>
            <p:ph type="body" sz="half" idx="2"/>
          </p:nvPr>
        </p:nvSpPr>
        <p:spPr>
          <a:xfrm>
            <a:off x="576071" y="328247"/>
            <a:ext cx="11147005" cy="5690154"/>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Risk factors within their own family network are also present for infants living in poverty. Among low-income households, there is a higher prevalence of mother depression, drug and/or alcohol misuse, and family violence (Royce, 2021, p2) (Carter, Garrity-</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Rokous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Chazan-Cohen, et al, 2001)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Now. Let us discuss toddlers and early childhood. Children begin to understand things at this age, which means that they are taking in the information that is presented to them. Research shows that many of the challenges associated with poverty that infants experience continues into toddlerhood. Over 200 million children under the age of five are thought to have experienced poverty, malnutrition, and neglect globally as of 2007 (Grantham-</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Mcgregor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Cheung, Cueto, et al,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These circumstances are further compounded by living in high-risk neighbourhoods, experiencing violence, having an unstable family, and having essential utilities like electricity and water interrupted.  When you combine this with inadequate health care and educational resources, it should not be shocking that living in poverty when a toddler is incredibly harmful to their development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Ceballo</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McLoyd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Children who live in poverty have negative experiences and are less likely to be well-off in the long run. A substantial amount of research indicates a direct correlation between early childhood development and family income.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9A11FC57-5570-88E4-BDB8-60A0FE4B0CB5}"/>
              </a:ext>
            </a:extLst>
          </p:cNvPr>
          <p:cNvSpPr>
            <a:spLocks noGrp="1"/>
          </p:cNvSpPr>
          <p:nvPr>
            <p:ph type="sldNum" sz="quarter" idx="12"/>
          </p:nvPr>
        </p:nvSpPr>
        <p:spPr/>
        <p:txBody>
          <a:bodyPr/>
          <a:lstStyle/>
          <a:p>
            <a:pPr rtl="0"/>
            <a:fld id="{58FB4751-880F-D840-AAA9-3A15815CC996}" type="slidenum">
              <a:rPr lang="en-GB" smtClean="0"/>
              <a:t>34</a:t>
            </a:fld>
            <a:endParaRPr lang="en-GB" dirty="0"/>
          </a:p>
        </p:txBody>
      </p:sp>
    </p:spTree>
    <p:extLst>
      <p:ext uri="{BB962C8B-B14F-4D97-AF65-F5344CB8AC3E}">
        <p14:creationId xmlns:p14="http://schemas.microsoft.com/office/powerpoint/2010/main" val="190834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B04DFF-0DF3-C979-8C01-03B957AC0002}"/>
              </a:ext>
            </a:extLst>
          </p:cNvPr>
          <p:cNvSpPr>
            <a:spLocks noGrp="1"/>
          </p:cNvSpPr>
          <p:nvPr>
            <p:ph type="body" sz="half" idx="2"/>
          </p:nvPr>
        </p:nvSpPr>
        <p:spPr>
          <a:xfrm>
            <a:off x="576071" y="281355"/>
            <a:ext cx="11217343" cy="5737046"/>
          </a:xfrm>
        </p:spPr>
        <p:txBody>
          <a:bodyPr/>
          <a:lstStyle/>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In order to provide their children with the most possibilities possible in light of their circumstances, parents who live in poverty employ a variety of coping and budgeting techniques to give their child the best opportunity at life (Lister 2016; Brewer and Patrick 2021) (Oppenheim &amp; Milton, 2021).</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In particular, the development of the social emotional development domain is resolved through relationships (Shonkoff &amp; Phillips, 2000).</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Children living in poverty may be impacted by several interrelated issues from birth; each of these factors alone may be detrimental to the child's development. But they have a propensity to group together, amplifying the consequences.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Poverty's stress can damage family ties, especially those between parents and their kids, making it harder for many parents to be involved and consistent parents (National Scientific Council on the Developing Child, 2006). It is widely recognised that the stress brought on by poverty affects people on an individual, neighbourhood, and community level.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The National Scientific Council (2005) states that excessive stress, no matter where it comes from, damages a kid's developing brain's neuronal circuits. Parental stress has a special effect on the developing child. This may result in learning, behaviour, physical, and mental health issues that last a lifetime.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FC6D54FF-5632-879F-2E22-C0F040FC7250}"/>
              </a:ext>
            </a:extLst>
          </p:cNvPr>
          <p:cNvSpPr>
            <a:spLocks noGrp="1"/>
          </p:cNvSpPr>
          <p:nvPr>
            <p:ph type="sldNum" sz="quarter" idx="12"/>
          </p:nvPr>
        </p:nvSpPr>
        <p:spPr/>
        <p:txBody>
          <a:bodyPr/>
          <a:lstStyle/>
          <a:p>
            <a:pPr rtl="0"/>
            <a:fld id="{58FB4751-880F-D840-AAA9-3A15815CC996}" type="slidenum">
              <a:rPr lang="en-GB" smtClean="0"/>
              <a:t>35</a:t>
            </a:fld>
            <a:endParaRPr lang="en-GB" dirty="0"/>
          </a:p>
        </p:txBody>
      </p:sp>
    </p:spTree>
    <p:extLst>
      <p:ext uri="{BB962C8B-B14F-4D97-AF65-F5344CB8AC3E}">
        <p14:creationId xmlns:p14="http://schemas.microsoft.com/office/powerpoint/2010/main" val="1377867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6F37EDB-6938-33A4-C349-86B9DC4D258B}"/>
              </a:ext>
            </a:extLst>
          </p:cNvPr>
          <p:cNvSpPr>
            <a:spLocks noGrp="1"/>
          </p:cNvSpPr>
          <p:nvPr>
            <p:ph type="body" sz="half" idx="2"/>
          </p:nvPr>
        </p:nvSpPr>
        <p:spPr>
          <a:xfrm>
            <a:off x="576071" y="375139"/>
            <a:ext cx="11100113" cy="5643262"/>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Families with a single parent, non-English speaking citizens, larger families, and parents with less education are more likely to be disadvantaged. Poverty adds to the stress of all these causes.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Because of the negative impacts of ongoing stress and their frequently low educational attainment, parents who live in poverty typically have worse parenting abilities even though they are kind and well-intentioned (Senate Committee, 2004). Children of poor parents also have greater rates of hospitalisations, neglect, and abandonment, and abuse as well as higher rates of accidents and substantiated notifications to child protection authorities (Senate Committee, 2004; Stanley et al., 2005).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Poor parents are less likely to read to their children, which lowers the children's emerging reading skills (CCCH Policy Brief 13, 2008). Their exposure to art galleries, museums, and libraries—all of which support the development of emergent reading skills—is far less likely (CCCH Policy Brief 13, 2008). Sadly, families with lower socio-economic level might not be able to pay for the excellent early childhood education that has proven to be especially beneficial for underprivileged kids (Sammons, et al,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more common for families living in poverty to have less stable and lower-quality homes. Additionally, they are more likely to relocate frequently, which could cause stress. Poverty has a significant effect on people individually as well as in their neighbourhoods and communities.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Acquiring a bad lifestyle, according to a British study, children from lower-income homes may be "learning to be poor," which means that their family's extremely limited financial situation is somehow limiting their experiences and lowering their goals. (Ridge, 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EAD82755-BD11-F436-76FE-59F154E25578}"/>
              </a:ext>
            </a:extLst>
          </p:cNvPr>
          <p:cNvSpPr>
            <a:spLocks noGrp="1"/>
          </p:cNvSpPr>
          <p:nvPr>
            <p:ph type="sldNum" sz="quarter" idx="12"/>
          </p:nvPr>
        </p:nvSpPr>
        <p:spPr/>
        <p:txBody>
          <a:bodyPr/>
          <a:lstStyle/>
          <a:p>
            <a:pPr rtl="0"/>
            <a:fld id="{58FB4751-880F-D840-AAA9-3A15815CC996}" type="slidenum">
              <a:rPr lang="en-GB" smtClean="0"/>
              <a:t>36</a:t>
            </a:fld>
            <a:endParaRPr lang="en-GB" dirty="0"/>
          </a:p>
        </p:txBody>
      </p:sp>
    </p:spTree>
    <p:extLst>
      <p:ext uri="{BB962C8B-B14F-4D97-AF65-F5344CB8AC3E}">
        <p14:creationId xmlns:p14="http://schemas.microsoft.com/office/powerpoint/2010/main" val="2361757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FBB8E8B-61B3-F528-11AF-527A83652FB2}"/>
              </a:ext>
            </a:extLst>
          </p:cNvPr>
          <p:cNvSpPr>
            <a:spLocks noGrp="1"/>
          </p:cNvSpPr>
          <p:nvPr>
            <p:ph type="body" sz="half" idx="2"/>
          </p:nvPr>
        </p:nvSpPr>
        <p:spPr>
          <a:xfrm>
            <a:off x="576072" y="351693"/>
            <a:ext cx="11053220" cy="5666708"/>
          </a:xfrm>
        </p:spPr>
        <p:txBody>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Adverse childhood experiences is also more common in children living in poverty, but parents are frequently the ones with the fewest resources and abilities to mitigate the dangers.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Oberklaid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Now let’s talk about education, this video is an interesting way to look at the difference between children in poverty and their outlook on education in comparison to those who are wealthier and not considered to be in poverty.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Early education has a significant impact on a child's subsequent development (National Scientific Council on the Developing Child, 2008). But because it's difficult to obtain high-quality early education programmes, a lot of kids, especially those from underprivileged families, start school already far behind (Elliott, 2006; Press, 2006, Walker, 2004).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Children who live in poverty typically have more difficulties interacting with school because they may not attend school and have lower levels of family involvement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is interesting that not each child which is born into poverty faces the issues mentioned above. Individuals may be protected by some factors that lessen the effects of poverty, according to research on resilience. While some of these characteristics—like being a girl—are natural and hence unchangeable, others can be added to the lives of people who are vulnerable to the negative impacts of poverty. According to research, for instance, having a mentor—or other involved, significant adult—available to a young person might work as a protective factor and help them manage stress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Garmezy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1988).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864AD7E1-EF13-F2B0-32A6-DF630B772FE5}"/>
              </a:ext>
            </a:extLst>
          </p:cNvPr>
          <p:cNvSpPr>
            <a:spLocks noGrp="1"/>
          </p:cNvSpPr>
          <p:nvPr>
            <p:ph type="sldNum" sz="quarter" idx="12"/>
          </p:nvPr>
        </p:nvSpPr>
        <p:spPr/>
        <p:txBody>
          <a:bodyPr/>
          <a:lstStyle/>
          <a:p>
            <a:pPr rtl="0"/>
            <a:fld id="{58FB4751-880F-D840-AAA9-3A15815CC996}" type="slidenum">
              <a:rPr lang="en-GB" smtClean="0"/>
              <a:t>37</a:t>
            </a:fld>
            <a:endParaRPr lang="en-GB" dirty="0"/>
          </a:p>
        </p:txBody>
      </p:sp>
    </p:spTree>
    <p:extLst>
      <p:ext uri="{BB962C8B-B14F-4D97-AF65-F5344CB8AC3E}">
        <p14:creationId xmlns:p14="http://schemas.microsoft.com/office/powerpoint/2010/main" val="2003941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Additionally, there is proof that nurse home visits benefit low-income families headed by single mothers (Olds et al, 2007).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If treatments and supports are not offered to counteract the consequences of poverty, children born into disadvantaged situations are more likely to have impaired childhoods. This implies that certain kids won't have as many chances to just be kids (The Royal Childrens Hospital, 2009). Children who are born into situations where a) there are insufficient resources available to them as individuals or families, and b) there is a lower degree of collective and self-efficacy, may also find it more difficult to reach their full developmental potential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lifetime of poverty has the potential to create a vicious cycle in communities and families. The social and economic weight of underprivileged communities that are unable to make meaningful contributions to the larger community will eventually fall on society if the cycle of poverty is not broken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Attending high-quality child care and enrolling in preschool education are both helpful interventions for young children. All children, but especially those from impoverished backgrounds, gain for a long time from the good learning experiences and supportive relationships that these environments offer (The Royal Childrens Hospital, 2009).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Membership in the community: Parents should be actively encouraged to become more involved and linked in their community by their communities (The Royal Childrens Hospital, 2009).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Helping parents: In order to interact with their children more actively, many parents need assistance and education. Early learning, conduct, and health are also proven to benefit greatly from the display of caring, attentive interactions to parents. Service providers should not follow a "top down" expert approach; instead, they should be taught to interact and collaborate with families. Effective ways to support parents also include encouraging and making use of peer supports in the community and giving them access to relevant and helpful parenting material.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38</a:t>
            </a:fld>
            <a:endParaRPr lang="en-GB" dirty="0"/>
          </a:p>
        </p:txBody>
      </p:sp>
    </p:spTree>
    <p:extLst>
      <p:ext uri="{BB962C8B-B14F-4D97-AF65-F5344CB8AC3E}">
        <p14:creationId xmlns:p14="http://schemas.microsoft.com/office/powerpoint/2010/main" val="3322786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Housing is important for children and their livelihoods and development. Stable and reasonably priced housing is essential for impoverished family. Stable housing offers a stable foundation for a child's development as well as for the growth of dependable relationships between the youngster and important adults. When it comes to mitigating the negative effects and strains of poverty, the continuity and constancy of the interactions that children encounter during their early years are very crucial (Oppenheim &amp; Milton, 2021).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conclusion, there are many factors that can cause implications on a child’s development and can impact their lifelong development. It is important that all children have an equal start in life. Hopefully within the future there will be opportunity for that to happen.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39</a:t>
            </a:fld>
            <a:endParaRPr lang="en-GB" dirty="0"/>
          </a:p>
        </p:txBody>
      </p:sp>
    </p:spTree>
    <p:extLst>
      <p:ext uri="{BB962C8B-B14F-4D97-AF65-F5344CB8AC3E}">
        <p14:creationId xmlns:p14="http://schemas.microsoft.com/office/powerpoint/2010/main" val="5202631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fontScale="85000" lnSpcReduction="20000"/>
          </a:bodyPr>
          <a:lstStyle/>
          <a:p>
            <a:pPr marL="228600" indent="-228600" algn="just">
              <a:lnSpc>
                <a:spcPct val="107000"/>
              </a:lnSpc>
              <a:tabLst>
                <a:tab pos="228600" algn="l"/>
                <a:tab pos="457200" algn="l"/>
              </a:tabLst>
            </a:pPr>
            <a:r>
              <a:rPr lang="en-GB" sz="1800" b="1" u="sng" kern="100" dirty="0">
                <a:effectLst/>
                <a:latin typeface="Times New Roman" panose="02020603050405020304" pitchFamily="18" charset="0"/>
                <a:ea typeface="Aptos" panose="020B0004020202020204" pitchFamily="34" charset="0"/>
                <a:cs typeface="Times New Roman" panose="02020603050405020304" pitchFamily="18" charset="0"/>
              </a:rPr>
              <a:t>Reference List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07000"/>
              </a:lnSpc>
              <a:tabLst>
                <a:tab pos="228600" algn="l"/>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indent="-228600" algn="just">
              <a:lnSpc>
                <a:spcPct val="107000"/>
              </a:lnSpc>
              <a:spcAft>
                <a:spcPts val="800"/>
              </a:spcAft>
              <a:tabLst>
                <a:tab pos="228600" algn="l"/>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Azzi-Lessing, L., &amp; Schorr, L. B. (2017). Behind from the start: How America's war on the poor is harming our most vulnerable children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Brooks-Gunn, J., &amp;Duncan, G. J. (1997). </a:t>
            </a:r>
            <a:r>
              <a:rPr lang="en-GB" sz="1800" i="1" dirty="0">
                <a:effectLst/>
                <a:latin typeface="Times New Roman" panose="02020603050405020304" pitchFamily="18" charset="0"/>
                <a:ea typeface="Times New Roman" panose="02020603050405020304" pitchFamily="18" charset="0"/>
              </a:rPr>
              <a:t>The Effects of Poverty on Children. Future of Children</a:t>
            </a:r>
            <a:r>
              <a:rPr lang="en-GB" sz="1800" dirty="0">
                <a:effectLst/>
                <a:latin typeface="Times New Roman" panose="02020603050405020304" pitchFamily="18" charset="0"/>
                <a:ea typeface="Times New Roman" panose="02020603050405020304" pitchFamily="18" charset="0"/>
              </a:rPr>
              <a:t>, 7, 2, 55-71</a:t>
            </a: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Burgard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S.A. &amp; King, M.M. (2015).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Health. Pathways: A Magazine on Poverty, Inequality, and Social Policy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Special Issue, State of the States, 2015.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Carter, A. S., Garrity-</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Rokous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 E., Chazan-Cohen, R., Little, C., &amp; Briggs-Gowan, M. J. (2001).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Maternal Depression and Comorbidity: Predicting Early Parenting, Attachment Security, and Toddler Social-Emotional Problems and Competencie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 Journal-American Academy of Child and Adolescent Psychiatry, 40, 18-26.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CCCH (Centre for Community Child Health)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Literacy in Early Childhood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CCCH Policy Brief 13. Melbourne, Vic: Centre for Community Child Health.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Ceballo</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 &amp;</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McLoyd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 C. (2002).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Social Support and Parenting in Poor, Dangerous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Neighborhoods</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Child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73, 4, 1310-21.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Dartington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Service Design Lab and Family Nurse Partnership (FNP) National Unit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(2018). FNP adapt interim report. London: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Dartington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Service Design Lab/FNP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Elliot, A. (2006). Early childhood education: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Pathways to quality and equity for all children. Australian Education Review No 50.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Melbourne, Vic: Australian Council for Educational Research.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Garmezy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 &amp; Rutter, M. (Eds.) (1988).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Stress, Coping and Development in Children.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Baltimore: The John Hopkins University Press.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Gilley, T. &amp; Taylor, J. (1995).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Unequal Lives? Low income and the life chances of three year olds.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Fitzro</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Vic: Brotherhood of St Laurence.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Goldenberg, R. L., &amp; Culhane, J. F. (2007).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Low birth weight in the United States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American Journal of Clinical Nutrition, 85.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Goodman, S. H., Rouse, M. H., Connell, A. M., Broth, M. R., Hall, C. M., &amp; Heyward, D. (2011). Maternal Depression and Child Psychopathology: A Meta-Analytic Review. Clinical Child and Family Psychology Review, 14, 1, 1-27.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Grantham-McGregor, S., Cheung, Y. B., Cueto, 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Glewwe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Richter, L.,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Strupp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 &amp; International Child Development Steering Group.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Developmental potential in the first 5 years for children in developing countries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Lancet (London, England), 369, 9555, 60-70.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Habitat for Humanity. (2022, June 15).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Relative vs absolute poverty: Defining different types of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Habitat for Humanity GB. https://www.habitatforhumanity.org.uk/blog/2018/09/relative-absolute-poverty/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40</a:t>
            </a:fld>
            <a:endParaRPr lang="en-GB" dirty="0"/>
          </a:p>
        </p:txBody>
      </p:sp>
    </p:spTree>
    <p:extLst>
      <p:ext uri="{BB962C8B-B14F-4D97-AF65-F5344CB8AC3E}">
        <p14:creationId xmlns:p14="http://schemas.microsoft.com/office/powerpoint/2010/main" val="38093897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fontScale="92500" lnSpcReduction="2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JRF (2019)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What is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Joseph Rowntree Foundation. Available at: https://www.jrf.org.uk/deep-poverty-and-destitution/what-is-poverty (Accessed: 19 January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Kenrick, D. 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Griskevicius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V.,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Neuberg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 L., &amp; Schaller, M. (2010, May).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Renovating the pyramid of needs: Contemporary extensions built upon ancient foundations. Perspectives on psychological science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 journal of the Association for Psychological Science. https://www.ncbi.nlm.nih.gov/pmc/articles/PMC3161123/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Kitzman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Programs for parents of infants and toddlers: Recent evidence from randomised trials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Journal of Child Psychology and Psychiatry, 48(3-4), 221-223.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Knitzer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J., Theberge, S., Johnson, K., &amp; Columbia University.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Reducing maternal depression and its impact on young children: Toward a responsive early childhood policy framework</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New York, NY: Columbia University, Mailman School of Public Health.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Lempinen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E.W. (2012). AAAS Briefing: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Links between poverty, brain development raise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kep</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policy issues. AAAS News Release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Retrieved from http://www.aaas.org//news/ releases/2012/0731early_brain.shtml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McDonald, C.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Children’s Lived Experience of Poverty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Australian Research Alliance for Children and Youth (ARACY).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McLeod, S. (2018, May 21). Maslow’s Hierarchy of Needs. https://canadacollege.edu/dreamers/docs/Maslows-Hierarchy-of-Needs.pdf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Centre for Children in Poverty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Ten Important Questions about Child Poverty and Economic Hardship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Columbia University.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Scientific Council on the Developing Child. (2005</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Excessive stress disrupts the architecture of the developing brain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NSCDC Working Paper No. 3.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National Scientific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Council on the Developing Child. (2006). Perspectives: Stress and the Architecture of the Brain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Retrieved 10 August 2008 from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http://www.developingchild.net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41</a:t>
            </a:fld>
            <a:endParaRPr lang="en-GB" dirty="0"/>
          </a:p>
        </p:txBody>
      </p:sp>
    </p:spTree>
    <p:extLst>
      <p:ext uri="{BB962C8B-B14F-4D97-AF65-F5344CB8AC3E}">
        <p14:creationId xmlns:p14="http://schemas.microsoft.com/office/powerpoint/2010/main" val="3803740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234462" y="257908"/>
            <a:ext cx="11780754" cy="6206899"/>
          </a:xfrm>
        </p:spPr>
        <p:txBody>
          <a:bodyPr>
            <a:normAutofit/>
          </a:bodyPr>
          <a:lstStyle/>
          <a:p>
            <a:pPr algn="just">
              <a:lnSpc>
                <a:spcPct val="107000"/>
              </a:lnSpc>
              <a:spcAft>
                <a:spcPts val="800"/>
              </a:spcAft>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Oberklaid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 (2007</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Brain development and the life course - the importance of the caretaking environment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Quality Counts conference, Melbourne, September 20. Olds, D.L., Sadler, L., &amp;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Oppenheim, C., &amp; Milton, C. (2021). UK patterns of poverty in early childhood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Nuffield foundation. Changing patterns of poverty in early childhood The changing face of early childhood in the UK.</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https://www.nuffieldfoundation.org/wp-content/uploads/2021/09/Summary-Changing-patterns-of-poverty-in-early-childhood-Nuffield-Foundation.pdf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Policy Brief No 14 2009: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Impact of Poverty on Early Childhood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3 www.rch.org.au/ccch/policybriefs.cfm development of neighbourhood and community links, as well as continuity with childcare and education (McDonald,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Press, F. (2006).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What about the kids? Policy directions for improving the experiences of infants and young children in a changing world. Sydney, NSW: NSW Commission for Children and Young People, Queensland Commission for Children and Young People and Child Guardian, and the National Investment for the Early Years.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http://www.kids.nsw.gov.au/uploads/documents/What_about_the_kids_full.pdf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Ridge, T. (2002).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Childhood poverty and social exclusion: From a child’s perspective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Bristol: Polity Press.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Royce, J.B. (2021). J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Health Soc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Behav</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3(1): 132 https://doi.org/10.33790/jmhsb1100132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Sammons, P., Sylva, K.,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Melhuish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E., Siraj-Blatchford, I., Taggart, B., Hunt, S. &amp;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Jelicic</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 (2008).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Effective Pre-School and Primary Education 3-11 Project (EPPE 3-11), Influences on Children’s Cognitive and Social Development in Year 6</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Research Brief, Nottingham: Department for Children, Schools and Families Publications.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42</a:t>
            </a:fld>
            <a:endParaRPr lang="en-GB" dirty="0"/>
          </a:p>
        </p:txBody>
      </p:sp>
    </p:spTree>
    <p:extLst>
      <p:ext uri="{BB962C8B-B14F-4D97-AF65-F5344CB8AC3E}">
        <p14:creationId xmlns:p14="http://schemas.microsoft.com/office/powerpoint/2010/main" val="21891226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03D4D3-6890-E4F9-0CF0-A58796EFE66F}"/>
              </a:ext>
            </a:extLst>
          </p:cNvPr>
          <p:cNvSpPr>
            <a:spLocks noGrp="1"/>
          </p:cNvSpPr>
          <p:nvPr>
            <p:ph type="body" sz="half" idx="2"/>
          </p:nvPr>
        </p:nvSpPr>
        <p:spPr>
          <a:xfrm>
            <a:off x="0" y="0"/>
            <a:ext cx="12192000" cy="6153912"/>
          </a:xfrm>
        </p:spPr>
        <p:txBody>
          <a:bodyPr>
            <a:normAutofit fontScale="85000" lnSpcReduction="20000"/>
          </a:bodyPr>
          <a:lstStyle/>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Sampson, R.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Neighbourhood and community. Collective efficacy and community safety. New Economy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11(2), 106-113.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Senate Committee.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A hand up not a handout; Reviewing the fight against poverty (Report on poverty and financial hardship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Commonwealth of Australia.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Shonkoff, J. P., Garner, A. S., Siegel, B. S., Dobbins, M. I., Earls, M. F., Garner, A. S., McGuinn, L., Wood, D. L. (2012).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Lifelong Effects of Early Childhood Adversity and Toxic Stress. </a:t>
            </a:r>
            <a:r>
              <a:rPr lang="en-GB" sz="1800" i="1" kern="100" dirty="0" err="1">
                <a:effectLst/>
                <a:latin typeface="Times New Roman" panose="02020603050405020304" pitchFamily="18" charset="0"/>
                <a:ea typeface="Aptos" panose="020B0004020202020204" pitchFamily="34" charset="0"/>
                <a:cs typeface="Times New Roman" panose="02020603050405020304" pitchFamily="18" charset="0"/>
              </a:rPr>
              <a:t>Pediatrics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129, 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Shonkoff, J.P. &amp; Phillips, D.A. (Eds.) (2000).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From Neurons to Neighbourhoods: The Science of Early Childhood 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Washington, D.C.: National Academy Press.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Stanley, F, Richardson, S. &amp; Prior, M. (2005).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Children of the Lucky Country? How Australian society has turned its back on children and why children matter.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Sydney, NSW: Macmillan Australia Pty Ltd.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Royal Childrens Hospital. (2009).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Policy brief 14 - the royal children’s hospital. The Impact of Poverty on Early Childhood Development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https://www.rch.org.au/uploadedFiles/Main/Content/ccch/PB14_Impact_Poverty_ECD.pdf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Tierney, A. L., &amp; Nelson, C. A., 3rd (2009). Brain Development and the Role of Experience in the Early Years. Zero to three, 30(2), 9–13.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Trivedi, A. J. (2019).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Maslow’s hierarchy of needs - theory of human motivation - RAIJMRANJANABEN J. Maslow’s Hierarchy of Needs - Theory of Human Motivation.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https://www.raijmr.com/ijrsml/wp-content/uploads/2020/01/IJRSML_2019_vol07_issue_06_Eng_09.pdf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Walker, K. (2004). ‘For All Our Children’: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Report of the Independent Inquiry into the Provision of Universal Access to High Quality Preschool Education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Southbank, Vic: Australian Education Union.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http://www.aeufederal.org.au/Ec/ecfullreport.pdf</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Walker, K. (2004).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For All Our Children’: Report of the Independent Inquiry into the Provision of Universal Access to High Quality Preschool Education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Southbank, Vic: Australian Education Union. </a:t>
            </a:r>
            <a:r>
              <a:rPr lang="en-GB" sz="1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http://www.aeufederal.org.au/Ec/ecfullreport.pdf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Wilkinson, R. (2005). The Impact of Inequality. New York, NY: The New Press.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Yoshikawa, H., Aber, J. L.,&amp;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Beardslee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 R. (2012).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effects of poverty on the mental, emotional, and behavioural health of children and youth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implications for prevention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 American Psychologist, 67, 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C787D71F-9A30-9DA9-ADC9-084E28C2FB89}"/>
              </a:ext>
            </a:extLst>
          </p:cNvPr>
          <p:cNvSpPr>
            <a:spLocks noGrp="1"/>
          </p:cNvSpPr>
          <p:nvPr>
            <p:ph type="sldNum" sz="quarter" idx="12"/>
          </p:nvPr>
        </p:nvSpPr>
        <p:spPr/>
        <p:txBody>
          <a:bodyPr/>
          <a:lstStyle/>
          <a:p>
            <a:pPr rtl="0"/>
            <a:fld id="{58FB4751-880F-D840-AAA9-3A15815CC996}" type="slidenum">
              <a:rPr lang="en-GB" smtClean="0"/>
              <a:t>43</a:t>
            </a:fld>
            <a:endParaRPr lang="en-GB" dirty="0"/>
          </a:p>
        </p:txBody>
      </p:sp>
    </p:spTree>
    <p:extLst>
      <p:ext uri="{BB962C8B-B14F-4D97-AF65-F5344CB8AC3E}">
        <p14:creationId xmlns:p14="http://schemas.microsoft.com/office/powerpoint/2010/main" val="3425214138"/>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{E036EEAE-F54B-4504-A24D-BE0A4953F29F}tf11964407_win32</Template>
  <TotalTime>1196</TotalTime>
  <Words>6898</Words>
  <Application>Microsoft Office PowerPoint</Application>
  <PresentationFormat>Widescreen</PresentationFormat>
  <Paragraphs>192</Paragraphs>
  <Slides>43</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Aptos</vt:lpstr>
      <vt:lpstr>Arial</vt:lpstr>
      <vt:lpstr>Calibri</vt:lpstr>
      <vt:lpstr>Courier New</vt:lpstr>
      <vt:lpstr>Gill Sans Nova</vt:lpstr>
      <vt:lpstr>Gill Sans Nova Light</vt:lpstr>
      <vt:lpstr>Sagona Book</vt:lpstr>
      <vt:lpstr>Tahoma</vt:lpstr>
      <vt:lpstr>Times New Roman</vt:lpstr>
      <vt:lpstr>Office Theme</vt:lpstr>
      <vt:lpstr>Poverty and the implications on the child/young person’s lifelong development</vt:lpstr>
      <vt:lpstr>What is poverty?</vt:lpstr>
      <vt:lpstr>PowerPoint Presentation</vt:lpstr>
      <vt:lpstr> Absolute Poverty A household's income below a particular threshold is considered absolute poverty. Due to this, the individual or family is unable to provide for their fundamental requirements, such as food, shelter, clean water to drink, healthcare, education, and so forth. (Henrietta, 2022)  </vt:lpstr>
      <vt:lpstr>Maslow’s 1943 Hierarchy of Needs</vt:lpstr>
      <vt:lpstr>Maslow’s 1943 Hierarchy of Needs</vt:lpstr>
      <vt:lpstr>Poverty and Children</vt:lpstr>
      <vt:lpstr>PowerPoint Presentation</vt:lpstr>
      <vt:lpstr>Development of the Child</vt:lpstr>
      <vt:lpstr>PowerPoint Presentation</vt:lpstr>
      <vt:lpstr>Brain development</vt:lpstr>
      <vt:lpstr>PowerPoint Presentation</vt:lpstr>
      <vt:lpstr>PowerPoint Presentation</vt:lpstr>
      <vt:lpstr>TODDLERS And EARLY CHILDHOOD </vt:lpstr>
      <vt:lpstr>This is due to the fact that poverty directly affects how much money a family must spend on necessities as well as the stress and stresses that come with operating on extremely tight budgets, which can negatively damage parents' relationships with their family members, feeling of agency, and psychological health. (Oppenheim &amp; Milton, 2021).</vt:lpstr>
      <vt:lpstr>Relationships</vt:lpstr>
      <vt:lpstr>Education outcomes</vt:lpstr>
      <vt:lpstr>PowerPoint Presentation</vt:lpstr>
      <vt:lpstr>ACE’s</vt:lpstr>
      <vt:lpstr>Education</vt:lpstr>
      <vt:lpstr>Education and learning </vt:lpstr>
      <vt:lpstr>PowerPoint Presentation</vt:lpstr>
      <vt:lpstr>PowerPoint Presentation</vt:lpstr>
      <vt:lpstr>If treatments and supports are not offered to counteract the consequences of poverty, children born into disadvantaged situations are more likely to have impaired childhoods. This implies that certain kids won't have as many chances to just be kids (The Royal Childrens Hospital, 2009).</vt:lpstr>
      <vt:lpstr>PowerPoint Presentation</vt:lpstr>
      <vt:lpstr>Housing</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the implications on the child/young person’s lifelong development</dc:title>
  <dc:creator>Kelsey Dutton (1601185)</dc:creator>
  <cp:lastModifiedBy>Kelsey Dutton (1601185)</cp:lastModifiedBy>
  <cp:revision>5</cp:revision>
  <dcterms:created xsi:type="dcterms:W3CDTF">2024-01-14T11:27:14Z</dcterms:created>
  <dcterms:modified xsi:type="dcterms:W3CDTF">2024-01-20T15:25:55Z</dcterms:modified>
</cp:coreProperties>
</file>