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7" r:id="rId7"/>
    <p:sldId id="268" r:id="rId8"/>
    <p:sldId id="261" r:id="rId9"/>
    <p:sldId id="269" r:id="rId10"/>
    <p:sldId id="262" r:id="rId11"/>
    <p:sldId id="263" r:id="rId12"/>
    <p:sldId id="264" r:id="rId13"/>
    <p:sldId id="265" r:id="rId14"/>
    <p:sldId id="266" r:id="rId15"/>
  </p:sldIdLst>
  <p:sldSz cx="12192000" cy="6858000"/>
  <p:notesSz cx="6858000" cy="9144000"/>
  <p:defaultTextStyle>
    <a:defPPr>
      <a:defRPr lang="en-US"/>
    </a:defPPr>
    <a:lvl1pPr algn="l" defTabSz="457200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orbel" panose="020B0503020204020204" pitchFamily="34" charset="0"/>
        <a:ea typeface="+mn-ea"/>
        <a:cs typeface="+mn-cs"/>
      </a:defRPr>
    </a:lvl1pPr>
    <a:lvl2pPr marL="457200" algn="l" defTabSz="457200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orbel" panose="020B0503020204020204" pitchFamily="34" charset="0"/>
        <a:ea typeface="+mn-ea"/>
        <a:cs typeface="+mn-cs"/>
      </a:defRPr>
    </a:lvl2pPr>
    <a:lvl3pPr marL="914400" algn="l" defTabSz="457200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orbel" panose="020B0503020204020204" pitchFamily="34" charset="0"/>
        <a:ea typeface="+mn-ea"/>
        <a:cs typeface="+mn-cs"/>
      </a:defRPr>
    </a:lvl3pPr>
    <a:lvl4pPr marL="1371600" algn="l" defTabSz="457200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orbel" panose="020B0503020204020204" pitchFamily="34" charset="0"/>
        <a:ea typeface="+mn-ea"/>
        <a:cs typeface="+mn-cs"/>
      </a:defRPr>
    </a:lvl4pPr>
    <a:lvl5pPr marL="1828800" algn="l" defTabSz="457200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orbel" panose="020B050302020402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orbel" panose="020B050302020402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orbel" panose="020B050302020402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orbel" panose="020B050302020402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orbel" panose="020B0503020204020204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>
        <p:scale>
          <a:sx n="55" d="100"/>
          <a:sy n="55" d="100"/>
        </p:scale>
        <p:origin x="1096" y="2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13">
            <a:extLst>
              <a:ext uri="{FF2B5EF4-FFF2-40B4-BE49-F238E27FC236}">
                <a16:creationId xmlns:a16="http://schemas.microsoft.com/office/drawing/2014/main" id="{B95B0159-CE1D-DF7F-A86E-13685D5DB8E4}"/>
              </a:ext>
            </a:extLst>
          </p:cNvPr>
          <p:cNvGrpSpPr>
            <a:grpSpLocks/>
          </p:cNvGrpSpPr>
          <p:nvPr/>
        </p:nvGrpSpPr>
        <p:grpSpPr bwMode="auto">
          <a:xfrm>
            <a:off x="546100" y="-4763"/>
            <a:ext cx="5014913" cy="6862763"/>
            <a:chOff x="2928938" y="-4763"/>
            <a:chExt cx="5014912" cy="6862763"/>
          </a:xfrm>
        </p:grpSpPr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6EB6C2B0-27A9-2B86-714A-C5F337C601A1}"/>
                </a:ext>
              </a:extLst>
            </p:cNvPr>
            <p:cNvSpPr>
              <a:spLocks/>
            </p:cNvSpPr>
            <p:nvPr/>
          </p:nvSpPr>
          <p:spPr bwMode="auto">
            <a:xfrm>
              <a:off x="3367088" y="-4763"/>
              <a:ext cx="1063625" cy="2782888"/>
            </a:xfrm>
            <a:custGeom>
              <a:avLst/>
              <a:gdLst>
                <a:gd name="T0" fmla="*/ 0 w 670"/>
                <a:gd name="T1" fmla="*/ 2692400 h 1753"/>
                <a:gd name="T2" fmla="*/ 357188 w 670"/>
                <a:gd name="T3" fmla="*/ 2782888 h 1753"/>
                <a:gd name="T4" fmla="*/ 1063625 w 670"/>
                <a:gd name="T5" fmla="*/ 0 h 1753"/>
                <a:gd name="T6" fmla="*/ 682625 w 670"/>
                <a:gd name="T7" fmla="*/ 0 h 1753"/>
                <a:gd name="T8" fmla="*/ 0 w 670"/>
                <a:gd name="T9" fmla="*/ 2692400 h 1753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" name="Freeform 7">
              <a:extLst>
                <a:ext uri="{FF2B5EF4-FFF2-40B4-BE49-F238E27FC236}">
                  <a16:creationId xmlns:a16="http://schemas.microsoft.com/office/drawing/2014/main" id="{3AE80D85-F568-B251-B3C9-97CC909B109B}"/>
                </a:ext>
              </a:extLst>
            </p:cNvPr>
            <p:cNvSpPr/>
            <p:nvPr/>
          </p:nvSpPr>
          <p:spPr bwMode="auto">
            <a:xfrm>
              <a:off x="2928938" y="-4763"/>
              <a:ext cx="1035050" cy="2673351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pPr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>
                <a:latin typeface="+mn-lt"/>
              </a:endParaRPr>
            </a:p>
          </p:txBody>
        </p:sp>
        <p:sp>
          <p:nvSpPr>
            <p:cNvPr id="7" name="Freeform 9">
              <a:extLst>
                <a:ext uri="{FF2B5EF4-FFF2-40B4-BE49-F238E27FC236}">
                  <a16:creationId xmlns:a16="http://schemas.microsoft.com/office/drawing/2014/main" id="{6C9AA829-3715-F8E8-5FAF-FD1587D1303C}"/>
                </a:ext>
              </a:extLst>
            </p:cNvPr>
            <p:cNvSpPr/>
            <p:nvPr/>
          </p:nvSpPr>
          <p:spPr bwMode="auto">
            <a:xfrm>
              <a:off x="2928938" y="2582863"/>
              <a:ext cx="2693987" cy="4275137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pPr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>
                <a:latin typeface="+mn-lt"/>
              </a:endParaRPr>
            </a:p>
          </p:txBody>
        </p:sp>
        <p:sp>
          <p:nvSpPr>
            <p:cNvPr id="8" name="Freeform 10">
              <a:extLst>
                <a:ext uri="{FF2B5EF4-FFF2-40B4-BE49-F238E27FC236}">
                  <a16:creationId xmlns:a16="http://schemas.microsoft.com/office/drawing/2014/main" id="{3C3E5EC9-A468-FBFF-16FF-95A356D9964D}"/>
                </a:ext>
              </a:extLst>
            </p:cNvPr>
            <p:cNvSpPr/>
            <p:nvPr/>
          </p:nvSpPr>
          <p:spPr bwMode="auto">
            <a:xfrm>
              <a:off x="3371851" y="2692400"/>
              <a:ext cx="3332161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pPr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>
                <a:latin typeface="+mn-lt"/>
              </a:endParaRPr>
            </a:p>
          </p:txBody>
        </p:sp>
        <p:sp>
          <p:nvSpPr>
            <p:cNvPr id="9" name="Freeform 11">
              <a:extLst>
                <a:ext uri="{FF2B5EF4-FFF2-40B4-BE49-F238E27FC236}">
                  <a16:creationId xmlns:a16="http://schemas.microsoft.com/office/drawing/2014/main" id="{3DCF5DC0-9C12-E612-1556-95F105A2853F}"/>
                </a:ext>
              </a:extLst>
            </p:cNvPr>
            <p:cNvSpPr/>
            <p:nvPr/>
          </p:nvSpPr>
          <p:spPr bwMode="auto">
            <a:xfrm>
              <a:off x="3367088" y="2687638"/>
              <a:ext cx="4576762" cy="4170362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pPr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>
                <a:latin typeface="+mn-lt"/>
              </a:endParaRPr>
            </a:p>
          </p:txBody>
        </p:sp>
        <p:sp>
          <p:nvSpPr>
            <p:cNvPr id="10" name="Freeform 12">
              <a:extLst>
                <a:ext uri="{FF2B5EF4-FFF2-40B4-BE49-F238E27FC236}">
                  <a16:creationId xmlns:a16="http://schemas.microsoft.com/office/drawing/2014/main" id="{8FE04FE6-65B9-B188-D3EE-30F1CBD773A7}"/>
                </a:ext>
              </a:extLst>
            </p:cNvPr>
            <p:cNvSpPr/>
            <p:nvPr/>
          </p:nvSpPr>
          <p:spPr bwMode="auto">
            <a:xfrm>
              <a:off x="2928938" y="2578100"/>
              <a:ext cx="3584574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pPr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>
                <a:latin typeface="+mn-lt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28401" y="1380068"/>
            <a:ext cx="8574622" cy="2616199"/>
          </a:xfrm>
        </p:spPr>
        <p:txBody>
          <a:bodyPr anchor="b">
            <a:normAutofit/>
          </a:bodyPr>
          <a:lstStyle>
            <a:lvl1pPr algn="r">
              <a:defRPr sz="6000">
                <a:effectLst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15377" y="3996267"/>
            <a:ext cx="6987645" cy="1388534"/>
          </a:xfrm>
        </p:spPr>
        <p:txBody>
          <a:bodyPr anchor="t">
            <a:normAutofit/>
          </a:bodyPr>
          <a:lstStyle>
            <a:lvl1pPr marL="0" indent="0" algn="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11" name="Date Placeholder 3">
            <a:extLst>
              <a:ext uri="{FF2B5EF4-FFF2-40B4-BE49-F238E27FC236}">
                <a16:creationId xmlns:a16="http://schemas.microsoft.com/office/drawing/2014/main" id="{92CD0E3F-F446-DFE9-402E-EF732900B3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72ECDF-5E4B-4D10-A531-A46108971744}" type="datetimeFigureOut">
              <a:rPr lang="en-US"/>
              <a:pPr>
                <a:defRPr/>
              </a:pPr>
              <a:t>11/11/2025</a:t>
            </a:fld>
            <a:endParaRPr lang="en-US"/>
          </a:p>
        </p:txBody>
      </p:sp>
      <p:sp>
        <p:nvSpPr>
          <p:cNvPr id="12" name="Footer Placeholder 4">
            <a:extLst>
              <a:ext uri="{FF2B5EF4-FFF2-40B4-BE49-F238E27FC236}">
                <a16:creationId xmlns:a16="http://schemas.microsoft.com/office/drawing/2014/main" id="{68C565C1-9E85-9249-5ABE-1ABF4723E7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332413" y="5883275"/>
            <a:ext cx="432435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3" name="Slide Number Placeholder 5">
            <a:extLst>
              <a:ext uri="{FF2B5EF4-FFF2-40B4-BE49-F238E27FC236}">
                <a16:creationId xmlns:a16="http://schemas.microsoft.com/office/drawing/2014/main" id="{ED8D9913-C5DE-AE8E-10A5-84B7AD987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385EE5-BABC-439A-B627-064FA90881B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05444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4D6A32-C0C9-BF87-8B21-6DFD9F37E8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BF36C3-420A-48DF-83F4-C272B7791ADF}" type="datetimeFigureOut">
              <a:rPr lang="en-US"/>
              <a:pPr>
                <a:defRPr/>
              </a:pPr>
              <a:t>11/11/2025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1F5670D-66E2-0D55-752E-48501CF028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2F8E077-B0B3-24DD-1983-BF6E3F525B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52163" y="5867400"/>
            <a:ext cx="550862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CADFE43-4DCD-443D-8BCB-78EAB0FF7FE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98906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2279" y="2666999"/>
            <a:ext cx="8930747" cy="2110382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2278" y="4777381"/>
            <a:ext cx="893074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CF8D94-CBD3-5F70-BAEE-D19A00E3EB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1D9EBA-A4CD-44EC-BA56-A53A5158C83E}" type="datetimeFigureOut">
              <a:rPr lang="en-US"/>
              <a:pPr>
                <a:defRPr/>
              </a:pPr>
              <a:t>11/11/2025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7143FD2-5028-01AB-868B-2594B27E50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DE386ED-5F4C-C966-4899-A2BC7A5F33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BDF270-095A-4CF0-8EC8-873CFA1C12B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599929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84312" y="2666999"/>
            <a:ext cx="4895055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07967" y="2667000"/>
            <a:ext cx="4895056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D59C0E77-6927-C724-255F-B382BCFE83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61EFFC-898F-46AB-9DF8-48F97029A924}" type="datetimeFigureOut">
              <a:rPr lang="en-US"/>
              <a:pPr>
                <a:defRPr/>
              </a:pPr>
              <a:t>11/11/2025</a:t>
            </a:fld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F8EC12B9-DA6C-7FB1-41F0-9EFCE48A4C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D4DD0C29-20D8-ED2C-28C6-84A62E904F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2CE022-A2D5-42EC-B928-E53CB038719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05366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2179" y="2658533"/>
            <a:ext cx="4607188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84311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880487" y="2667000"/>
            <a:ext cx="462253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7967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8980F66A-0B1C-7157-08F6-F39F34B187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B5370D-18B6-4CE6-930D-421E9DC5B086}" type="datetimeFigureOut">
              <a:rPr lang="en-US"/>
              <a:pPr>
                <a:defRPr/>
              </a:pPr>
              <a:t>11/11/2025</a:t>
            </a:fld>
            <a:endParaRPr lang="en-US"/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BF2DAF06-FBD7-A5FF-FE0B-E8CB9A3D95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2ACD902C-DEE5-2266-4087-EA07DC0638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879ADA-1A99-48E4-89C6-84928789B26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0378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B5C9F236-D993-F480-C984-0F21BF30B4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66A540-C04E-4A7E-BBC8-101149189098}" type="datetimeFigureOut">
              <a:rPr lang="en-US"/>
              <a:pPr>
                <a:defRPr/>
              </a:pPr>
              <a:t>11/11/2025</a:t>
            </a:fld>
            <a:endParaRPr lang="en-US"/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0BC78081-4632-C37F-DC05-354DABDC62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F76FCAA-7386-C45F-25D8-487620B439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1FE546-B4AA-450F-9F62-EA0EDC00CF3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66306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361A1954-9204-C54C-516C-9AFFF45EE6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3C1681-2137-4023-855F-D439F30B5629}" type="datetimeFigureOut">
              <a:rPr lang="en-US"/>
              <a:pPr>
                <a:defRPr/>
              </a:pPr>
              <a:t>11/11/2025</a:t>
            </a:fld>
            <a:endParaRPr lang="en-US"/>
          </a:p>
        </p:txBody>
      </p:sp>
      <p:sp>
        <p:nvSpPr>
          <p:cNvPr id="3" name="Footer Placeholder 4">
            <a:extLst>
              <a:ext uri="{FF2B5EF4-FFF2-40B4-BE49-F238E27FC236}">
                <a16:creationId xmlns:a16="http://schemas.microsoft.com/office/drawing/2014/main" id="{0B21FBA2-C45C-51EA-7E07-6EB70E866F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6ECE5F58-ECA2-5309-C250-1A8D2F6C3F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9E42F2-E0EC-4C2A-8964-E535AAFDAD6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22906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1600200"/>
            <a:ext cx="3549121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62033" y="685799"/>
            <a:ext cx="6240990" cy="5105401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2" y="2971800"/>
            <a:ext cx="3549121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853311CE-0E14-EA78-587E-6B269C125A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E3C0C4-5F31-4FD7-B377-7692C33594B1}" type="datetimeFigureOut">
              <a:rPr lang="en-US"/>
              <a:pPr>
                <a:defRPr/>
              </a:pPr>
              <a:t>11/11/2025</a:t>
            </a:fld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32C0B563-217A-D3DA-87D1-DDCAACC808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1418C8CE-BB4E-56A3-3C50-FD39101E4A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FEFE52-609A-4733-8955-FF58ADAA0A2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83137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2724" y="1752599"/>
            <a:ext cx="5426158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94682" y="914400"/>
            <a:ext cx="3280974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rtlCol="0"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GB" noProof="0"/>
              <a:t>Click icon to add picture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2724" y="3124199"/>
            <a:ext cx="5426158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F1C1D5AA-1D3D-21A0-6C15-CCE9ED40DE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F2B479-B20A-4162-B3AB-41818935DB26}" type="datetimeFigureOut">
              <a:rPr lang="en-US"/>
              <a:pPr>
                <a:defRPr/>
              </a:pPr>
              <a:t>11/11/2025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F341C2-0F51-5FC3-E39A-789673EB2A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92844BB-6183-F3EB-AEC5-C71E541D34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C3607A-565D-45BD-923B-8D8B469A1C4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76327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4732865"/>
            <a:ext cx="1001871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3860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rtlCol="0"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GB" noProof="0"/>
              <a:t>Click icon to add picture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1" y="5299603"/>
            <a:ext cx="1001871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455A6985-4409-FB26-D215-514A7CC99B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CCF301-683F-4003-9BB8-8D2B991C99F8}" type="datetimeFigureOut">
              <a:rPr lang="en-US"/>
              <a:pPr>
                <a:defRPr/>
              </a:pPr>
              <a:t>11/11/2025</a:t>
            </a:fld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F7FE49DF-D5CF-0195-4CA2-29A90C583D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F7E7E920-560D-368D-34B0-D28C6C2726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EB9082-8A10-43D9-8276-30EF49D65AF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9140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685800"/>
            <a:ext cx="10018711" cy="3048000"/>
          </a:xfrm>
        </p:spPr>
        <p:txBody>
          <a:bodyPr>
            <a:normAutofit/>
          </a:bodyPr>
          <a:lstStyle>
            <a:lvl1pPr algn="ctr">
              <a:defRPr sz="32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343400"/>
            <a:ext cx="10018713" cy="14478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4112DDA-26C2-30D9-6B73-3FBD318B9B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E9BD21-2880-4C50-A5EA-E5760444070A}" type="datetimeFigureOut">
              <a:rPr lang="en-US"/>
              <a:pPr>
                <a:defRPr/>
              </a:pPr>
              <a:t>11/11/2025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7AFCF0-D35E-10E2-7E6C-3BC857F588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D5CA048-07B7-BD88-9E79-8456F0FE75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83DEB7-5383-4AFA-B211-12D388CC224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390281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6FC6037-F4E5-BA51-9DA9-DEC65A0F0C22}"/>
              </a:ext>
            </a:extLst>
          </p:cNvPr>
          <p:cNvSpPr txBox="1"/>
          <p:nvPr/>
        </p:nvSpPr>
        <p:spPr>
          <a:xfrm>
            <a:off x="1598613" y="863600"/>
            <a:ext cx="609600" cy="584200"/>
          </a:xfrm>
          <a:prstGeom prst="rect">
            <a:avLst/>
          </a:prstGeom>
        </p:spPr>
        <p:txBody>
          <a:bodyPr anchor="ctr"/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eaLnBrk="1" fontAlgn="auto" hangingPunct="1">
              <a:spcAft>
                <a:spcPts val="0"/>
              </a:spcAft>
              <a:defRPr/>
            </a:pPr>
            <a:r>
              <a:rPr lang="en-US" sz="8000" dirty="0">
                <a:effectLst/>
                <a:latin typeface="+mn-lt"/>
              </a:rPr>
              <a:t>“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7536ACF-0E9A-083F-F64A-52A2036EB560}"/>
              </a:ext>
            </a:extLst>
          </p:cNvPr>
          <p:cNvSpPr txBox="1"/>
          <p:nvPr/>
        </p:nvSpPr>
        <p:spPr>
          <a:xfrm>
            <a:off x="10893425" y="2819400"/>
            <a:ext cx="609600" cy="584200"/>
          </a:xfrm>
          <a:prstGeom prst="rect">
            <a:avLst/>
          </a:prstGeom>
        </p:spPr>
        <p:txBody>
          <a:bodyPr anchor="ctr"/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algn="r" eaLnBrk="1" fontAlgn="auto" hangingPunct="1">
              <a:spcAft>
                <a:spcPts val="0"/>
              </a:spcAft>
              <a:defRPr/>
            </a:pPr>
            <a:r>
              <a:rPr lang="en-US" sz="8000" dirty="0">
                <a:effectLst/>
                <a:latin typeface="+mn-lt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36811" y="3428999"/>
            <a:ext cx="8532815" cy="381000"/>
          </a:xfrm>
        </p:spPr>
        <p:txBody>
          <a:bodyPr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1" cy="14478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Date Placeholder 3">
            <a:extLst>
              <a:ext uri="{FF2B5EF4-FFF2-40B4-BE49-F238E27FC236}">
                <a16:creationId xmlns:a16="http://schemas.microsoft.com/office/drawing/2014/main" id="{17BD5633-00E3-4EF5-EC4F-367A7D5D9D34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BD9562-E649-481E-84B1-7842122A5CA8}" type="datetimeFigureOut">
              <a:rPr lang="en-US"/>
              <a:pPr>
                <a:defRPr/>
              </a:pPr>
              <a:t>11/11/2025</a:t>
            </a:fld>
            <a:endParaRPr lang="en-US"/>
          </a:p>
        </p:txBody>
      </p:sp>
      <p:sp>
        <p:nvSpPr>
          <p:cNvPr id="7" name="Footer Placeholder 4">
            <a:extLst>
              <a:ext uri="{FF2B5EF4-FFF2-40B4-BE49-F238E27FC236}">
                <a16:creationId xmlns:a16="http://schemas.microsoft.com/office/drawing/2014/main" id="{8DE595F8-277A-49EC-F978-E5094D8B281C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4B5BB670-A487-1389-6B4E-344DF429866B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5597A1-1896-4FC6-A0C0-0EE702DBD77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606768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3308581"/>
            <a:ext cx="1001870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7381"/>
            <a:ext cx="1001871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994CA8-3948-3745-9EFD-F6D77F6AA0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6AB95E-5A19-454C-BC85-2358146E614D}" type="datetimeFigureOut">
              <a:rPr lang="en-US"/>
              <a:pPr>
                <a:defRPr/>
              </a:pPr>
              <a:t>11/11/2025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A75ACDC-9BA2-6B5E-F102-5068A83614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CD1BA88-9638-225D-C8CD-FD6AEF0DAD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B94DDE-8903-4634-AB40-0084F780EE3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706765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02884A65-0987-DFA2-12DC-2F13D34732F5}"/>
              </a:ext>
            </a:extLst>
          </p:cNvPr>
          <p:cNvSpPr txBox="1"/>
          <p:nvPr/>
        </p:nvSpPr>
        <p:spPr>
          <a:xfrm>
            <a:off x="1598613" y="863600"/>
            <a:ext cx="609600" cy="584200"/>
          </a:xfrm>
          <a:prstGeom prst="rect">
            <a:avLst/>
          </a:prstGeom>
        </p:spPr>
        <p:txBody>
          <a:bodyPr anchor="ctr"/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eaLnBrk="1" fontAlgn="auto" hangingPunct="1">
              <a:spcAft>
                <a:spcPts val="0"/>
              </a:spcAft>
              <a:defRPr/>
            </a:pPr>
            <a:r>
              <a:rPr lang="en-US" sz="8000" dirty="0">
                <a:effectLst/>
                <a:latin typeface="+mn-lt"/>
              </a:rPr>
              <a:t>“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9EFA4CF-2D6A-092E-0323-422973AAC301}"/>
              </a:ext>
            </a:extLst>
          </p:cNvPr>
          <p:cNvSpPr txBox="1"/>
          <p:nvPr/>
        </p:nvSpPr>
        <p:spPr>
          <a:xfrm>
            <a:off x="10893425" y="2819400"/>
            <a:ext cx="609600" cy="584200"/>
          </a:xfrm>
          <a:prstGeom prst="rect">
            <a:avLst/>
          </a:prstGeom>
        </p:spPr>
        <p:txBody>
          <a:bodyPr anchor="ctr"/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algn="r" eaLnBrk="1" fontAlgn="auto" hangingPunct="1">
              <a:spcAft>
                <a:spcPts val="0"/>
              </a:spcAft>
              <a:defRPr/>
            </a:pPr>
            <a:r>
              <a:rPr lang="en-US" sz="8000" dirty="0">
                <a:effectLst/>
                <a:latin typeface="+mn-lt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3" y="3886200"/>
            <a:ext cx="10018710" cy="889000"/>
          </a:xfrm>
        </p:spPr>
        <p:txBody>
          <a:bodyPr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5200"/>
            <a:ext cx="1001871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Date Placeholder 3">
            <a:extLst>
              <a:ext uri="{FF2B5EF4-FFF2-40B4-BE49-F238E27FC236}">
                <a16:creationId xmlns:a16="http://schemas.microsoft.com/office/drawing/2014/main" id="{E2178C77-B941-94D9-D838-8717087D6667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509FDAE-7D7F-44D5-8E64-93D2E5A8EA4B}" type="datetimeFigureOut">
              <a:rPr lang="en-US"/>
              <a:pPr>
                <a:defRPr/>
              </a:pPr>
              <a:t>11/11/2025</a:t>
            </a:fld>
            <a:endParaRPr lang="en-US"/>
          </a:p>
        </p:txBody>
      </p:sp>
      <p:sp>
        <p:nvSpPr>
          <p:cNvPr id="7" name="Footer Placeholder 4">
            <a:extLst>
              <a:ext uri="{FF2B5EF4-FFF2-40B4-BE49-F238E27FC236}">
                <a16:creationId xmlns:a16="http://schemas.microsoft.com/office/drawing/2014/main" id="{A29F43BC-7F2F-96C1-48F9-5390D604DCA6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AAF77FFD-4D77-CC97-2056-2A38F4F39592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04F1F2-BD96-4328-8872-89A0E888D8A6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836271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685800"/>
            <a:ext cx="10018712" cy="2727325"/>
          </a:xfrm>
        </p:spPr>
        <p:txBody>
          <a:bodyPr rtlCol="0">
            <a:normAutofit/>
          </a:bodyPr>
          <a:lstStyle>
            <a:lvl1pPr>
              <a:defRPr lang="en-US" b="0" dirty="0"/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2" y="3505200"/>
            <a:ext cx="10018713" cy="838200"/>
          </a:xfrm>
        </p:spPr>
        <p:txBody>
          <a:bodyPr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3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2FE8FBD-FC57-0866-3A2B-3435B07E391C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4877D8-04D1-413C-AF55-EDFDCDE2B3F7}" type="datetimeFigureOut">
              <a:rPr lang="en-US"/>
              <a:pPr>
                <a:defRPr/>
              </a:pPr>
              <a:t>11/11/2025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82C0F35-30B2-1E00-F349-56FBB4FD1FF7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7977AD-F560-015E-3343-7100FD25AA29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B5B284-D44D-4A98-8A3E-614E71247D5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025598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396BC34-0EC8-EB85-A47E-DEF2300D74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D473E1-DE48-477C-B9F3-61871DB825F2}" type="datetimeFigureOut">
              <a:rPr lang="en-US"/>
              <a:pPr>
                <a:defRPr/>
              </a:pPr>
              <a:t>11/11/2025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81B005-5949-3EF3-8730-49CE7262AF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B3F361-9DBC-0784-8623-FC27DFB569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92B9967-94D2-4076-A9A5-9A70C2A35E0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11749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32655" y="685800"/>
            <a:ext cx="1770369" cy="510540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84312" y="685800"/>
            <a:ext cx="8019742" cy="5105400"/>
          </a:xfrm>
        </p:spPr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FDD4AC-2BA8-819A-B631-75E8E97CA6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72E133-C0FA-4896-B885-2B5C8540AF54}" type="datetimeFigureOut">
              <a:rPr lang="en-US"/>
              <a:pPr>
                <a:defRPr/>
              </a:pPr>
              <a:t>11/11/2025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E62B26-AEA2-EB53-7F2D-2361AEF180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A9B5D9-05CB-D441-1F5E-541A26A13A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3AE711-1FB2-4F37-8021-265F5CA8883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10282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9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6">
            <a:extLst>
              <a:ext uri="{FF2B5EF4-FFF2-40B4-BE49-F238E27FC236}">
                <a16:creationId xmlns:a16="http://schemas.microsoft.com/office/drawing/2014/main" id="{B1F7D0F0-76C5-1846-3502-62E3FC737D63}"/>
              </a:ext>
            </a:extLst>
          </p:cNvPr>
          <p:cNvGrpSpPr>
            <a:grpSpLocks/>
          </p:cNvGrpSpPr>
          <p:nvPr/>
        </p:nvGrpSpPr>
        <p:grpSpPr bwMode="auto">
          <a:xfrm>
            <a:off x="150813" y="0"/>
            <a:ext cx="2436812" cy="6858000"/>
            <a:chOff x="1320800" y="0"/>
            <a:chExt cx="2436813" cy="6858001"/>
          </a:xfrm>
        </p:grpSpPr>
        <p:sp>
          <p:nvSpPr>
            <p:cNvPr id="1032" name="Freeform 6">
              <a:extLst>
                <a:ext uri="{FF2B5EF4-FFF2-40B4-BE49-F238E27FC236}">
                  <a16:creationId xmlns:a16="http://schemas.microsoft.com/office/drawing/2014/main" id="{C5958DEA-54EE-313D-3482-C988B8C60CED}"/>
                </a:ext>
              </a:extLst>
            </p:cNvPr>
            <p:cNvSpPr>
              <a:spLocks/>
            </p:cNvSpPr>
            <p:nvPr/>
          </p:nvSpPr>
          <p:spPr bwMode="auto">
            <a:xfrm>
              <a:off x="1627188" y="0"/>
              <a:ext cx="1122363" cy="5329238"/>
            </a:xfrm>
            <a:custGeom>
              <a:avLst/>
              <a:gdLst>
                <a:gd name="T0" fmla="*/ 0 w 707"/>
                <a:gd name="T1" fmla="*/ 5286375 h 3357"/>
                <a:gd name="T2" fmla="*/ 247650 w 707"/>
                <a:gd name="T3" fmla="*/ 5329238 h 3357"/>
                <a:gd name="T4" fmla="*/ 1122363 w 707"/>
                <a:gd name="T5" fmla="*/ 0 h 3357"/>
                <a:gd name="T6" fmla="*/ 868363 w 707"/>
                <a:gd name="T7" fmla="*/ 0 h 3357"/>
                <a:gd name="T8" fmla="*/ 0 w 707"/>
                <a:gd name="T9" fmla="*/ 5286375 h 3357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Freeform 7">
              <a:extLst>
                <a:ext uri="{FF2B5EF4-FFF2-40B4-BE49-F238E27FC236}">
                  <a16:creationId xmlns:a16="http://schemas.microsoft.com/office/drawing/2014/main" id="{E46B1EF9-F9A6-70E4-20DC-78ECC4CA1ED5}"/>
                </a:ext>
              </a:extLst>
            </p:cNvPr>
            <p:cNvSpPr/>
            <p:nvPr/>
          </p:nvSpPr>
          <p:spPr bwMode="auto">
            <a:xfrm>
              <a:off x="1320800" y="0"/>
              <a:ext cx="1117600" cy="5276851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pPr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>
                <a:latin typeface="+mn-lt"/>
              </a:endParaRPr>
            </a:p>
          </p:txBody>
        </p:sp>
        <p:sp>
          <p:nvSpPr>
            <p:cNvPr id="10" name="Freeform 8">
              <a:extLst>
                <a:ext uri="{FF2B5EF4-FFF2-40B4-BE49-F238E27FC236}">
                  <a16:creationId xmlns:a16="http://schemas.microsoft.com/office/drawing/2014/main" id="{CBAD1A59-D7E4-F866-AEDA-AB4F55CC2DDD}"/>
                </a:ext>
              </a:extLst>
            </p:cNvPr>
            <p:cNvSpPr/>
            <p:nvPr/>
          </p:nvSpPr>
          <p:spPr bwMode="auto">
            <a:xfrm>
              <a:off x="1320800" y="5238751"/>
              <a:ext cx="1228726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pPr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>
                <a:latin typeface="+mn-lt"/>
              </a:endParaRPr>
            </a:p>
          </p:txBody>
        </p:sp>
        <p:sp>
          <p:nvSpPr>
            <p:cNvPr id="11" name="Freeform 9">
              <a:extLst>
                <a:ext uri="{FF2B5EF4-FFF2-40B4-BE49-F238E27FC236}">
                  <a16:creationId xmlns:a16="http://schemas.microsoft.com/office/drawing/2014/main" id="{AC578399-17C9-71BB-141C-A0810C9A033D}"/>
                </a:ext>
              </a:extLst>
            </p:cNvPr>
            <p:cNvSpPr/>
            <p:nvPr/>
          </p:nvSpPr>
          <p:spPr bwMode="auto">
            <a:xfrm>
              <a:off x="1627187" y="5291139"/>
              <a:ext cx="1495426" cy="1566862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pPr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>
                <a:latin typeface="+mn-lt"/>
              </a:endParaRPr>
            </a:p>
          </p:txBody>
        </p:sp>
        <p:sp>
          <p:nvSpPr>
            <p:cNvPr id="12" name="Freeform 10">
              <a:extLst>
                <a:ext uri="{FF2B5EF4-FFF2-40B4-BE49-F238E27FC236}">
                  <a16:creationId xmlns:a16="http://schemas.microsoft.com/office/drawing/2014/main" id="{3758E779-FC81-2076-2D1F-F2BF35C490BC}"/>
                </a:ext>
              </a:extLst>
            </p:cNvPr>
            <p:cNvSpPr/>
            <p:nvPr/>
          </p:nvSpPr>
          <p:spPr bwMode="auto">
            <a:xfrm>
              <a:off x="1627187" y="5286376"/>
              <a:ext cx="2130426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pPr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>
                <a:latin typeface="+mn-lt"/>
              </a:endParaRPr>
            </a:p>
          </p:txBody>
        </p:sp>
        <p:sp>
          <p:nvSpPr>
            <p:cNvPr id="13" name="Freeform 11">
              <a:extLst>
                <a:ext uri="{FF2B5EF4-FFF2-40B4-BE49-F238E27FC236}">
                  <a16:creationId xmlns:a16="http://schemas.microsoft.com/office/drawing/2014/main" id="{252D879E-9CB5-8B21-A3D6-84FF6EF99BD1}"/>
                </a:ext>
              </a:extLst>
            </p:cNvPr>
            <p:cNvSpPr/>
            <p:nvPr/>
          </p:nvSpPr>
          <p:spPr bwMode="auto">
            <a:xfrm>
              <a:off x="1320800" y="5238751"/>
              <a:ext cx="1695451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pPr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>
                <a:latin typeface="+mn-lt"/>
              </a:endParaRPr>
            </a:p>
          </p:txBody>
        </p:sp>
      </p:grpSp>
      <p:sp>
        <p:nvSpPr>
          <p:cNvPr id="1027" name="Title Placeholder 1">
            <a:extLst>
              <a:ext uri="{FF2B5EF4-FFF2-40B4-BE49-F238E27FC236}">
                <a16:creationId xmlns:a16="http://schemas.microsoft.com/office/drawing/2014/main" id="{6F6D0164-3193-7679-21D9-53B3D9D962D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1484313" y="685800"/>
            <a:ext cx="10018712" cy="1752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/>
              <a:t>Click to edit Master title style</a:t>
            </a:r>
            <a:endParaRPr lang="en-US" altLang="en-US"/>
          </a:p>
        </p:txBody>
      </p:sp>
      <p:sp>
        <p:nvSpPr>
          <p:cNvPr id="1028" name="Text Placeholder 2">
            <a:extLst>
              <a:ext uri="{FF2B5EF4-FFF2-40B4-BE49-F238E27FC236}">
                <a16:creationId xmlns:a16="http://schemas.microsoft.com/office/drawing/2014/main" id="{3ADFFE5A-51AF-8306-58C5-54D2D211E98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1484313" y="2667000"/>
            <a:ext cx="10018712" cy="312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/>
              <a:t>Click to edit Master text styles</a:t>
            </a:r>
          </a:p>
          <a:p>
            <a:pPr lvl="1"/>
            <a:r>
              <a:rPr lang="en-GB" altLang="en-US"/>
              <a:t>Second level</a:t>
            </a:r>
          </a:p>
          <a:p>
            <a:pPr lvl="2"/>
            <a:r>
              <a:rPr lang="en-GB" altLang="en-US"/>
              <a:t>Third level</a:t>
            </a:r>
          </a:p>
          <a:p>
            <a:pPr lvl="3"/>
            <a:r>
              <a:rPr lang="en-GB" altLang="en-US"/>
              <a:t>Fourth level</a:t>
            </a:r>
          </a:p>
          <a:p>
            <a:pPr lvl="4"/>
            <a:r>
              <a:rPr lang="en-GB" altLang="en-US"/>
              <a:t>Fifth level</a:t>
            </a:r>
            <a:endParaRPr lang="en-US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FE31C0C-8A60-868D-6958-3DBDE43E8D3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9732963" y="5883275"/>
            <a:ext cx="1143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pPr>
              <a:defRPr/>
            </a:pPr>
            <a:fld id="{463E4060-D254-4789-9738-B983F60BF12B}" type="datetimeFigureOut">
              <a:rPr lang="en-US"/>
              <a:pPr>
                <a:defRPr/>
              </a:pPr>
              <a:t>11/11/2025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12719FE-F161-EAF5-4DC0-E19980B3576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571750" y="5883275"/>
            <a:ext cx="708501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DCD0DB3-1635-7644-9504-9E9BEE0FB4D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952163" y="5883275"/>
            <a:ext cx="55086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pPr>
              <a:defRPr/>
            </a:pPr>
            <a:fld id="{2E6BBAA9-4E48-4B81-AFB5-864A48AB321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6" r:id="rId1"/>
    <p:sldLayoutId id="2147483707" r:id="rId2"/>
    <p:sldLayoutId id="2147483693" r:id="rId3"/>
    <p:sldLayoutId id="2147483694" r:id="rId4"/>
    <p:sldLayoutId id="2147483695" r:id="rId5"/>
    <p:sldLayoutId id="2147483696" r:id="rId6"/>
    <p:sldLayoutId id="2147483697" r:id="rId7"/>
    <p:sldLayoutId id="2147483698" r:id="rId8"/>
    <p:sldLayoutId id="2147483699" r:id="rId9"/>
    <p:sldLayoutId id="2147483700" r:id="rId10"/>
    <p:sldLayoutId id="2147483701" r:id="rId11"/>
    <p:sldLayoutId id="2147483708" r:id="rId12"/>
    <p:sldLayoutId id="2147483702" r:id="rId13"/>
    <p:sldLayoutId id="2147483709" r:id="rId14"/>
    <p:sldLayoutId id="2147483703" r:id="rId15"/>
    <p:sldLayoutId id="2147483704" r:id="rId16"/>
    <p:sldLayoutId id="2147483705" r:id="rId17"/>
  </p:sldLayoutIdLst>
  <p:txStyles>
    <p:titleStyle>
      <a:lvl1pPr algn="ctr" defTabSz="457200" rtl="0" eaLnBrk="0" fontAlgn="base" hangingPunct="0">
        <a:spcBef>
          <a:spcPct val="0"/>
        </a:spcBef>
        <a:spcAft>
          <a:spcPct val="0"/>
        </a:spcAft>
        <a:defRPr sz="4000" kern="1200">
          <a:ln w="3175" cmpd="sng">
            <a:noFill/>
          </a:ln>
          <a:solidFill>
            <a:schemeClr val="tx1"/>
          </a:solidFill>
          <a:latin typeface="+mj-lt"/>
          <a:ea typeface="+mj-ea"/>
          <a:cs typeface="+mj-cs"/>
        </a:defRPr>
      </a:lvl1pPr>
      <a:lvl2pPr algn="ctr" defTabSz="457200" rtl="0" eaLnBrk="0" fontAlgn="base" hangingPunct="0">
        <a:spcBef>
          <a:spcPct val="0"/>
        </a:spcBef>
        <a:spcAft>
          <a:spcPct val="0"/>
        </a:spcAft>
        <a:defRPr sz="4000">
          <a:solidFill>
            <a:schemeClr val="tx1"/>
          </a:solidFill>
          <a:latin typeface="Corbel" panose="020B0503020204020204" pitchFamily="34" charset="0"/>
        </a:defRPr>
      </a:lvl2pPr>
      <a:lvl3pPr algn="ctr" defTabSz="457200" rtl="0" eaLnBrk="0" fontAlgn="base" hangingPunct="0">
        <a:spcBef>
          <a:spcPct val="0"/>
        </a:spcBef>
        <a:spcAft>
          <a:spcPct val="0"/>
        </a:spcAft>
        <a:defRPr sz="4000">
          <a:solidFill>
            <a:schemeClr val="tx1"/>
          </a:solidFill>
          <a:latin typeface="Corbel" panose="020B0503020204020204" pitchFamily="34" charset="0"/>
        </a:defRPr>
      </a:lvl3pPr>
      <a:lvl4pPr algn="ctr" defTabSz="457200" rtl="0" eaLnBrk="0" fontAlgn="base" hangingPunct="0">
        <a:spcBef>
          <a:spcPct val="0"/>
        </a:spcBef>
        <a:spcAft>
          <a:spcPct val="0"/>
        </a:spcAft>
        <a:defRPr sz="4000">
          <a:solidFill>
            <a:schemeClr val="tx1"/>
          </a:solidFill>
          <a:latin typeface="Corbel" panose="020B0503020204020204" pitchFamily="34" charset="0"/>
        </a:defRPr>
      </a:lvl4pPr>
      <a:lvl5pPr algn="ctr" defTabSz="457200" rtl="0" eaLnBrk="0" fontAlgn="base" hangingPunct="0">
        <a:spcBef>
          <a:spcPct val="0"/>
        </a:spcBef>
        <a:spcAft>
          <a:spcPct val="0"/>
        </a:spcAft>
        <a:defRPr sz="4000">
          <a:solidFill>
            <a:schemeClr val="tx1"/>
          </a:solidFill>
          <a:latin typeface="Corbel" panose="020B0503020204020204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0" fontAlgn="base" hangingPunct="0">
        <a:spcBef>
          <a:spcPct val="20000"/>
        </a:spcBef>
        <a:spcAft>
          <a:spcPts val="600"/>
        </a:spcAft>
        <a:buClr>
          <a:srgbClr val="1287C3"/>
        </a:buClr>
        <a:buSzPct val="145000"/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0" fontAlgn="base" hangingPunct="0">
        <a:spcBef>
          <a:spcPct val="20000"/>
        </a:spcBef>
        <a:spcAft>
          <a:spcPts val="600"/>
        </a:spcAft>
        <a:buClr>
          <a:srgbClr val="1287C3"/>
        </a:buClr>
        <a:buSzPct val="145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200150" indent="-285750" algn="l" defTabSz="457200" rtl="0" eaLnBrk="0" fontAlgn="base" hangingPunct="0">
        <a:spcBef>
          <a:spcPct val="20000"/>
        </a:spcBef>
        <a:spcAft>
          <a:spcPts val="600"/>
        </a:spcAft>
        <a:buClr>
          <a:srgbClr val="1287C3"/>
        </a:buClr>
        <a:buSzPct val="145000"/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543050" indent="-171450" algn="l" defTabSz="457200" rtl="0" eaLnBrk="0" fontAlgn="base" hangingPunct="0">
        <a:spcBef>
          <a:spcPct val="20000"/>
        </a:spcBef>
        <a:spcAft>
          <a:spcPts val="600"/>
        </a:spcAft>
        <a:buClr>
          <a:srgbClr val="1287C3"/>
        </a:buClr>
        <a:buSzPct val="14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00250" indent="-171450" algn="l" defTabSz="457200" rtl="0" eaLnBrk="0" fontAlgn="base" hangingPunct="0">
        <a:spcBef>
          <a:spcPct val="20000"/>
        </a:spcBef>
        <a:spcAft>
          <a:spcPts val="600"/>
        </a:spcAft>
        <a:buClr>
          <a:srgbClr val="1287C3"/>
        </a:buClr>
        <a:buSzPct val="14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sicertified.com/wp-content/uploads/2024/02/The-5W2H-Problem-Solving-Method.pdf" TargetMode="External"/><Relationship Id="rId7" Type="http://schemas.openxmlformats.org/officeDocument/2006/relationships/hyperlink" Target="https://onstrategyhq.com/resources/pestle-analysis/" TargetMode="External"/><Relationship Id="rId2" Type="http://schemas.openxmlformats.org/officeDocument/2006/relationships/hyperlink" Target="https://calculatorultra.com/en/tool/drop-in-sales-calculator.html#google_vignette" TargetMode="External"/><Relationship Id="rId1" Type="http://schemas.openxmlformats.org/officeDocument/2006/relationships/slideLayout" Target="../slideLayouts/slideLayout3.xml"/><Relationship Id="rId6" Type="http://schemas.openxmlformats.org/officeDocument/2006/relationships/hyperlink" Target="https://www.gov.uk/guidance/business-regulation-guidance-and-tools" TargetMode="External"/><Relationship Id="rId5" Type="http://schemas.openxmlformats.org/officeDocument/2006/relationships/hyperlink" Target="https://www.cipd.org/en/knowledge/factsheets/pestle-analysis-factsheet/" TargetMode="External"/><Relationship Id="rId4" Type="http://schemas.openxmlformats.org/officeDocument/2006/relationships/hyperlink" Target="https://vanderlaw.com/not-following-business-regulations/" TargetMode="Externa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F7B25CDE-6749-DB44-2ECB-1BBEB8BE07C1}"/>
              </a:ext>
            </a:extLst>
          </p:cNvPr>
          <p:cNvSpPr txBox="1">
            <a:spLocks/>
          </p:cNvSpPr>
          <p:nvPr/>
        </p:nvSpPr>
        <p:spPr>
          <a:xfrm>
            <a:off x="2979738" y="1235075"/>
            <a:ext cx="8428037" cy="3586163"/>
          </a:xfrm>
          <a:prstGeom prst="rect">
            <a:avLst/>
          </a:prstGeom>
          <a:effectLst/>
        </p:spPr>
        <p:txBody>
          <a:bodyPr anchor="b">
            <a:normAutofit fontScale="92500"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6000" kern="1200" cap="none">
                <a:ln w="3175" cmpd="sng">
                  <a:noFill/>
                </a:ln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fontAlgn="auto">
              <a:spcAft>
                <a:spcPts val="0"/>
              </a:spcAft>
              <a:defRPr/>
            </a:pPr>
            <a:r>
              <a:rPr lang="en-GB" sz="3200" dirty="0">
                <a:latin typeface="A"/>
              </a:rPr>
              <a:t>MODULE NAME: PROBLEM SOLVING AND DECISION MAKING  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MODULE CODE: LCLM 4004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STUDENT NAME: ROSA PIMINCHUMO DE ZARCYNSKI 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STUDENT ID: 2024361251 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LECTURER: Dr. </a:t>
            </a:r>
            <a:r>
              <a:rPr lang="en-GB" sz="3200" dirty="0"/>
              <a:t>Jaya Gopalkrishnan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Assignment 1: GREEN HAVIN FLORIST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extBox 5">
            <a:extLst>
              <a:ext uri="{FF2B5EF4-FFF2-40B4-BE49-F238E27FC236}">
                <a16:creationId xmlns:a16="http://schemas.microsoft.com/office/drawing/2014/main" id="{9F8CCE39-48EC-8AE0-C0A0-CBF3460772D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603750" y="601663"/>
            <a:ext cx="4803775" cy="600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9pPr>
          </a:lstStyle>
          <a:p>
            <a:pPr algn="ctr" eaLnBrk="1" hangingPunct="1"/>
            <a:r>
              <a:rPr lang="en-GB" altLang="en-US" sz="3300"/>
              <a:t>OVERVIEW</a:t>
            </a:r>
          </a:p>
        </p:txBody>
      </p:sp>
      <p:sp>
        <p:nvSpPr>
          <p:cNvPr id="7171" name="Text Placeholder 2">
            <a:extLst>
              <a:ext uri="{FF2B5EF4-FFF2-40B4-BE49-F238E27FC236}">
                <a16:creationId xmlns:a16="http://schemas.microsoft.com/office/drawing/2014/main" id="{D37D215F-C007-0EBF-ADEF-81D987E5D6F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56038" y="1563688"/>
            <a:ext cx="6527800" cy="4092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spcAft>
                <a:spcPts val="600"/>
              </a:spcAft>
              <a:buClr>
                <a:srgbClr val="1287C3"/>
              </a:buClr>
              <a:buSzPct val="145000"/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orbel" panose="020B0503020204020204" pitchFamily="34" charset="0"/>
              </a:defRPr>
            </a:lvl1pPr>
            <a:lvl2pPr marL="742950" indent="-285750">
              <a:spcBef>
                <a:spcPct val="20000"/>
              </a:spcBef>
              <a:spcAft>
                <a:spcPts val="600"/>
              </a:spcAft>
              <a:buClr>
                <a:srgbClr val="1287C3"/>
              </a:buClr>
              <a:buSzPct val="145000"/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orbel" panose="020B0503020204020204" pitchFamily="34" charset="0"/>
              </a:defRPr>
            </a:lvl2pPr>
            <a:lvl3pPr marL="1200150" indent="-285750">
              <a:spcBef>
                <a:spcPct val="20000"/>
              </a:spcBef>
              <a:spcAft>
                <a:spcPts val="600"/>
              </a:spcAft>
              <a:buClr>
                <a:srgbClr val="1287C3"/>
              </a:buClr>
              <a:buSzPct val="145000"/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3pPr>
            <a:lvl4pPr marL="1543050" indent="-171450">
              <a:spcBef>
                <a:spcPct val="20000"/>
              </a:spcBef>
              <a:spcAft>
                <a:spcPts val="600"/>
              </a:spcAft>
              <a:buClr>
                <a:srgbClr val="1287C3"/>
              </a:buClr>
              <a:buSzPct val="145000"/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Corbel" panose="020B0503020204020204" pitchFamily="34" charset="0"/>
              </a:defRPr>
            </a:lvl4pPr>
            <a:lvl5pPr marL="2000250" indent="-171450">
              <a:spcBef>
                <a:spcPct val="20000"/>
              </a:spcBef>
              <a:spcAft>
                <a:spcPts val="600"/>
              </a:spcAft>
              <a:buClr>
                <a:srgbClr val="1287C3"/>
              </a:buClr>
              <a:buSzPct val="145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orbel" panose="020B0503020204020204" pitchFamily="34" charset="0"/>
              </a:defRPr>
            </a:lvl5pPr>
            <a:lvl6pPr marL="2457450" indent="-171450" defTabSz="457200" eaLnBrk="0" fontAlgn="base" hangingPunct="0">
              <a:spcBef>
                <a:spcPct val="20000"/>
              </a:spcBef>
              <a:spcAft>
                <a:spcPts val="600"/>
              </a:spcAft>
              <a:buClr>
                <a:srgbClr val="1287C3"/>
              </a:buClr>
              <a:buSzPct val="145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orbel" panose="020B0503020204020204" pitchFamily="34" charset="0"/>
              </a:defRPr>
            </a:lvl6pPr>
            <a:lvl7pPr marL="2914650" indent="-171450" defTabSz="457200" eaLnBrk="0" fontAlgn="base" hangingPunct="0">
              <a:spcBef>
                <a:spcPct val="20000"/>
              </a:spcBef>
              <a:spcAft>
                <a:spcPts val="600"/>
              </a:spcAft>
              <a:buClr>
                <a:srgbClr val="1287C3"/>
              </a:buClr>
              <a:buSzPct val="145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orbel" panose="020B0503020204020204" pitchFamily="34" charset="0"/>
              </a:defRPr>
            </a:lvl7pPr>
            <a:lvl8pPr marL="3371850" indent="-171450" defTabSz="457200" eaLnBrk="0" fontAlgn="base" hangingPunct="0">
              <a:spcBef>
                <a:spcPct val="20000"/>
              </a:spcBef>
              <a:spcAft>
                <a:spcPts val="600"/>
              </a:spcAft>
              <a:buClr>
                <a:srgbClr val="1287C3"/>
              </a:buClr>
              <a:buSzPct val="145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orbel" panose="020B0503020204020204" pitchFamily="34" charset="0"/>
              </a:defRPr>
            </a:lvl8pPr>
            <a:lvl9pPr marL="3829050" indent="-171450" defTabSz="457200" eaLnBrk="0" fontAlgn="base" hangingPunct="0">
              <a:spcBef>
                <a:spcPct val="20000"/>
              </a:spcBef>
              <a:spcAft>
                <a:spcPts val="600"/>
              </a:spcAft>
              <a:buClr>
                <a:srgbClr val="1287C3"/>
              </a:buClr>
              <a:buSzPct val="145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orbel" panose="020B0503020204020204" pitchFamily="34" charset="0"/>
              </a:defRPr>
            </a:lvl9pPr>
          </a:lstStyle>
          <a:p>
            <a:pPr eaLnBrk="1" hangingPunct="1">
              <a:buFont typeface="Arial" panose="020B0604020202020204" pitchFamily="34" charset="0"/>
              <a:buNone/>
            </a:pPr>
            <a:r>
              <a:rPr lang="en-GB" altLang="en-US" b="1"/>
              <a:t>Introduction </a:t>
            </a:r>
          </a:p>
          <a:p>
            <a:pPr eaLnBrk="1" hangingPunct="1">
              <a:buFont typeface="Arial" panose="020B0604020202020204" pitchFamily="34" charset="0"/>
              <a:buNone/>
            </a:pPr>
            <a:r>
              <a:rPr lang="en-GB" altLang="en-US" b="1"/>
              <a:t>Company background</a:t>
            </a:r>
          </a:p>
          <a:p>
            <a:pPr eaLnBrk="1" hangingPunct="1">
              <a:buFont typeface="Arial" panose="020B0604020202020204" pitchFamily="34" charset="0"/>
              <a:buNone/>
            </a:pPr>
            <a:r>
              <a:rPr lang="en-GB" altLang="en-US" b="1"/>
              <a:t>Problem: nature and scope</a:t>
            </a:r>
          </a:p>
          <a:p>
            <a:pPr eaLnBrk="1" hangingPunct="1">
              <a:buFont typeface="Arial" panose="020B0604020202020204" pitchFamily="34" charset="0"/>
              <a:buNone/>
            </a:pPr>
            <a:r>
              <a:rPr lang="en-GB" altLang="en-US" b="1"/>
              <a:t>PESTLE ANALYSIS: Green Haven Florists</a:t>
            </a:r>
          </a:p>
          <a:p>
            <a:pPr eaLnBrk="1" hangingPunct="1">
              <a:buFont typeface="Arial" panose="020B0604020202020204" pitchFamily="34" charset="0"/>
              <a:buNone/>
            </a:pPr>
            <a:r>
              <a:rPr lang="en-GB" altLang="en-US" b="1"/>
              <a:t>Cause and effect analysis: Fishbone diagram</a:t>
            </a:r>
          </a:p>
          <a:p>
            <a:pPr eaLnBrk="1" hangingPunct="1">
              <a:buFont typeface="Arial" panose="020B0604020202020204" pitchFamily="34" charset="0"/>
              <a:buNone/>
            </a:pPr>
            <a:r>
              <a:rPr lang="en-GB" altLang="en-US" b="1"/>
              <a:t>Conclusion</a:t>
            </a:r>
          </a:p>
          <a:p>
            <a:pPr eaLnBrk="1" hangingPunct="1">
              <a:buFont typeface="Arial" panose="020B0604020202020204" pitchFamily="34" charset="0"/>
              <a:buNone/>
            </a:pPr>
            <a:r>
              <a:rPr lang="en-GB" altLang="en-US" b="1"/>
              <a:t>References</a:t>
            </a:r>
          </a:p>
          <a:p>
            <a:pPr eaLnBrk="1" hangingPunct="1">
              <a:buFont typeface="Arial" panose="020B0604020202020204" pitchFamily="34" charset="0"/>
              <a:buNone/>
            </a:pPr>
            <a:endParaRPr lang="en-GB" altLang="en-US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>
            <a:extLst>
              <a:ext uri="{FF2B5EF4-FFF2-40B4-BE49-F238E27FC236}">
                <a16:creationId xmlns:a16="http://schemas.microsoft.com/office/drawing/2014/main" id="{B088C587-2223-B047-E64B-28BD7F63533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71713" y="576263"/>
            <a:ext cx="8931275" cy="957262"/>
          </a:xfrm>
        </p:spPr>
        <p:txBody>
          <a:bodyPr/>
          <a:lstStyle/>
          <a:p>
            <a:pPr algn="ctr" eaLnBrk="1" hangingPunct="1"/>
            <a:r>
              <a:rPr lang="en-GB" altLang="en-US">
                <a:ln>
                  <a:noFill/>
                </a:ln>
              </a:rPr>
              <a:t>Introduction </a:t>
            </a:r>
          </a:p>
        </p:txBody>
      </p:sp>
      <p:sp>
        <p:nvSpPr>
          <p:cNvPr id="8195" name="Text Placeholder 2">
            <a:extLst>
              <a:ext uri="{FF2B5EF4-FFF2-40B4-BE49-F238E27FC236}">
                <a16:creationId xmlns:a16="http://schemas.microsoft.com/office/drawing/2014/main" id="{8B3EFF92-48FF-87DB-9DCA-75177FEE0E9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2271713" y="3068638"/>
            <a:ext cx="8931275" cy="2349500"/>
          </a:xfrm>
        </p:spPr>
        <p:txBody>
          <a:bodyPr/>
          <a:lstStyle/>
          <a:p>
            <a:pPr algn="l" eaLnBrk="1" hangingPunct="1"/>
            <a:r>
              <a:rPr lang="en-GB" altLang="en-US" sz="3000"/>
              <a:t>Green Haven Florist was founded in 2016 by Liam and Priya Patel, this is a small business and dedicated shop, known for its bespoke floral arrangements, eco-conscious packaging. 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8E186B-5892-8D52-DF30-EF398BEAA1E4}"/>
              </a:ext>
            </a:extLst>
          </p:cNvPr>
          <p:cNvSpPr>
            <a:spLocks noGrp="1"/>
          </p:cNvSpPr>
          <p:nvPr/>
        </p:nvSpPr>
        <p:spPr>
          <a:xfrm>
            <a:off x="4116388" y="534988"/>
            <a:ext cx="5378450" cy="682625"/>
          </a:xfrm>
          <a:prstGeom prst="rect">
            <a:avLst/>
          </a:prstGeom>
        </p:spPr>
        <p:txBody>
          <a:bodyPr anchor="b">
            <a:normAutofit lnSpcReduction="10000"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4000" b="0" kern="1200" cap="none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fontAlgn="auto">
              <a:spcAft>
                <a:spcPts val="0"/>
              </a:spcAft>
              <a:defRPr/>
            </a:pPr>
            <a:r>
              <a:rPr lang="en-GB" b="1" dirty="0"/>
              <a:t>Company background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4F9CA0-8782-52F4-66EF-B2AA50936654}"/>
              </a:ext>
            </a:extLst>
          </p:cNvPr>
          <p:cNvSpPr>
            <a:spLocks noGrp="1"/>
          </p:cNvSpPr>
          <p:nvPr/>
        </p:nvSpPr>
        <p:spPr>
          <a:xfrm>
            <a:off x="2139427" y="1903455"/>
            <a:ext cx="9090595" cy="4078224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None/>
              <a:defRPr sz="20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defRPr/>
            </a:pPr>
            <a:r>
              <a:rPr lang="en-GB" sz="2400" b="1" dirty="0"/>
              <a:t>Green Haven Florists</a:t>
            </a:r>
            <a:endParaRPr lang="en-GB" sz="2400" dirty="0">
              <a:solidFill>
                <a:srgbClr val="000000"/>
              </a:solidFill>
            </a:endParaRPr>
          </a:p>
          <a:p>
            <a:pPr marL="342900" indent="-342900" fontAlgn="auto">
              <a:buFont typeface="Arial" charset="2"/>
              <a:buChar char="•"/>
              <a:defRPr/>
            </a:pPr>
            <a:r>
              <a:rPr lang="en-GB" b="1" dirty="0"/>
              <a:t>Founded in 2016</a:t>
            </a:r>
          </a:p>
          <a:p>
            <a:pPr marL="342900" indent="-342900" fontAlgn="auto">
              <a:buFont typeface="Arial" charset="2"/>
              <a:buChar char="•"/>
              <a:defRPr/>
            </a:pPr>
            <a:r>
              <a:rPr lang="en-GB" b="1" dirty="0"/>
              <a:t>Owners: Liam and Priya Patel</a:t>
            </a:r>
          </a:p>
          <a:p>
            <a:pPr marL="342900" indent="-342900" fontAlgn="auto">
              <a:buFont typeface="Arial" charset="2"/>
              <a:buChar char="•"/>
              <a:defRPr/>
            </a:pPr>
            <a:r>
              <a:rPr lang="en-GB" b="1" dirty="0"/>
              <a:t>Sells: Floral arrangements</a:t>
            </a:r>
          </a:p>
          <a:p>
            <a:pPr marL="342900" indent="-342900" fontAlgn="auto">
              <a:buFont typeface="Arial" charset="2"/>
              <a:buChar char="•"/>
              <a:defRPr/>
            </a:pPr>
            <a:r>
              <a:rPr lang="en-GB" b="1" dirty="0">
                <a:ea typeface="+mn-lt"/>
                <a:cs typeface="+mn-lt"/>
              </a:rPr>
              <a:t>strong community ties</a:t>
            </a:r>
          </a:p>
          <a:p>
            <a:pPr marL="342900" indent="-342900" fontAlgn="auto">
              <a:buFont typeface="Arial" charset="2"/>
              <a:buChar char="•"/>
              <a:defRPr/>
            </a:pPr>
            <a:r>
              <a:rPr lang="en-GB" b="1" dirty="0">
                <a:ea typeface="+mn-lt"/>
                <a:cs typeface="+mn-lt"/>
              </a:rPr>
              <a:t>Add more information from the case study</a:t>
            </a:r>
          </a:p>
          <a:p>
            <a:pPr marL="342900" indent="-342900" fontAlgn="auto">
              <a:buFont typeface="Arial" charset="2"/>
              <a:buChar char="•"/>
              <a:defRPr/>
            </a:pPr>
            <a:r>
              <a:rPr lang="en-GB" b="1" dirty="0">
                <a:ea typeface="+mn-lt"/>
                <a:cs typeface="+mn-lt"/>
              </a:rPr>
              <a:t>Their main clients are corporate clients and weddings, good reputation and has strong community ties.</a:t>
            </a:r>
          </a:p>
          <a:p>
            <a:pPr marL="342900" indent="-342900" fontAlgn="auto">
              <a:buFont typeface="Arial" charset="2"/>
              <a:buChar char="•"/>
              <a:defRPr/>
            </a:pPr>
            <a:endParaRPr lang="en-GB" b="1" dirty="0">
              <a:ea typeface="+mn-lt"/>
              <a:cs typeface="+mn-lt"/>
            </a:endParaRPr>
          </a:p>
          <a:p>
            <a:pPr marL="342900" indent="-342900" fontAlgn="auto">
              <a:buFont typeface="Arial" charset="2"/>
              <a:buChar char="•"/>
              <a:defRPr/>
            </a:pPr>
            <a:endParaRPr lang="en-GB" b="1" dirty="0">
              <a:solidFill>
                <a:srgbClr val="FF0000"/>
              </a:solidFill>
              <a:highlight>
                <a:srgbClr val="000000"/>
              </a:highlight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extBox 1">
            <a:extLst>
              <a:ext uri="{FF2B5EF4-FFF2-40B4-BE49-F238E27FC236}">
                <a16:creationId xmlns:a16="http://schemas.microsoft.com/office/drawing/2014/main" id="{BD8E0722-8280-5A4D-5C58-03B20D18143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786188" y="558800"/>
            <a:ext cx="5316537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9pPr>
          </a:lstStyle>
          <a:p>
            <a:pPr eaLnBrk="1" hangingPunct="1"/>
            <a:r>
              <a:rPr lang="en-GB" altLang="en-US" sz="3200" b="1"/>
              <a:t>Problem: nature and scope</a:t>
            </a:r>
          </a:p>
        </p:txBody>
      </p:sp>
      <p:grpSp>
        <p:nvGrpSpPr>
          <p:cNvPr id="10243" name="Group 4">
            <a:extLst>
              <a:ext uri="{FF2B5EF4-FFF2-40B4-BE49-F238E27FC236}">
                <a16:creationId xmlns:a16="http://schemas.microsoft.com/office/drawing/2014/main" id="{C183406C-3201-5D99-8E25-FD81856A4C03}"/>
              </a:ext>
            </a:extLst>
          </p:cNvPr>
          <p:cNvGrpSpPr>
            <a:grpSpLocks/>
          </p:cNvGrpSpPr>
          <p:nvPr/>
        </p:nvGrpSpPr>
        <p:grpSpPr bwMode="auto">
          <a:xfrm>
            <a:off x="1528763" y="1516063"/>
            <a:ext cx="9832975" cy="10716703"/>
            <a:chOff x="1528175" y="1189973"/>
            <a:chExt cx="9832931" cy="10716964"/>
          </a:xfrm>
        </p:grpSpPr>
        <p:sp>
          <p:nvSpPr>
            <p:cNvPr id="10244" name="TextBox 3">
              <a:extLst>
                <a:ext uri="{FF2B5EF4-FFF2-40B4-BE49-F238E27FC236}">
                  <a16:creationId xmlns:a16="http://schemas.microsoft.com/office/drawing/2014/main" id="{45F95CB9-E9AD-BD7E-0C0B-75E224BF300D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528175" y="1903955"/>
              <a:ext cx="9832931" cy="1000298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Corbel" panose="020B0503020204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Corbel" panose="020B0503020204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Corbel" panose="020B0503020204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Corbel" panose="020B0503020204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Corbel" panose="020B0503020204020204" pitchFamily="34" charset="0"/>
                </a:defRPr>
              </a:lvl5pPr>
              <a:lvl6pPr marL="2514600" indent="-228600" defTabSz="4572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orbel" panose="020B0503020204020204" pitchFamily="34" charset="0"/>
                </a:defRPr>
              </a:lvl6pPr>
              <a:lvl7pPr marL="2971800" indent="-228600" defTabSz="4572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orbel" panose="020B0503020204020204" pitchFamily="34" charset="0"/>
                </a:defRPr>
              </a:lvl7pPr>
              <a:lvl8pPr marL="3429000" indent="-228600" defTabSz="4572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orbel" panose="020B0503020204020204" pitchFamily="34" charset="0"/>
                </a:defRPr>
              </a:lvl8pPr>
              <a:lvl9pPr marL="3886200" indent="-228600" defTabSz="4572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orbel" panose="020B0503020204020204" pitchFamily="34" charset="0"/>
                </a:defRPr>
              </a:lvl9pPr>
            </a:lstStyle>
            <a:p>
              <a:pPr algn="just" eaLnBrk="1" hangingPunct="1">
                <a:buFontTx/>
                <a:buChar char="-"/>
              </a:pPr>
              <a:r>
                <a:rPr lang="en-GB" altLang="en-US" sz="3000" b="1" dirty="0">
                  <a:cs typeface="Calibri" panose="020F0502020204030204" pitchFamily="34" charset="0"/>
                </a:rPr>
                <a:t>W</a:t>
              </a:r>
              <a:r>
                <a:rPr lang="en-GB" altLang="en-US" sz="3000" dirty="0">
                  <a:cs typeface="Calibri" panose="020F0502020204030204" pitchFamily="34" charset="0"/>
                </a:rPr>
                <a:t>here the problem was observed?</a:t>
              </a:r>
            </a:p>
            <a:p>
              <a:pPr algn="just" eaLnBrk="1" hangingPunct="1">
                <a:buFontTx/>
                <a:buChar char="-"/>
              </a:pPr>
              <a:r>
                <a:rPr lang="en-GB" sz="3200" dirty="0"/>
                <a:t>At the physical store in Norwich, UK, and online through limited digital engagement.</a:t>
              </a:r>
              <a:r>
                <a:rPr lang="en-GB" altLang="en-US" sz="3000" dirty="0">
                  <a:cs typeface="Calibri" panose="020F0502020204030204" pitchFamily="34" charset="0"/>
                </a:rPr>
                <a:t> </a:t>
              </a:r>
            </a:p>
            <a:p>
              <a:pPr algn="just" eaLnBrk="1" hangingPunct="1">
                <a:buFontTx/>
                <a:buChar char="-"/>
              </a:pPr>
              <a:endParaRPr lang="en-GB" altLang="en-US" sz="3000" dirty="0">
                <a:cs typeface="Calibri" panose="020F0502020204030204" pitchFamily="34" charset="0"/>
              </a:endParaRPr>
            </a:p>
            <a:p>
              <a:pPr algn="just" eaLnBrk="1" hangingPunct="1">
                <a:buFontTx/>
                <a:buChar char="-"/>
              </a:pPr>
              <a:r>
                <a:rPr lang="en-GB" altLang="en-US" sz="3000" b="1" dirty="0">
                  <a:cs typeface="Calibri" panose="020F0502020204030204" pitchFamily="34" charset="0"/>
                </a:rPr>
                <a:t>W</a:t>
              </a:r>
              <a:r>
                <a:rPr lang="en-GB" altLang="en-US" sz="3000" dirty="0">
                  <a:cs typeface="Calibri" panose="020F0502020204030204" pitchFamily="34" charset="0"/>
                </a:rPr>
                <a:t>hy the problem is happening?</a:t>
              </a:r>
            </a:p>
            <a:p>
              <a:pPr algn="just" eaLnBrk="1" hangingPunct="1">
                <a:buFontTx/>
                <a:buChar char="-"/>
              </a:pPr>
              <a:r>
                <a:rPr lang="en-GB" sz="3200" dirty="0"/>
                <a:t>Shift to online shopping, closure of nearby businesses, inflation, poor digital marketing, and lack of modern services.</a:t>
              </a:r>
              <a:endParaRPr lang="en-GB" altLang="en-US" sz="3200" dirty="0">
                <a:cs typeface="Calibri" panose="020F0502020204030204" pitchFamily="34" charset="0"/>
              </a:endParaRPr>
            </a:p>
            <a:p>
              <a:pPr algn="just" eaLnBrk="1" hangingPunct="1"/>
              <a:endParaRPr lang="en-GB" altLang="en-US" sz="3200" dirty="0">
                <a:cs typeface="Calibri" panose="020F0502020204030204" pitchFamily="34" charset="0"/>
              </a:endParaRPr>
            </a:p>
            <a:p>
              <a:pPr algn="just" eaLnBrk="1" hangingPunct="1"/>
              <a:endParaRPr lang="en-GB" altLang="en-US" sz="3200" dirty="0">
                <a:cs typeface="Calibri" panose="020F0502020204030204" pitchFamily="34" charset="0"/>
              </a:endParaRPr>
            </a:p>
            <a:p>
              <a:pPr algn="just" eaLnBrk="1" hangingPunct="1"/>
              <a:endParaRPr lang="en-GB" altLang="en-US" sz="3000" dirty="0">
                <a:cs typeface="Calibri" panose="020F0502020204030204" pitchFamily="34" charset="0"/>
              </a:endParaRPr>
            </a:p>
            <a:p>
              <a:pPr algn="just" eaLnBrk="1" hangingPunct="1">
                <a:buFontTx/>
                <a:buChar char="-"/>
              </a:pPr>
              <a:endParaRPr lang="en-GB" altLang="en-US" sz="3000" dirty="0">
                <a:cs typeface="Calibri" panose="020F0502020204030204" pitchFamily="34" charset="0"/>
              </a:endParaRPr>
            </a:p>
            <a:p>
              <a:pPr algn="just" eaLnBrk="1" hangingPunct="1">
                <a:buFontTx/>
                <a:buChar char="-"/>
              </a:pPr>
              <a:r>
                <a:rPr lang="en-GB" altLang="en-US" sz="3000" b="1" dirty="0">
                  <a:cs typeface="Calibri" panose="020F0502020204030204" pitchFamily="34" charset="0"/>
                </a:rPr>
                <a:t>W</a:t>
              </a:r>
              <a:r>
                <a:rPr lang="en-GB" altLang="en-US" sz="3000" dirty="0">
                  <a:cs typeface="Calibri" panose="020F0502020204030204" pitchFamily="34" charset="0"/>
                </a:rPr>
                <a:t>hat are the symptoms of the problem? </a:t>
              </a:r>
            </a:p>
            <a:p>
              <a:pPr algn="just" eaLnBrk="1" hangingPunct="1">
                <a:buFontTx/>
                <a:buChar char="-"/>
              </a:pPr>
              <a:endParaRPr lang="en-GB" altLang="en-US" sz="3000" dirty="0">
                <a:cs typeface="Calibri" panose="020F0502020204030204" pitchFamily="34" charset="0"/>
              </a:endParaRPr>
            </a:p>
            <a:p>
              <a:pPr algn="just" eaLnBrk="1" hangingPunct="1">
                <a:buFontTx/>
                <a:buChar char="-"/>
              </a:pPr>
              <a:endParaRPr lang="en-GB" altLang="en-US" sz="3000" dirty="0">
                <a:cs typeface="Calibri" panose="020F0502020204030204" pitchFamily="34" charset="0"/>
              </a:endParaRPr>
            </a:p>
            <a:p>
              <a:pPr algn="just" eaLnBrk="1" hangingPunct="1">
                <a:buFontTx/>
                <a:buChar char="-"/>
              </a:pPr>
              <a:r>
                <a:rPr lang="en-GB" altLang="en-US" sz="3000" b="1" dirty="0">
                  <a:cs typeface="Calibri" panose="020F0502020204030204" pitchFamily="34" charset="0"/>
                </a:rPr>
                <a:t>H</a:t>
              </a:r>
              <a:r>
                <a:rPr lang="en-GB" altLang="en-US" sz="3000" dirty="0">
                  <a:cs typeface="Calibri" panose="020F0502020204030204" pitchFamily="34" charset="0"/>
                </a:rPr>
                <a:t>ow serious the problem is? </a:t>
              </a:r>
            </a:p>
            <a:p>
              <a:pPr algn="just" eaLnBrk="1" hangingPunct="1">
                <a:buFontTx/>
                <a:buChar char="-"/>
              </a:pPr>
              <a:r>
                <a:rPr lang="en-GB" altLang="en-US" sz="3000" b="1" dirty="0">
                  <a:cs typeface="Calibri" panose="020F0502020204030204" pitchFamily="34" charset="0"/>
                </a:rPr>
                <a:t>W</a:t>
              </a:r>
              <a:r>
                <a:rPr lang="en-GB" altLang="en-US" sz="3000" dirty="0">
                  <a:cs typeface="Calibri" panose="020F0502020204030204" pitchFamily="34" charset="0"/>
                </a:rPr>
                <a:t>hen the problem occurred? </a:t>
              </a:r>
            </a:p>
            <a:p>
              <a:pPr algn="just" eaLnBrk="1" hangingPunct="1">
                <a:buFontTx/>
                <a:buChar char="-"/>
              </a:pPr>
              <a:r>
                <a:rPr lang="en-GB" altLang="en-US" sz="3000" b="1" dirty="0">
                  <a:cs typeface="Calibri" panose="020F0502020204030204" pitchFamily="34" charset="0"/>
                </a:rPr>
                <a:t>W</a:t>
              </a:r>
              <a:r>
                <a:rPr lang="en-GB" altLang="en-US" sz="3000" dirty="0">
                  <a:cs typeface="Calibri" panose="020F0502020204030204" pitchFamily="34" charset="0"/>
                </a:rPr>
                <a:t>hat might have happened, but did not happen? </a:t>
              </a:r>
            </a:p>
            <a:p>
              <a:pPr algn="just" eaLnBrk="1" hangingPunct="1">
                <a:buFontTx/>
                <a:buChar char="-"/>
              </a:pPr>
              <a:r>
                <a:rPr lang="en-GB" altLang="en-US" sz="3000" b="1" dirty="0">
                  <a:cs typeface="Calibri" panose="020F0502020204030204" pitchFamily="34" charset="0"/>
                </a:rPr>
                <a:t>H</a:t>
              </a:r>
              <a:r>
                <a:rPr lang="en-GB" altLang="en-US" sz="3000" dirty="0">
                  <a:cs typeface="Calibri" panose="020F0502020204030204" pitchFamily="34" charset="0"/>
                </a:rPr>
                <a:t>ow big is the problem and is the cause of the problem known? </a:t>
              </a:r>
              <a:endParaRPr lang="en-US" altLang="en-US" sz="3000" dirty="0"/>
            </a:p>
            <a:p>
              <a:pPr eaLnBrk="1" hangingPunct="1"/>
              <a:endParaRPr lang="en-GB" altLang="en-US" sz="3000" dirty="0"/>
            </a:p>
          </p:txBody>
        </p:sp>
        <p:sp>
          <p:nvSpPr>
            <p:cNvPr id="10245" name="TextBox 5">
              <a:extLst>
                <a:ext uri="{FF2B5EF4-FFF2-40B4-BE49-F238E27FC236}">
                  <a16:creationId xmlns:a16="http://schemas.microsoft.com/office/drawing/2014/main" id="{101FA475-F9EB-CE6C-E740-03F439CCD5F7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 flipH="1">
              <a:off x="1703540" y="1189973"/>
              <a:ext cx="4196219" cy="55399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Corbel" panose="020B0503020204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Corbel" panose="020B0503020204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Corbel" panose="020B0503020204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Corbel" panose="020B0503020204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Corbel" panose="020B0503020204020204" pitchFamily="34" charset="0"/>
                </a:defRPr>
              </a:lvl5pPr>
              <a:lvl6pPr marL="2514600" indent="-228600" defTabSz="4572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orbel" panose="020B0503020204020204" pitchFamily="34" charset="0"/>
                </a:defRPr>
              </a:lvl6pPr>
              <a:lvl7pPr marL="2971800" indent="-228600" defTabSz="4572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orbel" panose="020B0503020204020204" pitchFamily="34" charset="0"/>
                </a:defRPr>
              </a:lvl7pPr>
              <a:lvl8pPr marL="3429000" indent="-228600" defTabSz="4572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orbel" panose="020B0503020204020204" pitchFamily="34" charset="0"/>
                </a:defRPr>
              </a:lvl8pPr>
              <a:lvl9pPr marL="3886200" indent="-228600" defTabSz="4572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orbel" panose="020B0503020204020204" pitchFamily="34" charset="0"/>
                </a:defRPr>
              </a:lvl9pPr>
            </a:lstStyle>
            <a:p>
              <a:pPr eaLnBrk="1" hangingPunct="1"/>
              <a:r>
                <a:rPr lang="en-GB" altLang="en-US" sz="3000">
                  <a:latin typeface="Abadi" panose="020B0604020104020204" pitchFamily="34" charset="0"/>
                </a:rPr>
                <a:t>5W2H</a:t>
              </a:r>
            </a:p>
          </p:txBody>
        </p:sp>
      </p:grp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69AC5CFA-620D-40DA-AEF0-4F102D34A1C4}"/>
              </a:ext>
            </a:extLst>
          </p:cNvPr>
          <p:cNvSpPr txBox="1"/>
          <p:nvPr/>
        </p:nvSpPr>
        <p:spPr>
          <a:xfrm>
            <a:off x="1739096" y="692000"/>
            <a:ext cx="8955911" cy="67095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 eaLnBrk="1" hangingPunct="1">
              <a:buFontTx/>
              <a:buChar char="-"/>
            </a:pPr>
            <a:r>
              <a:rPr lang="en-GB" altLang="en-US" sz="3000" b="1" dirty="0">
                <a:cs typeface="Calibri" panose="020F0502020204030204" pitchFamily="34" charset="0"/>
              </a:rPr>
              <a:t>W</a:t>
            </a:r>
            <a:r>
              <a:rPr lang="en-GB" altLang="en-US" sz="3000" dirty="0">
                <a:cs typeface="Calibri" panose="020F0502020204030204" pitchFamily="34" charset="0"/>
              </a:rPr>
              <a:t>hat are the symptoms of the problem?</a:t>
            </a:r>
          </a:p>
          <a:p>
            <a:pPr algn="just" eaLnBrk="1" hangingPunct="1">
              <a:buFontTx/>
              <a:buChar char="-"/>
            </a:pPr>
            <a:r>
              <a:rPr lang="en-GB" altLang="en-US" sz="3000" dirty="0">
                <a:cs typeface="Calibri" panose="020F0502020204030204" pitchFamily="34" charset="0"/>
              </a:rPr>
              <a:t>Basically, they have experienced a significant a</a:t>
            </a:r>
            <a:r>
              <a:rPr lang="en-GB" sz="3000" dirty="0"/>
              <a:t> 30% decline in in-store sales, rising costs, outdated website, and increased competition.</a:t>
            </a:r>
            <a:endParaRPr lang="en-GB" altLang="en-US" sz="3000" dirty="0">
              <a:cs typeface="Calibri" panose="020F0502020204030204" pitchFamily="34" charset="0"/>
            </a:endParaRPr>
          </a:p>
          <a:p>
            <a:pPr algn="just" eaLnBrk="1" hangingPunct="1"/>
            <a:endParaRPr lang="en-GB" altLang="en-US" sz="3000" dirty="0">
              <a:cs typeface="Calibri" panose="020F0502020204030204" pitchFamily="34" charset="0"/>
            </a:endParaRPr>
          </a:p>
          <a:p>
            <a:pPr algn="just" eaLnBrk="1" hangingPunct="1">
              <a:buFontTx/>
              <a:buChar char="-"/>
            </a:pPr>
            <a:r>
              <a:rPr lang="en-GB" altLang="en-US" sz="3000" b="1" dirty="0">
                <a:cs typeface="Calibri" panose="020F0502020204030204" pitchFamily="34" charset="0"/>
              </a:rPr>
              <a:t>H</a:t>
            </a:r>
            <a:r>
              <a:rPr lang="en-GB" altLang="en-US" sz="3000" dirty="0">
                <a:cs typeface="Calibri" panose="020F0502020204030204" pitchFamily="34" charset="0"/>
              </a:rPr>
              <a:t>ow serious the problem is? </a:t>
            </a:r>
          </a:p>
          <a:p>
            <a:pPr algn="just" eaLnBrk="1" hangingPunct="1">
              <a:buFontTx/>
              <a:buChar char="-"/>
            </a:pPr>
            <a:r>
              <a:rPr lang="en-GB" sz="3200" dirty="0"/>
              <a:t>Reduced foot traffic, lower revenue, customer dissatisfaction, and operational strain.</a:t>
            </a:r>
            <a:endParaRPr lang="en-GB" sz="3000" dirty="0">
              <a:cs typeface="Calibri" panose="020F0502020204030204" pitchFamily="34" charset="0"/>
            </a:endParaRPr>
          </a:p>
          <a:p>
            <a:pPr algn="just" eaLnBrk="1" hangingPunct="1">
              <a:buFontTx/>
              <a:buChar char="-"/>
            </a:pPr>
            <a:endParaRPr lang="en-GB" altLang="en-US" sz="3000" dirty="0">
              <a:cs typeface="Calibri" panose="020F0502020204030204" pitchFamily="34" charset="0"/>
            </a:endParaRPr>
          </a:p>
          <a:p>
            <a:pPr algn="just" eaLnBrk="1" hangingPunct="1">
              <a:buFontTx/>
              <a:buChar char="-"/>
            </a:pPr>
            <a:r>
              <a:rPr lang="en-GB" altLang="en-US" sz="3000" b="1" dirty="0">
                <a:cs typeface="Calibri" panose="020F0502020204030204" pitchFamily="34" charset="0"/>
              </a:rPr>
              <a:t>W</a:t>
            </a:r>
            <a:r>
              <a:rPr lang="en-GB" altLang="en-US" sz="3000" dirty="0">
                <a:cs typeface="Calibri" panose="020F0502020204030204" pitchFamily="34" charset="0"/>
              </a:rPr>
              <a:t>hen the problem occurred? </a:t>
            </a:r>
          </a:p>
          <a:p>
            <a:pPr algn="just" eaLnBrk="1" hangingPunct="1">
              <a:buFontTx/>
              <a:buChar char="-"/>
            </a:pPr>
            <a:r>
              <a:rPr lang="en-GB" sz="3200" dirty="0"/>
              <a:t>Over the past 12 months, coinciding with market shifts and competitor entry.</a:t>
            </a:r>
          </a:p>
          <a:p>
            <a:pPr algn="just" eaLnBrk="1" hangingPunct="1">
              <a:buFontTx/>
              <a:buChar char="-"/>
            </a:pPr>
            <a:endParaRPr lang="en-GB" altLang="en-US" sz="3200" b="1" dirty="0">
              <a:cs typeface="Calibri" panose="020F0502020204030204" pitchFamily="34" charset="0"/>
            </a:endParaRPr>
          </a:p>
          <a:p>
            <a:pPr algn="just" eaLnBrk="1" hangingPunct="1">
              <a:buFontTx/>
              <a:buChar char="-"/>
            </a:pPr>
            <a:endParaRPr lang="en-GB" altLang="en-US" sz="3000" b="1" dirty="0"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3673220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AB544181-A15E-40DF-0771-37D44D209D19}"/>
              </a:ext>
            </a:extLst>
          </p:cNvPr>
          <p:cNvSpPr txBox="1"/>
          <p:nvPr/>
        </p:nvSpPr>
        <p:spPr>
          <a:xfrm>
            <a:off x="1959015" y="601883"/>
            <a:ext cx="9144964" cy="57861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 eaLnBrk="1" hangingPunct="1">
              <a:buFontTx/>
              <a:buChar char="-"/>
            </a:pPr>
            <a:r>
              <a:rPr lang="en-GB" altLang="en-US" sz="3000" b="1" dirty="0">
                <a:cs typeface="Calibri" panose="020F0502020204030204" pitchFamily="34" charset="0"/>
              </a:rPr>
              <a:t>W</a:t>
            </a:r>
            <a:r>
              <a:rPr lang="en-GB" altLang="en-US" sz="3000" dirty="0">
                <a:cs typeface="Calibri" panose="020F0502020204030204" pitchFamily="34" charset="0"/>
              </a:rPr>
              <a:t>ho is </a:t>
            </a:r>
            <a:r>
              <a:rPr lang="en-GB" altLang="en-US" sz="3000" dirty="0" err="1">
                <a:cs typeface="Calibri" panose="020F0502020204030204" pitchFamily="34" charset="0"/>
              </a:rPr>
              <a:t>inffecten</a:t>
            </a:r>
            <a:r>
              <a:rPr lang="en-GB" altLang="en-US" sz="3000" dirty="0">
                <a:cs typeface="Calibri" panose="020F0502020204030204" pitchFamily="34" charset="0"/>
              </a:rPr>
              <a:t>?</a:t>
            </a:r>
          </a:p>
          <a:p>
            <a:pPr algn="just" eaLnBrk="1" hangingPunct="1">
              <a:buFontTx/>
              <a:buChar char="-"/>
            </a:pPr>
            <a:r>
              <a:rPr lang="en-GB" sz="3200" dirty="0"/>
              <a:t>Owners (Liam and Priya), customers, employees, and the local community.</a:t>
            </a:r>
            <a:endParaRPr lang="en-GB" altLang="en-US" sz="3000" b="1" dirty="0">
              <a:cs typeface="Calibri" panose="020F0502020204030204" pitchFamily="34" charset="0"/>
            </a:endParaRPr>
          </a:p>
          <a:p>
            <a:pPr algn="just" eaLnBrk="1" hangingPunct="1">
              <a:buFontTx/>
              <a:buChar char="-"/>
            </a:pPr>
            <a:endParaRPr lang="en-GB" altLang="en-US" sz="3000" b="1" dirty="0">
              <a:cs typeface="Calibri" panose="020F0502020204030204" pitchFamily="34" charset="0"/>
            </a:endParaRPr>
          </a:p>
          <a:p>
            <a:pPr algn="just" eaLnBrk="1" hangingPunct="1">
              <a:buFontTx/>
              <a:buChar char="-"/>
            </a:pPr>
            <a:r>
              <a:rPr lang="en-GB" altLang="en-US" sz="3000" b="1" dirty="0">
                <a:cs typeface="Calibri" panose="020F0502020204030204" pitchFamily="34" charset="0"/>
              </a:rPr>
              <a:t>H</a:t>
            </a:r>
            <a:r>
              <a:rPr lang="en-GB" altLang="en-US" sz="3000" dirty="0">
                <a:cs typeface="Calibri" panose="020F0502020204030204" pitchFamily="34" charset="0"/>
              </a:rPr>
              <a:t>ow much severe is the problem?</a:t>
            </a:r>
          </a:p>
          <a:p>
            <a:pPr algn="just" eaLnBrk="1" hangingPunct="1">
              <a:buFontTx/>
              <a:buChar char="-"/>
            </a:pPr>
            <a:r>
              <a:rPr lang="en-GB" sz="3200" dirty="0"/>
              <a:t>30% drop in in-store sales; increased costs for flowers and sustainable materials; limited online growth.</a:t>
            </a:r>
            <a:endParaRPr lang="en-GB" altLang="en-US" sz="3000" dirty="0">
              <a:cs typeface="Calibri" panose="020F0502020204030204" pitchFamily="34" charset="0"/>
            </a:endParaRPr>
          </a:p>
          <a:p>
            <a:pPr algn="just" eaLnBrk="1" hangingPunct="1">
              <a:buFontTx/>
              <a:buChar char="-"/>
            </a:pPr>
            <a:endParaRPr lang="en-GB" altLang="en-US" sz="3000" dirty="0">
              <a:cs typeface="Calibri" panose="020F0502020204030204" pitchFamily="34" charset="0"/>
            </a:endParaRPr>
          </a:p>
          <a:p>
            <a:pPr algn="just" eaLnBrk="1" hangingPunct="1">
              <a:buFontTx/>
              <a:buChar char="-"/>
            </a:pPr>
            <a:endParaRPr lang="en-GB" altLang="en-US" sz="3000" dirty="0">
              <a:cs typeface="Calibri" panose="020F0502020204030204" pitchFamily="34" charset="0"/>
            </a:endParaRPr>
          </a:p>
          <a:p>
            <a:pPr algn="just" eaLnBrk="1" hangingPunct="1">
              <a:buFontTx/>
              <a:buChar char="-"/>
            </a:pPr>
            <a:endParaRPr lang="en-GB" altLang="en-US" sz="3000" dirty="0">
              <a:cs typeface="Calibri" panose="020F0502020204030204" pitchFamily="34" charset="0"/>
            </a:endParaRPr>
          </a:p>
          <a:p>
            <a:pPr algn="just" eaLnBrk="1" hangingPunct="1">
              <a:buFontTx/>
              <a:buChar char="-"/>
            </a:pPr>
            <a:endParaRPr lang="en-US" altLang="en-US" sz="3000" dirty="0"/>
          </a:p>
        </p:txBody>
      </p:sp>
    </p:spTree>
    <p:extLst>
      <p:ext uri="{BB962C8B-B14F-4D97-AF65-F5344CB8AC3E}">
        <p14:creationId xmlns:p14="http://schemas.microsoft.com/office/powerpoint/2010/main" val="263425437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extBox 2">
            <a:extLst>
              <a:ext uri="{FF2B5EF4-FFF2-40B4-BE49-F238E27FC236}">
                <a16:creationId xmlns:a16="http://schemas.microsoft.com/office/drawing/2014/main" id="{E091A122-0A6E-C4B8-EBFB-DCE0FFC7F27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546430" y="509286"/>
            <a:ext cx="7775495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9pPr>
          </a:lstStyle>
          <a:p>
            <a:r>
              <a:rPr lang="en-GB" altLang="en-US" sz="3200" b="1"/>
              <a:t>PESTLE ANALYSIS: Green Haven Florists</a:t>
            </a:r>
            <a:endParaRPr lang="en-GB" altLang="en-US" sz="3200"/>
          </a:p>
        </p:txBody>
      </p:sp>
      <p:sp>
        <p:nvSpPr>
          <p:cNvPr id="11267" name="Text Placeholder 2">
            <a:extLst>
              <a:ext uri="{FF2B5EF4-FFF2-40B4-BE49-F238E27FC236}">
                <a16:creationId xmlns:a16="http://schemas.microsoft.com/office/drawing/2014/main" id="{9C148897-5316-66F3-940A-DB55CC26A792}"/>
              </a:ext>
            </a:extLst>
          </p:cNvPr>
          <p:cNvSpPr>
            <a:spLocks noGrp="1" noChangeArrowheads="1"/>
          </p:cNvSpPr>
          <p:nvPr/>
        </p:nvSpPr>
        <p:spPr bwMode="auto">
          <a:xfrm>
            <a:off x="1993900" y="1498600"/>
            <a:ext cx="9409113" cy="46243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spcAft>
                <a:spcPts val="600"/>
              </a:spcAft>
              <a:buClr>
                <a:srgbClr val="1287C3"/>
              </a:buClr>
              <a:buSzPct val="145000"/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orbel" panose="020B0503020204020204" pitchFamily="34" charset="0"/>
              </a:defRPr>
            </a:lvl1pPr>
            <a:lvl2pPr>
              <a:spcBef>
                <a:spcPct val="20000"/>
              </a:spcBef>
              <a:spcAft>
                <a:spcPts val="600"/>
              </a:spcAft>
              <a:buClr>
                <a:srgbClr val="1287C3"/>
              </a:buClr>
              <a:buSzPct val="145000"/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orbel" panose="020B0503020204020204" pitchFamily="34" charset="0"/>
              </a:defRPr>
            </a:lvl2pPr>
            <a:lvl3pPr>
              <a:spcBef>
                <a:spcPct val="20000"/>
              </a:spcBef>
              <a:spcAft>
                <a:spcPts val="600"/>
              </a:spcAft>
              <a:buClr>
                <a:srgbClr val="1287C3"/>
              </a:buClr>
              <a:buSzPct val="145000"/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3pPr>
            <a:lvl4pPr>
              <a:spcBef>
                <a:spcPct val="20000"/>
              </a:spcBef>
              <a:spcAft>
                <a:spcPts val="600"/>
              </a:spcAft>
              <a:buClr>
                <a:srgbClr val="1287C3"/>
              </a:buClr>
              <a:buSzPct val="145000"/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Corbel" panose="020B0503020204020204" pitchFamily="34" charset="0"/>
              </a:defRPr>
            </a:lvl4pPr>
            <a:lvl5pPr>
              <a:spcBef>
                <a:spcPct val="20000"/>
              </a:spcBef>
              <a:spcAft>
                <a:spcPts val="600"/>
              </a:spcAft>
              <a:buClr>
                <a:srgbClr val="1287C3"/>
              </a:buClr>
              <a:buSzPct val="145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orbel" panose="020B0503020204020204" pitchFamily="34" charset="0"/>
              </a:defRPr>
            </a:lvl5pPr>
            <a:lvl6pPr defTabSz="457200" eaLnBrk="0" fontAlgn="base" hangingPunct="0">
              <a:spcBef>
                <a:spcPct val="20000"/>
              </a:spcBef>
              <a:spcAft>
                <a:spcPts val="600"/>
              </a:spcAft>
              <a:buClr>
                <a:srgbClr val="1287C3"/>
              </a:buClr>
              <a:buSzPct val="145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orbel" panose="020B0503020204020204" pitchFamily="34" charset="0"/>
              </a:defRPr>
            </a:lvl6pPr>
            <a:lvl7pPr defTabSz="457200" eaLnBrk="0" fontAlgn="base" hangingPunct="0">
              <a:spcBef>
                <a:spcPct val="20000"/>
              </a:spcBef>
              <a:spcAft>
                <a:spcPts val="600"/>
              </a:spcAft>
              <a:buClr>
                <a:srgbClr val="1287C3"/>
              </a:buClr>
              <a:buSzPct val="145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orbel" panose="020B0503020204020204" pitchFamily="34" charset="0"/>
              </a:defRPr>
            </a:lvl7pPr>
            <a:lvl8pPr defTabSz="457200" eaLnBrk="0" fontAlgn="base" hangingPunct="0">
              <a:spcBef>
                <a:spcPct val="20000"/>
              </a:spcBef>
              <a:spcAft>
                <a:spcPts val="600"/>
              </a:spcAft>
              <a:buClr>
                <a:srgbClr val="1287C3"/>
              </a:buClr>
              <a:buSzPct val="145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orbel" panose="020B0503020204020204" pitchFamily="34" charset="0"/>
              </a:defRPr>
            </a:lvl8pPr>
            <a:lvl9pPr defTabSz="457200" eaLnBrk="0" fontAlgn="base" hangingPunct="0">
              <a:spcBef>
                <a:spcPct val="20000"/>
              </a:spcBef>
              <a:spcAft>
                <a:spcPts val="600"/>
              </a:spcAft>
              <a:buClr>
                <a:srgbClr val="1287C3"/>
              </a:buClr>
              <a:buSzPct val="145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orbel" panose="020B0503020204020204" pitchFamily="34" charset="0"/>
              </a:defRPr>
            </a:lvl9pPr>
          </a:lstStyle>
          <a:p>
            <a:pPr eaLnBrk="1" hangingPunct="1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 3" panose="05040102010807070707" pitchFamily="18" charset="2"/>
              <a:buNone/>
            </a:pPr>
            <a:r>
              <a:rPr lang="en-GB" altLang="en-US" sz="2000" b="1" dirty="0">
                <a:solidFill>
                  <a:srgbClr val="595959"/>
                </a:solidFill>
              </a:rPr>
              <a:t>POLITICAL</a:t>
            </a:r>
          </a:p>
          <a:p>
            <a:pPr eaLnBrk="1" hangingPunct="1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 3" panose="05040102010807070707" pitchFamily="18" charset="2"/>
              <a:buNone/>
            </a:pPr>
            <a:r>
              <a:rPr lang="en-GB" altLang="en-US" sz="2000" dirty="0"/>
              <a:t>Trade and tariffs has increased</a:t>
            </a:r>
          </a:p>
          <a:p>
            <a:pPr eaLnBrk="1" hangingPunct="1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 3" panose="05040102010807070707" pitchFamily="18" charset="2"/>
              <a:buNone/>
            </a:pPr>
            <a:r>
              <a:rPr lang="en-GB" altLang="en-US" sz="2000" dirty="0"/>
              <a:t>Supply chain disruptions and inflation</a:t>
            </a:r>
            <a:endParaRPr lang="en-GB" altLang="en-US" sz="2000" b="1" dirty="0">
              <a:solidFill>
                <a:srgbClr val="595959"/>
              </a:solidFill>
            </a:endParaRPr>
          </a:p>
          <a:p>
            <a:pPr eaLnBrk="1" hangingPunct="1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 3" panose="05040102010807070707" pitchFamily="18" charset="2"/>
              <a:buNone/>
            </a:pPr>
            <a:r>
              <a:rPr lang="en-GB" altLang="en-US" sz="2000" b="1" dirty="0">
                <a:solidFill>
                  <a:srgbClr val="595959"/>
                </a:solidFill>
              </a:rPr>
              <a:t>ECONOMIC</a:t>
            </a:r>
          </a:p>
          <a:p>
            <a:pPr eaLnBrk="1" hangingPunct="1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Tx/>
              <a:buNone/>
            </a:pPr>
            <a:r>
              <a:rPr lang="en-GB" altLang="en-US" sz="2000" dirty="0"/>
              <a:t>The cost of flower like orchids and tulips has increased too</a:t>
            </a:r>
          </a:p>
          <a:p>
            <a:pPr eaLnBrk="1" hangingPunct="1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Tx/>
              <a:buNone/>
            </a:pPr>
            <a:r>
              <a:rPr lang="en-GB" altLang="en-US" sz="2000" dirty="0"/>
              <a:t>Rising cost have further strained the business</a:t>
            </a:r>
            <a:endParaRPr lang="en-GB" altLang="en-US" sz="2000" b="1" dirty="0">
              <a:solidFill>
                <a:srgbClr val="595959"/>
              </a:solidFill>
            </a:endParaRPr>
          </a:p>
          <a:p>
            <a:pPr eaLnBrk="1" hangingPunct="1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 3" panose="05040102010807070707" pitchFamily="18" charset="2"/>
              <a:buNone/>
            </a:pPr>
            <a:r>
              <a:rPr lang="en-GB" altLang="en-US" sz="2000" b="1" dirty="0">
                <a:solidFill>
                  <a:srgbClr val="595959"/>
                </a:solidFill>
              </a:rPr>
              <a:t>SOCIAL</a:t>
            </a:r>
          </a:p>
          <a:p>
            <a:pPr eaLnBrk="1" hangingPunct="1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Tx/>
              <a:buNone/>
            </a:pPr>
            <a:r>
              <a:rPr lang="en-GB" altLang="en-US" sz="2000" dirty="0"/>
              <a:t>Through out the </a:t>
            </a:r>
            <a:r>
              <a:rPr lang="en-GB" altLang="en-US" sz="2000" dirty="0" err="1"/>
              <a:t>feeback</a:t>
            </a:r>
            <a:r>
              <a:rPr lang="en-GB" altLang="en-US" sz="2000" dirty="0"/>
              <a:t> the costumer have noted that the shop website is outdated and it is difficult for them to </a:t>
            </a:r>
            <a:r>
              <a:rPr lang="en-GB" altLang="en-US" sz="2000" dirty="0" err="1"/>
              <a:t>navegate</a:t>
            </a:r>
            <a:r>
              <a:rPr lang="en-GB" altLang="en-US" sz="2000" dirty="0"/>
              <a:t>.</a:t>
            </a:r>
          </a:p>
          <a:p>
            <a:pPr eaLnBrk="1" hangingPunct="1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 3" panose="05040102010807070707" pitchFamily="18" charset="2"/>
              <a:buNone/>
            </a:pPr>
            <a:r>
              <a:rPr lang="en-GB" altLang="en-US" sz="2000" b="1" dirty="0">
                <a:solidFill>
                  <a:srgbClr val="595959"/>
                </a:solidFill>
              </a:rPr>
              <a:t>Other desire more flexible delivery options and subscription services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0F20212B-2789-17D3-CC61-9BFDBD4254CF}"/>
              </a:ext>
            </a:extLst>
          </p:cNvPr>
          <p:cNvSpPr>
            <a:spLocks noGrp="1" noChangeArrowheads="1"/>
          </p:cNvSpPr>
          <p:nvPr/>
        </p:nvSpPr>
        <p:spPr bwMode="auto">
          <a:xfrm>
            <a:off x="1993900" y="1498600"/>
            <a:ext cx="9409113" cy="46243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spcAft>
                <a:spcPts val="600"/>
              </a:spcAft>
              <a:buClr>
                <a:srgbClr val="1287C3"/>
              </a:buClr>
              <a:buSzPct val="145000"/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orbel" panose="020B0503020204020204" pitchFamily="34" charset="0"/>
              </a:defRPr>
            </a:lvl1pPr>
            <a:lvl2pPr>
              <a:spcBef>
                <a:spcPct val="20000"/>
              </a:spcBef>
              <a:spcAft>
                <a:spcPts val="600"/>
              </a:spcAft>
              <a:buClr>
                <a:srgbClr val="1287C3"/>
              </a:buClr>
              <a:buSzPct val="145000"/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orbel" panose="020B0503020204020204" pitchFamily="34" charset="0"/>
              </a:defRPr>
            </a:lvl2pPr>
            <a:lvl3pPr>
              <a:spcBef>
                <a:spcPct val="20000"/>
              </a:spcBef>
              <a:spcAft>
                <a:spcPts val="600"/>
              </a:spcAft>
              <a:buClr>
                <a:srgbClr val="1287C3"/>
              </a:buClr>
              <a:buSzPct val="145000"/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3pPr>
            <a:lvl4pPr>
              <a:spcBef>
                <a:spcPct val="20000"/>
              </a:spcBef>
              <a:spcAft>
                <a:spcPts val="600"/>
              </a:spcAft>
              <a:buClr>
                <a:srgbClr val="1287C3"/>
              </a:buClr>
              <a:buSzPct val="145000"/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Corbel" panose="020B0503020204020204" pitchFamily="34" charset="0"/>
              </a:defRPr>
            </a:lvl4pPr>
            <a:lvl5pPr>
              <a:spcBef>
                <a:spcPct val="20000"/>
              </a:spcBef>
              <a:spcAft>
                <a:spcPts val="600"/>
              </a:spcAft>
              <a:buClr>
                <a:srgbClr val="1287C3"/>
              </a:buClr>
              <a:buSzPct val="145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orbel" panose="020B0503020204020204" pitchFamily="34" charset="0"/>
              </a:defRPr>
            </a:lvl5pPr>
            <a:lvl6pPr defTabSz="457200" eaLnBrk="0" fontAlgn="base" hangingPunct="0">
              <a:spcBef>
                <a:spcPct val="20000"/>
              </a:spcBef>
              <a:spcAft>
                <a:spcPts val="600"/>
              </a:spcAft>
              <a:buClr>
                <a:srgbClr val="1287C3"/>
              </a:buClr>
              <a:buSzPct val="145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orbel" panose="020B0503020204020204" pitchFamily="34" charset="0"/>
              </a:defRPr>
            </a:lvl6pPr>
            <a:lvl7pPr defTabSz="457200" eaLnBrk="0" fontAlgn="base" hangingPunct="0">
              <a:spcBef>
                <a:spcPct val="20000"/>
              </a:spcBef>
              <a:spcAft>
                <a:spcPts val="600"/>
              </a:spcAft>
              <a:buClr>
                <a:srgbClr val="1287C3"/>
              </a:buClr>
              <a:buSzPct val="145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orbel" panose="020B0503020204020204" pitchFamily="34" charset="0"/>
              </a:defRPr>
            </a:lvl7pPr>
            <a:lvl8pPr defTabSz="457200" eaLnBrk="0" fontAlgn="base" hangingPunct="0">
              <a:spcBef>
                <a:spcPct val="20000"/>
              </a:spcBef>
              <a:spcAft>
                <a:spcPts val="600"/>
              </a:spcAft>
              <a:buClr>
                <a:srgbClr val="1287C3"/>
              </a:buClr>
              <a:buSzPct val="145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orbel" panose="020B0503020204020204" pitchFamily="34" charset="0"/>
              </a:defRPr>
            </a:lvl8pPr>
            <a:lvl9pPr defTabSz="457200" eaLnBrk="0" fontAlgn="base" hangingPunct="0">
              <a:spcBef>
                <a:spcPct val="20000"/>
              </a:spcBef>
              <a:spcAft>
                <a:spcPts val="600"/>
              </a:spcAft>
              <a:buClr>
                <a:srgbClr val="1287C3"/>
              </a:buClr>
              <a:buSzPct val="145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orbel" panose="020B0503020204020204" pitchFamily="34" charset="0"/>
              </a:defRPr>
            </a:lvl9pPr>
          </a:lstStyle>
          <a:p>
            <a:pPr eaLnBrk="1" hangingPunct="1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 3" panose="05040102010807070707" pitchFamily="18" charset="2"/>
              <a:buNone/>
            </a:pPr>
            <a:r>
              <a:rPr lang="en-GB" altLang="en-US" sz="2000" b="1" dirty="0">
                <a:solidFill>
                  <a:srgbClr val="595959"/>
                </a:solidFill>
              </a:rPr>
              <a:t>CULTURAL</a:t>
            </a:r>
          </a:p>
          <a:p>
            <a:pPr eaLnBrk="1" hangingPunct="1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 3" panose="05040102010807070707" pitchFamily="18" charset="2"/>
              <a:buNone/>
            </a:pPr>
            <a:r>
              <a:rPr lang="en-GB" altLang="en-US" sz="2000" dirty="0"/>
              <a:t>Liam and Priya, have also struggled to keep up with digital marketing trends</a:t>
            </a:r>
          </a:p>
          <a:p>
            <a:pPr eaLnBrk="1" hangingPunct="1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 3" panose="05040102010807070707" pitchFamily="18" charset="2"/>
              <a:buNone/>
            </a:pPr>
            <a:r>
              <a:rPr lang="en-GB" altLang="en-US" sz="2000" b="1" dirty="0">
                <a:solidFill>
                  <a:srgbClr val="595959"/>
                </a:solidFill>
              </a:rPr>
              <a:t>Relying mostly on word of mouth and occasional social media posts.</a:t>
            </a:r>
          </a:p>
          <a:p>
            <a:pPr eaLnBrk="1" hangingPunct="1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 3" panose="05040102010807070707" pitchFamily="18" charset="2"/>
              <a:buNone/>
            </a:pPr>
            <a:endParaRPr lang="en-GB" altLang="en-US" sz="2000" b="1" dirty="0">
              <a:solidFill>
                <a:srgbClr val="595959"/>
              </a:solidFill>
            </a:endParaRPr>
          </a:p>
          <a:p>
            <a:pPr eaLnBrk="1" hangingPunct="1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 3" panose="05040102010807070707" pitchFamily="18" charset="2"/>
              <a:buNone/>
            </a:pPr>
            <a:endParaRPr lang="en-GB" altLang="en-US" sz="2000" b="1" dirty="0">
              <a:solidFill>
                <a:srgbClr val="59595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4921345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>
            <a:extLst>
              <a:ext uri="{FF2B5EF4-FFF2-40B4-BE49-F238E27FC236}">
                <a16:creationId xmlns:a16="http://schemas.microsoft.com/office/drawing/2014/main" id="{F3ABC5C3-980B-1B9D-0EDD-47CEC682BD5A}"/>
              </a:ext>
            </a:extLst>
          </p:cNvPr>
          <p:cNvSpPr>
            <a:spLocks noGrp="1" noChangeArrowheads="1"/>
          </p:cNvSpPr>
          <p:nvPr/>
        </p:nvSpPr>
        <p:spPr bwMode="auto">
          <a:xfrm>
            <a:off x="2616200" y="346075"/>
            <a:ext cx="9921875" cy="1281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spcAft>
                <a:spcPts val="600"/>
              </a:spcAft>
              <a:buClr>
                <a:srgbClr val="1287C3"/>
              </a:buClr>
              <a:buSzPct val="145000"/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orbel" panose="020B0503020204020204" pitchFamily="34" charset="0"/>
              </a:defRPr>
            </a:lvl1pPr>
            <a:lvl2pPr marL="742950" indent="-285750">
              <a:spcBef>
                <a:spcPct val="20000"/>
              </a:spcBef>
              <a:spcAft>
                <a:spcPts val="600"/>
              </a:spcAft>
              <a:buClr>
                <a:srgbClr val="1287C3"/>
              </a:buClr>
              <a:buSzPct val="145000"/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orbel" panose="020B0503020204020204" pitchFamily="34" charset="0"/>
              </a:defRPr>
            </a:lvl2pPr>
            <a:lvl3pPr marL="1200150" indent="-285750">
              <a:spcBef>
                <a:spcPct val="20000"/>
              </a:spcBef>
              <a:spcAft>
                <a:spcPts val="600"/>
              </a:spcAft>
              <a:buClr>
                <a:srgbClr val="1287C3"/>
              </a:buClr>
              <a:buSzPct val="145000"/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3pPr>
            <a:lvl4pPr marL="1543050" indent="-171450">
              <a:spcBef>
                <a:spcPct val="20000"/>
              </a:spcBef>
              <a:spcAft>
                <a:spcPts val="600"/>
              </a:spcAft>
              <a:buClr>
                <a:srgbClr val="1287C3"/>
              </a:buClr>
              <a:buSzPct val="145000"/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Corbel" panose="020B0503020204020204" pitchFamily="34" charset="0"/>
              </a:defRPr>
            </a:lvl4pPr>
            <a:lvl5pPr marL="2000250" indent="-171450">
              <a:spcBef>
                <a:spcPct val="20000"/>
              </a:spcBef>
              <a:spcAft>
                <a:spcPts val="600"/>
              </a:spcAft>
              <a:buClr>
                <a:srgbClr val="1287C3"/>
              </a:buClr>
              <a:buSzPct val="145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orbel" panose="020B0503020204020204" pitchFamily="34" charset="0"/>
              </a:defRPr>
            </a:lvl5pPr>
            <a:lvl6pPr marL="2457450" indent="-171450" defTabSz="457200" eaLnBrk="0" fontAlgn="base" hangingPunct="0">
              <a:spcBef>
                <a:spcPct val="20000"/>
              </a:spcBef>
              <a:spcAft>
                <a:spcPts val="600"/>
              </a:spcAft>
              <a:buClr>
                <a:srgbClr val="1287C3"/>
              </a:buClr>
              <a:buSzPct val="145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orbel" panose="020B0503020204020204" pitchFamily="34" charset="0"/>
              </a:defRPr>
            </a:lvl6pPr>
            <a:lvl7pPr marL="2914650" indent="-171450" defTabSz="457200" eaLnBrk="0" fontAlgn="base" hangingPunct="0">
              <a:spcBef>
                <a:spcPct val="20000"/>
              </a:spcBef>
              <a:spcAft>
                <a:spcPts val="600"/>
              </a:spcAft>
              <a:buClr>
                <a:srgbClr val="1287C3"/>
              </a:buClr>
              <a:buSzPct val="145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orbel" panose="020B0503020204020204" pitchFamily="34" charset="0"/>
              </a:defRPr>
            </a:lvl7pPr>
            <a:lvl8pPr marL="3371850" indent="-171450" defTabSz="457200" eaLnBrk="0" fontAlgn="base" hangingPunct="0">
              <a:spcBef>
                <a:spcPct val="20000"/>
              </a:spcBef>
              <a:spcAft>
                <a:spcPts val="600"/>
              </a:spcAft>
              <a:buClr>
                <a:srgbClr val="1287C3"/>
              </a:buClr>
              <a:buSzPct val="145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orbel" panose="020B0503020204020204" pitchFamily="34" charset="0"/>
              </a:defRPr>
            </a:lvl8pPr>
            <a:lvl9pPr marL="3829050" indent="-171450" defTabSz="457200" eaLnBrk="0" fontAlgn="base" hangingPunct="0">
              <a:spcBef>
                <a:spcPct val="20000"/>
              </a:spcBef>
              <a:spcAft>
                <a:spcPts val="600"/>
              </a:spcAft>
              <a:buClr>
                <a:srgbClr val="1287C3"/>
              </a:buClr>
              <a:buSzPct val="145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orbel" panose="020B0503020204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lang="en-GB" altLang="en-US" sz="3600" b="1">
                <a:solidFill>
                  <a:srgbClr val="262626"/>
                </a:solidFill>
              </a:rPr>
              <a:t>PESTLE ANALYSIS: Green Haven Florists</a:t>
            </a:r>
            <a:br>
              <a:rPr lang="en-GB" altLang="en-US" sz="3600">
                <a:solidFill>
                  <a:srgbClr val="000000"/>
                </a:solidFill>
              </a:rPr>
            </a:br>
            <a:endParaRPr lang="en-GB" altLang="en-US" sz="3600">
              <a:solidFill>
                <a:srgbClr val="262626"/>
              </a:solidFill>
            </a:endParaRPr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9C9D1F8F-7DB1-A136-80C5-ADDDE28A62FC}"/>
              </a:ext>
            </a:extLst>
          </p:cNvPr>
          <p:cNvSpPr>
            <a:spLocks noGrp="1" noChangeArrowheads="1"/>
          </p:cNvSpPr>
          <p:nvPr/>
        </p:nvSpPr>
        <p:spPr bwMode="auto">
          <a:xfrm>
            <a:off x="1279525" y="1539875"/>
            <a:ext cx="9632950" cy="4972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>
              <a:spcBef>
                <a:spcPct val="20000"/>
              </a:spcBef>
              <a:spcAft>
                <a:spcPts val="600"/>
              </a:spcAft>
              <a:buClr>
                <a:srgbClr val="1287C3"/>
              </a:buClr>
              <a:buSzPct val="145000"/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orbel" panose="020B0503020204020204" pitchFamily="34" charset="0"/>
              </a:defRPr>
            </a:lvl1pPr>
            <a:lvl2pPr marL="742950" indent="-285750">
              <a:spcBef>
                <a:spcPct val="20000"/>
              </a:spcBef>
              <a:spcAft>
                <a:spcPts val="600"/>
              </a:spcAft>
              <a:buClr>
                <a:srgbClr val="1287C3"/>
              </a:buClr>
              <a:buSzPct val="145000"/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orbel" panose="020B0503020204020204" pitchFamily="34" charset="0"/>
              </a:defRPr>
            </a:lvl2pPr>
            <a:lvl3pPr marL="1143000" indent="-228600">
              <a:spcBef>
                <a:spcPct val="20000"/>
              </a:spcBef>
              <a:spcAft>
                <a:spcPts val="600"/>
              </a:spcAft>
              <a:buClr>
                <a:srgbClr val="1287C3"/>
              </a:buClr>
              <a:buSzPct val="145000"/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3pPr>
            <a:lvl4pPr marL="1600200" indent="-228600">
              <a:spcBef>
                <a:spcPct val="20000"/>
              </a:spcBef>
              <a:spcAft>
                <a:spcPts val="600"/>
              </a:spcAft>
              <a:buClr>
                <a:srgbClr val="1287C3"/>
              </a:buClr>
              <a:buSzPct val="145000"/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Corbel" panose="020B0503020204020204" pitchFamily="34" charset="0"/>
              </a:defRPr>
            </a:lvl4pPr>
            <a:lvl5pPr marL="2057400" indent="-228600">
              <a:spcBef>
                <a:spcPct val="20000"/>
              </a:spcBef>
              <a:spcAft>
                <a:spcPts val="600"/>
              </a:spcAft>
              <a:buClr>
                <a:srgbClr val="1287C3"/>
              </a:buClr>
              <a:buSzPct val="145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orbel" panose="020B0503020204020204" pitchFamily="34" charset="0"/>
              </a:defRPr>
            </a:lvl5pPr>
            <a:lvl6pPr marL="2514600" indent="-228600" defTabSz="457200" eaLnBrk="0" fontAlgn="base" hangingPunct="0">
              <a:spcBef>
                <a:spcPct val="20000"/>
              </a:spcBef>
              <a:spcAft>
                <a:spcPts val="600"/>
              </a:spcAft>
              <a:buClr>
                <a:srgbClr val="1287C3"/>
              </a:buClr>
              <a:buSzPct val="145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orbel" panose="020B0503020204020204" pitchFamily="34" charset="0"/>
              </a:defRPr>
            </a:lvl6pPr>
            <a:lvl7pPr marL="2971800" indent="-228600" defTabSz="457200" eaLnBrk="0" fontAlgn="base" hangingPunct="0">
              <a:spcBef>
                <a:spcPct val="20000"/>
              </a:spcBef>
              <a:spcAft>
                <a:spcPts val="600"/>
              </a:spcAft>
              <a:buClr>
                <a:srgbClr val="1287C3"/>
              </a:buClr>
              <a:buSzPct val="145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orbel" panose="020B0503020204020204" pitchFamily="34" charset="0"/>
              </a:defRPr>
            </a:lvl7pPr>
            <a:lvl8pPr marL="3429000" indent="-228600" defTabSz="457200" eaLnBrk="0" fontAlgn="base" hangingPunct="0">
              <a:spcBef>
                <a:spcPct val="20000"/>
              </a:spcBef>
              <a:spcAft>
                <a:spcPts val="600"/>
              </a:spcAft>
              <a:buClr>
                <a:srgbClr val="1287C3"/>
              </a:buClr>
              <a:buSzPct val="145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orbel" panose="020B0503020204020204" pitchFamily="34" charset="0"/>
              </a:defRPr>
            </a:lvl8pPr>
            <a:lvl9pPr marL="3886200" indent="-228600" defTabSz="457200" eaLnBrk="0" fontAlgn="base" hangingPunct="0">
              <a:spcBef>
                <a:spcPct val="20000"/>
              </a:spcBef>
              <a:spcAft>
                <a:spcPts val="600"/>
              </a:spcAft>
              <a:buClr>
                <a:srgbClr val="1287C3"/>
              </a:buClr>
              <a:buSzPct val="145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orbel" panose="020B0503020204020204" pitchFamily="34" charset="0"/>
              </a:defRPr>
            </a:lvl9pPr>
          </a:lstStyle>
          <a:p>
            <a:pPr eaLnBrk="1" hangingPunct="1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 3" panose="05040102010807070707" pitchFamily="18" charset="2"/>
              <a:buChar char=""/>
            </a:pPr>
            <a:r>
              <a:rPr lang="en-GB" altLang="en-US" sz="2000" b="1" dirty="0">
                <a:solidFill>
                  <a:srgbClr val="404040"/>
                </a:solidFill>
              </a:rPr>
              <a:t>TECHNOLOGICAL</a:t>
            </a:r>
          </a:p>
          <a:p>
            <a:pPr eaLnBrk="1" hangingPunct="1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 3" panose="05040102010807070707" pitchFamily="18" charset="2"/>
              <a:buChar char=""/>
            </a:pPr>
            <a:r>
              <a:rPr lang="en-GB" altLang="en-US" sz="2000" dirty="0">
                <a:solidFill>
                  <a:srgbClr val="404040"/>
                </a:solidFill>
              </a:rPr>
              <a:t>They have an outdated website and lack of digital marketing</a:t>
            </a:r>
          </a:p>
          <a:p>
            <a:pPr eaLnBrk="1" hangingPunct="1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 3" panose="05040102010807070707" pitchFamily="18" charset="2"/>
              <a:buChar char=""/>
            </a:pPr>
            <a:r>
              <a:rPr lang="en-GB" altLang="en-US" sz="2000" dirty="0">
                <a:solidFill>
                  <a:srgbClr val="404040"/>
                </a:solidFill>
              </a:rPr>
              <a:t>Liam and Priya have to create an innovate delivery services</a:t>
            </a:r>
            <a:endParaRPr lang="en-GB" altLang="en-US" sz="1800" b="1" dirty="0">
              <a:solidFill>
                <a:srgbClr val="404040"/>
              </a:solidFill>
            </a:endParaRPr>
          </a:p>
          <a:p>
            <a:pPr eaLnBrk="1" hangingPunct="1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 3" panose="05040102010807070707" pitchFamily="18" charset="2"/>
              <a:buChar char=""/>
            </a:pPr>
            <a:r>
              <a:rPr lang="en-GB" altLang="en-US" sz="1800" b="1" dirty="0">
                <a:solidFill>
                  <a:srgbClr val="404040"/>
                </a:solidFill>
              </a:rPr>
              <a:t>LEGAL</a:t>
            </a:r>
          </a:p>
          <a:p>
            <a:pPr eaLnBrk="1" hangingPunct="1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 3" panose="05040102010807070707" pitchFamily="18" charset="2"/>
              <a:buChar char=""/>
            </a:pPr>
            <a:r>
              <a:rPr lang="en-GB" sz="1800" dirty="0"/>
              <a:t>Handling and selling perishable goods like flowers requires adherence to hygiene and safety standards.</a:t>
            </a:r>
          </a:p>
          <a:p>
            <a:pPr eaLnBrk="1" hangingPunct="1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 3" panose="05040102010807070707" pitchFamily="18" charset="2"/>
              <a:buChar char=""/>
            </a:pPr>
            <a:r>
              <a:rPr lang="en-GB" sz="1800" dirty="0"/>
              <a:t>Any website revamp must comply with GDPR and online consumer protection laws.</a:t>
            </a:r>
            <a:endParaRPr lang="en-GB" altLang="en-US" sz="1800" b="1" dirty="0">
              <a:solidFill>
                <a:srgbClr val="404040"/>
              </a:solidFill>
            </a:endParaRPr>
          </a:p>
          <a:p>
            <a:pPr eaLnBrk="1" hangingPunct="1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 3" panose="05040102010807070707" pitchFamily="18" charset="2"/>
              <a:buChar char=""/>
            </a:pPr>
            <a:r>
              <a:rPr lang="en-GB" altLang="en-US" sz="1800" b="1" dirty="0">
                <a:solidFill>
                  <a:srgbClr val="404040"/>
                </a:solidFill>
              </a:rPr>
              <a:t>ENVIRONMENTAL</a:t>
            </a:r>
          </a:p>
          <a:p>
            <a:pPr eaLnBrk="1" hangingPunct="1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 3" panose="05040102010807070707" pitchFamily="18" charset="2"/>
              <a:buChar char=""/>
            </a:pPr>
            <a:r>
              <a:rPr lang="en-GB" altLang="en-US" sz="1800" b="1" dirty="0">
                <a:solidFill>
                  <a:srgbClr val="404040"/>
                </a:solidFill>
              </a:rPr>
              <a:t> </a:t>
            </a:r>
            <a:r>
              <a:rPr lang="en-GB" sz="1800" dirty="0"/>
              <a:t>Customers expect eco-friendly practices, but these come at a higher cost. Green Haven’s commitment to biodegradable packaging and local sourcing aligns with this trend</a:t>
            </a:r>
          </a:p>
          <a:p>
            <a:pPr eaLnBrk="1" hangingPunct="1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 3" panose="05040102010807070707" pitchFamily="18" charset="2"/>
              <a:buChar char=""/>
            </a:pPr>
            <a:r>
              <a:rPr lang="en-GB" sz="1800" dirty="0"/>
              <a:t>Weather patterns and climate change affect flower availability and pricing, especially for imported varieties.</a:t>
            </a:r>
            <a:endParaRPr lang="en-GB" altLang="en-US" sz="1800" b="1" dirty="0">
              <a:solidFill>
                <a:srgbClr val="404040"/>
              </a:solidFill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>
            <a:extLst>
              <a:ext uri="{FF2B5EF4-FFF2-40B4-BE49-F238E27FC236}">
                <a16:creationId xmlns:a16="http://schemas.microsoft.com/office/drawing/2014/main" id="{84BAD22F-52BF-FA7B-A3F7-2B5E674F2152}"/>
              </a:ext>
            </a:extLst>
          </p:cNvPr>
          <p:cNvSpPr>
            <a:spLocks noGrp="1" noChangeArrowheads="1"/>
          </p:cNvSpPr>
          <p:nvPr/>
        </p:nvSpPr>
        <p:spPr bwMode="auto">
          <a:xfrm>
            <a:off x="2103437" y="476875"/>
            <a:ext cx="10088563" cy="5764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spcBef>
                <a:spcPct val="20000"/>
              </a:spcBef>
              <a:spcAft>
                <a:spcPts val="600"/>
              </a:spcAft>
              <a:buClr>
                <a:srgbClr val="1287C3"/>
              </a:buClr>
              <a:buSzPct val="145000"/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orbel" panose="020B0503020204020204" pitchFamily="34" charset="0"/>
              </a:defRPr>
            </a:lvl1pPr>
            <a:lvl2pPr marL="742950" indent="-285750">
              <a:spcBef>
                <a:spcPct val="20000"/>
              </a:spcBef>
              <a:spcAft>
                <a:spcPts val="600"/>
              </a:spcAft>
              <a:buClr>
                <a:srgbClr val="1287C3"/>
              </a:buClr>
              <a:buSzPct val="145000"/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orbel" panose="020B0503020204020204" pitchFamily="34" charset="0"/>
              </a:defRPr>
            </a:lvl2pPr>
            <a:lvl3pPr marL="1200150" indent="-285750">
              <a:spcBef>
                <a:spcPct val="20000"/>
              </a:spcBef>
              <a:spcAft>
                <a:spcPts val="600"/>
              </a:spcAft>
              <a:buClr>
                <a:srgbClr val="1287C3"/>
              </a:buClr>
              <a:buSzPct val="145000"/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3pPr>
            <a:lvl4pPr marL="1543050" indent="-171450">
              <a:spcBef>
                <a:spcPct val="20000"/>
              </a:spcBef>
              <a:spcAft>
                <a:spcPts val="600"/>
              </a:spcAft>
              <a:buClr>
                <a:srgbClr val="1287C3"/>
              </a:buClr>
              <a:buSzPct val="145000"/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Corbel" panose="020B0503020204020204" pitchFamily="34" charset="0"/>
              </a:defRPr>
            </a:lvl4pPr>
            <a:lvl5pPr marL="2000250" indent="-171450">
              <a:spcBef>
                <a:spcPct val="20000"/>
              </a:spcBef>
              <a:spcAft>
                <a:spcPts val="600"/>
              </a:spcAft>
              <a:buClr>
                <a:srgbClr val="1287C3"/>
              </a:buClr>
              <a:buSzPct val="145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orbel" panose="020B0503020204020204" pitchFamily="34" charset="0"/>
              </a:defRPr>
            </a:lvl5pPr>
            <a:lvl6pPr marL="2457450" indent="-171450" defTabSz="457200" eaLnBrk="0" fontAlgn="base" hangingPunct="0">
              <a:spcBef>
                <a:spcPct val="20000"/>
              </a:spcBef>
              <a:spcAft>
                <a:spcPts val="600"/>
              </a:spcAft>
              <a:buClr>
                <a:srgbClr val="1287C3"/>
              </a:buClr>
              <a:buSzPct val="145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orbel" panose="020B0503020204020204" pitchFamily="34" charset="0"/>
              </a:defRPr>
            </a:lvl6pPr>
            <a:lvl7pPr marL="2914650" indent="-171450" defTabSz="457200" eaLnBrk="0" fontAlgn="base" hangingPunct="0">
              <a:spcBef>
                <a:spcPct val="20000"/>
              </a:spcBef>
              <a:spcAft>
                <a:spcPts val="600"/>
              </a:spcAft>
              <a:buClr>
                <a:srgbClr val="1287C3"/>
              </a:buClr>
              <a:buSzPct val="145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orbel" panose="020B0503020204020204" pitchFamily="34" charset="0"/>
              </a:defRPr>
            </a:lvl7pPr>
            <a:lvl8pPr marL="3371850" indent="-171450" defTabSz="457200" eaLnBrk="0" fontAlgn="base" hangingPunct="0">
              <a:spcBef>
                <a:spcPct val="20000"/>
              </a:spcBef>
              <a:spcAft>
                <a:spcPts val="600"/>
              </a:spcAft>
              <a:buClr>
                <a:srgbClr val="1287C3"/>
              </a:buClr>
              <a:buSzPct val="145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orbel" panose="020B0503020204020204" pitchFamily="34" charset="0"/>
              </a:defRPr>
            </a:lvl8pPr>
            <a:lvl9pPr marL="3829050" indent="-171450" defTabSz="457200" eaLnBrk="0" fontAlgn="base" hangingPunct="0">
              <a:spcBef>
                <a:spcPct val="20000"/>
              </a:spcBef>
              <a:spcAft>
                <a:spcPts val="600"/>
              </a:spcAft>
              <a:buClr>
                <a:srgbClr val="1287C3"/>
              </a:buClr>
              <a:buSzPct val="145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orbel" panose="020B0503020204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lang="en-GB" altLang="en-US" sz="3200" b="1" dirty="0">
                <a:solidFill>
                  <a:srgbClr val="262626"/>
                </a:solidFill>
              </a:rPr>
              <a:t>Cause and effect analysis: Fishbone diagram</a:t>
            </a:r>
            <a:endParaRPr lang="en-US" altLang="en-US" sz="3200" dirty="0">
              <a:solidFill>
                <a:srgbClr val="000000"/>
              </a:solidFill>
            </a:endParaRPr>
          </a:p>
        </p:txBody>
      </p:sp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D2AE39CD-3FC0-EC81-65A5-82BEA399F871}"/>
              </a:ext>
            </a:extLst>
          </p:cNvPr>
          <p:cNvSpPr>
            <a:spLocks noGrp="1" noChangeArrowheads="1"/>
          </p:cNvSpPr>
          <p:nvPr/>
        </p:nvSpPr>
        <p:spPr bwMode="auto">
          <a:xfrm>
            <a:off x="1441571" y="1551450"/>
            <a:ext cx="9632950" cy="4972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>
              <a:spcBef>
                <a:spcPct val="20000"/>
              </a:spcBef>
              <a:spcAft>
                <a:spcPts val="600"/>
              </a:spcAft>
              <a:buClr>
                <a:srgbClr val="1287C3"/>
              </a:buClr>
              <a:buSzPct val="145000"/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orbel" panose="020B0503020204020204" pitchFamily="34" charset="0"/>
              </a:defRPr>
            </a:lvl1pPr>
            <a:lvl2pPr marL="742950" indent="-285750">
              <a:spcBef>
                <a:spcPct val="20000"/>
              </a:spcBef>
              <a:spcAft>
                <a:spcPts val="600"/>
              </a:spcAft>
              <a:buClr>
                <a:srgbClr val="1287C3"/>
              </a:buClr>
              <a:buSzPct val="145000"/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orbel" panose="020B0503020204020204" pitchFamily="34" charset="0"/>
              </a:defRPr>
            </a:lvl2pPr>
            <a:lvl3pPr marL="1143000" indent="-228600">
              <a:spcBef>
                <a:spcPct val="20000"/>
              </a:spcBef>
              <a:spcAft>
                <a:spcPts val="600"/>
              </a:spcAft>
              <a:buClr>
                <a:srgbClr val="1287C3"/>
              </a:buClr>
              <a:buSzPct val="145000"/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3pPr>
            <a:lvl4pPr marL="1600200" indent="-228600">
              <a:spcBef>
                <a:spcPct val="20000"/>
              </a:spcBef>
              <a:spcAft>
                <a:spcPts val="600"/>
              </a:spcAft>
              <a:buClr>
                <a:srgbClr val="1287C3"/>
              </a:buClr>
              <a:buSzPct val="145000"/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Corbel" panose="020B0503020204020204" pitchFamily="34" charset="0"/>
              </a:defRPr>
            </a:lvl4pPr>
            <a:lvl5pPr marL="2057400" indent="-228600">
              <a:spcBef>
                <a:spcPct val="20000"/>
              </a:spcBef>
              <a:spcAft>
                <a:spcPts val="600"/>
              </a:spcAft>
              <a:buClr>
                <a:srgbClr val="1287C3"/>
              </a:buClr>
              <a:buSzPct val="145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orbel" panose="020B0503020204020204" pitchFamily="34" charset="0"/>
              </a:defRPr>
            </a:lvl5pPr>
            <a:lvl6pPr marL="2514600" indent="-228600" defTabSz="457200" eaLnBrk="0" fontAlgn="base" hangingPunct="0">
              <a:spcBef>
                <a:spcPct val="20000"/>
              </a:spcBef>
              <a:spcAft>
                <a:spcPts val="600"/>
              </a:spcAft>
              <a:buClr>
                <a:srgbClr val="1287C3"/>
              </a:buClr>
              <a:buSzPct val="145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orbel" panose="020B0503020204020204" pitchFamily="34" charset="0"/>
              </a:defRPr>
            </a:lvl6pPr>
            <a:lvl7pPr marL="2971800" indent="-228600" defTabSz="457200" eaLnBrk="0" fontAlgn="base" hangingPunct="0">
              <a:spcBef>
                <a:spcPct val="20000"/>
              </a:spcBef>
              <a:spcAft>
                <a:spcPts val="600"/>
              </a:spcAft>
              <a:buClr>
                <a:srgbClr val="1287C3"/>
              </a:buClr>
              <a:buSzPct val="145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orbel" panose="020B0503020204020204" pitchFamily="34" charset="0"/>
              </a:defRPr>
            </a:lvl7pPr>
            <a:lvl8pPr marL="3429000" indent="-228600" defTabSz="457200" eaLnBrk="0" fontAlgn="base" hangingPunct="0">
              <a:spcBef>
                <a:spcPct val="20000"/>
              </a:spcBef>
              <a:spcAft>
                <a:spcPts val="600"/>
              </a:spcAft>
              <a:buClr>
                <a:srgbClr val="1287C3"/>
              </a:buClr>
              <a:buSzPct val="145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orbel" panose="020B0503020204020204" pitchFamily="34" charset="0"/>
              </a:defRPr>
            </a:lvl8pPr>
            <a:lvl9pPr marL="3886200" indent="-228600" defTabSz="457200" eaLnBrk="0" fontAlgn="base" hangingPunct="0">
              <a:spcBef>
                <a:spcPct val="20000"/>
              </a:spcBef>
              <a:spcAft>
                <a:spcPts val="600"/>
              </a:spcAft>
              <a:buClr>
                <a:srgbClr val="1287C3"/>
              </a:buClr>
              <a:buSzPct val="145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orbel" panose="020B0503020204020204" pitchFamily="34" charset="0"/>
              </a:defRPr>
            </a:lvl9pPr>
          </a:lstStyle>
          <a:p>
            <a:pPr eaLnBrk="1" hangingPunct="1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 3" panose="05040102010807070707" pitchFamily="18" charset="2"/>
              <a:buChar char=""/>
            </a:pPr>
            <a:r>
              <a:rPr lang="en-GB" sz="2000" dirty="0"/>
              <a:t>Fishbone Diagram: </a:t>
            </a:r>
          </a:p>
          <a:p>
            <a:pPr marL="0" indent="0" eaLnBrk="1" hangingPunct="1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Tx/>
              <a:buNone/>
            </a:pPr>
            <a:r>
              <a:rPr lang="en-GB" sz="2000" dirty="0"/>
              <a:t>	Decline in Profitability at Green Haven Florists</a:t>
            </a:r>
            <a:endParaRPr lang="en-GB" altLang="en-US" sz="1800" b="1" dirty="0">
              <a:solidFill>
                <a:srgbClr val="404040"/>
              </a:solidFill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itle 1">
            <a:extLst>
              <a:ext uri="{FF2B5EF4-FFF2-40B4-BE49-F238E27FC236}">
                <a16:creationId xmlns:a16="http://schemas.microsoft.com/office/drawing/2014/main" id="{1641C7F9-979B-C1FB-C7B3-8D83142A4BD8}"/>
              </a:ext>
            </a:extLst>
          </p:cNvPr>
          <p:cNvSpPr>
            <a:spLocks noGrp="1" noChangeArrowheads="1"/>
          </p:cNvSpPr>
          <p:nvPr/>
        </p:nvSpPr>
        <p:spPr bwMode="auto">
          <a:xfrm>
            <a:off x="5075238" y="288925"/>
            <a:ext cx="2598737" cy="793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spcBef>
                <a:spcPct val="20000"/>
              </a:spcBef>
              <a:spcAft>
                <a:spcPts val="600"/>
              </a:spcAft>
              <a:buClr>
                <a:srgbClr val="1287C3"/>
              </a:buClr>
              <a:buSzPct val="145000"/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orbel" panose="020B0503020204020204" pitchFamily="34" charset="0"/>
              </a:defRPr>
            </a:lvl1pPr>
            <a:lvl2pPr marL="742950" indent="-285750">
              <a:spcBef>
                <a:spcPct val="20000"/>
              </a:spcBef>
              <a:spcAft>
                <a:spcPts val="600"/>
              </a:spcAft>
              <a:buClr>
                <a:srgbClr val="1287C3"/>
              </a:buClr>
              <a:buSzPct val="145000"/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orbel" panose="020B0503020204020204" pitchFamily="34" charset="0"/>
              </a:defRPr>
            </a:lvl2pPr>
            <a:lvl3pPr marL="1200150" indent="-285750">
              <a:spcBef>
                <a:spcPct val="20000"/>
              </a:spcBef>
              <a:spcAft>
                <a:spcPts val="600"/>
              </a:spcAft>
              <a:buClr>
                <a:srgbClr val="1287C3"/>
              </a:buClr>
              <a:buSzPct val="145000"/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3pPr>
            <a:lvl4pPr marL="1543050" indent="-171450">
              <a:spcBef>
                <a:spcPct val="20000"/>
              </a:spcBef>
              <a:spcAft>
                <a:spcPts val="600"/>
              </a:spcAft>
              <a:buClr>
                <a:srgbClr val="1287C3"/>
              </a:buClr>
              <a:buSzPct val="145000"/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Corbel" panose="020B0503020204020204" pitchFamily="34" charset="0"/>
              </a:defRPr>
            </a:lvl4pPr>
            <a:lvl5pPr marL="2000250" indent="-171450">
              <a:spcBef>
                <a:spcPct val="20000"/>
              </a:spcBef>
              <a:spcAft>
                <a:spcPts val="600"/>
              </a:spcAft>
              <a:buClr>
                <a:srgbClr val="1287C3"/>
              </a:buClr>
              <a:buSzPct val="145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orbel" panose="020B0503020204020204" pitchFamily="34" charset="0"/>
              </a:defRPr>
            </a:lvl5pPr>
            <a:lvl6pPr marL="2457450" indent="-171450" defTabSz="457200" eaLnBrk="0" fontAlgn="base" hangingPunct="0">
              <a:spcBef>
                <a:spcPct val="20000"/>
              </a:spcBef>
              <a:spcAft>
                <a:spcPts val="600"/>
              </a:spcAft>
              <a:buClr>
                <a:srgbClr val="1287C3"/>
              </a:buClr>
              <a:buSzPct val="145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orbel" panose="020B0503020204020204" pitchFamily="34" charset="0"/>
              </a:defRPr>
            </a:lvl6pPr>
            <a:lvl7pPr marL="2914650" indent="-171450" defTabSz="457200" eaLnBrk="0" fontAlgn="base" hangingPunct="0">
              <a:spcBef>
                <a:spcPct val="20000"/>
              </a:spcBef>
              <a:spcAft>
                <a:spcPts val="600"/>
              </a:spcAft>
              <a:buClr>
                <a:srgbClr val="1287C3"/>
              </a:buClr>
              <a:buSzPct val="145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orbel" panose="020B0503020204020204" pitchFamily="34" charset="0"/>
              </a:defRPr>
            </a:lvl7pPr>
            <a:lvl8pPr marL="3371850" indent="-171450" defTabSz="457200" eaLnBrk="0" fontAlgn="base" hangingPunct="0">
              <a:spcBef>
                <a:spcPct val="20000"/>
              </a:spcBef>
              <a:spcAft>
                <a:spcPts val="600"/>
              </a:spcAft>
              <a:buClr>
                <a:srgbClr val="1287C3"/>
              </a:buClr>
              <a:buSzPct val="145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orbel" panose="020B0503020204020204" pitchFamily="34" charset="0"/>
              </a:defRPr>
            </a:lvl8pPr>
            <a:lvl9pPr marL="3829050" indent="-171450" defTabSz="457200" eaLnBrk="0" fontAlgn="base" hangingPunct="0">
              <a:spcBef>
                <a:spcPct val="20000"/>
              </a:spcBef>
              <a:spcAft>
                <a:spcPts val="600"/>
              </a:spcAft>
              <a:buClr>
                <a:srgbClr val="1287C3"/>
              </a:buClr>
              <a:buSzPct val="145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orbel" panose="020B0503020204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lang="en-GB" altLang="en-US" sz="4000" b="1">
                <a:solidFill>
                  <a:srgbClr val="262626"/>
                </a:solidFill>
              </a:rPr>
              <a:t>Conclusion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362658E-6923-2D47-6FEF-81032C8DC828}"/>
              </a:ext>
            </a:extLst>
          </p:cNvPr>
          <p:cNvSpPr txBox="1"/>
          <p:nvPr/>
        </p:nvSpPr>
        <p:spPr>
          <a:xfrm>
            <a:off x="1255853" y="1846161"/>
            <a:ext cx="10249382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500" dirty="0"/>
              <a:t>Green Haven Florists is at a critical juncture. The business’s decline in foot traffic and revenue stems from a convergence of external pressures—economic shifts, digital disruption, and rising competition—as well as internal challenges like outdated technology and limited marketing. </a:t>
            </a:r>
          </a:p>
          <a:p>
            <a:r>
              <a:rPr lang="en-GB" sz="2500" dirty="0"/>
              <a:t>Liam and Priya must embrace strategic transformation. This includes modernising their digital presence, expanding flexible delivery options, and leveraging their eco-conscious brand to differentiate from competitors. By aligning their operations with current consumer expectations and market trends, Green Haven can reposition itself not just as a florist, but as a community-rooted, digitally savvy, and environmentally responsible brand.</a:t>
            </a:r>
          </a:p>
          <a:p>
            <a:endParaRPr lang="en-GB" sz="3000" kern="1200" dirty="0">
              <a:solidFill>
                <a:schemeClr val="tx1"/>
              </a:solidFill>
              <a:latin typeface="Corbel" panose="020B0503020204020204" pitchFamily="34" charset="0"/>
              <a:ea typeface="+mn-ea"/>
              <a:cs typeface="+mn-cs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itle 1">
            <a:extLst>
              <a:ext uri="{FF2B5EF4-FFF2-40B4-BE49-F238E27FC236}">
                <a16:creationId xmlns:a16="http://schemas.microsoft.com/office/drawing/2014/main" id="{7E690616-3EB2-1F29-3DFF-BA1321FBC42A}"/>
              </a:ext>
            </a:extLst>
          </p:cNvPr>
          <p:cNvSpPr>
            <a:spLocks noGrp="1" noChangeArrowheads="1"/>
          </p:cNvSpPr>
          <p:nvPr/>
        </p:nvSpPr>
        <p:spPr bwMode="auto">
          <a:xfrm>
            <a:off x="1811338" y="231775"/>
            <a:ext cx="8915400" cy="860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spcBef>
                <a:spcPct val="20000"/>
              </a:spcBef>
              <a:spcAft>
                <a:spcPts val="600"/>
              </a:spcAft>
              <a:buClr>
                <a:srgbClr val="1287C3"/>
              </a:buClr>
              <a:buSzPct val="145000"/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orbel" panose="020B0503020204020204" pitchFamily="34" charset="0"/>
              </a:defRPr>
            </a:lvl1pPr>
            <a:lvl2pPr marL="742950" indent="-285750">
              <a:spcBef>
                <a:spcPct val="20000"/>
              </a:spcBef>
              <a:spcAft>
                <a:spcPts val="600"/>
              </a:spcAft>
              <a:buClr>
                <a:srgbClr val="1287C3"/>
              </a:buClr>
              <a:buSzPct val="145000"/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orbel" panose="020B0503020204020204" pitchFamily="34" charset="0"/>
              </a:defRPr>
            </a:lvl2pPr>
            <a:lvl3pPr marL="1200150" indent="-285750">
              <a:spcBef>
                <a:spcPct val="20000"/>
              </a:spcBef>
              <a:spcAft>
                <a:spcPts val="600"/>
              </a:spcAft>
              <a:buClr>
                <a:srgbClr val="1287C3"/>
              </a:buClr>
              <a:buSzPct val="145000"/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3pPr>
            <a:lvl4pPr marL="1543050" indent="-171450">
              <a:spcBef>
                <a:spcPct val="20000"/>
              </a:spcBef>
              <a:spcAft>
                <a:spcPts val="600"/>
              </a:spcAft>
              <a:buClr>
                <a:srgbClr val="1287C3"/>
              </a:buClr>
              <a:buSzPct val="145000"/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Corbel" panose="020B0503020204020204" pitchFamily="34" charset="0"/>
              </a:defRPr>
            </a:lvl4pPr>
            <a:lvl5pPr marL="2000250" indent="-171450">
              <a:spcBef>
                <a:spcPct val="20000"/>
              </a:spcBef>
              <a:spcAft>
                <a:spcPts val="600"/>
              </a:spcAft>
              <a:buClr>
                <a:srgbClr val="1287C3"/>
              </a:buClr>
              <a:buSzPct val="145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orbel" panose="020B0503020204020204" pitchFamily="34" charset="0"/>
              </a:defRPr>
            </a:lvl5pPr>
            <a:lvl6pPr marL="2457450" indent="-171450" defTabSz="457200" eaLnBrk="0" fontAlgn="base" hangingPunct="0">
              <a:spcBef>
                <a:spcPct val="20000"/>
              </a:spcBef>
              <a:spcAft>
                <a:spcPts val="600"/>
              </a:spcAft>
              <a:buClr>
                <a:srgbClr val="1287C3"/>
              </a:buClr>
              <a:buSzPct val="145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orbel" panose="020B0503020204020204" pitchFamily="34" charset="0"/>
              </a:defRPr>
            </a:lvl6pPr>
            <a:lvl7pPr marL="2914650" indent="-171450" defTabSz="457200" eaLnBrk="0" fontAlgn="base" hangingPunct="0">
              <a:spcBef>
                <a:spcPct val="20000"/>
              </a:spcBef>
              <a:spcAft>
                <a:spcPts val="600"/>
              </a:spcAft>
              <a:buClr>
                <a:srgbClr val="1287C3"/>
              </a:buClr>
              <a:buSzPct val="145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orbel" panose="020B0503020204020204" pitchFamily="34" charset="0"/>
              </a:defRPr>
            </a:lvl7pPr>
            <a:lvl8pPr marL="3371850" indent="-171450" defTabSz="457200" eaLnBrk="0" fontAlgn="base" hangingPunct="0">
              <a:spcBef>
                <a:spcPct val="20000"/>
              </a:spcBef>
              <a:spcAft>
                <a:spcPts val="600"/>
              </a:spcAft>
              <a:buClr>
                <a:srgbClr val="1287C3"/>
              </a:buClr>
              <a:buSzPct val="145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orbel" panose="020B0503020204020204" pitchFamily="34" charset="0"/>
              </a:defRPr>
            </a:lvl8pPr>
            <a:lvl9pPr marL="3829050" indent="-171450" defTabSz="457200" eaLnBrk="0" fontAlgn="base" hangingPunct="0">
              <a:spcBef>
                <a:spcPct val="20000"/>
              </a:spcBef>
              <a:spcAft>
                <a:spcPts val="600"/>
              </a:spcAft>
              <a:buClr>
                <a:srgbClr val="1287C3"/>
              </a:buClr>
              <a:buSzPct val="145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orbel" panose="020B0503020204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lang="en-GB" altLang="en-US" sz="4000" b="1">
                <a:solidFill>
                  <a:srgbClr val="262626"/>
                </a:solidFill>
              </a:rPr>
              <a:t>References </a:t>
            </a:r>
          </a:p>
        </p:txBody>
      </p:sp>
      <p:sp>
        <p:nvSpPr>
          <p:cNvPr id="5" name="Text Placeholder 2">
            <a:extLst>
              <a:ext uri="{FF2B5EF4-FFF2-40B4-BE49-F238E27FC236}">
                <a16:creationId xmlns:a16="http://schemas.microsoft.com/office/drawing/2014/main" id="{DD761607-63C1-7BBF-68B1-227200EADDD3}"/>
              </a:ext>
            </a:extLst>
          </p:cNvPr>
          <p:cNvSpPr>
            <a:spLocks noGrp="1"/>
          </p:cNvSpPr>
          <p:nvPr/>
        </p:nvSpPr>
        <p:spPr>
          <a:xfrm>
            <a:off x="1649413" y="1403350"/>
            <a:ext cx="9915525" cy="451643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None/>
              <a:defRPr sz="20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GB" b="1" dirty="0">
                <a:solidFill>
                  <a:srgbClr val="111111"/>
                </a:solidFill>
                <a:latin typeface="Arial"/>
                <a:ea typeface="Roboto"/>
                <a:cs typeface="Roboto"/>
              </a:rPr>
              <a:t>Calculator Ultra (2025)</a:t>
            </a:r>
            <a:r>
              <a:rPr lang="en-GB" b="1" i="1" dirty="0">
                <a:solidFill>
                  <a:srgbClr val="111111"/>
                </a:solidFill>
                <a:latin typeface="Arial"/>
                <a:ea typeface="Roboto"/>
                <a:cs typeface="Roboto"/>
              </a:rPr>
              <a:t> </a:t>
            </a:r>
            <a:r>
              <a:rPr lang="en-GB" b="1" i="1" dirty="0">
                <a:solidFill>
                  <a:srgbClr val="1D4ED8"/>
                </a:solidFill>
                <a:latin typeface="Arial"/>
                <a:ea typeface="Roboto"/>
                <a:cs typeface="Roboto"/>
              </a:rPr>
              <a:t>Find More Calculator</a:t>
            </a:r>
            <a:r>
              <a:rPr lang="en-GB" b="1" dirty="0">
                <a:solidFill>
                  <a:srgbClr val="1D4ED8"/>
                </a:solidFill>
                <a:latin typeface="Arial"/>
                <a:ea typeface="Roboto"/>
                <a:cs typeface="Roboto"/>
              </a:rPr>
              <a:t> Available at: </a:t>
            </a:r>
            <a:r>
              <a:rPr lang="en-GB" dirty="0">
                <a:solidFill>
                  <a:srgbClr val="1D4ED8"/>
                </a:solidFill>
                <a:latin typeface="Arial"/>
                <a:ea typeface="+mn-lt"/>
                <a:cs typeface="+mn-lt"/>
                <a:hlinkClick r:id="rId2"/>
              </a:rPr>
              <a:t>Drop in Sales Calculator &amp; Formula Online Calculator Ultra</a:t>
            </a:r>
            <a:r>
              <a:rPr lang="en-GB" b="1" i="1" dirty="0">
                <a:latin typeface="Arial"/>
                <a:ea typeface="Roboto"/>
                <a:cs typeface="Roboto"/>
              </a:rPr>
              <a:t> </a:t>
            </a:r>
            <a:r>
              <a:rPr lang="en-GB" b="1" dirty="0">
                <a:latin typeface="Arial"/>
                <a:ea typeface="Roboto"/>
                <a:cs typeface="Roboto"/>
              </a:rPr>
              <a:t>(Accessed:  6 October 2025).</a:t>
            </a:r>
          </a:p>
          <a:p>
            <a:pPr>
              <a:defRPr/>
            </a:pPr>
            <a:r>
              <a:rPr lang="en-GB" dirty="0">
                <a:hlinkClick r:id="rId3"/>
              </a:rPr>
              <a:t>The-5W2H-Problem-Solving-Method.pdf</a:t>
            </a:r>
            <a:endParaRPr lang="en-GB" dirty="0"/>
          </a:p>
          <a:p>
            <a:pPr>
              <a:defRPr/>
            </a:pPr>
            <a:r>
              <a:rPr lang="en-GB" dirty="0">
                <a:hlinkClick r:id="rId4"/>
              </a:rPr>
              <a:t>The Consequences of Not Following Business Regulations - Vander Law</a:t>
            </a:r>
            <a:endParaRPr lang="en-GB" dirty="0"/>
          </a:p>
          <a:p>
            <a:pPr>
              <a:defRPr/>
            </a:pPr>
            <a:r>
              <a:rPr lang="en-GB" dirty="0">
                <a:hlinkClick r:id="rId5"/>
              </a:rPr>
              <a:t>PESTLE analysis | CIPD</a:t>
            </a:r>
            <a:endParaRPr lang="en-GB" dirty="0"/>
          </a:p>
          <a:p>
            <a:pPr>
              <a:defRPr/>
            </a:pPr>
            <a:r>
              <a:rPr lang="en-GB" dirty="0">
                <a:hlinkClick r:id="rId6"/>
              </a:rPr>
              <a:t>Business regulation: guidance and tools - GOV.UK</a:t>
            </a:r>
            <a:endParaRPr lang="en-GB" dirty="0"/>
          </a:p>
          <a:p>
            <a:pPr>
              <a:defRPr/>
            </a:pPr>
            <a:r>
              <a:rPr lang="en-GB" dirty="0">
                <a:hlinkClick r:id="rId7"/>
              </a:rPr>
              <a:t>What is a PESTLE Analysis? A Complete PESTLE Analysis Guide</a:t>
            </a:r>
            <a:endParaRPr lang="en-GB" dirty="0"/>
          </a:p>
          <a:p>
            <a:pPr>
              <a:defRPr/>
            </a:pPr>
            <a:br>
              <a:rPr lang="en-GB" b="1" dirty="0">
                <a:latin typeface="Arial"/>
                <a:ea typeface="Roboto"/>
                <a:cs typeface="Roboto"/>
              </a:rPr>
            </a:br>
            <a:endParaRPr lang="en-GB" sz="1800" b="1" dirty="0">
              <a:solidFill>
                <a:srgbClr val="1D4ED8"/>
              </a:solidFill>
              <a:latin typeface="Roboto"/>
              <a:ea typeface="Roboto"/>
              <a:cs typeface="Roboto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3" descr="Thank You Images - Free Download on Freepik">
            <a:extLst>
              <a:ext uri="{FF2B5EF4-FFF2-40B4-BE49-F238E27FC236}">
                <a16:creationId xmlns:a16="http://schemas.microsoft.com/office/drawing/2014/main" id="{E603C60C-5CCA-FFA2-3156-1911A2D6891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43" r="174" b="3"/>
          <a:stretch>
            <a:fillRect/>
          </a:stretch>
        </p:blipFill>
        <p:spPr bwMode="auto">
          <a:xfrm>
            <a:off x="1882775" y="1081088"/>
            <a:ext cx="4213225" cy="43259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398D0E82-D3BA-E3EE-E253-AC4885035566}"/>
              </a:ext>
            </a:extLst>
          </p:cNvPr>
          <p:cNvSpPr>
            <a:spLocks noGrp="1"/>
          </p:cNvSpPr>
          <p:nvPr/>
        </p:nvSpPr>
        <p:spPr>
          <a:xfrm>
            <a:off x="7566024" y="2118166"/>
            <a:ext cx="4078107" cy="1310833"/>
          </a:xfrm>
          <a:prstGeom prst="rect">
            <a:avLst/>
          </a:prstGeom>
        </p:spPr>
        <p:txBody>
          <a:bodyPr anchor="b">
            <a:normAutofit fontScale="92500" lnSpcReduction="10000"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>
              <a:defRPr/>
            </a:pPr>
            <a:r>
              <a:rPr lang="en-US" sz="4100" dirty="0"/>
              <a:t>				</a:t>
            </a:r>
            <a:r>
              <a:rPr lang="en-US" sz="5400" b="1" dirty="0"/>
              <a:t>Questions</a:t>
            </a:r>
            <a:r>
              <a:rPr lang="en-US" sz="5400" dirty="0"/>
              <a:t> </a:t>
            </a: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rallax">
  <a:themeElements>
    <a:clrScheme name="Parallax">
      <a:dk1>
        <a:sysClr val="windowText" lastClr="000000"/>
      </a:dk1>
      <a:lt1>
        <a:sysClr val="window" lastClr="FFFFFF"/>
      </a:lt1>
      <a:dk2>
        <a:srgbClr val="212121"/>
      </a:dk2>
      <a:lt2>
        <a:srgbClr val="CDD0D1"/>
      </a:lt2>
      <a:accent1>
        <a:srgbClr val="30ACEC"/>
      </a:accent1>
      <a:accent2>
        <a:srgbClr val="80C34F"/>
      </a:accent2>
      <a:accent3>
        <a:srgbClr val="E29D3E"/>
      </a:accent3>
      <a:accent4>
        <a:srgbClr val="D64A3B"/>
      </a:accent4>
      <a:accent5>
        <a:srgbClr val="D64787"/>
      </a:accent5>
      <a:accent6>
        <a:srgbClr val="A666E1"/>
      </a:accent6>
      <a:hlink>
        <a:srgbClr val="3085ED"/>
      </a:hlink>
      <a:folHlink>
        <a:srgbClr val="82B6F4"/>
      </a:folHlink>
    </a:clrScheme>
    <a:fontScheme name="Parallax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allax" id="{3388167B-A2EB-4685-9635-1831D9AEF8C4}" vid="{4F7A876A-7598-49CA-AFC8-8EDA2551E4A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TM03457496[[fn=Parallax]]</Template>
  <TotalTime>797</TotalTime>
  <Words>760</Words>
  <Application>Microsoft Office PowerPoint</Application>
  <PresentationFormat>Widescreen</PresentationFormat>
  <Paragraphs>90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3" baseType="lpstr">
      <vt:lpstr>Corbel</vt:lpstr>
      <vt:lpstr>Arial</vt:lpstr>
      <vt:lpstr>Aptos</vt:lpstr>
      <vt:lpstr>A</vt:lpstr>
      <vt:lpstr>Calibri</vt:lpstr>
      <vt:lpstr>Abadi</vt:lpstr>
      <vt:lpstr>Wingdings 3</vt:lpstr>
      <vt:lpstr>Roboto</vt:lpstr>
      <vt:lpstr>Parallax</vt:lpstr>
      <vt:lpstr>PowerPoint Presentation</vt:lpstr>
      <vt:lpstr>PowerPoint Presentation</vt:lpstr>
      <vt:lpstr>Introduction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Rosa Piminchumo</dc:creator>
  <cp:lastModifiedBy>Rosa Piminchumo</cp:lastModifiedBy>
  <cp:revision>26</cp:revision>
  <dcterms:created xsi:type="dcterms:W3CDTF">2025-11-05T10:38:34Z</dcterms:created>
  <dcterms:modified xsi:type="dcterms:W3CDTF">2025-11-11T20:22:47Z</dcterms:modified>
</cp:coreProperties>
</file>