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2"/>
  </p:notesMasterIdLst>
  <p:handoutMasterIdLst>
    <p:handoutMasterId r:id="rId33"/>
  </p:handoutMasterIdLst>
  <p:sldIdLst>
    <p:sldId id="263" r:id="rId2"/>
    <p:sldId id="296" r:id="rId3"/>
    <p:sldId id="264" r:id="rId4"/>
    <p:sldId id="265" r:id="rId5"/>
    <p:sldId id="286" r:id="rId6"/>
    <p:sldId id="259" r:id="rId7"/>
    <p:sldId id="266" r:id="rId8"/>
    <p:sldId id="269" r:id="rId9"/>
    <p:sldId id="291" r:id="rId10"/>
    <p:sldId id="267" r:id="rId11"/>
    <p:sldId id="292" r:id="rId12"/>
    <p:sldId id="268" r:id="rId13"/>
    <p:sldId id="270" r:id="rId14"/>
    <p:sldId id="290" r:id="rId15"/>
    <p:sldId id="271" r:id="rId16"/>
    <p:sldId id="272" r:id="rId17"/>
    <p:sldId id="297" r:id="rId18"/>
    <p:sldId id="278" r:id="rId19"/>
    <p:sldId id="279" r:id="rId20"/>
    <p:sldId id="275" r:id="rId21"/>
    <p:sldId id="281" r:id="rId22"/>
    <p:sldId id="293" r:id="rId23"/>
    <p:sldId id="294" r:id="rId24"/>
    <p:sldId id="280" r:id="rId25"/>
    <p:sldId id="288" r:id="rId26"/>
    <p:sldId id="274" r:id="rId27"/>
    <p:sldId id="284" r:id="rId28"/>
    <p:sldId id="295" r:id="rId29"/>
    <p:sldId id="276" r:id="rId30"/>
    <p:sldId id="283"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BC89EF96-8CEA-46FF-86C4-4CE0E7609802}">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162" autoAdjust="0"/>
    <p:restoredTop sz="94704" autoAdjust="0"/>
  </p:normalViewPr>
  <p:slideViewPr>
    <p:cSldViewPr snapToGrid="0">
      <p:cViewPr varScale="1">
        <p:scale>
          <a:sx n="68" d="100"/>
          <a:sy n="68" d="100"/>
        </p:scale>
        <p:origin x="894" y="60"/>
      </p:cViewPr>
      <p:guideLst/>
    </p:cSldViewPr>
  </p:slideViewPr>
  <p:notesTextViewPr>
    <p:cViewPr>
      <p:scale>
        <a:sx n="66" d="100"/>
        <a:sy n="66" d="100"/>
      </p:scale>
      <p:origin x="0" y="0"/>
    </p:cViewPr>
  </p:notesTextViewPr>
  <p:notesViewPr>
    <p:cSldViewPr snapToGrid="0" showGuides="1">
      <p:cViewPr varScale="1">
        <p:scale>
          <a:sx n="79" d="100"/>
          <a:sy n="79" d="100"/>
        </p:scale>
        <p:origin x="3198"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F741D12-1BA0-4D16-B253-39E4DA7AD69F}" type="datetimeFigureOut">
              <a:rPr lang="en-US" smtClean="0"/>
              <a:t>2/26/2019</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F910782-FDC2-4F7C-A018-7A502E5089C7}" type="slidenum">
              <a:rPr lang="en-US" smtClean="0"/>
              <a:t>‹#›</a:t>
            </a:fld>
            <a:endParaRPr lang="en-US"/>
          </a:p>
        </p:txBody>
      </p:sp>
    </p:spTree>
    <p:extLst>
      <p:ext uri="{BB962C8B-B14F-4D97-AF65-F5344CB8AC3E}">
        <p14:creationId xmlns:p14="http://schemas.microsoft.com/office/powerpoint/2010/main" val="19448377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D0E036-A0EF-40EA-AC2B-818A5F8CFC1C}" type="datetimeFigureOut">
              <a:rPr lang="en-US" smtClean="0"/>
              <a:t>2/26/2019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936D52-512B-47DE-BC94-6C88A56CE986}" type="slidenum">
              <a:rPr lang="en-US" smtClean="0"/>
              <a:t>‹#›</a:t>
            </a:fld>
            <a:endParaRPr lang="en-US"/>
          </a:p>
        </p:txBody>
      </p:sp>
    </p:spTree>
    <p:extLst>
      <p:ext uri="{BB962C8B-B14F-4D97-AF65-F5344CB8AC3E}">
        <p14:creationId xmlns:p14="http://schemas.microsoft.com/office/powerpoint/2010/main" val="13409969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C936D52-512B-47DE-BC94-6C88A56CE986}" type="slidenum">
              <a:rPr lang="en-US" smtClean="0"/>
              <a:t>1</a:t>
            </a:fld>
            <a:endParaRPr lang="en-US"/>
          </a:p>
        </p:txBody>
      </p:sp>
    </p:spTree>
    <p:extLst>
      <p:ext uri="{BB962C8B-B14F-4D97-AF65-F5344CB8AC3E}">
        <p14:creationId xmlns:p14="http://schemas.microsoft.com/office/powerpoint/2010/main" val="42339223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FSD  training</a:t>
            </a:r>
          </a:p>
        </p:txBody>
      </p:sp>
      <p:sp>
        <p:nvSpPr>
          <p:cNvPr id="4" name="Slide Number Placeholder 3"/>
          <p:cNvSpPr>
            <a:spLocks noGrp="1"/>
          </p:cNvSpPr>
          <p:nvPr>
            <p:ph type="sldNum" sz="quarter" idx="5"/>
          </p:nvPr>
        </p:nvSpPr>
        <p:spPr/>
        <p:txBody>
          <a:bodyPr/>
          <a:lstStyle/>
          <a:p>
            <a:fld id="{9C936D52-512B-47DE-BC94-6C88A56CE986}" type="slidenum">
              <a:rPr lang="en-US" smtClean="0"/>
              <a:t>3</a:t>
            </a:fld>
            <a:endParaRPr lang="en-US"/>
          </a:p>
        </p:txBody>
      </p:sp>
    </p:spTree>
    <p:extLst>
      <p:ext uri="{BB962C8B-B14F-4D97-AF65-F5344CB8AC3E}">
        <p14:creationId xmlns:p14="http://schemas.microsoft.com/office/powerpoint/2010/main" val="40737056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FSD Conflict training solutions</a:t>
            </a:r>
          </a:p>
        </p:txBody>
      </p:sp>
      <p:sp>
        <p:nvSpPr>
          <p:cNvPr id="4" name="Slide Number Placeholder 3"/>
          <p:cNvSpPr>
            <a:spLocks noGrp="1"/>
          </p:cNvSpPr>
          <p:nvPr>
            <p:ph type="sldNum" sz="quarter" idx="5"/>
          </p:nvPr>
        </p:nvSpPr>
        <p:spPr/>
        <p:txBody>
          <a:bodyPr/>
          <a:lstStyle/>
          <a:p>
            <a:fld id="{9C936D52-512B-47DE-BC94-6C88A56CE986}" type="slidenum">
              <a:rPr lang="en-US" smtClean="0"/>
              <a:t>4</a:t>
            </a:fld>
            <a:endParaRPr lang="en-US"/>
          </a:p>
        </p:txBody>
      </p:sp>
    </p:spTree>
    <p:extLst>
      <p:ext uri="{BB962C8B-B14F-4D97-AF65-F5344CB8AC3E}">
        <p14:creationId xmlns:p14="http://schemas.microsoft.com/office/powerpoint/2010/main" val="18640873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http://www.innovativeteambuilding.co.uk/resolving-conflict-in-work-team/</a:t>
            </a:r>
          </a:p>
        </p:txBody>
      </p:sp>
      <p:sp>
        <p:nvSpPr>
          <p:cNvPr id="4" name="Slide Number Placeholder 3"/>
          <p:cNvSpPr>
            <a:spLocks noGrp="1"/>
          </p:cNvSpPr>
          <p:nvPr>
            <p:ph type="sldNum" sz="quarter" idx="5"/>
          </p:nvPr>
        </p:nvSpPr>
        <p:spPr/>
        <p:txBody>
          <a:bodyPr/>
          <a:lstStyle/>
          <a:p>
            <a:fld id="{9C936D52-512B-47DE-BC94-6C88A56CE986}" type="slidenum">
              <a:rPr lang="en-US" smtClean="0"/>
              <a:t>7</a:t>
            </a:fld>
            <a:endParaRPr lang="en-US"/>
          </a:p>
        </p:txBody>
      </p:sp>
    </p:spTree>
    <p:extLst>
      <p:ext uri="{BB962C8B-B14F-4D97-AF65-F5344CB8AC3E}">
        <p14:creationId xmlns:p14="http://schemas.microsoft.com/office/powerpoint/2010/main" val="4946486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Armstrong (2014)</a:t>
            </a:r>
          </a:p>
        </p:txBody>
      </p:sp>
      <p:sp>
        <p:nvSpPr>
          <p:cNvPr id="4" name="Slide Number Placeholder 3"/>
          <p:cNvSpPr>
            <a:spLocks noGrp="1"/>
          </p:cNvSpPr>
          <p:nvPr>
            <p:ph type="sldNum" sz="quarter" idx="5"/>
          </p:nvPr>
        </p:nvSpPr>
        <p:spPr/>
        <p:txBody>
          <a:bodyPr/>
          <a:lstStyle/>
          <a:p>
            <a:fld id="{9C936D52-512B-47DE-BC94-6C88A56CE986}" type="slidenum">
              <a:rPr lang="en-US" smtClean="0"/>
              <a:t>8</a:t>
            </a:fld>
            <a:endParaRPr lang="en-US"/>
          </a:p>
        </p:txBody>
      </p:sp>
    </p:spTree>
    <p:extLst>
      <p:ext uri="{BB962C8B-B14F-4D97-AF65-F5344CB8AC3E}">
        <p14:creationId xmlns:p14="http://schemas.microsoft.com/office/powerpoint/2010/main" val="379381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Poor communication is one of the main causes of conflict between employees in the workplace. Change</a:t>
            </a:r>
          </a:p>
          <a:p>
            <a:r>
              <a:rPr lang="en-GB" dirty="0"/>
              <a:t>Interpersonal relationships </a:t>
            </a:r>
          </a:p>
          <a:p>
            <a:r>
              <a:rPr lang="en-GB" dirty="0"/>
              <a:t>External changes</a:t>
            </a:r>
          </a:p>
          <a:p>
            <a:r>
              <a:rPr lang="en-GB" dirty="0"/>
              <a:t>Employee – supervisor</a:t>
            </a:r>
          </a:p>
          <a:p>
            <a:r>
              <a:rPr lang="en-GB" dirty="0"/>
              <a:t>Poor communication</a:t>
            </a:r>
          </a:p>
          <a:p>
            <a:r>
              <a:rPr lang="en-GB" dirty="0"/>
              <a:t>Sub par performance</a:t>
            </a:r>
          </a:p>
          <a:p>
            <a:r>
              <a:rPr lang="en-GB" dirty="0"/>
              <a:t>Harassment </a:t>
            </a:r>
          </a:p>
          <a:p>
            <a:r>
              <a:rPr lang="en-GB" dirty="0"/>
              <a:t>Limited resources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algn="ctr"/>
            <a:endParaRPr lang="en-GB" dirty="0"/>
          </a:p>
        </p:txBody>
      </p:sp>
      <p:sp>
        <p:nvSpPr>
          <p:cNvPr id="4" name="Slide Number Placeholder 3"/>
          <p:cNvSpPr>
            <a:spLocks noGrp="1"/>
          </p:cNvSpPr>
          <p:nvPr>
            <p:ph type="sldNum" sz="quarter" idx="5"/>
          </p:nvPr>
        </p:nvSpPr>
        <p:spPr/>
        <p:txBody>
          <a:bodyPr/>
          <a:lstStyle/>
          <a:p>
            <a:fld id="{9C936D52-512B-47DE-BC94-6C88A56CE986}" type="slidenum">
              <a:rPr lang="en-US" smtClean="0"/>
              <a:t>12</a:t>
            </a:fld>
            <a:endParaRPr lang="en-US"/>
          </a:p>
        </p:txBody>
      </p:sp>
    </p:spTree>
    <p:extLst>
      <p:ext uri="{BB962C8B-B14F-4D97-AF65-F5344CB8AC3E}">
        <p14:creationId xmlns:p14="http://schemas.microsoft.com/office/powerpoint/2010/main" val="24566057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Resolving  Inter-group - Peaceful co-existence, compromise, problem solving </a:t>
            </a:r>
          </a:p>
          <a:p>
            <a:r>
              <a:rPr lang="en-GB" dirty="0"/>
              <a:t>Resolving  Interpersonal - Withdrawal, smoothing over difference, reaching a compromise, counselling and constructive confrontation. (Armstrong 2014)</a:t>
            </a:r>
          </a:p>
        </p:txBody>
      </p:sp>
      <p:sp>
        <p:nvSpPr>
          <p:cNvPr id="4" name="Slide Number Placeholder 3"/>
          <p:cNvSpPr>
            <a:spLocks noGrp="1"/>
          </p:cNvSpPr>
          <p:nvPr>
            <p:ph type="sldNum" sz="quarter" idx="5"/>
          </p:nvPr>
        </p:nvSpPr>
        <p:spPr/>
        <p:txBody>
          <a:bodyPr/>
          <a:lstStyle/>
          <a:p>
            <a:fld id="{9C936D52-512B-47DE-BC94-6C88A56CE986}" type="slidenum">
              <a:rPr lang="en-US" smtClean="0"/>
              <a:t>14</a:t>
            </a:fld>
            <a:endParaRPr lang="en-US"/>
          </a:p>
        </p:txBody>
      </p:sp>
    </p:spTree>
    <p:extLst>
      <p:ext uri="{BB962C8B-B14F-4D97-AF65-F5344CB8AC3E}">
        <p14:creationId xmlns:p14="http://schemas.microsoft.com/office/powerpoint/2010/main" val="19280399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936D52-512B-47DE-BC94-6C88A56CE986}" type="slidenum">
              <a:rPr lang="en-US" smtClean="0"/>
              <a:t>15</a:t>
            </a:fld>
            <a:endParaRPr lang="en-US"/>
          </a:p>
        </p:txBody>
      </p:sp>
    </p:spTree>
    <p:extLst>
      <p:ext uri="{BB962C8B-B14F-4D97-AF65-F5344CB8AC3E}">
        <p14:creationId xmlns:p14="http://schemas.microsoft.com/office/powerpoint/2010/main" val="29232058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tx2">
                    <a:lumMod val="50000"/>
                  </a:schemeClr>
                </a:solidFill>
              </a:rPr>
              <a:t>‘</a:t>
            </a:r>
            <a:r>
              <a:rPr lang="en-GB" i="1" dirty="0">
                <a:solidFill>
                  <a:schemeClr val="accent1">
                    <a:lumMod val="50000"/>
                  </a:schemeClr>
                </a:solidFill>
              </a:rPr>
              <a:t>Open and frequently used channels of communication are essential if organisations are going to succeed… ‘information must flow up down and across the organisation’ </a:t>
            </a:r>
            <a:endParaRPr lang="en-GB" sz="2000" b="1" dirty="0">
              <a:solidFill>
                <a:schemeClr val="accent1">
                  <a:lumMod val="50000"/>
                </a:schemeClr>
              </a:solidFill>
            </a:endParaRPr>
          </a:p>
          <a:p>
            <a:r>
              <a:rPr lang="en-GB" dirty="0"/>
              <a:t>(CMI Management extra 2005)</a:t>
            </a:r>
          </a:p>
        </p:txBody>
      </p:sp>
      <p:sp>
        <p:nvSpPr>
          <p:cNvPr id="4" name="Slide Number Placeholder 3"/>
          <p:cNvSpPr>
            <a:spLocks noGrp="1"/>
          </p:cNvSpPr>
          <p:nvPr>
            <p:ph type="sldNum" sz="quarter" idx="5"/>
          </p:nvPr>
        </p:nvSpPr>
        <p:spPr/>
        <p:txBody>
          <a:bodyPr/>
          <a:lstStyle/>
          <a:p>
            <a:fld id="{9C936D52-512B-47DE-BC94-6C88A56CE986}" type="slidenum">
              <a:rPr lang="en-US" smtClean="0"/>
              <a:t>21</a:t>
            </a:fld>
            <a:endParaRPr lang="en-US"/>
          </a:p>
        </p:txBody>
      </p:sp>
    </p:spTree>
    <p:extLst>
      <p:ext uri="{BB962C8B-B14F-4D97-AF65-F5344CB8AC3E}">
        <p14:creationId xmlns:p14="http://schemas.microsoft.com/office/powerpoint/2010/main" val="31763834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936D52-512B-47DE-BC94-6C88A56CE986}" type="slidenum">
              <a:rPr lang="en-US" smtClean="0"/>
              <a:t>22</a:t>
            </a:fld>
            <a:endParaRPr lang="en-US"/>
          </a:p>
        </p:txBody>
      </p:sp>
    </p:spTree>
    <p:extLst>
      <p:ext uri="{BB962C8B-B14F-4D97-AF65-F5344CB8AC3E}">
        <p14:creationId xmlns:p14="http://schemas.microsoft.com/office/powerpoint/2010/main" val="3169584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a:t>help people to understand and define the problem by asking pertinent, open-ended questions; </a:t>
            </a:r>
          </a:p>
          <a:p>
            <a:pPr lvl="0"/>
            <a:r>
              <a:rPr lang="en-GB" dirty="0"/>
              <a:t>● recognize feelings and allow them to be expressed;</a:t>
            </a:r>
          </a:p>
          <a:p>
            <a:pPr lvl="0"/>
            <a:r>
              <a:rPr lang="en-GB" dirty="0"/>
              <a:t>● help people to define problems for themselves;</a:t>
            </a:r>
          </a:p>
          <a:p>
            <a:pPr lvl="0"/>
            <a:r>
              <a:rPr lang="en-GB" dirty="0"/>
              <a:t>● encourage people to explore alternative solutions; </a:t>
            </a:r>
          </a:p>
          <a:p>
            <a:pPr marL="0" lvl="0" indent="0">
              <a:buNone/>
            </a:pPr>
            <a:r>
              <a:rPr lang="en-GB" dirty="0"/>
              <a:t> ● get people to develop their own implementation plans but provide advice and help if asked.</a:t>
            </a:r>
          </a:p>
          <a:p>
            <a:endParaRPr lang="en-GB" dirty="0"/>
          </a:p>
        </p:txBody>
      </p:sp>
      <p:sp>
        <p:nvSpPr>
          <p:cNvPr id="4" name="Slide Number Placeholder 3"/>
          <p:cNvSpPr>
            <a:spLocks noGrp="1"/>
          </p:cNvSpPr>
          <p:nvPr>
            <p:ph type="sldNum" sz="quarter" idx="5"/>
          </p:nvPr>
        </p:nvSpPr>
        <p:spPr/>
        <p:txBody>
          <a:bodyPr/>
          <a:lstStyle/>
          <a:p>
            <a:fld id="{9C936D52-512B-47DE-BC94-6C88A56CE986}" type="slidenum">
              <a:rPr lang="en-US" smtClean="0"/>
              <a:t>24</a:t>
            </a:fld>
            <a:endParaRPr lang="en-US"/>
          </a:p>
        </p:txBody>
      </p:sp>
    </p:spTree>
    <p:extLst>
      <p:ext uri="{BB962C8B-B14F-4D97-AF65-F5344CB8AC3E}">
        <p14:creationId xmlns:p14="http://schemas.microsoft.com/office/powerpoint/2010/main" val="38033654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When we communicate using judgments, people get defensive, angry, and respond in the same way if not more intensely, leading to a conflict spiral. </a:t>
            </a:r>
          </a:p>
          <a:p>
            <a:r>
              <a:rPr lang="en-GB" sz="1200" b="0" i="0" u="none" strike="noStrike" kern="1200" dirty="0">
                <a:solidFill>
                  <a:schemeClr val="tx1"/>
                </a:solidFill>
                <a:effectLst/>
                <a:latin typeface="+mn-lt"/>
                <a:ea typeface="+mn-ea"/>
                <a:cs typeface="+mn-cs"/>
              </a:rPr>
              <a:t>When we communicate using observations of the situation, ourselves and our needs, we can change the focus of the conversation from blaming the other person to the problem that we would like to be solved. </a:t>
            </a:r>
            <a:r>
              <a:rPr lang="en-GB" sz="1200" b="0" i="0" u="none" strike="noStrike" kern="1200">
                <a:solidFill>
                  <a:schemeClr val="tx1"/>
                </a:solidFill>
                <a:effectLst/>
                <a:latin typeface="+mn-lt"/>
                <a:ea typeface="+mn-ea"/>
                <a:cs typeface="+mn-cs"/>
              </a:rPr>
              <a:t>We can make observations about our own feelings because we know what we are feeling</a:t>
            </a:r>
          </a:p>
          <a:p>
            <a:endParaRPr lang="en-GB"/>
          </a:p>
        </p:txBody>
      </p:sp>
      <p:sp>
        <p:nvSpPr>
          <p:cNvPr id="4" name="Slide Number Placeholder 3"/>
          <p:cNvSpPr>
            <a:spLocks noGrp="1"/>
          </p:cNvSpPr>
          <p:nvPr>
            <p:ph type="sldNum" sz="quarter" idx="5"/>
          </p:nvPr>
        </p:nvSpPr>
        <p:spPr/>
        <p:txBody>
          <a:bodyPr/>
          <a:lstStyle/>
          <a:p>
            <a:fld id="{9C936D52-512B-47DE-BC94-6C88A56CE986}" type="slidenum">
              <a:rPr lang="en-US" smtClean="0"/>
              <a:t>25</a:t>
            </a:fld>
            <a:endParaRPr lang="en-US"/>
          </a:p>
        </p:txBody>
      </p:sp>
    </p:spTree>
    <p:extLst>
      <p:ext uri="{BB962C8B-B14F-4D97-AF65-F5344CB8AC3E}">
        <p14:creationId xmlns:p14="http://schemas.microsoft.com/office/powerpoint/2010/main" val="32009045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Appreciative Inquiry </a:t>
            </a:r>
            <a:r>
              <a:rPr lang="en-GB" sz="1200" b="1" kern="1200" dirty="0">
                <a:solidFill>
                  <a:schemeClr val="tx1"/>
                </a:solidFill>
                <a:effectLst/>
                <a:latin typeface="+mn-lt"/>
                <a:ea typeface="+mn-ea"/>
                <a:cs typeface="+mn-cs"/>
              </a:rPr>
              <a:t>AI </a:t>
            </a:r>
            <a:r>
              <a:rPr lang="en-GB" sz="1200" kern="1200" dirty="0">
                <a:solidFill>
                  <a:schemeClr val="tx1"/>
                </a:solidFill>
                <a:effectLst/>
                <a:latin typeface="+mn-lt"/>
                <a:ea typeface="+mn-ea"/>
                <a:cs typeface="+mn-cs"/>
              </a:rPr>
              <a:t>is increasingly used </a:t>
            </a:r>
            <a:r>
              <a:rPr lang="en-GB" sz="1200" i="1" kern="1200" dirty="0">
                <a:solidFill>
                  <a:schemeClr val="tx1"/>
                </a:solidFill>
                <a:effectLst/>
                <a:latin typeface="+mn-lt"/>
                <a:ea typeface="+mn-ea"/>
                <a:cs typeface="+mn-cs"/>
              </a:rPr>
              <a:t>to ‘build teams and achieve conflict resolution’</a:t>
            </a:r>
            <a:r>
              <a:rPr lang="en-GB" sz="1200" kern="1200" dirty="0">
                <a:solidFill>
                  <a:schemeClr val="tx1"/>
                </a:solidFill>
                <a:effectLst/>
                <a:latin typeface="+mn-lt"/>
                <a:ea typeface="+mn-ea"/>
                <a:cs typeface="+mn-cs"/>
              </a:rPr>
              <a:t>. Based on the theory of social constructivism it aligns with the theory that ‘</a:t>
            </a:r>
            <a:r>
              <a:rPr lang="en-GB" sz="1200" i="1" kern="1200" dirty="0">
                <a:solidFill>
                  <a:schemeClr val="tx1"/>
                </a:solidFill>
                <a:effectLst/>
                <a:latin typeface="+mn-lt"/>
                <a:ea typeface="+mn-ea"/>
                <a:cs typeface="+mn-cs"/>
              </a:rPr>
              <a:t>Individuals can and will co – create an effective future by a process of ‘unlearning that serves to build trust and strengthen relationships</a:t>
            </a:r>
            <a:r>
              <a:rPr lang="en-GB" sz="1200" kern="1200" dirty="0">
                <a:solidFill>
                  <a:schemeClr val="tx1"/>
                </a:solidFill>
                <a:effectLst/>
                <a:latin typeface="+mn-lt"/>
                <a:ea typeface="+mn-ea"/>
                <a:cs typeface="+mn-cs"/>
              </a:rPr>
              <a:t>’ (Feingold et al 2002: 235) </a:t>
            </a:r>
            <a:endParaRPr lang="en-GB" dirty="0"/>
          </a:p>
        </p:txBody>
      </p:sp>
      <p:sp>
        <p:nvSpPr>
          <p:cNvPr id="4" name="Slide Number Placeholder 3"/>
          <p:cNvSpPr>
            <a:spLocks noGrp="1"/>
          </p:cNvSpPr>
          <p:nvPr>
            <p:ph type="sldNum" sz="quarter" idx="5"/>
          </p:nvPr>
        </p:nvSpPr>
        <p:spPr/>
        <p:txBody>
          <a:bodyPr/>
          <a:lstStyle/>
          <a:p>
            <a:fld id="{9C936D52-512B-47DE-BC94-6C88A56CE986}" type="slidenum">
              <a:rPr lang="en-US" smtClean="0"/>
              <a:t>30</a:t>
            </a:fld>
            <a:endParaRPr lang="en-US"/>
          </a:p>
        </p:txBody>
      </p:sp>
    </p:spTree>
    <p:extLst>
      <p:ext uri="{BB962C8B-B14F-4D97-AF65-F5344CB8AC3E}">
        <p14:creationId xmlns:p14="http://schemas.microsoft.com/office/powerpoint/2010/main" val="7917450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grpSp>
        <p:nvGrpSpPr>
          <p:cNvPr id="16" name="Group 15"/>
          <p:cNvGrpSpPr/>
          <p:nvPr userDrawn="1"/>
        </p:nvGrpSpPr>
        <p:grpSpPr bwMode="ltGray">
          <a:xfrm>
            <a:off x="0" y="0"/>
            <a:ext cx="12192000" cy="6858000"/>
            <a:chOff x="0" y="0"/>
            <a:chExt cx="12192000" cy="6858000"/>
          </a:xfrm>
        </p:grpSpPr>
        <p:sp>
          <p:nvSpPr>
            <p:cNvPr id="14" name="Rectangle 13"/>
            <p:cNvSpPr/>
            <p:nvPr/>
          </p:nvSpPr>
          <p:spPr bwMode="ltGray">
            <a:xfrm>
              <a:off x="0" y="0"/>
              <a:ext cx="12192000" cy="68580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2"/>
            <p:cNvSpPr>
              <a:spLocks noChangeArrowheads="1"/>
            </p:cNvSpPr>
            <p:nvPr/>
          </p:nvSpPr>
          <p:spPr bwMode="ltGray">
            <a:xfrm flipH="1">
              <a:off x="9045819" y="1600200"/>
              <a:ext cx="1524000" cy="1524000"/>
            </a:xfrm>
            <a:prstGeom prst="ellipse">
              <a:avLst/>
            </a:prstGeom>
            <a:solidFill>
              <a:schemeClr val="accent2">
                <a:lumMod val="20000"/>
                <a:lumOff val="80000"/>
              </a:schemeClr>
            </a:solidFill>
            <a:ln>
              <a:noFill/>
            </a:ln>
            <a:effectLst/>
            <a:extLst/>
          </p:spPr>
          <p:txBody>
            <a:bodyPr wrap="none" anchor="ctr"/>
            <a:lstStyle/>
            <a:p>
              <a:pPr algn="ctr" eaLnBrk="1" hangingPunct="1"/>
              <a:endParaRPr lang="en-US" sz="2400">
                <a:latin typeface="Times New Roman" charset="0"/>
              </a:endParaRPr>
            </a:p>
          </p:txBody>
        </p:sp>
        <p:sp>
          <p:nvSpPr>
            <p:cNvPr id="9" name="Oval 3"/>
            <p:cNvSpPr>
              <a:spLocks noChangeArrowheads="1"/>
            </p:cNvSpPr>
            <p:nvPr/>
          </p:nvSpPr>
          <p:spPr bwMode="ltGray">
            <a:xfrm flipH="1">
              <a:off x="7255119" y="1600200"/>
              <a:ext cx="1524000" cy="1524000"/>
            </a:xfrm>
            <a:prstGeom prst="ellipse">
              <a:avLst/>
            </a:prstGeom>
            <a:solidFill>
              <a:schemeClr val="accent2">
                <a:lumMod val="20000"/>
                <a:lumOff val="80000"/>
              </a:schemeClr>
            </a:solidFill>
            <a:ln>
              <a:noFill/>
            </a:ln>
            <a:effectLst/>
            <a:extLst/>
          </p:spPr>
          <p:txBody>
            <a:bodyPr wrap="none" anchor="ctr"/>
            <a:lstStyle/>
            <a:p>
              <a:pPr algn="ctr" eaLnBrk="1" hangingPunct="1"/>
              <a:endParaRPr lang="en-US" sz="2400">
                <a:latin typeface="Times New Roman" charset="0"/>
              </a:endParaRPr>
            </a:p>
          </p:txBody>
        </p:sp>
        <p:sp>
          <p:nvSpPr>
            <p:cNvPr id="10" name="Oval 4"/>
            <p:cNvSpPr>
              <a:spLocks noChangeArrowheads="1"/>
            </p:cNvSpPr>
            <p:nvPr/>
          </p:nvSpPr>
          <p:spPr bwMode="ltGray">
            <a:xfrm flipH="1">
              <a:off x="5464419" y="1600200"/>
              <a:ext cx="1524000" cy="1524000"/>
            </a:xfrm>
            <a:prstGeom prst="ellipse">
              <a:avLst/>
            </a:prstGeom>
            <a:noFill/>
            <a:ln w="28575">
              <a:solidFill>
                <a:schemeClr val="accent2">
                  <a:lumMod val="20000"/>
                  <a:lumOff val="80000"/>
                </a:schemeClr>
              </a:solidFill>
              <a:round/>
              <a:headEnd/>
              <a:tailEnd/>
            </a:ln>
            <a:effectLst/>
            <a:extLst>
              <a:ext uri="{909E8E84-426E-40DD-AFC4-6F175D3DCCD1}">
                <a14:hiddenFill xmlns:a14="http://schemas.microsoft.com/office/drawing/2010/main">
                  <a:solidFill>
                    <a:srgbClr val="E0E0F0"/>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1" hangingPunct="1"/>
              <a:endParaRPr lang="en-US" sz="2400">
                <a:latin typeface="Times New Roman" charset="0"/>
              </a:endParaRPr>
            </a:p>
          </p:txBody>
        </p:sp>
        <p:sp>
          <p:nvSpPr>
            <p:cNvPr id="11" name="Oval 5"/>
            <p:cNvSpPr>
              <a:spLocks noChangeArrowheads="1"/>
            </p:cNvSpPr>
            <p:nvPr/>
          </p:nvSpPr>
          <p:spPr bwMode="ltGray">
            <a:xfrm flipH="1">
              <a:off x="5464419" y="3276600"/>
              <a:ext cx="1524000" cy="1524000"/>
            </a:xfrm>
            <a:prstGeom prst="ellipse">
              <a:avLst/>
            </a:prstGeom>
            <a:solidFill>
              <a:schemeClr val="accent2">
                <a:lumMod val="20000"/>
                <a:lumOff val="80000"/>
              </a:schemeClr>
            </a:solidFill>
            <a:ln>
              <a:noFill/>
            </a:ln>
            <a:effectLst/>
            <a:extLst/>
          </p:spPr>
          <p:txBody>
            <a:bodyPr wrap="none" anchor="ctr"/>
            <a:lstStyle/>
            <a:p>
              <a:pPr algn="ctr" eaLnBrk="1" hangingPunct="1"/>
              <a:endParaRPr lang="en-US" sz="2400">
                <a:latin typeface="Times New Roman" charset="0"/>
              </a:endParaRPr>
            </a:p>
          </p:txBody>
        </p:sp>
        <p:sp>
          <p:nvSpPr>
            <p:cNvPr id="12" name="Oval 6"/>
            <p:cNvSpPr>
              <a:spLocks noChangeArrowheads="1"/>
            </p:cNvSpPr>
            <p:nvPr/>
          </p:nvSpPr>
          <p:spPr bwMode="ltGray">
            <a:xfrm flipH="1">
              <a:off x="3732457" y="3276600"/>
              <a:ext cx="1524000" cy="1524000"/>
            </a:xfrm>
            <a:prstGeom prst="ellipse">
              <a:avLst/>
            </a:prstGeom>
            <a:solidFill>
              <a:schemeClr val="accent2">
                <a:lumMod val="20000"/>
                <a:lumOff val="80000"/>
              </a:schemeClr>
            </a:solidFill>
            <a:ln>
              <a:noFill/>
            </a:ln>
            <a:effectLst/>
            <a:extLst/>
          </p:spPr>
          <p:txBody>
            <a:bodyPr wrap="none" anchor="ctr"/>
            <a:lstStyle/>
            <a:p>
              <a:pPr algn="ctr" eaLnBrk="1" hangingPunct="1"/>
              <a:endParaRPr lang="en-US" sz="2400">
                <a:latin typeface="Times New Roman" charset="0"/>
              </a:endParaRPr>
            </a:p>
          </p:txBody>
        </p:sp>
        <p:sp>
          <p:nvSpPr>
            <p:cNvPr id="13" name="Oval 7"/>
            <p:cNvSpPr>
              <a:spLocks noChangeArrowheads="1"/>
            </p:cNvSpPr>
            <p:nvPr/>
          </p:nvSpPr>
          <p:spPr bwMode="ltGray">
            <a:xfrm flipH="1">
              <a:off x="9045819" y="3276600"/>
              <a:ext cx="1524000" cy="1524000"/>
            </a:xfrm>
            <a:prstGeom prst="ellipse">
              <a:avLst/>
            </a:prstGeom>
            <a:noFill/>
            <a:ln w="28575">
              <a:solidFill>
                <a:schemeClr val="accent2">
                  <a:lumMod val="20000"/>
                  <a:lumOff val="80000"/>
                </a:schemeClr>
              </a:solidFill>
              <a:round/>
              <a:headEnd/>
              <a:tailEnd/>
            </a:ln>
            <a:effectLst/>
            <a:extLst>
              <a:ext uri="{909E8E84-426E-40DD-AFC4-6F175D3DCCD1}">
                <a14:hiddenFill xmlns:a14="http://schemas.microsoft.com/office/drawing/2010/main">
                  <a:solidFill>
                    <a:srgbClr val="E0E0F0"/>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1" hangingPunct="1"/>
              <a:endParaRPr lang="en-US" sz="2400">
                <a:latin typeface="Times New Roman" charset="0"/>
              </a:endParaRPr>
            </a:p>
          </p:txBody>
        </p:sp>
      </p:grpSp>
      <p:sp>
        <p:nvSpPr>
          <p:cNvPr id="2" name="Title 1"/>
          <p:cNvSpPr>
            <a:spLocks noGrp="1"/>
          </p:cNvSpPr>
          <p:nvPr>
            <p:ph type="ctrTitle"/>
          </p:nvPr>
        </p:nvSpPr>
        <p:spPr>
          <a:xfrm>
            <a:off x="1524000" y="1041400"/>
            <a:ext cx="9144000" cy="2387600"/>
          </a:xfrm>
        </p:spPr>
        <p:txBody>
          <a:bodyPr anchor="b"/>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l">
              <a:buNone/>
              <a:defRPr sz="2400" b="1" i="0">
                <a:solidFill>
                  <a:schemeClr val="accent3">
                    <a:lumMod val="7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7" name="Date Placeholder 6"/>
          <p:cNvSpPr>
            <a:spLocks noGrp="1"/>
          </p:cNvSpPr>
          <p:nvPr>
            <p:ph type="dt" sz="half" idx="10"/>
          </p:nvPr>
        </p:nvSpPr>
        <p:spPr/>
        <p:txBody>
          <a:bodyPr/>
          <a:lstStyle/>
          <a:p>
            <a:fld id="{DA08AD9C-B2AB-4742-B9D5-88A1B5443D17}" type="datetime1">
              <a:rPr lang="en-US" smtClean="0"/>
              <a:t>2/26/2019</a:t>
            </a:fld>
            <a:endParaRPr lang="en-US"/>
          </a:p>
        </p:txBody>
      </p:sp>
      <p:sp>
        <p:nvSpPr>
          <p:cNvPr id="29" name="Footer Placeholder 28"/>
          <p:cNvSpPr>
            <a:spLocks noGrp="1"/>
          </p:cNvSpPr>
          <p:nvPr>
            <p:ph type="ftr" sz="quarter" idx="11"/>
          </p:nvPr>
        </p:nvSpPr>
        <p:spPr/>
        <p:txBody>
          <a:bodyPr/>
          <a:lstStyle/>
          <a:p>
            <a:r>
              <a:rPr lang="en-US" dirty="0"/>
              <a:t>Add a footer</a:t>
            </a:r>
          </a:p>
        </p:txBody>
      </p:sp>
      <p:sp>
        <p:nvSpPr>
          <p:cNvPr id="30" name="Slide Number Placeholder 29"/>
          <p:cNvSpPr>
            <a:spLocks noGrp="1"/>
          </p:cNvSpPr>
          <p:nvPr>
            <p:ph type="sldNum" sz="quarter" idx="12"/>
          </p:nvPr>
        </p:nvSpPr>
        <p:spPr/>
        <p:txBody>
          <a:bodyPr/>
          <a:lstStyle/>
          <a:p>
            <a:fld id="{C62155A9-2BEA-4E1A-A809-3AB570F0F126}" type="slidenum">
              <a:rPr lang="en-US" smtClean="0"/>
              <a:pPr/>
              <a:t>‹#›</a:t>
            </a:fld>
            <a:endParaRPr lang="en-US"/>
          </a:p>
        </p:txBody>
      </p:sp>
    </p:spTree>
    <p:extLst>
      <p:ext uri="{BB962C8B-B14F-4D97-AF65-F5344CB8AC3E}">
        <p14:creationId xmlns:p14="http://schemas.microsoft.com/office/powerpoint/2010/main" val="41975031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2"/>
          </p:nvPr>
        </p:nvSpPr>
        <p:spPr>
          <a:xfrm>
            <a:off x="838200" y="6356350"/>
            <a:ext cx="3276600" cy="365125"/>
          </a:xfrm>
          <a:prstGeom prst="rect">
            <a:avLst/>
          </a:prstGeom>
        </p:spPr>
        <p:txBody>
          <a:bodyPr vert="horz" lIns="91440" tIns="45720" rIns="91440" bIns="45720" rtlCol="0" anchor="ctr"/>
          <a:lstStyle>
            <a:lvl1pPr algn="l">
              <a:defRPr sz="1200">
                <a:solidFill>
                  <a:schemeClr val="tx2"/>
                </a:solidFill>
              </a:defRPr>
            </a:lvl1pPr>
          </a:lstStyle>
          <a:p>
            <a:fld id="{CF0A1930-6C43-4E8F-9426-A3A84C496FC0}" type="datetime1">
              <a:rPr lang="en-US" smtClean="0"/>
              <a:t>2/26/2019</a:t>
            </a:fld>
            <a:endParaRPr lang="en-US"/>
          </a:p>
        </p:txBody>
      </p:sp>
      <p:sp>
        <p:nvSpPr>
          <p:cNvPr id="8" name="Footer Placeholder 4"/>
          <p:cNvSpPr>
            <a:spLocks noGrp="1"/>
          </p:cNvSpPr>
          <p:nvPr>
            <p:ph type="ftr" sz="quarter" idx="3"/>
          </p:nvPr>
        </p:nvSpPr>
        <p:spPr>
          <a:xfrm>
            <a:off x="4648200" y="6356350"/>
            <a:ext cx="2895600" cy="365125"/>
          </a:xfrm>
          <a:prstGeom prst="rect">
            <a:avLst/>
          </a:prstGeom>
        </p:spPr>
        <p:txBody>
          <a:bodyPr vert="horz" lIns="91440" tIns="45720" rIns="91440" bIns="45720" rtlCol="0" anchor="ctr"/>
          <a:lstStyle>
            <a:lvl1pPr algn="ctr">
              <a:defRPr sz="1200">
                <a:solidFill>
                  <a:schemeClr val="tx2"/>
                </a:solidFill>
              </a:defRPr>
            </a:lvl1pPr>
          </a:lstStyle>
          <a:p>
            <a:r>
              <a:rPr lang="en-US" dirty="0"/>
              <a:t>Add a footer</a:t>
            </a:r>
          </a:p>
        </p:txBody>
      </p:sp>
      <p:sp>
        <p:nvSpPr>
          <p:cNvPr id="9" name="Slide Number Placeholder 5"/>
          <p:cNvSpPr>
            <a:spLocks noGrp="1"/>
          </p:cNvSpPr>
          <p:nvPr>
            <p:ph type="sldNum" sz="quarter" idx="4"/>
          </p:nvPr>
        </p:nvSpPr>
        <p:spPr>
          <a:xfrm>
            <a:off x="8077200" y="6356350"/>
            <a:ext cx="3276600" cy="365125"/>
          </a:xfrm>
          <a:prstGeom prst="rect">
            <a:avLst/>
          </a:prstGeom>
        </p:spPr>
        <p:txBody>
          <a:bodyPr vert="horz" lIns="91440" tIns="45720" rIns="91440" bIns="45720" rtlCol="0" anchor="ctr"/>
          <a:lstStyle>
            <a:lvl1pPr algn="r">
              <a:defRPr sz="1200">
                <a:solidFill>
                  <a:schemeClr val="tx2"/>
                </a:solidFill>
              </a:defRPr>
            </a:lvl1pPr>
          </a:lstStyle>
          <a:p>
            <a:fld id="{C62155A9-2BEA-4E1A-A809-3AB570F0F126}" type="slidenum">
              <a:rPr lang="en-US" smtClean="0"/>
              <a:pPr/>
              <a:t>‹#›</a:t>
            </a:fld>
            <a:endParaRPr lang="en-US"/>
          </a:p>
        </p:txBody>
      </p:sp>
    </p:spTree>
    <p:extLst>
      <p:ext uri="{BB962C8B-B14F-4D97-AF65-F5344CB8AC3E}">
        <p14:creationId xmlns:p14="http://schemas.microsoft.com/office/powerpoint/2010/main" val="23872308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62262"/>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7" name="Date Placeholder 6"/>
          <p:cNvSpPr>
            <a:spLocks noGrp="1"/>
          </p:cNvSpPr>
          <p:nvPr>
            <p:ph type="dt" sz="half" idx="10"/>
          </p:nvPr>
        </p:nvSpPr>
        <p:spPr/>
        <p:txBody>
          <a:bodyPr/>
          <a:lstStyle/>
          <a:p>
            <a:fld id="{DDF117CD-D39E-4644-9F4A-FCA0A2101615}" type="datetime1">
              <a:rPr lang="en-US" smtClean="0"/>
              <a:t>2/26/2019</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C62155A9-2BEA-4E1A-A809-3AB570F0F126}" type="slidenum">
              <a:rPr lang="en-US" smtClean="0"/>
              <a:pPr/>
              <a:t>‹#›</a:t>
            </a:fld>
            <a:endParaRPr lang="en-US"/>
          </a:p>
        </p:txBody>
      </p:sp>
    </p:spTree>
    <p:extLst>
      <p:ext uri="{BB962C8B-B14F-4D97-AF65-F5344CB8AC3E}">
        <p14:creationId xmlns:p14="http://schemas.microsoft.com/office/powerpoint/2010/main" val="31123031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p:cNvSpPr>
            <a:spLocks noGrp="1"/>
          </p:cNvSpPr>
          <p:nvPr>
            <p:ph type="dt" sz="half" idx="10"/>
          </p:nvPr>
        </p:nvSpPr>
        <p:spPr/>
        <p:txBody>
          <a:bodyPr/>
          <a:lstStyle/>
          <a:p>
            <a:fld id="{BA0D1651-45E6-4A2C-99B8-82F921298F2D}" type="datetime1">
              <a:rPr lang="en-US" smtClean="0"/>
              <a:t>2/26/2019</a:t>
            </a:fld>
            <a:endParaRPr lang="en-US"/>
          </a:p>
        </p:txBody>
      </p:sp>
      <p:sp>
        <p:nvSpPr>
          <p:cNvPr id="9" name="Footer Placeholder 8"/>
          <p:cNvSpPr>
            <a:spLocks noGrp="1"/>
          </p:cNvSpPr>
          <p:nvPr>
            <p:ph type="ftr" sz="quarter" idx="11"/>
          </p:nvPr>
        </p:nvSpPr>
        <p:spPr/>
        <p:txBody>
          <a:bodyPr/>
          <a:lstStyle/>
          <a:p>
            <a:r>
              <a:rPr lang="en-US" dirty="0"/>
              <a:t>Add a footer</a:t>
            </a:r>
          </a:p>
        </p:txBody>
      </p:sp>
      <p:sp>
        <p:nvSpPr>
          <p:cNvPr id="10" name="Slide Number Placeholder 9"/>
          <p:cNvSpPr>
            <a:spLocks noGrp="1"/>
          </p:cNvSpPr>
          <p:nvPr>
            <p:ph type="sldNum" sz="quarter" idx="12"/>
          </p:nvPr>
        </p:nvSpPr>
        <p:spPr/>
        <p:txBody>
          <a:bodyPr/>
          <a:lstStyle/>
          <a:p>
            <a:fld id="{C62155A9-2BEA-4E1A-A809-3AB570F0F126}" type="slidenum">
              <a:rPr lang="en-US" smtClean="0"/>
              <a:pPr/>
              <a:t>‹#›</a:t>
            </a:fld>
            <a:endParaRPr lang="en-US"/>
          </a:p>
        </p:txBody>
      </p:sp>
    </p:spTree>
    <p:extLst>
      <p:ext uri="{BB962C8B-B14F-4D97-AF65-F5344CB8AC3E}">
        <p14:creationId xmlns:p14="http://schemas.microsoft.com/office/powerpoint/2010/main" val="35780199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1850" y="274638"/>
            <a:ext cx="10515600" cy="1143000"/>
          </a:xfrm>
        </p:spPr>
        <p:txBody>
          <a:bodyPr/>
          <a:lstStyle/>
          <a:p>
            <a:r>
              <a:rPr lang="en-US"/>
              <a:t>Click to edit Master title style</a:t>
            </a:r>
          </a:p>
        </p:txBody>
      </p:sp>
      <p:sp>
        <p:nvSpPr>
          <p:cNvPr id="3" name="Text Placeholder 2"/>
          <p:cNvSpPr>
            <a:spLocks noGrp="1"/>
          </p:cNvSpPr>
          <p:nvPr>
            <p:ph type="body" idx="1"/>
          </p:nvPr>
        </p:nvSpPr>
        <p:spPr>
          <a:xfrm>
            <a:off x="831850" y="1489075"/>
            <a:ext cx="5156200" cy="6413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1850" y="2193925"/>
            <a:ext cx="5156200" cy="397827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9663" y="1489075"/>
            <a:ext cx="5157787" cy="6413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9663" y="2193925"/>
            <a:ext cx="5157787" cy="397827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9"/>
          <p:cNvSpPr>
            <a:spLocks noGrp="1"/>
          </p:cNvSpPr>
          <p:nvPr>
            <p:ph type="dt" sz="half" idx="10"/>
          </p:nvPr>
        </p:nvSpPr>
        <p:spPr/>
        <p:txBody>
          <a:bodyPr/>
          <a:lstStyle/>
          <a:p>
            <a:fld id="{B59806B7-6F8B-402A-A5AA-EC8CCA413C89}" type="datetime1">
              <a:rPr lang="en-US" smtClean="0"/>
              <a:t>2/26/2019</a:t>
            </a:fld>
            <a:endParaRPr lang="en-US"/>
          </a:p>
        </p:txBody>
      </p:sp>
      <p:sp>
        <p:nvSpPr>
          <p:cNvPr id="11" name="Footer Placeholder 10"/>
          <p:cNvSpPr>
            <a:spLocks noGrp="1"/>
          </p:cNvSpPr>
          <p:nvPr>
            <p:ph type="ftr" sz="quarter" idx="11"/>
          </p:nvPr>
        </p:nvSpPr>
        <p:spPr/>
        <p:txBody>
          <a:bodyPr/>
          <a:lstStyle/>
          <a:p>
            <a:r>
              <a:rPr lang="en-US" dirty="0"/>
              <a:t>Add a footer</a:t>
            </a:r>
          </a:p>
        </p:txBody>
      </p:sp>
      <p:sp>
        <p:nvSpPr>
          <p:cNvPr id="12" name="Slide Number Placeholder 11"/>
          <p:cNvSpPr>
            <a:spLocks noGrp="1"/>
          </p:cNvSpPr>
          <p:nvPr>
            <p:ph type="sldNum" sz="quarter" idx="12"/>
          </p:nvPr>
        </p:nvSpPr>
        <p:spPr/>
        <p:txBody>
          <a:bodyPr/>
          <a:lstStyle/>
          <a:p>
            <a:fld id="{C62155A9-2BEA-4E1A-A809-3AB570F0F126}" type="slidenum">
              <a:rPr lang="en-US" smtClean="0"/>
              <a:pPr/>
              <a:t>‹#›</a:t>
            </a:fld>
            <a:endParaRPr lang="en-US"/>
          </a:p>
        </p:txBody>
      </p:sp>
    </p:spTree>
    <p:extLst>
      <p:ext uri="{BB962C8B-B14F-4D97-AF65-F5344CB8AC3E}">
        <p14:creationId xmlns:p14="http://schemas.microsoft.com/office/powerpoint/2010/main" val="9418311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6" name="Date Placeholder 5"/>
          <p:cNvSpPr>
            <a:spLocks noGrp="1"/>
          </p:cNvSpPr>
          <p:nvPr>
            <p:ph type="dt" sz="half" idx="10"/>
          </p:nvPr>
        </p:nvSpPr>
        <p:spPr/>
        <p:txBody>
          <a:bodyPr/>
          <a:lstStyle/>
          <a:p>
            <a:fld id="{EAA48042-1CDC-4A3A-9348-8618A3117C5A}" type="datetime1">
              <a:rPr lang="en-US" smtClean="0"/>
              <a:t>2/26/2019</a:t>
            </a:fld>
            <a:endParaRPr lang="en-US"/>
          </a:p>
        </p:txBody>
      </p:sp>
      <p:sp>
        <p:nvSpPr>
          <p:cNvPr id="7" name="Footer Placeholder 6"/>
          <p:cNvSpPr>
            <a:spLocks noGrp="1"/>
          </p:cNvSpPr>
          <p:nvPr>
            <p:ph type="ftr" sz="quarter" idx="11"/>
          </p:nvPr>
        </p:nvSpPr>
        <p:spPr/>
        <p:txBody>
          <a:bodyPr/>
          <a:lstStyle/>
          <a:p>
            <a:r>
              <a:rPr lang="en-US" dirty="0"/>
              <a:t>Add a footer</a:t>
            </a:r>
          </a:p>
        </p:txBody>
      </p:sp>
      <p:sp>
        <p:nvSpPr>
          <p:cNvPr id="8" name="Slide Number Placeholder 7"/>
          <p:cNvSpPr>
            <a:spLocks noGrp="1"/>
          </p:cNvSpPr>
          <p:nvPr>
            <p:ph type="sldNum" sz="quarter" idx="12"/>
          </p:nvPr>
        </p:nvSpPr>
        <p:spPr/>
        <p:txBody>
          <a:bodyPr/>
          <a:lstStyle/>
          <a:p>
            <a:fld id="{C62155A9-2BEA-4E1A-A809-3AB570F0F126}" type="slidenum">
              <a:rPr lang="en-US" smtClean="0"/>
              <a:pPr/>
              <a:t>‹#›</a:t>
            </a:fld>
            <a:endParaRPr lang="en-US"/>
          </a:p>
        </p:txBody>
      </p:sp>
    </p:spTree>
    <p:extLst>
      <p:ext uri="{BB962C8B-B14F-4D97-AF65-F5344CB8AC3E}">
        <p14:creationId xmlns:p14="http://schemas.microsoft.com/office/powerpoint/2010/main" val="33825458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9EFA7805-3287-4562-914A-E3154CDB99E0}" type="datetime1">
              <a:rPr lang="en-US" smtClean="0"/>
              <a:t>2/26/2019</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C62155A9-2BEA-4E1A-A809-3AB570F0F126}" type="slidenum">
              <a:rPr lang="en-US" smtClean="0"/>
              <a:pPr/>
              <a:t>‹#›</a:t>
            </a:fld>
            <a:endParaRPr lang="en-US"/>
          </a:p>
        </p:txBody>
      </p:sp>
    </p:spTree>
    <p:extLst>
      <p:ext uri="{BB962C8B-B14F-4D97-AF65-F5344CB8AC3E}">
        <p14:creationId xmlns:p14="http://schemas.microsoft.com/office/powerpoint/2010/main" val="7976483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marL="338138" indent="-338138">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p>
            <a:fld id="{95486D92-D8A0-4DA7-91C7-7D40AE100B92}" type="datetime1">
              <a:rPr lang="en-US" smtClean="0"/>
              <a:t>2/26/2019</a:t>
            </a:fld>
            <a:endParaRPr lang="en-US"/>
          </a:p>
        </p:txBody>
      </p:sp>
      <p:sp>
        <p:nvSpPr>
          <p:cNvPr id="9" name="Footer Placeholder 8"/>
          <p:cNvSpPr>
            <a:spLocks noGrp="1"/>
          </p:cNvSpPr>
          <p:nvPr>
            <p:ph type="ftr" sz="quarter" idx="11"/>
          </p:nvPr>
        </p:nvSpPr>
        <p:spPr/>
        <p:txBody>
          <a:bodyPr/>
          <a:lstStyle/>
          <a:p>
            <a:r>
              <a:rPr lang="en-US" dirty="0"/>
              <a:t>Add a footer</a:t>
            </a:r>
          </a:p>
        </p:txBody>
      </p:sp>
      <p:sp>
        <p:nvSpPr>
          <p:cNvPr id="10" name="Slide Number Placeholder 9"/>
          <p:cNvSpPr>
            <a:spLocks noGrp="1"/>
          </p:cNvSpPr>
          <p:nvPr>
            <p:ph type="sldNum" sz="quarter" idx="12"/>
          </p:nvPr>
        </p:nvSpPr>
        <p:spPr/>
        <p:txBody>
          <a:bodyPr/>
          <a:lstStyle/>
          <a:p>
            <a:fld id="{C62155A9-2BEA-4E1A-A809-3AB570F0F126}" type="slidenum">
              <a:rPr lang="en-US" smtClean="0"/>
              <a:pPr/>
              <a:t>‹#›</a:t>
            </a:fld>
            <a:endParaRPr lang="en-US"/>
          </a:p>
        </p:txBody>
      </p:sp>
    </p:spTree>
    <p:extLst>
      <p:ext uri="{BB962C8B-B14F-4D97-AF65-F5344CB8AC3E}">
        <p14:creationId xmlns:p14="http://schemas.microsoft.com/office/powerpoint/2010/main" val="16643696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descr="An empty placeholder to add an image. Click on the placeholder and select the image that you wish to add"/>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p>
            <a:fld id="{A9C6CC7D-996C-4D51-8355-44BC67D378B3}" type="datetime1">
              <a:rPr lang="en-US" smtClean="0"/>
              <a:t>2/26/2019</a:t>
            </a:fld>
            <a:endParaRPr lang="en-US"/>
          </a:p>
        </p:txBody>
      </p:sp>
      <p:sp>
        <p:nvSpPr>
          <p:cNvPr id="9" name="Footer Placeholder 8"/>
          <p:cNvSpPr>
            <a:spLocks noGrp="1"/>
          </p:cNvSpPr>
          <p:nvPr>
            <p:ph type="ftr" sz="quarter" idx="11"/>
          </p:nvPr>
        </p:nvSpPr>
        <p:spPr/>
        <p:txBody>
          <a:bodyPr/>
          <a:lstStyle/>
          <a:p>
            <a:r>
              <a:rPr lang="en-US" dirty="0"/>
              <a:t>Add a footer</a:t>
            </a:r>
          </a:p>
        </p:txBody>
      </p:sp>
      <p:sp>
        <p:nvSpPr>
          <p:cNvPr id="10" name="Slide Number Placeholder 9"/>
          <p:cNvSpPr>
            <a:spLocks noGrp="1"/>
          </p:cNvSpPr>
          <p:nvPr>
            <p:ph type="sldNum" sz="quarter" idx="12"/>
          </p:nvPr>
        </p:nvSpPr>
        <p:spPr/>
        <p:txBody>
          <a:bodyPr/>
          <a:lstStyle/>
          <a:p>
            <a:fld id="{C62155A9-2BEA-4E1A-A809-3AB570F0F126}" type="slidenum">
              <a:rPr lang="en-US" smtClean="0"/>
              <a:pPr/>
              <a:t>‹#›</a:t>
            </a:fld>
            <a:endParaRPr lang="en-US"/>
          </a:p>
        </p:txBody>
      </p:sp>
    </p:spTree>
    <p:extLst>
      <p:ext uri="{BB962C8B-B14F-4D97-AF65-F5344CB8AC3E}">
        <p14:creationId xmlns:p14="http://schemas.microsoft.com/office/powerpoint/2010/main" val="39534688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ABD6FAA-2408-45A7-869F-2014C214FC1D}" type="datetime1">
              <a:rPr lang="en-US" smtClean="0"/>
              <a:t>2/26/2019</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C62155A9-2BEA-4E1A-A809-3AB570F0F126}" type="slidenum">
              <a:rPr lang="en-US" smtClean="0"/>
              <a:pPr/>
              <a:t>‹#›</a:t>
            </a:fld>
            <a:endParaRPr lang="en-US"/>
          </a:p>
        </p:txBody>
      </p:sp>
    </p:spTree>
    <p:extLst>
      <p:ext uri="{BB962C8B-B14F-4D97-AF65-F5344CB8AC3E}">
        <p14:creationId xmlns:p14="http://schemas.microsoft.com/office/powerpoint/2010/main" val="40069496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20D00D2-426F-4F92-907F-34BAC1037045}" type="datetime1">
              <a:rPr lang="en-US" smtClean="0"/>
              <a:t>2/26/2019</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C62155A9-2BEA-4E1A-A809-3AB570F0F126}" type="slidenum">
              <a:rPr lang="en-US" smtClean="0"/>
              <a:pPr/>
              <a:t>‹#›</a:t>
            </a:fld>
            <a:endParaRPr lang="en-US"/>
          </a:p>
        </p:txBody>
      </p:sp>
    </p:spTree>
    <p:extLst>
      <p:ext uri="{BB962C8B-B14F-4D97-AF65-F5344CB8AC3E}">
        <p14:creationId xmlns:p14="http://schemas.microsoft.com/office/powerpoint/2010/main" val="16760235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Ref idx="1001">
        <a:schemeClr val="bg1"/>
      </p:bgRef>
    </p:bg>
    <p:spTree>
      <p:nvGrpSpPr>
        <p:cNvPr id="1" name=""/>
        <p:cNvGrpSpPr/>
        <p:nvPr/>
      </p:nvGrpSpPr>
      <p:grpSpPr>
        <a:xfrm>
          <a:off x="0" y="0"/>
          <a:ext cx="0" cy="0"/>
          <a:chOff x="0" y="0"/>
          <a:chExt cx="0" cy="0"/>
        </a:xfrm>
      </p:grpSpPr>
      <p:grpSp>
        <p:nvGrpSpPr>
          <p:cNvPr id="21" name="Group 20"/>
          <p:cNvGrpSpPr/>
          <p:nvPr userDrawn="1"/>
        </p:nvGrpSpPr>
        <p:grpSpPr>
          <a:xfrm>
            <a:off x="1860687" y="450998"/>
            <a:ext cx="7620000" cy="1139952"/>
            <a:chOff x="1860687" y="450998"/>
            <a:chExt cx="7620000" cy="1139952"/>
          </a:xfrm>
        </p:grpSpPr>
        <p:pic>
          <p:nvPicPr>
            <p:cNvPr id="22" name="Picture 21"/>
            <p:cNvPicPr>
              <a:picLocks noChangeAspect="1"/>
            </p:cNvPicPr>
            <p:nvPr userDrawn="1"/>
          </p:nvPicPr>
          <p:blipFill>
            <a:blip r:embed="rId13">
              <a:extLst>
                <a:ext uri="{28A0092B-C50C-407E-A947-70E740481C1C}">
                  <a14:useLocalDpi xmlns:a14="http://schemas.microsoft.com/office/drawing/2010/main" val="0"/>
                </a:ext>
              </a:extLst>
            </a:blip>
            <a:stretch>
              <a:fillRect/>
            </a:stretch>
          </p:blipFill>
          <p:spPr bwMode="gray">
            <a:xfrm>
              <a:off x="1860687" y="450998"/>
              <a:ext cx="7620000" cy="1139952"/>
            </a:xfrm>
            <a:prstGeom prst="rect">
              <a:avLst/>
            </a:prstGeom>
          </p:spPr>
        </p:pic>
        <p:grpSp>
          <p:nvGrpSpPr>
            <p:cNvPr id="23" name="Group 22"/>
            <p:cNvGrpSpPr/>
            <p:nvPr userDrawn="1"/>
          </p:nvGrpSpPr>
          <p:grpSpPr>
            <a:xfrm>
              <a:off x="1860687" y="450998"/>
              <a:ext cx="7615237" cy="1106488"/>
              <a:chOff x="1891518" y="519806"/>
              <a:chExt cx="7615237" cy="1106488"/>
            </a:xfrm>
          </p:grpSpPr>
          <p:sp>
            <p:nvSpPr>
              <p:cNvPr id="24" name="Oval 6"/>
              <p:cNvSpPr>
                <a:spLocks noChangeArrowheads="1"/>
              </p:cNvSpPr>
              <p:nvPr/>
            </p:nvSpPr>
            <p:spPr bwMode="hidden">
              <a:xfrm flipH="1">
                <a:off x="5688818" y="519806"/>
                <a:ext cx="1104900" cy="1104900"/>
              </a:xfrm>
              <a:prstGeom prst="ellipse">
                <a:avLst/>
              </a:prstGeom>
              <a:solidFill>
                <a:schemeClr val="accent1">
                  <a:lumMod val="20000"/>
                  <a:lumOff val="80000"/>
                </a:schemeClr>
              </a:solidFill>
              <a:ln>
                <a:noFill/>
              </a:ln>
              <a:effectLst/>
              <a:extLst/>
            </p:spPr>
            <p:txBody>
              <a:bodyPr wrap="none" anchor="ctr"/>
              <a:lstStyle/>
              <a:p>
                <a:pPr algn="ctr" eaLnBrk="1" hangingPunct="1"/>
                <a:endParaRPr lang="en-US" sz="2400">
                  <a:latin typeface="Times New Roman" charset="0"/>
                </a:endParaRPr>
              </a:p>
            </p:txBody>
          </p:sp>
          <p:sp>
            <p:nvSpPr>
              <p:cNvPr id="25" name="Oval 7"/>
              <p:cNvSpPr>
                <a:spLocks noChangeArrowheads="1"/>
              </p:cNvSpPr>
              <p:nvPr/>
            </p:nvSpPr>
            <p:spPr bwMode="hidden">
              <a:xfrm flipH="1">
                <a:off x="8403443" y="519806"/>
                <a:ext cx="1103312" cy="1104900"/>
              </a:xfrm>
              <a:prstGeom prst="ellipse">
                <a:avLst/>
              </a:prstGeom>
              <a:solidFill>
                <a:schemeClr val="accent1">
                  <a:lumMod val="20000"/>
                  <a:lumOff val="80000"/>
                </a:schemeClr>
              </a:solidFill>
              <a:ln>
                <a:noFill/>
              </a:ln>
              <a:effectLst/>
              <a:extLst/>
            </p:spPr>
            <p:txBody>
              <a:bodyPr wrap="none" anchor="ctr"/>
              <a:lstStyle/>
              <a:p>
                <a:pPr algn="ctr" eaLnBrk="1" hangingPunct="1"/>
                <a:endParaRPr lang="en-US" sz="2400">
                  <a:latin typeface="Times New Roman" charset="0"/>
                </a:endParaRPr>
              </a:p>
            </p:txBody>
          </p:sp>
          <p:sp>
            <p:nvSpPr>
              <p:cNvPr id="26" name="Oval 8"/>
              <p:cNvSpPr>
                <a:spLocks noChangeArrowheads="1"/>
              </p:cNvSpPr>
              <p:nvPr/>
            </p:nvSpPr>
            <p:spPr bwMode="hidden">
              <a:xfrm flipH="1">
                <a:off x="1891518" y="521394"/>
                <a:ext cx="1103312" cy="1104900"/>
              </a:xfrm>
              <a:prstGeom prst="ellipse">
                <a:avLst/>
              </a:prstGeom>
              <a:solidFill>
                <a:schemeClr val="accent1">
                  <a:lumMod val="20000"/>
                  <a:lumOff val="80000"/>
                </a:schemeClr>
              </a:solidFill>
              <a:ln>
                <a:noFill/>
              </a:ln>
              <a:effectLst/>
              <a:extLst/>
            </p:spPr>
            <p:txBody>
              <a:bodyPr wrap="none" anchor="ctr"/>
              <a:lstStyle/>
              <a:p>
                <a:pPr algn="ctr" eaLnBrk="1" hangingPunct="1"/>
                <a:endParaRPr lang="en-US" sz="2400">
                  <a:latin typeface="Times New Roman" charset="0"/>
                </a:endParaRPr>
              </a:p>
            </p:txBody>
          </p:sp>
          <p:sp>
            <p:nvSpPr>
              <p:cNvPr id="27" name="Oval 9"/>
              <p:cNvSpPr>
                <a:spLocks noChangeArrowheads="1"/>
              </p:cNvSpPr>
              <p:nvPr/>
            </p:nvSpPr>
            <p:spPr bwMode="hidden">
              <a:xfrm flipH="1">
                <a:off x="7144555" y="519806"/>
                <a:ext cx="1103312" cy="1104900"/>
              </a:xfrm>
              <a:prstGeom prst="ellipse">
                <a:avLst/>
              </a:prstGeom>
              <a:noFill/>
              <a:ln w="28575">
                <a:solidFill>
                  <a:schemeClr val="accent1">
                    <a:lumMod val="20000"/>
                    <a:lumOff val="80000"/>
                  </a:schemeClr>
                </a:solidFill>
                <a:round/>
                <a:headEnd/>
                <a:tailEnd/>
              </a:ln>
              <a:effectLst/>
              <a:extLst>
                <a:ext uri="{909E8E84-426E-40DD-AFC4-6F175D3DCCD1}">
                  <a14:hiddenFill xmlns:a14="http://schemas.microsoft.com/office/drawing/2010/main">
                    <a:solidFill>
                      <a:srgbClr val="E0E0F0"/>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1" hangingPunct="1"/>
                <a:endParaRPr lang="en-US" sz="2400">
                  <a:latin typeface="Times New Roman" charset="0"/>
                </a:endParaRPr>
              </a:p>
            </p:txBody>
          </p:sp>
          <p:sp>
            <p:nvSpPr>
              <p:cNvPr id="28" name="Oval 10"/>
              <p:cNvSpPr>
                <a:spLocks noChangeArrowheads="1"/>
              </p:cNvSpPr>
              <p:nvPr/>
            </p:nvSpPr>
            <p:spPr bwMode="hidden">
              <a:xfrm flipH="1">
                <a:off x="3178980" y="519806"/>
                <a:ext cx="1103312" cy="1104900"/>
              </a:xfrm>
              <a:prstGeom prst="ellipse">
                <a:avLst/>
              </a:prstGeom>
              <a:noFill/>
              <a:ln w="28575">
                <a:solidFill>
                  <a:schemeClr val="accent1">
                    <a:lumMod val="20000"/>
                    <a:lumOff val="80000"/>
                  </a:schemeClr>
                </a:solidFill>
                <a:round/>
                <a:headEnd/>
                <a:tailEnd/>
              </a:ln>
              <a:effectLst/>
              <a:extLst>
                <a:ext uri="{909E8E84-426E-40DD-AFC4-6F175D3DCCD1}">
                  <a14:hiddenFill xmlns:a14="http://schemas.microsoft.com/office/drawing/2010/main">
                    <a:solidFill>
                      <a:schemeClr val="accent2"/>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1" hangingPunct="1"/>
                <a:endParaRPr lang="en-US" sz="2400">
                  <a:latin typeface="Times New Roman" charset="0"/>
                </a:endParaRPr>
              </a:p>
            </p:txBody>
          </p:sp>
        </p:grpSp>
      </p:grpSp>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1" name="Date Placeholder 3"/>
          <p:cNvSpPr>
            <a:spLocks noGrp="1"/>
          </p:cNvSpPr>
          <p:nvPr>
            <p:ph type="dt" sz="half" idx="2"/>
          </p:nvPr>
        </p:nvSpPr>
        <p:spPr>
          <a:xfrm>
            <a:off x="838200" y="6356350"/>
            <a:ext cx="3276600" cy="365125"/>
          </a:xfrm>
          <a:prstGeom prst="rect">
            <a:avLst/>
          </a:prstGeom>
        </p:spPr>
        <p:txBody>
          <a:bodyPr vert="horz" lIns="91440" tIns="45720" rIns="91440" bIns="45720" rtlCol="0" anchor="ctr"/>
          <a:lstStyle>
            <a:lvl1pPr algn="l">
              <a:defRPr sz="1200">
                <a:solidFill>
                  <a:schemeClr val="tx2"/>
                </a:solidFill>
              </a:defRPr>
            </a:lvl1pPr>
          </a:lstStyle>
          <a:p>
            <a:fld id="{C0346F80-965E-4784-B7D3-29765BD94027}" type="datetime1">
              <a:rPr lang="en-US" smtClean="0"/>
              <a:t>2/26/2019</a:t>
            </a:fld>
            <a:endParaRPr lang="en-US"/>
          </a:p>
        </p:txBody>
      </p:sp>
      <p:sp>
        <p:nvSpPr>
          <p:cNvPr id="32" name="Footer Placeholder 4"/>
          <p:cNvSpPr>
            <a:spLocks noGrp="1"/>
          </p:cNvSpPr>
          <p:nvPr>
            <p:ph type="ftr" sz="quarter" idx="3"/>
          </p:nvPr>
        </p:nvSpPr>
        <p:spPr>
          <a:xfrm>
            <a:off x="4648200" y="6356350"/>
            <a:ext cx="2895600" cy="365125"/>
          </a:xfrm>
          <a:prstGeom prst="rect">
            <a:avLst/>
          </a:prstGeom>
        </p:spPr>
        <p:txBody>
          <a:bodyPr vert="horz" lIns="91440" tIns="45720" rIns="91440" bIns="45720" rtlCol="0" anchor="ctr"/>
          <a:lstStyle>
            <a:lvl1pPr algn="ctr">
              <a:defRPr sz="1200">
                <a:solidFill>
                  <a:schemeClr val="tx2"/>
                </a:solidFill>
              </a:defRPr>
            </a:lvl1pPr>
          </a:lstStyle>
          <a:p>
            <a:r>
              <a:rPr lang="en-US" dirty="0"/>
              <a:t>Add a footer</a:t>
            </a:r>
          </a:p>
        </p:txBody>
      </p:sp>
      <p:sp>
        <p:nvSpPr>
          <p:cNvPr id="33" name="Slide Number Placeholder 5"/>
          <p:cNvSpPr>
            <a:spLocks noGrp="1"/>
          </p:cNvSpPr>
          <p:nvPr>
            <p:ph type="sldNum" sz="quarter" idx="4"/>
          </p:nvPr>
        </p:nvSpPr>
        <p:spPr>
          <a:xfrm>
            <a:off x="8077200" y="6356350"/>
            <a:ext cx="3276600" cy="365125"/>
          </a:xfrm>
          <a:prstGeom prst="rect">
            <a:avLst/>
          </a:prstGeom>
        </p:spPr>
        <p:txBody>
          <a:bodyPr vert="horz" lIns="91440" tIns="45720" rIns="91440" bIns="45720" rtlCol="0" anchor="ctr"/>
          <a:lstStyle>
            <a:lvl1pPr algn="r">
              <a:defRPr sz="1200">
                <a:solidFill>
                  <a:schemeClr val="tx2"/>
                </a:solidFill>
              </a:defRPr>
            </a:lvl1pPr>
          </a:lstStyle>
          <a:p>
            <a:fld id="{C62155A9-2BEA-4E1A-A809-3AB570F0F126}" type="slidenum">
              <a:rPr lang="en-US" smtClean="0"/>
              <a:pPr/>
              <a:t>‹#›</a:t>
            </a:fld>
            <a:endParaRPr lang="en-US"/>
          </a:p>
        </p:txBody>
      </p:sp>
    </p:spTree>
    <p:extLst>
      <p:ext uri="{BB962C8B-B14F-4D97-AF65-F5344CB8AC3E}">
        <p14:creationId xmlns:p14="http://schemas.microsoft.com/office/powerpoint/2010/main" val="241830664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spcBef>
          <a:spcPct val="0"/>
        </a:spcBef>
        <a:buNone/>
        <a:defRPr sz="4400" b="1" kern="1200" cap="none" spc="0">
          <a:ln w="22225">
            <a:solidFill>
              <a:schemeClr val="tx2"/>
            </a:solidFill>
            <a:prstDash val="solid"/>
          </a:ln>
          <a:solidFill>
            <a:schemeClr val="tx2">
              <a:lumMod val="60000"/>
              <a:lumOff val="40000"/>
            </a:schemeClr>
          </a:solidFill>
          <a:effectLst/>
          <a:latin typeface="+mj-lt"/>
          <a:ea typeface="+mj-ea"/>
          <a:cs typeface="+mj-cs"/>
        </a:defRPr>
      </a:lvl1pPr>
    </p:titleStyle>
    <p:bodyStyle>
      <a:lvl1pPr marL="287338" indent="-287338" algn="l" defTabSz="914400" rtl="0" eaLnBrk="1" latinLnBrk="0" hangingPunct="1">
        <a:lnSpc>
          <a:spcPct val="90000"/>
        </a:lnSpc>
        <a:spcBef>
          <a:spcPct val="30000"/>
        </a:spcBef>
        <a:buClr>
          <a:schemeClr val="accent2">
            <a:lumMod val="75000"/>
          </a:schemeClr>
        </a:buClr>
        <a:buSzPct val="70000"/>
        <a:buFont typeface="Wingdings" panose="05000000000000000000" pitchFamily="2" charset="2"/>
        <a:buChar char="¤"/>
        <a:defRPr sz="2800" kern="1200">
          <a:solidFill>
            <a:schemeClr val="tx1"/>
          </a:solidFill>
          <a:latin typeface="+mn-lt"/>
          <a:ea typeface="+mn-ea"/>
          <a:cs typeface="+mn-cs"/>
        </a:defRPr>
      </a:lvl1pPr>
      <a:lvl2pPr marL="739775" indent="-282575" algn="l" defTabSz="914400" rtl="0" eaLnBrk="1" latinLnBrk="0" hangingPunct="1">
        <a:lnSpc>
          <a:spcPct val="90000"/>
        </a:lnSpc>
        <a:spcBef>
          <a:spcPct val="30000"/>
        </a:spcBef>
        <a:buClr>
          <a:schemeClr val="accent3">
            <a:lumMod val="75000"/>
          </a:schemeClr>
        </a:buClr>
        <a:buSzPct val="70000"/>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ct val="30000"/>
        </a:spcBef>
        <a:buClr>
          <a:schemeClr val="accent4">
            <a:lumMod val="75000"/>
          </a:schemeClr>
        </a:buClr>
        <a:buSzPct val="70000"/>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ct val="30000"/>
        </a:spcBef>
        <a:buClr>
          <a:schemeClr val="accent5">
            <a:lumMod val="75000"/>
          </a:schemeClr>
        </a:buClr>
        <a:buSzPct val="70000"/>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ct val="30000"/>
        </a:spcBef>
        <a:buSzPct val="70000"/>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ct val="30000"/>
        </a:spcBef>
        <a:buClr>
          <a:schemeClr val="accent6">
            <a:lumMod val="75000"/>
          </a:schemeClr>
        </a:buClr>
        <a:buSzPct val="70000"/>
        <a:buFont typeface="Wingdings" panose="05000000000000000000" pitchFamily="2" charset="2"/>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Clr>
          <a:schemeClr val="accent6">
            <a:lumMod val="75000"/>
          </a:schemeClr>
        </a:buClr>
        <a:buSzPct val="70000"/>
        <a:buFont typeface="Wingdings" panose="05000000000000000000" pitchFamily="2" charset="2"/>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Clr>
          <a:schemeClr val="accent1">
            <a:lumMod val="75000"/>
          </a:schemeClr>
        </a:buClr>
        <a:buSzPct val="70000"/>
        <a:buFont typeface="Wingdings" panose="05000000000000000000" pitchFamily="2" charset="2"/>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Clr>
          <a:schemeClr val="accent3">
            <a:lumMod val="75000"/>
          </a:schemeClr>
        </a:buClr>
        <a:buSzPct val="70000"/>
        <a:buFont typeface="Wingdings" panose="05000000000000000000" pitchFamily="2" charset="2"/>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video" Target="https://www.youtube.com/embed/QJiJ95mHftE"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video" Target="https://www.youtube.com/embed/qU8qtcQpQmA"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video" Target="https://www.youtube.com/embed/PFIydyH2H8Y" TargetMode="External"/></Relationships>
</file>

<file path=ppt/slides/_rels/slide2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openxmlformats.org/officeDocument/2006/relationships/hyperlink" Target="https://s3.wp.wsu.edu/uploads/sites/2070/2016/08/The-big-book-of-Conflict-Resolution-Games.pdf" TargetMode="External"/><Relationship Id="rId3" Type="http://schemas.openxmlformats.org/officeDocument/2006/relationships/hyperlink" Target="https://smallbusiness.chron.com/ways-managing-conflict-organizations-2655.html" TargetMode="External"/><Relationship Id="rId7" Type="http://schemas.openxmlformats.org/officeDocument/2006/relationships/hyperlink" Target="https://www.youtube.com/"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www.schooltools.info/" TargetMode="External"/><Relationship Id="rId5" Type="http://schemas.openxmlformats.org/officeDocument/2006/relationships/hyperlink" Target="https://www.linkedin.com/pulse/six-types-power-leaders-john-prescott/" TargetMode="External"/><Relationship Id="rId4" Type="http://schemas.openxmlformats.org/officeDocument/2006/relationships/hyperlink" Target="http://www.innovativeteambuilding.co.uk/resolving-conflict-in-work-tea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ctrTitle"/>
          </p:nvPr>
        </p:nvSpPr>
        <p:spPr/>
        <p:txBody>
          <a:bodyPr/>
          <a:lstStyle/>
          <a:p>
            <a:r>
              <a:rPr lang="en-US" dirty="0"/>
              <a:t>Conflict resolution</a:t>
            </a:r>
          </a:p>
        </p:txBody>
      </p:sp>
      <p:sp>
        <p:nvSpPr>
          <p:cNvPr id="10" name="Subtitle 9"/>
          <p:cNvSpPr>
            <a:spLocks noGrp="1"/>
          </p:cNvSpPr>
          <p:nvPr>
            <p:ph type="subTitle" idx="1"/>
          </p:nvPr>
        </p:nvSpPr>
        <p:spPr/>
        <p:txBody>
          <a:bodyPr/>
          <a:lstStyle/>
          <a:p>
            <a:r>
              <a:rPr lang="en-US" dirty="0"/>
              <a:t>Stephanie Jackson</a:t>
            </a:r>
          </a:p>
        </p:txBody>
      </p:sp>
    </p:spTree>
    <p:extLst>
      <p:ext uri="{BB962C8B-B14F-4D97-AF65-F5344CB8AC3E}">
        <p14:creationId xmlns:p14="http://schemas.microsoft.com/office/powerpoint/2010/main" val="42728058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B8A9F-F18C-4824-9D00-8CED5661B26E}"/>
              </a:ext>
            </a:extLst>
          </p:cNvPr>
          <p:cNvSpPr>
            <a:spLocks noGrp="1"/>
          </p:cNvSpPr>
          <p:nvPr>
            <p:ph type="title"/>
          </p:nvPr>
        </p:nvSpPr>
        <p:spPr/>
        <p:txBody>
          <a:bodyPr/>
          <a:lstStyle/>
          <a:p>
            <a:pPr algn="ctr"/>
            <a:r>
              <a:rPr lang="en-GB" dirty="0"/>
              <a:t>Learning objectives</a:t>
            </a:r>
          </a:p>
        </p:txBody>
      </p:sp>
      <p:sp>
        <p:nvSpPr>
          <p:cNvPr id="3" name="Content Placeholder 2">
            <a:extLst>
              <a:ext uri="{FF2B5EF4-FFF2-40B4-BE49-F238E27FC236}">
                <a16:creationId xmlns:a16="http://schemas.microsoft.com/office/drawing/2014/main" id="{58BE066B-B17E-4265-A85A-09FE6BB84AC7}"/>
              </a:ext>
            </a:extLst>
          </p:cNvPr>
          <p:cNvSpPr>
            <a:spLocks noGrp="1"/>
          </p:cNvSpPr>
          <p:nvPr>
            <p:ph idx="1"/>
          </p:nvPr>
        </p:nvSpPr>
        <p:spPr/>
        <p:txBody>
          <a:bodyPr/>
          <a:lstStyle/>
          <a:p>
            <a:r>
              <a:rPr lang="en-GB" dirty="0"/>
              <a:t>Understand the term conflict</a:t>
            </a:r>
          </a:p>
          <a:p>
            <a:r>
              <a:rPr lang="en-GB" dirty="0"/>
              <a:t>Appreciation of sources of conflict</a:t>
            </a:r>
          </a:p>
          <a:p>
            <a:r>
              <a:rPr lang="en-GB" dirty="0"/>
              <a:t>Demonstrate a knowledge of tools to manage conflict</a:t>
            </a:r>
          </a:p>
          <a:p>
            <a:r>
              <a:rPr lang="en-GB" dirty="0"/>
              <a:t>Recognition of a conflict model</a:t>
            </a:r>
          </a:p>
        </p:txBody>
      </p:sp>
    </p:spTree>
    <p:extLst>
      <p:ext uri="{BB962C8B-B14F-4D97-AF65-F5344CB8AC3E}">
        <p14:creationId xmlns:p14="http://schemas.microsoft.com/office/powerpoint/2010/main" val="31808083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0FC5B-5CF8-4F5C-B5EA-A9F53A06FF71}"/>
              </a:ext>
            </a:extLst>
          </p:cNvPr>
          <p:cNvSpPr>
            <a:spLocks noGrp="1"/>
          </p:cNvSpPr>
          <p:nvPr>
            <p:ph type="title"/>
          </p:nvPr>
        </p:nvSpPr>
        <p:spPr/>
        <p:txBody>
          <a:bodyPr>
            <a:normAutofit/>
          </a:bodyPr>
          <a:lstStyle/>
          <a:p>
            <a:pPr algn="ctr"/>
            <a:r>
              <a:rPr lang="en-US" sz="5400" dirty="0"/>
              <a:t>What is Conflict</a:t>
            </a:r>
            <a:endParaRPr lang="en-GB" sz="5400" dirty="0"/>
          </a:p>
        </p:txBody>
      </p:sp>
      <p:sp>
        <p:nvSpPr>
          <p:cNvPr id="3" name="Content Placeholder 2">
            <a:extLst>
              <a:ext uri="{FF2B5EF4-FFF2-40B4-BE49-F238E27FC236}">
                <a16:creationId xmlns:a16="http://schemas.microsoft.com/office/drawing/2014/main" id="{F121E999-138B-43CF-8676-D82477C5D34B}"/>
              </a:ext>
            </a:extLst>
          </p:cNvPr>
          <p:cNvSpPr>
            <a:spLocks noGrp="1"/>
          </p:cNvSpPr>
          <p:nvPr>
            <p:ph idx="1"/>
          </p:nvPr>
        </p:nvSpPr>
        <p:spPr>
          <a:xfrm>
            <a:off x="838200" y="3033485"/>
            <a:ext cx="10515600" cy="3143477"/>
          </a:xfrm>
        </p:spPr>
        <p:txBody>
          <a:bodyPr>
            <a:normAutofit/>
          </a:bodyPr>
          <a:lstStyle/>
          <a:p>
            <a:pPr marL="0" indent="0" algn="ctr">
              <a:buNone/>
            </a:pPr>
            <a:r>
              <a:rPr lang="en-GB" sz="4800" dirty="0">
                <a:solidFill>
                  <a:schemeClr val="accent1">
                    <a:lumMod val="50000"/>
                  </a:schemeClr>
                </a:solidFill>
              </a:rPr>
              <a:t>A serious difference between two or more opinion, principles or interests</a:t>
            </a:r>
          </a:p>
        </p:txBody>
      </p:sp>
    </p:spTree>
    <p:extLst>
      <p:ext uri="{BB962C8B-B14F-4D97-AF65-F5344CB8AC3E}">
        <p14:creationId xmlns:p14="http://schemas.microsoft.com/office/powerpoint/2010/main" val="1558352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57E36-AC27-4FD9-94A6-1BCFD736EABD}"/>
              </a:ext>
            </a:extLst>
          </p:cNvPr>
          <p:cNvSpPr>
            <a:spLocks noGrp="1"/>
          </p:cNvSpPr>
          <p:nvPr>
            <p:ph type="title"/>
          </p:nvPr>
        </p:nvSpPr>
        <p:spPr/>
        <p:txBody>
          <a:bodyPr>
            <a:normAutofit/>
          </a:bodyPr>
          <a:lstStyle/>
          <a:p>
            <a:pPr algn="ctr"/>
            <a:r>
              <a:rPr lang="en-GB" sz="5400" dirty="0"/>
              <a:t>Conflict management </a:t>
            </a:r>
          </a:p>
        </p:txBody>
      </p:sp>
      <p:sp>
        <p:nvSpPr>
          <p:cNvPr id="3" name="Content Placeholder 2">
            <a:extLst>
              <a:ext uri="{FF2B5EF4-FFF2-40B4-BE49-F238E27FC236}">
                <a16:creationId xmlns:a16="http://schemas.microsoft.com/office/drawing/2014/main" id="{FEDB5637-A9BE-4C62-9EAF-53ED3E74C925}"/>
              </a:ext>
            </a:extLst>
          </p:cNvPr>
          <p:cNvSpPr>
            <a:spLocks noGrp="1"/>
          </p:cNvSpPr>
          <p:nvPr>
            <p:ph idx="1"/>
          </p:nvPr>
        </p:nvSpPr>
        <p:spPr>
          <a:xfrm>
            <a:off x="127000" y="2888343"/>
            <a:ext cx="11226800" cy="3288620"/>
          </a:xfrm>
        </p:spPr>
        <p:txBody>
          <a:bodyPr>
            <a:normAutofit/>
          </a:bodyPr>
          <a:lstStyle/>
          <a:p>
            <a:pPr marL="0" indent="0" algn="ctr">
              <a:buNone/>
            </a:pPr>
            <a:r>
              <a:rPr lang="en-GB" sz="4800" dirty="0">
                <a:solidFill>
                  <a:schemeClr val="accent1">
                    <a:lumMod val="50000"/>
                  </a:schemeClr>
                </a:solidFill>
              </a:rPr>
              <a:t>A practice of recognising and dealing with such conflict in a rational, balanced and effective way</a:t>
            </a:r>
          </a:p>
        </p:txBody>
      </p:sp>
    </p:spTree>
    <p:extLst>
      <p:ext uri="{BB962C8B-B14F-4D97-AF65-F5344CB8AC3E}">
        <p14:creationId xmlns:p14="http://schemas.microsoft.com/office/powerpoint/2010/main" val="32966193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958A7-5A58-421C-8E31-8E9402A5093E}"/>
              </a:ext>
            </a:extLst>
          </p:cNvPr>
          <p:cNvSpPr>
            <a:spLocks noGrp="1"/>
          </p:cNvSpPr>
          <p:nvPr>
            <p:ph type="title"/>
          </p:nvPr>
        </p:nvSpPr>
        <p:spPr/>
        <p:txBody>
          <a:bodyPr/>
          <a:lstStyle/>
          <a:p>
            <a:endParaRPr lang="en-GB"/>
          </a:p>
        </p:txBody>
      </p:sp>
      <p:pic>
        <p:nvPicPr>
          <p:cNvPr id="4" name="Online Media 3">
            <a:hlinkClick r:id="" action="ppaction://media"/>
            <a:extLst>
              <a:ext uri="{FF2B5EF4-FFF2-40B4-BE49-F238E27FC236}">
                <a16:creationId xmlns:a16="http://schemas.microsoft.com/office/drawing/2014/main" id="{4B932B8E-577F-4AD3-B01D-A82A601BBE21}"/>
              </a:ext>
            </a:extLst>
          </p:cNvPr>
          <p:cNvPicPr>
            <a:picLocks noGrp="1" noRot="1" noChangeAspect="1"/>
          </p:cNvPicPr>
          <p:nvPr>
            <p:ph idx="1"/>
            <a:videoFile r:link="rId1"/>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9940848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normAutofit fontScale="90000"/>
          </a:bodyPr>
          <a:lstStyle/>
          <a:p>
            <a:pPr algn="ctr"/>
            <a:r>
              <a:rPr lang="en-US" sz="5400" dirty="0"/>
              <a:t>Remember its how you deal with it!</a:t>
            </a:r>
            <a:r>
              <a:rPr lang="en-US" dirty="0"/>
              <a:t> </a:t>
            </a:r>
          </a:p>
        </p:txBody>
      </p:sp>
      <p:sp>
        <p:nvSpPr>
          <p:cNvPr id="14" name="Content Placeholder 13"/>
          <p:cNvSpPr>
            <a:spLocks noGrp="1"/>
          </p:cNvSpPr>
          <p:nvPr>
            <p:ph idx="1"/>
          </p:nvPr>
        </p:nvSpPr>
        <p:spPr>
          <a:xfrm>
            <a:off x="838200" y="2438399"/>
            <a:ext cx="10515600" cy="3738563"/>
          </a:xfrm>
        </p:spPr>
        <p:txBody>
          <a:bodyPr/>
          <a:lstStyle/>
          <a:p>
            <a:pPr marL="0" indent="0" algn="ctr">
              <a:buNone/>
            </a:pPr>
            <a:r>
              <a:rPr lang="en-GB" sz="4000" b="1" i="1" dirty="0">
                <a:ln w="0"/>
                <a:solidFill>
                  <a:schemeClr val="accent1">
                    <a:lumMod val="50000"/>
                  </a:schemeClr>
                </a:solidFill>
                <a:effectLst>
                  <a:outerShdw blurRad="38100" dist="25400" dir="5400000" algn="ctr" rotWithShape="0">
                    <a:srgbClr val="6E747A">
                      <a:alpha val="43000"/>
                    </a:srgbClr>
                  </a:outerShdw>
                </a:effectLst>
              </a:rPr>
              <a:t>Conflict</a:t>
            </a:r>
            <a:r>
              <a:rPr lang="en-GB" sz="4000" b="1" i="1" dirty="0">
                <a:ln w="22225">
                  <a:solidFill>
                    <a:schemeClr val="accent2"/>
                  </a:solidFill>
                  <a:prstDash val="solid"/>
                </a:ln>
                <a:solidFill>
                  <a:schemeClr val="accent1">
                    <a:lumMod val="50000"/>
                  </a:schemeClr>
                </a:solidFill>
              </a:rPr>
              <a:t> </a:t>
            </a:r>
            <a:r>
              <a:rPr lang="en-GB" sz="4000" i="1" dirty="0">
                <a:solidFill>
                  <a:schemeClr val="accent1">
                    <a:lumMod val="50000"/>
                  </a:schemeClr>
                </a:solidFill>
              </a:rPr>
              <a:t>is a natural</a:t>
            </a:r>
            <a:r>
              <a:rPr lang="en-GB" sz="4000" b="1" i="1" dirty="0">
                <a:solidFill>
                  <a:schemeClr val="accent1">
                    <a:lumMod val="50000"/>
                  </a:schemeClr>
                </a:solidFill>
              </a:rPr>
              <a:t> </a:t>
            </a:r>
            <a:r>
              <a:rPr lang="en-GB" sz="4000" i="1" dirty="0">
                <a:solidFill>
                  <a:schemeClr val="accent1">
                    <a:lumMod val="50000"/>
                  </a:schemeClr>
                </a:solidFill>
              </a:rPr>
              <a:t>in any pluralist society. </a:t>
            </a:r>
            <a:r>
              <a:rPr lang="en-GB" sz="4000" dirty="0">
                <a:solidFill>
                  <a:schemeClr val="accent1">
                    <a:lumMod val="50000"/>
                  </a:schemeClr>
                </a:solidFill>
              </a:rPr>
              <a:t>Like stress</a:t>
            </a:r>
            <a:r>
              <a:rPr lang="en-GB" sz="4000" i="1" dirty="0">
                <a:solidFill>
                  <a:schemeClr val="accent1">
                    <a:lumMod val="50000"/>
                  </a:schemeClr>
                </a:solidFill>
              </a:rPr>
              <a:t> ‘if used effectively it can bring new ideas innovation and progress, without skill it can lead to break down of relationships. (</a:t>
            </a:r>
            <a:r>
              <a:rPr lang="en-GB" sz="4000" dirty="0">
                <a:solidFill>
                  <a:schemeClr val="accent1">
                    <a:lumMod val="50000"/>
                  </a:schemeClr>
                </a:solidFill>
              </a:rPr>
              <a:t>Harrison, 2009: 352</a:t>
            </a:r>
            <a:r>
              <a:rPr lang="en-GB" dirty="0">
                <a:solidFill>
                  <a:schemeClr val="accent1">
                    <a:lumMod val="50000"/>
                  </a:schemeClr>
                </a:solidFill>
              </a:rPr>
              <a:t>)</a:t>
            </a:r>
            <a:endParaRPr lang="en-US" dirty="0">
              <a:solidFill>
                <a:schemeClr val="accent1">
                  <a:lumMod val="50000"/>
                </a:schemeClr>
              </a:solidFill>
            </a:endParaRPr>
          </a:p>
        </p:txBody>
      </p:sp>
    </p:spTree>
    <p:extLst>
      <p:ext uri="{BB962C8B-B14F-4D97-AF65-F5344CB8AC3E}">
        <p14:creationId xmlns:p14="http://schemas.microsoft.com/office/powerpoint/2010/main" val="21208835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B477A-6869-4659-84AF-D14EEBEA16B1}"/>
              </a:ext>
            </a:extLst>
          </p:cNvPr>
          <p:cNvSpPr>
            <a:spLocks noGrp="1"/>
          </p:cNvSpPr>
          <p:nvPr>
            <p:ph type="title"/>
          </p:nvPr>
        </p:nvSpPr>
        <p:spPr/>
        <p:txBody>
          <a:bodyPr>
            <a:normAutofit/>
          </a:bodyPr>
          <a:lstStyle/>
          <a:p>
            <a:pPr algn="ctr"/>
            <a:r>
              <a:rPr lang="en-GB" sz="5400" dirty="0"/>
              <a:t>What causes conflict</a:t>
            </a:r>
          </a:p>
        </p:txBody>
      </p:sp>
      <p:sp>
        <p:nvSpPr>
          <p:cNvPr id="3" name="Content Placeholder 2">
            <a:extLst>
              <a:ext uri="{FF2B5EF4-FFF2-40B4-BE49-F238E27FC236}">
                <a16:creationId xmlns:a16="http://schemas.microsoft.com/office/drawing/2014/main" id="{72E9B543-85AD-44AD-B37D-D25CE395A011}"/>
              </a:ext>
            </a:extLst>
          </p:cNvPr>
          <p:cNvSpPr>
            <a:spLocks noGrp="1"/>
          </p:cNvSpPr>
          <p:nvPr>
            <p:ph idx="1"/>
          </p:nvPr>
        </p:nvSpPr>
        <p:spPr>
          <a:xfrm>
            <a:off x="838200" y="2481943"/>
            <a:ext cx="10515600" cy="3695019"/>
          </a:xfrm>
        </p:spPr>
        <p:txBody>
          <a:bodyPr>
            <a:noAutofit/>
          </a:bodyPr>
          <a:lstStyle/>
          <a:p>
            <a:pPr marL="0" indent="0" algn="ctr">
              <a:buNone/>
            </a:pPr>
            <a:r>
              <a:rPr lang="en-GB" sz="4800" dirty="0">
                <a:solidFill>
                  <a:schemeClr val="accent1">
                    <a:lumMod val="50000"/>
                  </a:schemeClr>
                </a:solidFill>
              </a:rPr>
              <a:t>When individuals come together in teams, their differences in terms of </a:t>
            </a:r>
            <a:r>
              <a:rPr lang="en-GB" sz="4800" b="1" dirty="0">
                <a:solidFill>
                  <a:schemeClr val="accent1">
                    <a:lumMod val="50000"/>
                  </a:schemeClr>
                </a:solidFill>
              </a:rPr>
              <a:t>power, values, and attitudes </a:t>
            </a:r>
            <a:r>
              <a:rPr lang="en-GB" sz="4800" dirty="0">
                <a:solidFill>
                  <a:schemeClr val="accent1">
                    <a:lumMod val="50000"/>
                  </a:schemeClr>
                </a:solidFill>
              </a:rPr>
              <a:t>can  contribute to the creation of conflict.</a:t>
            </a:r>
          </a:p>
        </p:txBody>
      </p:sp>
    </p:spTree>
    <p:extLst>
      <p:ext uri="{BB962C8B-B14F-4D97-AF65-F5344CB8AC3E}">
        <p14:creationId xmlns:p14="http://schemas.microsoft.com/office/powerpoint/2010/main" val="36787329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D6A0C-3E50-425C-8691-10C2371DD8D6}"/>
              </a:ext>
            </a:extLst>
          </p:cNvPr>
          <p:cNvSpPr>
            <a:spLocks noGrp="1"/>
          </p:cNvSpPr>
          <p:nvPr>
            <p:ph type="title"/>
          </p:nvPr>
        </p:nvSpPr>
        <p:spPr/>
        <p:txBody>
          <a:bodyPr>
            <a:normAutofit/>
          </a:bodyPr>
          <a:lstStyle/>
          <a:p>
            <a:pPr algn="ctr"/>
            <a:r>
              <a:rPr lang="en-GB" sz="5400" dirty="0"/>
              <a:t>Conflict analysis</a:t>
            </a:r>
          </a:p>
        </p:txBody>
      </p:sp>
      <p:sp>
        <p:nvSpPr>
          <p:cNvPr id="3" name="Content Placeholder 2">
            <a:extLst>
              <a:ext uri="{FF2B5EF4-FFF2-40B4-BE49-F238E27FC236}">
                <a16:creationId xmlns:a16="http://schemas.microsoft.com/office/drawing/2014/main" id="{4133B1AC-9678-4E92-B815-A5685519808B}"/>
              </a:ext>
            </a:extLst>
          </p:cNvPr>
          <p:cNvSpPr>
            <a:spLocks noGrp="1"/>
          </p:cNvSpPr>
          <p:nvPr>
            <p:ph idx="1"/>
          </p:nvPr>
        </p:nvSpPr>
        <p:spPr>
          <a:xfrm>
            <a:off x="838200" y="2574757"/>
            <a:ext cx="10515600" cy="3602205"/>
          </a:xfrm>
        </p:spPr>
        <p:txBody>
          <a:bodyPr/>
          <a:lstStyle/>
          <a:p>
            <a:pPr marL="0" indent="0" algn="ctr">
              <a:buNone/>
            </a:pPr>
            <a:r>
              <a:rPr lang="en-GB" sz="4000" b="1" dirty="0">
                <a:solidFill>
                  <a:schemeClr val="accent1">
                    <a:lumMod val="50000"/>
                  </a:schemeClr>
                </a:solidFill>
              </a:rPr>
              <a:t>There are different types of conflict </a:t>
            </a:r>
          </a:p>
          <a:p>
            <a:pPr marL="0" indent="0" algn="ctr">
              <a:buNone/>
            </a:pPr>
            <a:endParaRPr lang="en-GB" dirty="0">
              <a:solidFill>
                <a:schemeClr val="accent1">
                  <a:lumMod val="50000"/>
                </a:schemeClr>
              </a:solidFill>
            </a:endParaRPr>
          </a:p>
          <a:p>
            <a:pPr marL="0" indent="0" algn="ctr">
              <a:buNone/>
            </a:pPr>
            <a:r>
              <a:rPr lang="en-GB" dirty="0">
                <a:solidFill>
                  <a:schemeClr val="accent1">
                    <a:lumMod val="50000"/>
                  </a:schemeClr>
                </a:solidFill>
              </a:rPr>
              <a:t>Interpersonal conflict</a:t>
            </a:r>
          </a:p>
          <a:p>
            <a:pPr marL="0" indent="0" algn="ctr">
              <a:buNone/>
            </a:pPr>
            <a:r>
              <a:rPr lang="en-GB" dirty="0">
                <a:solidFill>
                  <a:schemeClr val="accent1">
                    <a:lumMod val="50000"/>
                  </a:schemeClr>
                </a:solidFill>
              </a:rPr>
              <a:t>Inter-group conflict (team conflict).</a:t>
            </a:r>
          </a:p>
          <a:p>
            <a:pPr marL="0" indent="0" algn="ctr">
              <a:buNone/>
            </a:pPr>
            <a:endParaRPr lang="en-GB" dirty="0">
              <a:solidFill>
                <a:schemeClr val="accent1">
                  <a:lumMod val="50000"/>
                </a:schemeClr>
              </a:solidFill>
            </a:endParaRPr>
          </a:p>
          <a:p>
            <a:pPr algn="ctr"/>
            <a:endParaRPr lang="en-GB" dirty="0"/>
          </a:p>
          <a:p>
            <a:pPr algn="ctr"/>
            <a:endParaRPr lang="en-GB" dirty="0"/>
          </a:p>
        </p:txBody>
      </p:sp>
    </p:spTree>
    <p:extLst>
      <p:ext uri="{BB962C8B-B14F-4D97-AF65-F5344CB8AC3E}">
        <p14:creationId xmlns:p14="http://schemas.microsoft.com/office/powerpoint/2010/main" val="9143127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E8B0E-A66D-4678-913B-6098244C2F50}"/>
              </a:ext>
            </a:extLst>
          </p:cNvPr>
          <p:cNvSpPr>
            <a:spLocks noGrp="1"/>
          </p:cNvSpPr>
          <p:nvPr>
            <p:ph type="title"/>
          </p:nvPr>
        </p:nvSpPr>
        <p:spPr/>
        <p:txBody>
          <a:bodyPr/>
          <a:lstStyle/>
          <a:p>
            <a:pPr algn="ctr"/>
            <a:r>
              <a:rPr lang="en-GB" dirty="0"/>
              <a:t>Exercise </a:t>
            </a:r>
          </a:p>
        </p:txBody>
      </p:sp>
      <p:sp>
        <p:nvSpPr>
          <p:cNvPr id="3" name="Content Placeholder 2">
            <a:extLst>
              <a:ext uri="{FF2B5EF4-FFF2-40B4-BE49-F238E27FC236}">
                <a16:creationId xmlns:a16="http://schemas.microsoft.com/office/drawing/2014/main" id="{50EC8109-0D8F-4DF7-BD63-653E7941D573}"/>
              </a:ext>
            </a:extLst>
          </p:cNvPr>
          <p:cNvSpPr>
            <a:spLocks noGrp="1"/>
          </p:cNvSpPr>
          <p:nvPr>
            <p:ph idx="1"/>
          </p:nvPr>
        </p:nvSpPr>
        <p:spPr>
          <a:xfrm>
            <a:off x="838200" y="2208629"/>
            <a:ext cx="10515600" cy="4038672"/>
          </a:xfrm>
        </p:spPr>
        <p:txBody>
          <a:bodyPr>
            <a:normAutofit/>
          </a:bodyPr>
          <a:lstStyle/>
          <a:p>
            <a:pPr marL="0" indent="0" algn="ctr">
              <a:buNone/>
            </a:pPr>
            <a:r>
              <a:rPr lang="en-GB" sz="3200" b="1" dirty="0">
                <a:solidFill>
                  <a:srgbClr val="00B050"/>
                </a:solidFill>
              </a:rPr>
              <a:t>Activity </a:t>
            </a:r>
          </a:p>
          <a:p>
            <a:pPr marL="0" indent="0" algn="ctr">
              <a:buNone/>
            </a:pPr>
            <a:r>
              <a:rPr lang="en-GB" sz="3200" dirty="0">
                <a:solidFill>
                  <a:schemeClr val="accent1">
                    <a:lumMod val="50000"/>
                  </a:schemeClr>
                </a:solidFill>
              </a:rPr>
              <a:t>In pairs write down or discuss an actual conflict you experienced or witnessed.</a:t>
            </a:r>
          </a:p>
          <a:p>
            <a:pPr marL="0" indent="0" algn="ctr">
              <a:buNone/>
            </a:pPr>
            <a:endParaRPr lang="en-GB" sz="3200" dirty="0">
              <a:solidFill>
                <a:schemeClr val="accent1">
                  <a:lumMod val="50000"/>
                </a:schemeClr>
              </a:solidFill>
            </a:endParaRPr>
          </a:p>
          <a:p>
            <a:pPr marL="0" indent="0" algn="ctr">
              <a:buNone/>
            </a:pPr>
            <a:r>
              <a:rPr lang="en-GB" sz="3200" dirty="0">
                <a:solidFill>
                  <a:schemeClr val="accent1">
                    <a:lumMod val="50000"/>
                  </a:schemeClr>
                </a:solidFill>
              </a:rPr>
              <a:t>Was it interpersonal or inter-group?</a:t>
            </a:r>
          </a:p>
          <a:p>
            <a:pPr marL="0" indent="0" algn="ctr">
              <a:buNone/>
            </a:pPr>
            <a:r>
              <a:rPr lang="en-GB" sz="3200" dirty="0">
                <a:solidFill>
                  <a:schemeClr val="accent1">
                    <a:lumMod val="50000"/>
                  </a:schemeClr>
                </a:solidFill>
              </a:rPr>
              <a:t>What do you think was the was the source?</a:t>
            </a:r>
          </a:p>
          <a:p>
            <a:pPr marL="0" indent="0" algn="ctr">
              <a:buNone/>
            </a:pPr>
            <a:r>
              <a:rPr lang="en-GB" sz="3200" dirty="0">
                <a:solidFill>
                  <a:schemeClr val="accent1">
                    <a:lumMod val="50000"/>
                  </a:schemeClr>
                </a:solidFill>
              </a:rPr>
              <a:t>How did you react?</a:t>
            </a:r>
          </a:p>
        </p:txBody>
      </p:sp>
    </p:spTree>
    <p:extLst>
      <p:ext uri="{BB962C8B-B14F-4D97-AF65-F5344CB8AC3E}">
        <p14:creationId xmlns:p14="http://schemas.microsoft.com/office/powerpoint/2010/main" val="20822401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60F3E-61F4-415C-BD38-ECB6312F05D1}"/>
              </a:ext>
            </a:extLst>
          </p:cNvPr>
          <p:cNvSpPr>
            <a:spLocks noGrp="1"/>
          </p:cNvSpPr>
          <p:nvPr>
            <p:ph type="title"/>
          </p:nvPr>
        </p:nvSpPr>
        <p:spPr>
          <a:xfrm>
            <a:off x="419100" y="365125"/>
            <a:ext cx="10934700" cy="1325563"/>
          </a:xfrm>
        </p:spPr>
        <p:txBody>
          <a:bodyPr>
            <a:normAutofit/>
          </a:bodyPr>
          <a:lstStyle/>
          <a:p>
            <a:pPr algn="ctr"/>
            <a:r>
              <a:rPr lang="en-GB" sz="5400" dirty="0"/>
              <a:t>How can we deal with conflict</a:t>
            </a:r>
          </a:p>
        </p:txBody>
      </p:sp>
      <p:sp>
        <p:nvSpPr>
          <p:cNvPr id="3" name="Content Placeholder 2">
            <a:extLst>
              <a:ext uri="{FF2B5EF4-FFF2-40B4-BE49-F238E27FC236}">
                <a16:creationId xmlns:a16="http://schemas.microsoft.com/office/drawing/2014/main" id="{094BAD7C-8A75-421F-9FDE-4223196BBA68}"/>
              </a:ext>
            </a:extLst>
          </p:cNvPr>
          <p:cNvSpPr>
            <a:spLocks noGrp="1"/>
          </p:cNvSpPr>
          <p:nvPr>
            <p:ph idx="1"/>
          </p:nvPr>
        </p:nvSpPr>
        <p:spPr>
          <a:xfrm>
            <a:off x="203199" y="2152357"/>
            <a:ext cx="11472985" cy="4024605"/>
          </a:xfrm>
        </p:spPr>
        <p:txBody>
          <a:bodyPr>
            <a:normAutofit/>
          </a:bodyPr>
          <a:lstStyle/>
          <a:p>
            <a:pPr marL="0" indent="0" algn="ctr">
              <a:buNone/>
            </a:pPr>
            <a:r>
              <a:rPr lang="en-GB" sz="4400" b="1" dirty="0">
                <a:solidFill>
                  <a:schemeClr val="accent1">
                    <a:lumMod val="50000"/>
                  </a:schemeClr>
                </a:solidFill>
              </a:rPr>
              <a:t>The workplace is a complex environment</a:t>
            </a:r>
            <a:endParaRPr lang="en-GB" sz="3200" dirty="0">
              <a:solidFill>
                <a:schemeClr val="accent1">
                  <a:lumMod val="50000"/>
                </a:schemeClr>
              </a:solidFill>
            </a:endParaRPr>
          </a:p>
          <a:p>
            <a:pPr marL="0" indent="0" algn="ctr">
              <a:buNone/>
            </a:pPr>
            <a:endParaRPr lang="en-GB" sz="3200" dirty="0">
              <a:solidFill>
                <a:schemeClr val="accent1">
                  <a:lumMod val="50000"/>
                </a:schemeClr>
              </a:solidFill>
            </a:endParaRPr>
          </a:p>
          <a:p>
            <a:pPr marL="0" indent="0" algn="ctr">
              <a:buNone/>
            </a:pPr>
            <a:r>
              <a:rPr lang="en-GB" sz="3200" dirty="0">
                <a:solidFill>
                  <a:schemeClr val="accent1">
                    <a:lumMod val="50000"/>
                  </a:schemeClr>
                </a:solidFill>
              </a:rPr>
              <a:t>Is it just the tip of the iceberg</a:t>
            </a:r>
          </a:p>
          <a:p>
            <a:pPr marL="0" indent="0" algn="ctr">
              <a:buNone/>
            </a:pPr>
            <a:endParaRPr lang="en-GB" sz="2400" b="1" dirty="0">
              <a:solidFill>
                <a:srgbClr val="00B050"/>
              </a:solidFill>
            </a:endParaRPr>
          </a:p>
          <a:p>
            <a:pPr marL="0" indent="0" algn="ctr">
              <a:buNone/>
            </a:pPr>
            <a:r>
              <a:rPr lang="en-GB" sz="2400" b="1" dirty="0">
                <a:solidFill>
                  <a:srgbClr val="00B050"/>
                </a:solidFill>
              </a:rPr>
              <a:t>Activity</a:t>
            </a:r>
          </a:p>
          <a:p>
            <a:pPr marL="0" indent="0" algn="ctr">
              <a:buNone/>
            </a:pPr>
            <a:r>
              <a:rPr lang="en-GB" sz="3200" dirty="0">
                <a:solidFill>
                  <a:schemeClr val="accent1">
                    <a:lumMod val="50000"/>
                  </a:schemeClr>
                </a:solidFill>
              </a:rPr>
              <a:t>What factors could influence behaviour that we can’t see (think below the surface).</a:t>
            </a:r>
          </a:p>
          <a:p>
            <a:pPr marL="0" indent="0" algn="ctr">
              <a:buNone/>
            </a:pPr>
            <a:endParaRPr lang="en-GB" sz="3200" b="1" dirty="0">
              <a:solidFill>
                <a:srgbClr val="00B050"/>
              </a:solidFill>
            </a:endParaRPr>
          </a:p>
          <a:p>
            <a:pPr marL="0" indent="0" algn="ctr">
              <a:buNone/>
            </a:pPr>
            <a:endParaRPr lang="en-GB" dirty="0">
              <a:solidFill>
                <a:schemeClr val="accent1">
                  <a:lumMod val="50000"/>
                </a:schemeClr>
              </a:solidFill>
            </a:endParaRPr>
          </a:p>
          <a:p>
            <a:pPr marL="0" indent="0" algn="ctr">
              <a:buNone/>
            </a:pPr>
            <a:endParaRPr lang="en-GB" dirty="0">
              <a:solidFill>
                <a:schemeClr val="accent1">
                  <a:lumMod val="50000"/>
                </a:schemeClr>
              </a:solidFill>
            </a:endParaRPr>
          </a:p>
        </p:txBody>
      </p:sp>
    </p:spTree>
    <p:extLst>
      <p:ext uri="{BB962C8B-B14F-4D97-AF65-F5344CB8AC3E}">
        <p14:creationId xmlns:p14="http://schemas.microsoft.com/office/powerpoint/2010/main" val="28139066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0F2479-B9F4-45EF-AC52-614DA2B17BC0}"/>
              </a:ext>
            </a:extLst>
          </p:cNvPr>
          <p:cNvSpPr>
            <a:spLocks noGrp="1"/>
          </p:cNvSpPr>
          <p:nvPr>
            <p:ph type="title"/>
          </p:nvPr>
        </p:nvSpPr>
        <p:spPr>
          <a:xfrm>
            <a:off x="710003" y="304703"/>
            <a:ext cx="3932237" cy="1600200"/>
          </a:xfrm>
        </p:spPr>
        <p:txBody>
          <a:bodyPr>
            <a:normAutofit/>
          </a:bodyPr>
          <a:lstStyle/>
          <a:p>
            <a:r>
              <a:rPr lang="en-GB" sz="4400" dirty="0">
                <a:solidFill>
                  <a:schemeClr val="accent1">
                    <a:lumMod val="50000"/>
                  </a:schemeClr>
                </a:solidFill>
              </a:rPr>
              <a:t>The Iceberg theory</a:t>
            </a:r>
          </a:p>
        </p:txBody>
      </p:sp>
      <p:pic>
        <p:nvPicPr>
          <p:cNvPr id="6" name="Picture Placeholder 5">
            <a:extLst>
              <a:ext uri="{FF2B5EF4-FFF2-40B4-BE49-F238E27FC236}">
                <a16:creationId xmlns:a16="http://schemas.microsoft.com/office/drawing/2014/main" id="{41520D9D-89C6-4E04-B80A-733A3E45AA42}"/>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14539" r="14539"/>
          <a:stretch>
            <a:fillRect/>
          </a:stretch>
        </p:blipFill>
        <p:spPr>
          <a:xfrm>
            <a:off x="5183187" y="987425"/>
            <a:ext cx="6659789" cy="5258630"/>
          </a:xfrm>
          <a:ln w="44450">
            <a:solidFill>
              <a:schemeClr val="accent1">
                <a:lumMod val="50000"/>
              </a:schemeClr>
            </a:solidFill>
          </a:ln>
        </p:spPr>
      </p:pic>
      <p:sp>
        <p:nvSpPr>
          <p:cNvPr id="4" name="Text Placeholder 3">
            <a:extLst>
              <a:ext uri="{FF2B5EF4-FFF2-40B4-BE49-F238E27FC236}">
                <a16:creationId xmlns:a16="http://schemas.microsoft.com/office/drawing/2014/main" id="{5AE3431E-FDC9-44C8-9206-38F2EED484B7}"/>
              </a:ext>
            </a:extLst>
          </p:cNvPr>
          <p:cNvSpPr>
            <a:spLocks noGrp="1"/>
          </p:cNvSpPr>
          <p:nvPr>
            <p:ph type="body" sz="half" idx="2"/>
          </p:nvPr>
        </p:nvSpPr>
        <p:spPr>
          <a:xfrm>
            <a:off x="839788" y="2447777"/>
            <a:ext cx="3932237" cy="4105519"/>
          </a:xfrm>
        </p:spPr>
        <p:txBody>
          <a:bodyPr>
            <a:normAutofit/>
          </a:bodyPr>
          <a:lstStyle/>
          <a:p>
            <a:r>
              <a:rPr lang="en-GB" sz="2000" dirty="0">
                <a:solidFill>
                  <a:schemeClr val="accent1">
                    <a:lumMod val="50000"/>
                  </a:schemeClr>
                </a:solidFill>
              </a:rPr>
              <a:t>Knowledge</a:t>
            </a:r>
          </a:p>
          <a:p>
            <a:r>
              <a:rPr lang="en-GB" sz="2000" dirty="0">
                <a:solidFill>
                  <a:schemeClr val="accent1">
                    <a:lumMod val="50000"/>
                  </a:schemeClr>
                </a:solidFill>
              </a:rPr>
              <a:t>Skills</a:t>
            </a:r>
          </a:p>
          <a:p>
            <a:r>
              <a:rPr lang="en-GB" sz="2000" dirty="0">
                <a:solidFill>
                  <a:schemeClr val="accent1">
                    <a:lumMod val="50000"/>
                  </a:schemeClr>
                </a:solidFill>
              </a:rPr>
              <a:t>Preferences</a:t>
            </a:r>
          </a:p>
          <a:p>
            <a:r>
              <a:rPr lang="en-GB" sz="2000" dirty="0">
                <a:solidFill>
                  <a:schemeClr val="accent1">
                    <a:lumMod val="50000"/>
                  </a:schemeClr>
                </a:solidFill>
              </a:rPr>
              <a:t>Hidden culture</a:t>
            </a:r>
          </a:p>
          <a:p>
            <a:r>
              <a:rPr lang="en-GB" sz="2000" dirty="0">
                <a:solidFill>
                  <a:schemeClr val="accent1">
                    <a:lumMod val="50000"/>
                  </a:schemeClr>
                </a:solidFill>
              </a:rPr>
              <a:t>Traits</a:t>
            </a:r>
          </a:p>
          <a:p>
            <a:r>
              <a:rPr lang="en-GB" sz="2000" dirty="0">
                <a:solidFill>
                  <a:schemeClr val="accent1">
                    <a:lumMod val="50000"/>
                  </a:schemeClr>
                </a:solidFill>
              </a:rPr>
              <a:t>Preferences</a:t>
            </a:r>
          </a:p>
          <a:p>
            <a:r>
              <a:rPr lang="en-GB" sz="2000" dirty="0">
                <a:solidFill>
                  <a:schemeClr val="accent1">
                    <a:lumMod val="50000"/>
                  </a:schemeClr>
                </a:solidFill>
              </a:rPr>
              <a:t>Values</a:t>
            </a:r>
          </a:p>
          <a:p>
            <a:r>
              <a:rPr lang="en-GB" sz="2000" dirty="0">
                <a:solidFill>
                  <a:schemeClr val="accent1">
                    <a:lumMod val="50000"/>
                  </a:schemeClr>
                </a:solidFill>
              </a:rPr>
              <a:t>Beliefs</a:t>
            </a:r>
          </a:p>
          <a:p>
            <a:r>
              <a:rPr lang="en-GB" sz="2000" dirty="0">
                <a:solidFill>
                  <a:schemeClr val="accent1">
                    <a:lumMod val="50000"/>
                  </a:schemeClr>
                </a:solidFill>
              </a:rPr>
              <a:t>Thoughts</a:t>
            </a:r>
          </a:p>
          <a:p>
            <a:r>
              <a:rPr lang="en-GB" sz="2000" b="1" dirty="0">
                <a:solidFill>
                  <a:schemeClr val="accent1">
                    <a:lumMod val="50000"/>
                  </a:schemeClr>
                </a:solidFill>
              </a:rPr>
              <a:t>All impact behaviour</a:t>
            </a:r>
          </a:p>
        </p:txBody>
      </p:sp>
    </p:spTree>
    <p:extLst>
      <p:ext uri="{BB962C8B-B14F-4D97-AF65-F5344CB8AC3E}">
        <p14:creationId xmlns:p14="http://schemas.microsoft.com/office/powerpoint/2010/main" val="470141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DDEF5-6464-4DA9-A7E6-3E1951412ED8}"/>
              </a:ext>
            </a:extLst>
          </p:cNvPr>
          <p:cNvSpPr>
            <a:spLocks noGrp="1"/>
          </p:cNvSpPr>
          <p:nvPr>
            <p:ph type="title"/>
          </p:nvPr>
        </p:nvSpPr>
        <p:spPr/>
        <p:txBody>
          <a:bodyPr>
            <a:normAutofit fontScale="90000"/>
          </a:bodyPr>
          <a:lstStyle/>
          <a:p>
            <a:pPr algn="ctr"/>
            <a:r>
              <a:rPr lang="en-GB" sz="4800" dirty="0"/>
              <a:t>Potential sources of conflict in teams </a:t>
            </a:r>
          </a:p>
        </p:txBody>
      </p:sp>
      <p:sp>
        <p:nvSpPr>
          <p:cNvPr id="3" name="Content Placeholder 2">
            <a:extLst>
              <a:ext uri="{FF2B5EF4-FFF2-40B4-BE49-F238E27FC236}">
                <a16:creationId xmlns:a16="http://schemas.microsoft.com/office/drawing/2014/main" id="{776B0968-B424-4A66-A12F-08BD787844DC}"/>
              </a:ext>
            </a:extLst>
          </p:cNvPr>
          <p:cNvSpPr>
            <a:spLocks noGrp="1"/>
          </p:cNvSpPr>
          <p:nvPr>
            <p:ph sz="half" idx="1"/>
          </p:nvPr>
        </p:nvSpPr>
        <p:spPr>
          <a:xfrm>
            <a:off x="838200" y="1955409"/>
            <a:ext cx="5181600" cy="4221554"/>
          </a:xfrm>
        </p:spPr>
        <p:txBody>
          <a:bodyPr>
            <a:normAutofit lnSpcReduction="10000"/>
          </a:bodyPr>
          <a:lstStyle/>
          <a:p>
            <a:pPr marL="0" indent="0" algn="ctr">
              <a:buNone/>
            </a:pPr>
            <a:r>
              <a:rPr lang="en-GB" dirty="0">
                <a:solidFill>
                  <a:schemeClr val="accent1">
                    <a:lumMod val="50000"/>
                  </a:schemeClr>
                </a:solidFill>
              </a:rPr>
              <a:t>Definition of Responsibility Unclear</a:t>
            </a:r>
          </a:p>
          <a:p>
            <a:pPr marL="0" indent="0" algn="ctr" fontAlgn="base">
              <a:buNone/>
            </a:pPr>
            <a:r>
              <a:rPr lang="en-GB" b="1" dirty="0">
                <a:solidFill>
                  <a:schemeClr val="accent1">
                    <a:lumMod val="50000"/>
                  </a:schemeClr>
                </a:solidFill>
              </a:rPr>
              <a:t>Poor Communication</a:t>
            </a:r>
          </a:p>
          <a:p>
            <a:pPr marL="0" indent="0" algn="ctr" fontAlgn="base">
              <a:buNone/>
            </a:pPr>
            <a:r>
              <a:rPr lang="en-GB" dirty="0">
                <a:solidFill>
                  <a:schemeClr val="accent1">
                    <a:lumMod val="50000"/>
                  </a:schemeClr>
                </a:solidFill>
              </a:rPr>
              <a:t>Difference in personality/group dynamics</a:t>
            </a:r>
          </a:p>
          <a:p>
            <a:pPr marL="0" indent="0" algn="ctr" fontAlgn="base">
              <a:buNone/>
            </a:pPr>
            <a:r>
              <a:rPr lang="en-GB" b="1" dirty="0">
                <a:solidFill>
                  <a:schemeClr val="accent1">
                    <a:lumMod val="50000"/>
                  </a:schemeClr>
                </a:solidFill>
              </a:rPr>
              <a:t>Personal problems</a:t>
            </a:r>
          </a:p>
          <a:p>
            <a:pPr marL="0" indent="0" algn="ctr" fontAlgn="base">
              <a:buNone/>
            </a:pPr>
            <a:r>
              <a:rPr lang="en-GB" dirty="0">
                <a:solidFill>
                  <a:schemeClr val="accent1">
                    <a:lumMod val="50000"/>
                  </a:schemeClr>
                </a:solidFill>
              </a:rPr>
              <a:t>Competition for Resources</a:t>
            </a:r>
          </a:p>
          <a:p>
            <a:pPr marL="0" indent="0" algn="ctr" fontAlgn="base">
              <a:buNone/>
            </a:pPr>
            <a:r>
              <a:rPr lang="en-GB" dirty="0">
                <a:solidFill>
                  <a:schemeClr val="accent1">
                    <a:lumMod val="50000"/>
                  </a:schemeClr>
                </a:solidFill>
              </a:rPr>
              <a:t> Conflict of Interest</a:t>
            </a:r>
          </a:p>
          <a:p>
            <a:pPr marL="0" indent="0" algn="ctr" fontAlgn="base">
              <a:buNone/>
            </a:pPr>
            <a:endParaRPr lang="en-GB" dirty="0">
              <a:solidFill>
                <a:schemeClr val="accent1">
                  <a:lumMod val="50000"/>
                </a:schemeClr>
              </a:solidFill>
            </a:endParaRPr>
          </a:p>
          <a:p>
            <a:pPr marL="0" indent="0" algn="ctr" fontAlgn="base">
              <a:buNone/>
            </a:pPr>
            <a:endParaRPr lang="en-GB" dirty="0"/>
          </a:p>
          <a:p>
            <a:pPr marL="0" indent="0" algn="ctr" fontAlgn="base">
              <a:buNone/>
            </a:pPr>
            <a:endParaRPr lang="en-GB" dirty="0">
              <a:solidFill>
                <a:schemeClr val="accent1">
                  <a:lumMod val="50000"/>
                </a:schemeClr>
              </a:solidFill>
            </a:endParaRPr>
          </a:p>
        </p:txBody>
      </p:sp>
      <p:sp>
        <p:nvSpPr>
          <p:cNvPr id="7" name="Content Placeholder 6">
            <a:extLst>
              <a:ext uri="{FF2B5EF4-FFF2-40B4-BE49-F238E27FC236}">
                <a16:creationId xmlns:a16="http://schemas.microsoft.com/office/drawing/2014/main" id="{E6977E71-D0AB-4C93-A06E-1A03614F67BE}"/>
              </a:ext>
            </a:extLst>
          </p:cNvPr>
          <p:cNvSpPr>
            <a:spLocks noGrp="1"/>
          </p:cNvSpPr>
          <p:nvPr>
            <p:ph sz="half" idx="2"/>
          </p:nvPr>
        </p:nvSpPr>
        <p:spPr/>
        <p:txBody>
          <a:bodyPr>
            <a:normAutofit lnSpcReduction="10000"/>
          </a:bodyPr>
          <a:lstStyle/>
          <a:p>
            <a:pPr marL="0" indent="0" algn="ctr" fontAlgn="base">
              <a:buNone/>
            </a:pPr>
            <a:r>
              <a:rPr lang="en-GB" b="1" dirty="0">
                <a:solidFill>
                  <a:schemeClr val="accent1">
                    <a:lumMod val="50000"/>
                  </a:schemeClr>
                </a:solidFill>
              </a:rPr>
              <a:t>Different Values</a:t>
            </a:r>
          </a:p>
          <a:p>
            <a:pPr marL="0" indent="0" algn="ctr" fontAlgn="base">
              <a:buNone/>
            </a:pPr>
            <a:r>
              <a:rPr lang="en-GB" dirty="0">
                <a:solidFill>
                  <a:schemeClr val="accent1">
                    <a:lumMod val="50000"/>
                  </a:schemeClr>
                </a:solidFill>
              </a:rPr>
              <a:t>Competition</a:t>
            </a:r>
          </a:p>
          <a:p>
            <a:pPr marL="0" indent="0" algn="ctr" fontAlgn="base">
              <a:buNone/>
            </a:pPr>
            <a:r>
              <a:rPr lang="en-GB" b="1" dirty="0">
                <a:solidFill>
                  <a:schemeClr val="accent1">
                    <a:lumMod val="50000"/>
                  </a:schemeClr>
                </a:solidFill>
              </a:rPr>
              <a:t>change</a:t>
            </a:r>
          </a:p>
          <a:p>
            <a:pPr marL="0" indent="0" algn="ctr" fontAlgn="base">
              <a:buNone/>
            </a:pPr>
            <a:r>
              <a:rPr lang="en-GB" dirty="0">
                <a:solidFill>
                  <a:schemeClr val="accent1">
                    <a:lumMod val="50000"/>
                  </a:schemeClr>
                </a:solidFill>
              </a:rPr>
              <a:t>Lack of Information</a:t>
            </a:r>
          </a:p>
          <a:p>
            <a:pPr marL="0" indent="0" algn="ctr" fontAlgn="base">
              <a:buNone/>
            </a:pPr>
            <a:r>
              <a:rPr lang="en-GB" dirty="0">
                <a:solidFill>
                  <a:schemeClr val="accent1">
                    <a:lumMod val="50000"/>
                  </a:schemeClr>
                </a:solidFill>
              </a:rPr>
              <a:t>Issues with Management</a:t>
            </a:r>
          </a:p>
          <a:p>
            <a:pPr marL="0" indent="0" algn="ctr" fontAlgn="base">
              <a:buNone/>
            </a:pPr>
            <a:r>
              <a:rPr lang="en-GB" dirty="0">
                <a:solidFill>
                  <a:schemeClr val="accent1">
                    <a:lumMod val="50000"/>
                  </a:schemeClr>
                </a:solidFill>
              </a:rPr>
              <a:t>Opposing interests</a:t>
            </a:r>
          </a:p>
          <a:p>
            <a:pPr marL="0" indent="0" algn="ctr" fontAlgn="base">
              <a:buNone/>
            </a:pPr>
            <a:r>
              <a:rPr lang="en-GB" dirty="0">
                <a:solidFill>
                  <a:schemeClr val="accent1">
                    <a:lumMod val="50000"/>
                  </a:schemeClr>
                </a:solidFill>
              </a:rPr>
              <a:t>Lack of Accountability</a:t>
            </a:r>
          </a:p>
          <a:p>
            <a:endParaRPr lang="en-GB" dirty="0"/>
          </a:p>
          <a:p>
            <a:pPr marL="0" indent="0">
              <a:buNone/>
            </a:pPr>
            <a:r>
              <a:rPr lang="en-GB" b="1" dirty="0">
                <a:solidFill>
                  <a:schemeClr val="accent1">
                    <a:lumMod val="50000"/>
                  </a:schemeClr>
                </a:solidFill>
              </a:rPr>
              <a:t>Handout</a:t>
            </a:r>
            <a:r>
              <a:rPr lang="en-GB" dirty="0"/>
              <a:t> </a:t>
            </a:r>
          </a:p>
        </p:txBody>
      </p:sp>
    </p:spTree>
    <p:extLst>
      <p:ext uri="{BB962C8B-B14F-4D97-AF65-F5344CB8AC3E}">
        <p14:creationId xmlns:p14="http://schemas.microsoft.com/office/powerpoint/2010/main" val="19168462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20448-AD5E-4004-BDDC-02DB1527D7C9}"/>
              </a:ext>
            </a:extLst>
          </p:cNvPr>
          <p:cNvSpPr>
            <a:spLocks noGrp="1"/>
          </p:cNvSpPr>
          <p:nvPr>
            <p:ph type="title"/>
          </p:nvPr>
        </p:nvSpPr>
        <p:spPr/>
        <p:txBody>
          <a:bodyPr>
            <a:normAutofit/>
          </a:bodyPr>
          <a:lstStyle/>
          <a:p>
            <a:pPr algn="ctr"/>
            <a:r>
              <a:rPr lang="en-GB" sz="5400" dirty="0"/>
              <a:t>The conflict cycle</a:t>
            </a:r>
          </a:p>
        </p:txBody>
      </p:sp>
      <p:sp>
        <p:nvSpPr>
          <p:cNvPr id="3" name="Content Placeholder 2">
            <a:extLst>
              <a:ext uri="{FF2B5EF4-FFF2-40B4-BE49-F238E27FC236}">
                <a16:creationId xmlns:a16="http://schemas.microsoft.com/office/drawing/2014/main" id="{B7F8F73A-49E6-42D7-81C3-77DEAE124DD4}"/>
              </a:ext>
            </a:extLst>
          </p:cNvPr>
          <p:cNvSpPr>
            <a:spLocks noGrp="1"/>
          </p:cNvSpPr>
          <p:nvPr>
            <p:ph idx="1"/>
          </p:nvPr>
        </p:nvSpPr>
        <p:spPr>
          <a:xfrm>
            <a:off x="838200" y="2757267"/>
            <a:ext cx="10515600" cy="3419695"/>
          </a:xfrm>
        </p:spPr>
        <p:txBody>
          <a:bodyPr>
            <a:normAutofit lnSpcReduction="10000"/>
          </a:bodyPr>
          <a:lstStyle/>
          <a:p>
            <a:pPr marL="0" indent="0" algn="ctr">
              <a:buNone/>
            </a:pPr>
            <a:r>
              <a:rPr lang="en-GB" sz="4400" dirty="0">
                <a:solidFill>
                  <a:schemeClr val="accent1">
                    <a:lumMod val="50000"/>
                  </a:schemeClr>
                </a:solidFill>
              </a:rPr>
              <a:t>Please look at the handout.</a:t>
            </a:r>
          </a:p>
          <a:p>
            <a:pPr algn="ctr"/>
            <a:endParaRPr lang="en-GB" sz="4400" dirty="0">
              <a:solidFill>
                <a:schemeClr val="accent1">
                  <a:lumMod val="50000"/>
                </a:schemeClr>
              </a:solidFill>
            </a:endParaRPr>
          </a:p>
          <a:p>
            <a:pPr marL="0" indent="0" algn="ctr">
              <a:buNone/>
            </a:pPr>
            <a:r>
              <a:rPr lang="en-GB" sz="4400" dirty="0">
                <a:solidFill>
                  <a:schemeClr val="accent1">
                    <a:lumMod val="50000"/>
                  </a:schemeClr>
                </a:solidFill>
              </a:rPr>
              <a:t>Use the example and try and complete the conflict cycle worksheet.</a:t>
            </a:r>
          </a:p>
        </p:txBody>
      </p:sp>
    </p:spTree>
    <p:extLst>
      <p:ext uri="{BB962C8B-B14F-4D97-AF65-F5344CB8AC3E}">
        <p14:creationId xmlns:p14="http://schemas.microsoft.com/office/powerpoint/2010/main" val="29201585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8FAF3-D4FB-49E1-AD15-90BD7A696671}"/>
              </a:ext>
            </a:extLst>
          </p:cNvPr>
          <p:cNvSpPr>
            <a:spLocks noGrp="1"/>
          </p:cNvSpPr>
          <p:nvPr>
            <p:ph type="title"/>
          </p:nvPr>
        </p:nvSpPr>
        <p:spPr/>
        <p:txBody>
          <a:bodyPr/>
          <a:lstStyle/>
          <a:p>
            <a:pPr algn="ctr"/>
            <a:r>
              <a:rPr lang="en-GB" dirty="0"/>
              <a:t>Conflict resolution</a:t>
            </a:r>
          </a:p>
        </p:txBody>
      </p:sp>
      <p:sp>
        <p:nvSpPr>
          <p:cNvPr id="3" name="Content Placeholder 2">
            <a:extLst>
              <a:ext uri="{FF2B5EF4-FFF2-40B4-BE49-F238E27FC236}">
                <a16:creationId xmlns:a16="http://schemas.microsoft.com/office/drawing/2014/main" id="{A202D6C6-6689-4870-BFCF-6FF615A097D3}"/>
              </a:ext>
            </a:extLst>
          </p:cNvPr>
          <p:cNvSpPr>
            <a:spLocks noGrp="1"/>
          </p:cNvSpPr>
          <p:nvPr>
            <p:ph idx="1"/>
          </p:nvPr>
        </p:nvSpPr>
        <p:spPr>
          <a:xfrm>
            <a:off x="838200" y="3428999"/>
            <a:ext cx="10515600" cy="2747963"/>
          </a:xfrm>
        </p:spPr>
        <p:txBody>
          <a:bodyPr>
            <a:normAutofit/>
          </a:bodyPr>
          <a:lstStyle/>
          <a:p>
            <a:pPr marL="0" indent="0" algn="ctr">
              <a:buNone/>
            </a:pPr>
            <a:r>
              <a:rPr lang="en-GB" sz="3200" b="1" dirty="0">
                <a:solidFill>
                  <a:schemeClr val="accent1">
                    <a:lumMod val="50000"/>
                  </a:schemeClr>
                </a:solidFill>
              </a:rPr>
              <a:t>Conflict resolution </a:t>
            </a:r>
            <a:r>
              <a:rPr lang="en-GB" sz="3200" dirty="0">
                <a:solidFill>
                  <a:schemeClr val="accent1">
                    <a:lumMod val="50000"/>
                  </a:schemeClr>
                </a:solidFill>
              </a:rPr>
              <a:t>deals with ways of settling differences between groups, individuals and team members. </a:t>
            </a:r>
            <a:r>
              <a:rPr lang="en-GB" sz="2000" dirty="0">
                <a:solidFill>
                  <a:schemeClr val="accent1">
                    <a:lumMod val="50000"/>
                  </a:schemeClr>
                </a:solidFill>
              </a:rPr>
              <a:t>(Armstrong 2014)</a:t>
            </a:r>
          </a:p>
          <a:p>
            <a:pPr marL="0" indent="0" algn="ctr">
              <a:buNone/>
            </a:pPr>
            <a:endParaRPr lang="en-GB" sz="2000" dirty="0">
              <a:solidFill>
                <a:schemeClr val="accent1">
                  <a:lumMod val="50000"/>
                </a:schemeClr>
              </a:solidFill>
            </a:endParaRPr>
          </a:p>
          <a:p>
            <a:pPr marL="0" indent="0" algn="ctr">
              <a:buNone/>
            </a:pPr>
            <a:endParaRPr lang="en-GB" sz="3200" dirty="0">
              <a:solidFill>
                <a:schemeClr val="accent1">
                  <a:lumMod val="50000"/>
                </a:schemeClr>
              </a:solidFill>
            </a:endParaRPr>
          </a:p>
        </p:txBody>
      </p:sp>
    </p:spTree>
    <p:extLst>
      <p:ext uri="{BB962C8B-B14F-4D97-AF65-F5344CB8AC3E}">
        <p14:creationId xmlns:p14="http://schemas.microsoft.com/office/powerpoint/2010/main" val="17709308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54C54-0667-48A7-881A-158C359334F5}"/>
              </a:ext>
            </a:extLst>
          </p:cNvPr>
          <p:cNvSpPr>
            <a:spLocks noGrp="1"/>
          </p:cNvSpPr>
          <p:nvPr>
            <p:ph type="title"/>
          </p:nvPr>
        </p:nvSpPr>
        <p:spPr/>
        <p:txBody>
          <a:bodyPr>
            <a:noAutofit/>
          </a:bodyPr>
          <a:lstStyle/>
          <a:p>
            <a:pPr algn="ctr"/>
            <a:r>
              <a:rPr lang="en-GB" sz="4800" dirty="0"/>
              <a:t>Managing conflict in organisations</a:t>
            </a:r>
          </a:p>
        </p:txBody>
      </p:sp>
      <p:sp>
        <p:nvSpPr>
          <p:cNvPr id="3" name="Content Placeholder 2">
            <a:extLst>
              <a:ext uri="{FF2B5EF4-FFF2-40B4-BE49-F238E27FC236}">
                <a16:creationId xmlns:a16="http://schemas.microsoft.com/office/drawing/2014/main" id="{024F9F5D-F764-4835-BA96-03B5E2869F7D}"/>
              </a:ext>
            </a:extLst>
          </p:cNvPr>
          <p:cNvSpPr>
            <a:spLocks noGrp="1"/>
          </p:cNvSpPr>
          <p:nvPr>
            <p:ph idx="1"/>
          </p:nvPr>
        </p:nvSpPr>
        <p:spPr>
          <a:xfrm>
            <a:off x="838200" y="2183641"/>
            <a:ext cx="10515600" cy="3993321"/>
          </a:xfrm>
        </p:spPr>
        <p:txBody>
          <a:bodyPr>
            <a:normAutofit/>
          </a:bodyPr>
          <a:lstStyle/>
          <a:p>
            <a:pPr marL="0" indent="0">
              <a:buNone/>
            </a:pPr>
            <a:r>
              <a:rPr lang="en-GB" sz="2400" b="1" dirty="0">
                <a:solidFill>
                  <a:schemeClr val="accent1">
                    <a:lumMod val="50000"/>
                  </a:schemeClr>
                </a:solidFill>
              </a:rPr>
              <a:t>E</a:t>
            </a:r>
            <a:r>
              <a:rPr lang="en-GB" sz="2400" dirty="0">
                <a:solidFill>
                  <a:schemeClr val="accent1">
                    <a:lumMod val="50000"/>
                  </a:schemeClr>
                </a:solidFill>
              </a:rPr>
              <a:t>valuate and Understand the Emotional Responses of People</a:t>
            </a:r>
          </a:p>
          <a:p>
            <a:pPr marL="0" indent="0">
              <a:buNone/>
            </a:pPr>
            <a:r>
              <a:rPr lang="en-GB" sz="2400" b="1" dirty="0">
                <a:solidFill>
                  <a:schemeClr val="accent1">
                    <a:lumMod val="50000"/>
                  </a:schemeClr>
                </a:solidFill>
              </a:rPr>
              <a:t>S</a:t>
            </a:r>
            <a:r>
              <a:rPr lang="en-GB" sz="2400" dirty="0">
                <a:solidFill>
                  <a:schemeClr val="accent1">
                    <a:lumMod val="50000"/>
                  </a:schemeClr>
                </a:solidFill>
              </a:rPr>
              <a:t>elf-Awareness Is Key</a:t>
            </a:r>
          </a:p>
          <a:p>
            <a:pPr marL="0" indent="0">
              <a:buNone/>
            </a:pPr>
            <a:r>
              <a:rPr lang="en-GB" sz="2400" b="1" dirty="0">
                <a:solidFill>
                  <a:schemeClr val="accent1">
                    <a:lumMod val="50000"/>
                  </a:schemeClr>
                </a:solidFill>
              </a:rPr>
              <a:t>L</a:t>
            </a:r>
            <a:r>
              <a:rPr lang="en-GB" sz="2400" dirty="0">
                <a:solidFill>
                  <a:schemeClr val="accent1">
                    <a:lumMod val="50000"/>
                  </a:schemeClr>
                </a:solidFill>
              </a:rPr>
              <a:t>isten to Everyone Involved and Hear Their Views</a:t>
            </a:r>
          </a:p>
          <a:p>
            <a:pPr marL="0" indent="0">
              <a:buNone/>
            </a:pPr>
            <a:r>
              <a:rPr lang="en-GB" sz="2400" b="1" dirty="0">
                <a:solidFill>
                  <a:schemeClr val="accent1">
                    <a:lumMod val="50000"/>
                  </a:schemeClr>
                </a:solidFill>
              </a:rPr>
              <a:t>S</a:t>
            </a:r>
            <a:r>
              <a:rPr lang="en-GB" sz="2400" dirty="0">
                <a:solidFill>
                  <a:schemeClr val="accent1">
                    <a:lumMod val="50000"/>
                  </a:schemeClr>
                </a:solidFill>
              </a:rPr>
              <a:t>olve the Issue From its Roots</a:t>
            </a:r>
          </a:p>
          <a:p>
            <a:pPr marL="0" indent="0">
              <a:buNone/>
            </a:pPr>
            <a:r>
              <a:rPr lang="en-GB" sz="2400" b="1" dirty="0">
                <a:solidFill>
                  <a:schemeClr val="accent1">
                    <a:lumMod val="50000"/>
                  </a:schemeClr>
                </a:solidFill>
              </a:rPr>
              <a:t>A</a:t>
            </a:r>
            <a:r>
              <a:rPr lang="en-GB" sz="2400" dirty="0">
                <a:solidFill>
                  <a:schemeClr val="accent1">
                    <a:lumMod val="50000"/>
                  </a:schemeClr>
                </a:solidFill>
              </a:rPr>
              <a:t>ccept People for Everything They Are (and Are Not)</a:t>
            </a:r>
          </a:p>
          <a:p>
            <a:pPr marL="0" indent="0">
              <a:buNone/>
            </a:pPr>
            <a:r>
              <a:rPr lang="en-GB" sz="2400" b="1" dirty="0">
                <a:solidFill>
                  <a:schemeClr val="accent1">
                    <a:lumMod val="50000"/>
                  </a:schemeClr>
                </a:solidFill>
              </a:rPr>
              <a:t>D</a:t>
            </a:r>
            <a:r>
              <a:rPr lang="en-GB" sz="2400" dirty="0">
                <a:solidFill>
                  <a:schemeClr val="accent1">
                    <a:lumMod val="50000"/>
                  </a:schemeClr>
                </a:solidFill>
              </a:rPr>
              <a:t>on’t Forget About Regular Feedback</a:t>
            </a:r>
          </a:p>
          <a:p>
            <a:pPr marL="0" indent="0">
              <a:buNone/>
            </a:pPr>
            <a:r>
              <a:rPr lang="en-GB" sz="2400" b="1" dirty="0">
                <a:solidFill>
                  <a:schemeClr val="accent1">
                    <a:lumMod val="50000"/>
                  </a:schemeClr>
                </a:solidFill>
              </a:rPr>
              <a:t>C</a:t>
            </a:r>
            <a:r>
              <a:rPr lang="en-GB" sz="2400" dirty="0">
                <a:solidFill>
                  <a:schemeClr val="accent1">
                    <a:lumMod val="50000"/>
                  </a:schemeClr>
                </a:solidFill>
              </a:rPr>
              <a:t>ollaborate With the Team</a:t>
            </a:r>
          </a:p>
          <a:p>
            <a:pPr marL="0" indent="0">
              <a:buNone/>
            </a:pPr>
            <a:r>
              <a:rPr lang="en-GB" sz="2400" b="1" dirty="0">
                <a:solidFill>
                  <a:schemeClr val="accent1">
                    <a:lumMod val="50000"/>
                  </a:schemeClr>
                </a:solidFill>
              </a:rPr>
              <a:t>E</a:t>
            </a:r>
            <a:r>
              <a:rPr lang="en-GB" sz="2400" dirty="0">
                <a:solidFill>
                  <a:schemeClr val="accent1">
                    <a:lumMod val="50000"/>
                  </a:schemeClr>
                </a:solidFill>
              </a:rPr>
              <a:t>nforce the Measures Adopted by the Team</a:t>
            </a:r>
          </a:p>
          <a:p>
            <a:pPr marL="0" indent="0">
              <a:buNone/>
            </a:pPr>
            <a:r>
              <a:rPr lang="en-GB" sz="2400" b="1" dirty="0">
                <a:solidFill>
                  <a:schemeClr val="accent1">
                    <a:lumMod val="50000"/>
                  </a:schemeClr>
                </a:solidFill>
              </a:rPr>
              <a:t>E</a:t>
            </a:r>
            <a:r>
              <a:rPr lang="en-GB" sz="2400" dirty="0">
                <a:solidFill>
                  <a:schemeClr val="accent1">
                    <a:lumMod val="50000"/>
                  </a:schemeClr>
                </a:solidFill>
              </a:rPr>
              <a:t>nsure That You Have the Right People</a:t>
            </a:r>
          </a:p>
          <a:p>
            <a:pPr marL="0" indent="0">
              <a:buNone/>
            </a:pPr>
            <a:endParaRPr lang="en-GB" dirty="0"/>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29747328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909EE-5E45-496D-AC2D-2BADEC804A3D}"/>
              </a:ext>
            </a:extLst>
          </p:cNvPr>
          <p:cNvSpPr>
            <a:spLocks noGrp="1"/>
          </p:cNvSpPr>
          <p:nvPr>
            <p:ph type="title"/>
          </p:nvPr>
        </p:nvSpPr>
        <p:spPr>
          <a:xfrm>
            <a:off x="838200" y="390525"/>
            <a:ext cx="10515600" cy="1325563"/>
          </a:xfrm>
        </p:spPr>
        <p:txBody>
          <a:bodyPr>
            <a:normAutofit/>
          </a:bodyPr>
          <a:lstStyle/>
          <a:p>
            <a:pPr algn="ctr"/>
            <a:r>
              <a:rPr lang="en-GB" sz="5400" dirty="0"/>
              <a:t>Tools to resolve conflict</a:t>
            </a:r>
          </a:p>
        </p:txBody>
      </p:sp>
      <p:sp>
        <p:nvSpPr>
          <p:cNvPr id="3" name="Content Placeholder 2">
            <a:extLst>
              <a:ext uri="{FF2B5EF4-FFF2-40B4-BE49-F238E27FC236}">
                <a16:creationId xmlns:a16="http://schemas.microsoft.com/office/drawing/2014/main" id="{704170A3-9926-4E3B-9506-CD5567695213}"/>
              </a:ext>
            </a:extLst>
          </p:cNvPr>
          <p:cNvSpPr>
            <a:spLocks noGrp="1"/>
          </p:cNvSpPr>
          <p:nvPr>
            <p:ph idx="1"/>
          </p:nvPr>
        </p:nvSpPr>
        <p:spPr>
          <a:xfrm>
            <a:off x="495300" y="3086099"/>
            <a:ext cx="10426700" cy="3128963"/>
          </a:xfrm>
        </p:spPr>
        <p:txBody>
          <a:bodyPr>
            <a:normAutofit lnSpcReduction="10000"/>
          </a:bodyPr>
          <a:lstStyle/>
          <a:p>
            <a:pPr marL="0" indent="0" algn="ctr">
              <a:buNone/>
            </a:pPr>
            <a:r>
              <a:rPr lang="en-GB" sz="4400" b="1" dirty="0">
                <a:solidFill>
                  <a:schemeClr val="accent1">
                    <a:lumMod val="50000"/>
                  </a:schemeClr>
                </a:solidFill>
              </a:rPr>
              <a:t>Self-awareness and managing emotions</a:t>
            </a:r>
          </a:p>
          <a:p>
            <a:pPr marL="0" indent="0" algn="ctr">
              <a:buNone/>
            </a:pPr>
            <a:endParaRPr lang="en-GB" sz="4800" dirty="0">
              <a:solidFill>
                <a:schemeClr val="accent1">
                  <a:lumMod val="50000"/>
                </a:schemeClr>
              </a:solidFill>
            </a:endParaRPr>
          </a:p>
          <a:p>
            <a:pPr marL="0" indent="0" algn="ctr">
              <a:buNone/>
            </a:pPr>
            <a:r>
              <a:rPr lang="en-GB" sz="3200" dirty="0">
                <a:solidFill>
                  <a:schemeClr val="accent1">
                    <a:lumMod val="50000"/>
                  </a:schemeClr>
                </a:solidFill>
              </a:rPr>
              <a:t>It’s important to have a very good understanding of your own as well as the emotions of others.</a:t>
            </a:r>
          </a:p>
        </p:txBody>
      </p:sp>
    </p:spTree>
    <p:extLst>
      <p:ext uri="{BB962C8B-B14F-4D97-AF65-F5344CB8AC3E}">
        <p14:creationId xmlns:p14="http://schemas.microsoft.com/office/powerpoint/2010/main" val="34729054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320E2-9C9A-4734-B1D0-798B22A80374}"/>
              </a:ext>
            </a:extLst>
          </p:cNvPr>
          <p:cNvSpPr>
            <a:spLocks noGrp="1"/>
          </p:cNvSpPr>
          <p:nvPr>
            <p:ph type="title"/>
          </p:nvPr>
        </p:nvSpPr>
        <p:spPr/>
        <p:txBody>
          <a:bodyPr/>
          <a:lstStyle/>
          <a:p>
            <a:pPr algn="ctr"/>
            <a:r>
              <a:rPr lang="en-GB" dirty="0"/>
              <a:t>Activity Discussion</a:t>
            </a:r>
          </a:p>
        </p:txBody>
      </p:sp>
      <p:sp>
        <p:nvSpPr>
          <p:cNvPr id="3" name="Content Placeholder 2">
            <a:extLst>
              <a:ext uri="{FF2B5EF4-FFF2-40B4-BE49-F238E27FC236}">
                <a16:creationId xmlns:a16="http://schemas.microsoft.com/office/drawing/2014/main" id="{673327E4-4C4C-4C2B-932A-3F05214B1F91}"/>
              </a:ext>
            </a:extLst>
          </p:cNvPr>
          <p:cNvSpPr>
            <a:spLocks noGrp="1"/>
          </p:cNvSpPr>
          <p:nvPr>
            <p:ph idx="1"/>
          </p:nvPr>
        </p:nvSpPr>
        <p:spPr/>
        <p:txBody>
          <a:bodyPr>
            <a:normAutofit/>
          </a:bodyPr>
          <a:lstStyle/>
          <a:p>
            <a:pPr marL="0" indent="0" algn="ctr">
              <a:buNone/>
            </a:pPr>
            <a:endParaRPr lang="en-GB" sz="3600" dirty="0">
              <a:solidFill>
                <a:schemeClr val="accent1">
                  <a:lumMod val="50000"/>
                </a:schemeClr>
              </a:solidFill>
            </a:endParaRPr>
          </a:p>
          <a:p>
            <a:pPr marL="0" indent="0" algn="ctr">
              <a:buNone/>
            </a:pPr>
            <a:endParaRPr lang="en-GB" sz="3600" dirty="0">
              <a:solidFill>
                <a:schemeClr val="accent1">
                  <a:lumMod val="50000"/>
                </a:schemeClr>
              </a:solidFill>
            </a:endParaRPr>
          </a:p>
          <a:p>
            <a:pPr marL="0" indent="0" algn="ctr">
              <a:buNone/>
            </a:pPr>
            <a:r>
              <a:rPr lang="en-GB" sz="3200" b="1" dirty="0">
                <a:solidFill>
                  <a:srgbClr val="00B050"/>
                </a:solidFill>
              </a:rPr>
              <a:t>Activity</a:t>
            </a:r>
          </a:p>
          <a:p>
            <a:pPr marL="0" indent="0" algn="ctr">
              <a:buNone/>
            </a:pPr>
            <a:r>
              <a:rPr lang="en-GB" sz="3200" dirty="0">
                <a:solidFill>
                  <a:schemeClr val="accent1">
                    <a:lumMod val="50000"/>
                  </a:schemeClr>
                </a:solidFill>
              </a:rPr>
              <a:t>Consider how assertive you are, do you find it difficult to say no, even if you want to. </a:t>
            </a:r>
          </a:p>
        </p:txBody>
      </p:sp>
    </p:spTree>
    <p:extLst>
      <p:ext uri="{BB962C8B-B14F-4D97-AF65-F5344CB8AC3E}">
        <p14:creationId xmlns:p14="http://schemas.microsoft.com/office/powerpoint/2010/main" val="2085757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3D1C7-D38C-43B8-A81A-E6175D524955}"/>
              </a:ext>
            </a:extLst>
          </p:cNvPr>
          <p:cNvSpPr>
            <a:spLocks noGrp="1"/>
          </p:cNvSpPr>
          <p:nvPr>
            <p:ph type="title"/>
          </p:nvPr>
        </p:nvSpPr>
        <p:spPr/>
        <p:txBody>
          <a:bodyPr/>
          <a:lstStyle/>
          <a:p>
            <a:endParaRPr lang="en-GB"/>
          </a:p>
        </p:txBody>
      </p:sp>
      <p:pic>
        <p:nvPicPr>
          <p:cNvPr id="4" name="Online Media 3">
            <a:hlinkClick r:id="" action="ppaction://media"/>
            <a:extLst>
              <a:ext uri="{FF2B5EF4-FFF2-40B4-BE49-F238E27FC236}">
                <a16:creationId xmlns:a16="http://schemas.microsoft.com/office/drawing/2014/main" id="{96C8DC67-C4C1-4512-ABEA-2EAAC657DB16}"/>
              </a:ext>
            </a:extLst>
          </p:cNvPr>
          <p:cNvPicPr>
            <a:picLocks noGrp="1" noRot="1" noChangeAspect="1"/>
          </p:cNvPicPr>
          <p:nvPr>
            <p:ph idx="1"/>
            <a:videoFile r:link="rId1"/>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0743801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EBDD0-A239-475F-930C-C9EB844F3E2A}"/>
              </a:ext>
            </a:extLst>
          </p:cNvPr>
          <p:cNvSpPr>
            <a:spLocks noGrp="1"/>
          </p:cNvSpPr>
          <p:nvPr>
            <p:ph type="title"/>
          </p:nvPr>
        </p:nvSpPr>
        <p:spPr>
          <a:xfrm>
            <a:off x="351692" y="365125"/>
            <a:ext cx="11422966" cy="1325563"/>
          </a:xfrm>
        </p:spPr>
        <p:txBody>
          <a:bodyPr>
            <a:noAutofit/>
          </a:bodyPr>
          <a:lstStyle/>
          <a:p>
            <a:pPr algn="ctr"/>
            <a:r>
              <a:rPr lang="en-GB" sz="3600" dirty="0"/>
              <a:t>What are the differences between being assertive, passive, aggressive and passive-aggressive?</a:t>
            </a:r>
          </a:p>
        </p:txBody>
      </p:sp>
      <p:sp>
        <p:nvSpPr>
          <p:cNvPr id="3" name="Content Placeholder 2">
            <a:extLst>
              <a:ext uri="{FF2B5EF4-FFF2-40B4-BE49-F238E27FC236}">
                <a16:creationId xmlns:a16="http://schemas.microsoft.com/office/drawing/2014/main" id="{4DB83165-9C8A-44FC-B210-DF00CB81FC56}"/>
              </a:ext>
            </a:extLst>
          </p:cNvPr>
          <p:cNvSpPr>
            <a:spLocks noGrp="1"/>
          </p:cNvSpPr>
          <p:nvPr>
            <p:ph idx="1"/>
          </p:nvPr>
        </p:nvSpPr>
        <p:spPr>
          <a:xfrm>
            <a:off x="838200" y="2138289"/>
            <a:ext cx="10515600" cy="4038674"/>
          </a:xfrm>
        </p:spPr>
        <p:txBody>
          <a:bodyPr/>
          <a:lstStyle/>
          <a:p>
            <a:r>
              <a:rPr lang="en-GB" b="1" dirty="0">
                <a:solidFill>
                  <a:schemeClr val="accent1">
                    <a:lumMod val="50000"/>
                  </a:schemeClr>
                </a:solidFill>
              </a:rPr>
              <a:t>Assertive</a:t>
            </a:r>
            <a:r>
              <a:rPr lang="en-GB" dirty="0">
                <a:solidFill>
                  <a:schemeClr val="accent1">
                    <a:lumMod val="50000"/>
                  </a:schemeClr>
                </a:solidFill>
              </a:rPr>
              <a:t>: self-assured, positive and confident. Person addresses issues in a non-hostile way.</a:t>
            </a:r>
          </a:p>
          <a:p>
            <a:r>
              <a:rPr lang="en-GB" b="1" dirty="0">
                <a:solidFill>
                  <a:schemeClr val="accent1">
                    <a:lumMod val="50000"/>
                  </a:schemeClr>
                </a:solidFill>
              </a:rPr>
              <a:t>Passive</a:t>
            </a:r>
            <a:r>
              <a:rPr lang="en-GB" dirty="0">
                <a:solidFill>
                  <a:schemeClr val="accent1">
                    <a:lumMod val="50000"/>
                  </a:schemeClr>
                </a:solidFill>
              </a:rPr>
              <a:t>: submissive and/or avoiding. Person does not address issues, even if they are harmful.</a:t>
            </a:r>
          </a:p>
          <a:p>
            <a:r>
              <a:rPr lang="en-GB" b="1" dirty="0">
                <a:solidFill>
                  <a:schemeClr val="accent1">
                    <a:lumMod val="50000"/>
                  </a:schemeClr>
                </a:solidFill>
              </a:rPr>
              <a:t>Aggressive</a:t>
            </a:r>
            <a:r>
              <a:rPr lang="en-GB" dirty="0">
                <a:solidFill>
                  <a:schemeClr val="accent1">
                    <a:lumMod val="50000"/>
                  </a:schemeClr>
                </a:solidFill>
              </a:rPr>
              <a:t>: inclined to behave in an actively hostile way. Person may attack others instead of calmly addressing issues.</a:t>
            </a:r>
          </a:p>
          <a:p>
            <a:r>
              <a:rPr lang="en-GB" b="1" dirty="0">
                <a:solidFill>
                  <a:schemeClr val="accent1">
                    <a:lumMod val="50000"/>
                  </a:schemeClr>
                </a:solidFill>
              </a:rPr>
              <a:t>Passive-aggressive</a:t>
            </a:r>
            <a:r>
              <a:rPr lang="en-GB" dirty="0">
                <a:solidFill>
                  <a:schemeClr val="accent1">
                    <a:lumMod val="50000"/>
                  </a:schemeClr>
                </a:solidFill>
              </a:rPr>
              <a:t>: Person uses hostility or negativity to address issues in an indirect way.</a:t>
            </a:r>
          </a:p>
          <a:p>
            <a:endParaRPr lang="en-GB" dirty="0"/>
          </a:p>
        </p:txBody>
      </p:sp>
    </p:spTree>
    <p:extLst>
      <p:ext uri="{BB962C8B-B14F-4D97-AF65-F5344CB8AC3E}">
        <p14:creationId xmlns:p14="http://schemas.microsoft.com/office/powerpoint/2010/main" val="42306724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C45058B-1B06-4FFB-A6D2-E1232CD63796}"/>
              </a:ext>
            </a:extLst>
          </p:cNvPr>
          <p:cNvSpPr>
            <a:spLocks noGrp="1"/>
          </p:cNvSpPr>
          <p:nvPr>
            <p:ph type="title"/>
          </p:nvPr>
        </p:nvSpPr>
        <p:spPr/>
        <p:txBody>
          <a:bodyPr/>
          <a:lstStyle/>
          <a:p>
            <a:pPr algn="ctr"/>
            <a:r>
              <a:rPr lang="en-GB" dirty="0"/>
              <a:t>Tools to resolve conflict</a:t>
            </a:r>
          </a:p>
        </p:txBody>
      </p:sp>
      <p:sp>
        <p:nvSpPr>
          <p:cNvPr id="5" name="Content Placeholder 4">
            <a:extLst>
              <a:ext uri="{FF2B5EF4-FFF2-40B4-BE49-F238E27FC236}">
                <a16:creationId xmlns:a16="http://schemas.microsoft.com/office/drawing/2014/main" id="{7830EE52-B55A-432E-8F3E-B26798F40501}"/>
              </a:ext>
            </a:extLst>
          </p:cNvPr>
          <p:cNvSpPr>
            <a:spLocks noGrp="1"/>
          </p:cNvSpPr>
          <p:nvPr>
            <p:ph idx="1"/>
          </p:nvPr>
        </p:nvSpPr>
        <p:spPr>
          <a:xfrm>
            <a:off x="838200" y="1690688"/>
            <a:ext cx="10515600" cy="4802187"/>
          </a:xfrm>
        </p:spPr>
        <p:txBody>
          <a:bodyPr>
            <a:normAutofit fontScale="77500" lnSpcReduction="20000"/>
          </a:bodyPr>
          <a:lstStyle/>
          <a:p>
            <a:endParaRPr lang="en-GB" dirty="0"/>
          </a:p>
          <a:p>
            <a:pPr marL="0" indent="0" algn="ctr">
              <a:buNone/>
            </a:pPr>
            <a:r>
              <a:rPr lang="en-GB" sz="4400" b="1" dirty="0">
                <a:solidFill>
                  <a:schemeClr val="accent1">
                    <a:lumMod val="50000"/>
                  </a:schemeClr>
                </a:solidFill>
              </a:rPr>
              <a:t>Consider the underlying needs</a:t>
            </a:r>
          </a:p>
          <a:p>
            <a:endParaRPr lang="en-GB" dirty="0"/>
          </a:p>
          <a:p>
            <a:pPr marL="0" indent="0" algn="ctr">
              <a:buNone/>
            </a:pPr>
            <a:r>
              <a:rPr lang="en-GB" sz="3100" dirty="0">
                <a:solidFill>
                  <a:schemeClr val="accent1">
                    <a:lumMod val="50000"/>
                  </a:schemeClr>
                </a:solidFill>
              </a:rPr>
              <a:t>Human needs are requirements for survival and healthy physical, social, intellectual, and emotional development and contentment.</a:t>
            </a:r>
          </a:p>
          <a:p>
            <a:pPr marL="0" indent="0" algn="ctr">
              <a:buNone/>
            </a:pPr>
            <a:endParaRPr lang="en-GB" dirty="0">
              <a:solidFill>
                <a:schemeClr val="accent1">
                  <a:lumMod val="50000"/>
                </a:schemeClr>
              </a:solidFill>
            </a:endParaRPr>
          </a:p>
          <a:p>
            <a:pPr marL="0" indent="0" algn="ctr">
              <a:buNone/>
            </a:pPr>
            <a:r>
              <a:rPr lang="en-GB" b="1" dirty="0">
                <a:solidFill>
                  <a:srgbClr val="00B050"/>
                </a:solidFill>
              </a:rPr>
              <a:t>Activity</a:t>
            </a:r>
          </a:p>
          <a:p>
            <a:pPr marL="0" indent="0" algn="ctr">
              <a:buNone/>
            </a:pPr>
            <a:endParaRPr lang="en-GB" sz="3400" dirty="0">
              <a:solidFill>
                <a:schemeClr val="accent1">
                  <a:lumMod val="50000"/>
                </a:schemeClr>
              </a:solidFill>
            </a:endParaRPr>
          </a:p>
          <a:p>
            <a:pPr marL="0" indent="0" algn="ctr">
              <a:buNone/>
            </a:pPr>
            <a:r>
              <a:rPr lang="en-GB" sz="3400" dirty="0">
                <a:solidFill>
                  <a:schemeClr val="accent1">
                    <a:lumMod val="50000"/>
                  </a:schemeClr>
                </a:solidFill>
              </a:rPr>
              <a:t>In Pairs think of one or more underlying needs and why these influence how individuals deal with conflict</a:t>
            </a:r>
          </a:p>
          <a:p>
            <a:pPr marL="0" indent="0" algn="ctr">
              <a:buNone/>
            </a:pPr>
            <a:r>
              <a:rPr lang="en-GB" sz="3400" dirty="0">
                <a:solidFill>
                  <a:schemeClr val="accent1">
                    <a:lumMod val="50000"/>
                  </a:schemeClr>
                </a:solidFill>
              </a:rPr>
              <a:t>The above statement should give you a few clues! </a:t>
            </a:r>
            <a:endParaRPr lang="en-GB" b="1" dirty="0">
              <a:solidFill>
                <a:schemeClr val="accent1">
                  <a:lumMod val="50000"/>
                </a:schemeClr>
              </a:solidFill>
            </a:endParaRPr>
          </a:p>
          <a:p>
            <a:pPr marL="0" indent="0" algn="ctr">
              <a:buNone/>
            </a:pPr>
            <a:r>
              <a:rPr lang="en-GB" sz="3400" b="1" dirty="0">
                <a:solidFill>
                  <a:schemeClr val="accent1">
                    <a:lumMod val="50000"/>
                  </a:schemeClr>
                </a:solidFill>
              </a:rPr>
              <a:t>See handout </a:t>
            </a:r>
          </a:p>
        </p:txBody>
      </p:sp>
    </p:spTree>
    <p:extLst>
      <p:ext uri="{BB962C8B-B14F-4D97-AF65-F5344CB8AC3E}">
        <p14:creationId xmlns:p14="http://schemas.microsoft.com/office/powerpoint/2010/main" val="41031511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927AE-433A-492A-8800-E1C5F13F0218}"/>
              </a:ext>
            </a:extLst>
          </p:cNvPr>
          <p:cNvSpPr>
            <a:spLocks noGrp="1"/>
          </p:cNvSpPr>
          <p:nvPr>
            <p:ph type="title"/>
          </p:nvPr>
        </p:nvSpPr>
        <p:spPr>
          <a:xfrm>
            <a:off x="711200" y="365125"/>
            <a:ext cx="10642600" cy="1325563"/>
          </a:xfrm>
        </p:spPr>
        <p:txBody>
          <a:bodyPr>
            <a:normAutofit/>
          </a:bodyPr>
          <a:lstStyle/>
          <a:p>
            <a:pPr algn="ctr"/>
            <a:r>
              <a:rPr lang="en-GB" sz="5400" dirty="0"/>
              <a:t>Communication</a:t>
            </a:r>
          </a:p>
        </p:txBody>
      </p:sp>
      <p:sp>
        <p:nvSpPr>
          <p:cNvPr id="3" name="Content Placeholder 2">
            <a:extLst>
              <a:ext uri="{FF2B5EF4-FFF2-40B4-BE49-F238E27FC236}">
                <a16:creationId xmlns:a16="http://schemas.microsoft.com/office/drawing/2014/main" id="{68DFE37B-B706-482D-AFBA-F12FA0FB9E92}"/>
              </a:ext>
            </a:extLst>
          </p:cNvPr>
          <p:cNvSpPr>
            <a:spLocks noGrp="1"/>
          </p:cNvSpPr>
          <p:nvPr>
            <p:ph idx="1"/>
          </p:nvPr>
        </p:nvSpPr>
        <p:spPr>
          <a:xfrm>
            <a:off x="838200" y="2438399"/>
            <a:ext cx="10515600" cy="3738563"/>
          </a:xfrm>
        </p:spPr>
        <p:txBody>
          <a:bodyPr>
            <a:normAutofit/>
          </a:bodyPr>
          <a:lstStyle/>
          <a:p>
            <a:pPr marL="0" indent="0" algn="ctr">
              <a:buNone/>
            </a:pPr>
            <a:r>
              <a:rPr lang="en-GB" sz="4400" b="1" dirty="0">
                <a:solidFill>
                  <a:schemeClr val="accent1">
                    <a:lumMod val="50000"/>
                  </a:schemeClr>
                </a:solidFill>
              </a:rPr>
              <a:t>Non-verbal Communication</a:t>
            </a:r>
          </a:p>
          <a:p>
            <a:pPr marL="0" indent="0" algn="ctr">
              <a:buNone/>
            </a:pPr>
            <a:r>
              <a:rPr lang="en-GB" i="1" dirty="0">
                <a:solidFill>
                  <a:schemeClr val="accent1">
                    <a:lumMod val="50000"/>
                  </a:schemeClr>
                </a:solidFill>
              </a:rPr>
              <a:t>Eye contact </a:t>
            </a:r>
          </a:p>
          <a:p>
            <a:pPr marL="0" indent="0" algn="ctr">
              <a:buNone/>
            </a:pPr>
            <a:r>
              <a:rPr lang="en-GB" i="1" dirty="0">
                <a:solidFill>
                  <a:schemeClr val="accent1">
                    <a:lumMod val="50000"/>
                  </a:schemeClr>
                </a:solidFill>
              </a:rPr>
              <a:t>tone of voice</a:t>
            </a:r>
          </a:p>
          <a:p>
            <a:pPr marL="0" indent="0" algn="ctr">
              <a:buNone/>
            </a:pPr>
            <a:r>
              <a:rPr lang="en-GB" i="1" dirty="0">
                <a:solidFill>
                  <a:schemeClr val="accent1">
                    <a:lumMod val="50000"/>
                  </a:schemeClr>
                </a:solidFill>
              </a:rPr>
              <a:t>Posture </a:t>
            </a:r>
          </a:p>
          <a:p>
            <a:pPr marL="0" indent="0" algn="ctr">
              <a:buNone/>
            </a:pPr>
            <a:r>
              <a:rPr lang="en-GB" i="1" dirty="0">
                <a:solidFill>
                  <a:schemeClr val="accent1">
                    <a:lumMod val="50000"/>
                  </a:schemeClr>
                </a:solidFill>
              </a:rPr>
              <a:t>Facial expressions</a:t>
            </a:r>
          </a:p>
          <a:p>
            <a:pPr marL="0" indent="0" algn="ctr">
              <a:buNone/>
            </a:pPr>
            <a:r>
              <a:rPr lang="en-GB" b="1" i="1" dirty="0">
                <a:solidFill>
                  <a:schemeClr val="accent1">
                    <a:lumMod val="50000"/>
                  </a:schemeClr>
                </a:solidFill>
              </a:rPr>
              <a:t>‘Its not necessarily what you say’ </a:t>
            </a:r>
            <a:endParaRPr lang="en-GB" b="1" dirty="0">
              <a:solidFill>
                <a:schemeClr val="accent1">
                  <a:lumMod val="50000"/>
                </a:schemeClr>
              </a:solidFill>
            </a:endParaRPr>
          </a:p>
          <a:p>
            <a:pPr marL="0" indent="0" algn="ctr">
              <a:buNone/>
            </a:pPr>
            <a:endParaRPr lang="en-GB" sz="4400" b="1" dirty="0">
              <a:solidFill>
                <a:schemeClr val="accent1">
                  <a:lumMod val="50000"/>
                </a:schemeClr>
              </a:solidFill>
            </a:endParaRPr>
          </a:p>
          <a:p>
            <a:pPr marL="0" indent="0" algn="ctr">
              <a:buNone/>
            </a:pPr>
            <a:endParaRPr lang="en-GB" sz="4400" b="1" dirty="0">
              <a:solidFill>
                <a:schemeClr val="accent1">
                  <a:lumMod val="50000"/>
                </a:schemeClr>
              </a:solidFill>
            </a:endParaRPr>
          </a:p>
        </p:txBody>
      </p:sp>
    </p:spTree>
    <p:extLst>
      <p:ext uri="{BB962C8B-B14F-4D97-AF65-F5344CB8AC3E}">
        <p14:creationId xmlns:p14="http://schemas.microsoft.com/office/powerpoint/2010/main" val="11928405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38AFE-3AC4-476C-8DC8-0CE8C264BA2B}"/>
              </a:ext>
            </a:extLst>
          </p:cNvPr>
          <p:cNvSpPr>
            <a:spLocks noGrp="1"/>
          </p:cNvSpPr>
          <p:nvPr>
            <p:ph type="title"/>
          </p:nvPr>
        </p:nvSpPr>
        <p:spPr/>
        <p:txBody>
          <a:bodyPr>
            <a:normAutofit/>
          </a:bodyPr>
          <a:lstStyle/>
          <a:p>
            <a:pPr algn="ctr"/>
            <a:r>
              <a:rPr lang="en-GB" sz="5400" dirty="0"/>
              <a:t>The power of listening </a:t>
            </a:r>
          </a:p>
        </p:txBody>
      </p:sp>
      <p:sp>
        <p:nvSpPr>
          <p:cNvPr id="3" name="Content Placeholder 2">
            <a:extLst>
              <a:ext uri="{FF2B5EF4-FFF2-40B4-BE49-F238E27FC236}">
                <a16:creationId xmlns:a16="http://schemas.microsoft.com/office/drawing/2014/main" id="{5A7B3BC5-5369-4938-8B95-251C331BCDFC}"/>
              </a:ext>
            </a:extLst>
          </p:cNvPr>
          <p:cNvSpPr>
            <a:spLocks noGrp="1"/>
          </p:cNvSpPr>
          <p:nvPr>
            <p:ph idx="1"/>
          </p:nvPr>
        </p:nvSpPr>
        <p:spPr/>
        <p:txBody>
          <a:bodyPr>
            <a:normAutofit/>
          </a:bodyPr>
          <a:lstStyle/>
          <a:p>
            <a:pPr marL="0" indent="0" algn="ctr">
              <a:buNone/>
            </a:pPr>
            <a:endParaRPr lang="en-GB" sz="3600" i="1" dirty="0">
              <a:solidFill>
                <a:schemeClr val="accent1">
                  <a:lumMod val="50000"/>
                </a:schemeClr>
              </a:solidFill>
            </a:endParaRPr>
          </a:p>
          <a:p>
            <a:pPr marL="0" indent="0" algn="ctr">
              <a:buNone/>
            </a:pPr>
            <a:endParaRPr lang="en-GB" sz="3600" i="1" dirty="0">
              <a:solidFill>
                <a:schemeClr val="accent1">
                  <a:lumMod val="50000"/>
                </a:schemeClr>
              </a:solidFill>
            </a:endParaRPr>
          </a:p>
          <a:p>
            <a:pPr marL="0" indent="0" algn="ctr">
              <a:buNone/>
            </a:pPr>
            <a:r>
              <a:rPr lang="en-GB" sz="3600" i="1" dirty="0">
                <a:solidFill>
                  <a:schemeClr val="accent1">
                    <a:lumMod val="50000"/>
                  </a:schemeClr>
                </a:solidFill>
              </a:rPr>
              <a:t>Courage is what it takes to stand up and speak. Courage is also what it takes to sit down and listen. - </a:t>
            </a:r>
            <a:r>
              <a:rPr lang="en-GB" sz="2400" dirty="0">
                <a:solidFill>
                  <a:schemeClr val="accent1">
                    <a:lumMod val="50000"/>
                  </a:schemeClr>
                </a:solidFill>
              </a:rPr>
              <a:t>Winston Churchill</a:t>
            </a:r>
          </a:p>
        </p:txBody>
      </p:sp>
    </p:spTree>
    <p:extLst>
      <p:ext uri="{BB962C8B-B14F-4D97-AF65-F5344CB8AC3E}">
        <p14:creationId xmlns:p14="http://schemas.microsoft.com/office/powerpoint/2010/main" val="13763416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AA5BE-DA83-4C04-A6E9-202DD1D2B8F1}"/>
              </a:ext>
            </a:extLst>
          </p:cNvPr>
          <p:cNvSpPr>
            <a:spLocks noGrp="1"/>
          </p:cNvSpPr>
          <p:nvPr>
            <p:ph type="title"/>
          </p:nvPr>
        </p:nvSpPr>
        <p:spPr/>
        <p:txBody>
          <a:bodyPr>
            <a:normAutofit/>
          </a:bodyPr>
          <a:lstStyle/>
          <a:p>
            <a:pPr algn="ctr"/>
            <a:r>
              <a:rPr lang="en-GB" sz="5400" dirty="0"/>
              <a:t>Conflict Exercise</a:t>
            </a:r>
          </a:p>
        </p:txBody>
      </p:sp>
      <p:sp>
        <p:nvSpPr>
          <p:cNvPr id="3" name="Content Placeholder 2">
            <a:extLst>
              <a:ext uri="{FF2B5EF4-FFF2-40B4-BE49-F238E27FC236}">
                <a16:creationId xmlns:a16="http://schemas.microsoft.com/office/drawing/2014/main" id="{E31F9239-2CFB-48F7-BA81-6A4DBAFF2893}"/>
              </a:ext>
            </a:extLst>
          </p:cNvPr>
          <p:cNvSpPr>
            <a:spLocks noGrp="1"/>
          </p:cNvSpPr>
          <p:nvPr>
            <p:ph idx="1"/>
          </p:nvPr>
        </p:nvSpPr>
        <p:spPr/>
        <p:txBody>
          <a:bodyPr/>
          <a:lstStyle/>
          <a:p>
            <a:pPr algn="ctr"/>
            <a:endParaRPr lang="en-GB" dirty="0"/>
          </a:p>
          <a:p>
            <a:pPr marL="0" indent="0" algn="ctr">
              <a:buNone/>
            </a:pPr>
            <a:r>
              <a:rPr lang="en-GB" b="1" dirty="0">
                <a:solidFill>
                  <a:srgbClr val="00B050"/>
                </a:solidFill>
              </a:rPr>
              <a:t>Activity</a:t>
            </a:r>
          </a:p>
          <a:p>
            <a:pPr marL="0" indent="0" algn="ctr">
              <a:buNone/>
            </a:pPr>
            <a:r>
              <a:rPr lang="en-GB" sz="4000" b="1" dirty="0">
                <a:solidFill>
                  <a:schemeClr val="accent1">
                    <a:lumMod val="50000"/>
                  </a:schemeClr>
                </a:solidFill>
              </a:rPr>
              <a:t>Communication Game</a:t>
            </a:r>
          </a:p>
          <a:p>
            <a:pPr marL="0" indent="0" algn="ctr">
              <a:buNone/>
            </a:pPr>
            <a:endParaRPr lang="en-GB" dirty="0">
              <a:solidFill>
                <a:schemeClr val="accent1">
                  <a:lumMod val="50000"/>
                </a:schemeClr>
              </a:solidFill>
            </a:endParaRPr>
          </a:p>
          <a:p>
            <a:pPr marL="0" indent="0" algn="ctr">
              <a:buNone/>
            </a:pPr>
            <a:r>
              <a:rPr lang="en-GB" dirty="0">
                <a:solidFill>
                  <a:schemeClr val="accent1">
                    <a:lumMod val="50000"/>
                  </a:schemeClr>
                </a:solidFill>
              </a:rPr>
              <a:t>Games and activities create a safe environment for team members to experience real conflict</a:t>
            </a:r>
          </a:p>
        </p:txBody>
      </p:sp>
    </p:spTree>
    <p:extLst>
      <p:ext uri="{BB962C8B-B14F-4D97-AF65-F5344CB8AC3E}">
        <p14:creationId xmlns:p14="http://schemas.microsoft.com/office/powerpoint/2010/main" val="12314908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0547D-7822-460A-8566-3CCFB9B89BC5}"/>
              </a:ext>
            </a:extLst>
          </p:cNvPr>
          <p:cNvSpPr>
            <a:spLocks noGrp="1"/>
          </p:cNvSpPr>
          <p:nvPr>
            <p:ph type="title"/>
          </p:nvPr>
        </p:nvSpPr>
        <p:spPr>
          <a:xfrm>
            <a:off x="838200" y="365125"/>
            <a:ext cx="10515600" cy="1801300"/>
          </a:xfrm>
        </p:spPr>
        <p:txBody>
          <a:bodyPr/>
          <a:lstStyle/>
          <a:p>
            <a:pPr algn="ctr"/>
            <a:r>
              <a:rPr lang="en-GB" sz="5400" dirty="0"/>
              <a:t>Communication</a:t>
            </a:r>
            <a:r>
              <a:rPr lang="en-GB" dirty="0"/>
              <a:t> </a:t>
            </a:r>
          </a:p>
        </p:txBody>
      </p:sp>
      <p:sp>
        <p:nvSpPr>
          <p:cNvPr id="3" name="Content Placeholder 2">
            <a:extLst>
              <a:ext uri="{FF2B5EF4-FFF2-40B4-BE49-F238E27FC236}">
                <a16:creationId xmlns:a16="http://schemas.microsoft.com/office/drawing/2014/main" id="{7D3EC3B7-156E-4740-B82F-94A6FF6EA63D}"/>
              </a:ext>
            </a:extLst>
          </p:cNvPr>
          <p:cNvSpPr>
            <a:spLocks noGrp="1"/>
          </p:cNvSpPr>
          <p:nvPr>
            <p:ph idx="1"/>
          </p:nvPr>
        </p:nvSpPr>
        <p:spPr/>
        <p:txBody>
          <a:bodyPr>
            <a:normAutofit fontScale="92500" lnSpcReduction="20000"/>
          </a:bodyPr>
          <a:lstStyle/>
          <a:p>
            <a:endParaRPr lang="en-GB" sz="3900" b="1" dirty="0">
              <a:solidFill>
                <a:schemeClr val="accent1">
                  <a:lumMod val="50000"/>
                </a:schemeClr>
              </a:solidFill>
            </a:endParaRPr>
          </a:p>
          <a:p>
            <a:pPr marL="0" lvl="0" indent="0" algn="ctr">
              <a:buNone/>
            </a:pPr>
            <a:r>
              <a:rPr lang="en-GB" sz="3900" b="1" dirty="0">
                <a:solidFill>
                  <a:schemeClr val="accent1">
                    <a:lumMod val="50000"/>
                  </a:schemeClr>
                </a:solidFill>
              </a:rPr>
              <a:t>Dealing with conflict </a:t>
            </a:r>
          </a:p>
          <a:p>
            <a:pPr marL="0" lvl="0" indent="0" algn="ctr">
              <a:buNone/>
            </a:pPr>
            <a:r>
              <a:rPr lang="en-GB" sz="3900" dirty="0">
                <a:solidFill>
                  <a:schemeClr val="accent1">
                    <a:lumMod val="50000"/>
                  </a:schemeClr>
                </a:solidFill>
              </a:rPr>
              <a:t>A non-judgemental </a:t>
            </a:r>
            <a:r>
              <a:rPr lang="en-GB" sz="4000" dirty="0">
                <a:solidFill>
                  <a:schemeClr val="accent1">
                    <a:lumMod val="50000"/>
                  </a:schemeClr>
                </a:solidFill>
              </a:rPr>
              <a:t>counselling approach</a:t>
            </a:r>
          </a:p>
          <a:p>
            <a:pPr marL="0" lvl="0" indent="0">
              <a:buNone/>
            </a:pPr>
            <a:r>
              <a:rPr lang="en-GB" sz="4000" dirty="0"/>
              <a:t> </a:t>
            </a:r>
          </a:p>
          <a:p>
            <a:pPr marL="0" lvl="0" indent="0" algn="ctr">
              <a:buNone/>
            </a:pPr>
            <a:r>
              <a:rPr lang="en-GB" sz="3200" dirty="0">
                <a:solidFill>
                  <a:schemeClr val="accent1">
                    <a:lumMod val="50000"/>
                  </a:schemeClr>
                </a:solidFill>
              </a:rPr>
              <a:t>Active Listening</a:t>
            </a:r>
          </a:p>
          <a:p>
            <a:pPr marL="0" lvl="0" indent="0" algn="ctr">
              <a:buNone/>
            </a:pPr>
            <a:r>
              <a:rPr lang="en-GB" sz="3200" dirty="0">
                <a:solidFill>
                  <a:schemeClr val="accent1">
                    <a:lumMod val="50000"/>
                  </a:schemeClr>
                </a:solidFill>
              </a:rPr>
              <a:t>Observing</a:t>
            </a:r>
          </a:p>
          <a:p>
            <a:pPr marL="0" lvl="0" indent="0" algn="ctr">
              <a:buNone/>
            </a:pPr>
            <a:r>
              <a:rPr lang="en-GB" sz="3200" dirty="0">
                <a:solidFill>
                  <a:schemeClr val="accent1">
                    <a:lumMod val="50000"/>
                  </a:schemeClr>
                </a:solidFill>
              </a:rPr>
              <a:t>Open questioning </a:t>
            </a:r>
          </a:p>
          <a:p>
            <a:pPr marL="0" lvl="0" indent="0" algn="ctr">
              <a:buNone/>
            </a:pPr>
            <a:r>
              <a:rPr lang="en-GB" sz="3200" dirty="0">
                <a:solidFill>
                  <a:schemeClr val="accent1">
                    <a:lumMod val="50000"/>
                  </a:schemeClr>
                </a:solidFill>
              </a:rPr>
              <a:t>Allow feelings and problems to be expressed. </a:t>
            </a:r>
            <a:endParaRPr lang="en-GB" sz="4400" b="1" dirty="0">
              <a:solidFill>
                <a:schemeClr val="accent1">
                  <a:lumMod val="50000"/>
                </a:schemeClr>
              </a:solidFill>
            </a:endParaRPr>
          </a:p>
          <a:p>
            <a:pPr marL="0" indent="0" algn="ctr">
              <a:buNone/>
            </a:pPr>
            <a:endParaRPr lang="en-GB" sz="4400" b="1" dirty="0">
              <a:solidFill>
                <a:schemeClr val="accent1">
                  <a:lumMod val="50000"/>
                </a:schemeClr>
              </a:solidFill>
            </a:endParaRPr>
          </a:p>
          <a:p>
            <a:pPr marL="0" indent="0" algn="ctr">
              <a:buNone/>
            </a:pPr>
            <a:endParaRPr lang="en-GB" sz="4400" b="1" dirty="0">
              <a:solidFill>
                <a:schemeClr val="accent1">
                  <a:lumMod val="50000"/>
                </a:schemeClr>
              </a:solidFill>
            </a:endParaRPr>
          </a:p>
        </p:txBody>
      </p:sp>
    </p:spTree>
    <p:extLst>
      <p:ext uri="{BB962C8B-B14F-4D97-AF65-F5344CB8AC3E}">
        <p14:creationId xmlns:p14="http://schemas.microsoft.com/office/powerpoint/2010/main" val="1529519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02AE6-CC15-413D-9DC0-E8BF90F06E95}"/>
              </a:ext>
            </a:extLst>
          </p:cNvPr>
          <p:cNvSpPr>
            <a:spLocks noGrp="1"/>
          </p:cNvSpPr>
          <p:nvPr>
            <p:ph type="title"/>
          </p:nvPr>
        </p:nvSpPr>
        <p:spPr/>
        <p:txBody>
          <a:bodyPr/>
          <a:lstStyle/>
          <a:p>
            <a:pPr algn="ctr"/>
            <a:r>
              <a:rPr lang="en-GB" dirty="0"/>
              <a:t>Observations v’s Judgements </a:t>
            </a:r>
          </a:p>
        </p:txBody>
      </p:sp>
      <p:sp>
        <p:nvSpPr>
          <p:cNvPr id="3" name="Content Placeholder 2">
            <a:extLst>
              <a:ext uri="{FF2B5EF4-FFF2-40B4-BE49-F238E27FC236}">
                <a16:creationId xmlns:a16="http://schemas.microsoft.com/office/drawing/2014/main" id="{F374BCD0-9BB9-4C93-9607-F472605771AE}"/>
              </a:ext>
            </a:extLst>
          </p:cNvPr>
          <p:cNvSpPr>
            <a:spLocks noGrp="1"/>
          </p:cNvSpPr>
          <p:nvPr>
            <p:ph idx="1"/>
          </p:nvPr>
        </p:nvSpPr>
        <p:spPr/>
        <p:txBody>
          <a:bodyPr/>
          <a:lstStyle/>
          <a:p>
            <a:pPr marL="0" indent="0" algn="ctr">
              <a:buNone/>
            </a:pPr>
            <a:r>
              <a:rPr lang="en-GB" b="1" dirty="0">
                <a:solidFill>
                  <a:schemeClr val="accent1">
                    <a:lumMod val="50000"/>
                  </a:schemeClr>
                </a:solidFill>
              </a:rPr>
              <a:t>Observations</a:t>
            </a:r>
            <a:r>
              <a:rPr lang="en-GB" dirty="0">
                <a:solidFill>
                  <a:schemeClr val="accent1">
                    <a:lumMod val="50000"/>
                  </a:schemeClr>
                </a:solidFill>
              </a:rPr>
              <a:t> are what we can see and hear, without involving perceptions or assumptions. Observations describe what you actually see and hear. They do not evaluate.</a:t>
            </a:r>
          </a:p>
          <a:p>
            <a:pPr marL="0" indent="0" algn="ctr">
              <a:buNone/>
            </a:pPr>
            <a:r>
              <a:rPr lang="en-GB" b="1" dirty="0">
                <a:solidFill>
                  <a:schemeClr val="accent1">
                    <a:lumMod val="50000"/>
                  </a:schemeClr>
                </a:solidFill>
              </a:rPr>
              <a:t>Judgments</a:t>
            </a:r>
            <a:r>
              <a:rPr lang="en-GB" dirty="0">
                <a:solidFill>
                  <a:schemeClr val="accent1">
                    <a:lumMod val="50000"/>
                  </a:schemeClr>
                </a:solidFill>
              </a:rPr>
              <a:t> evaluate, and are when we start to put perceptions, assumptions and biases into the mix. They often involve a right vs. wrong dynamic. (right vs. wrong way to do things, blame/counter-blame, offense/defence, etc.) </a:t>
            </a:r>
          </a:p>
          <a:p>
            <a:endParaRPr lang="en-GB" dirty="0"/>
          </a:p>
        </p:txBody>
      </p:sp>
    </p:spTree>
    <p:extLst>
      <p:ext uri="{BB962C8B-B14F-4D97-AF65-F5344CB8AC3E}">
        <p14:creationId xmlns:p14="http://schemas.microsoft.com/office/powerpoint/2010/main" val="13686508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9CF7E-3D6C-47CF-AB31-9AC206BAB2AB}"/>
              </a:ext>
            </a:extLst>
          </p:cNvPr>
          <p:cNvSpPr>
            <a:spLocks noGrp="1"/>
          </p:cNvSpPr>
          <p:nvPr>
            <p:ph type="title"/>
          </p:nvPr>
        </p:nvSpPr>
        <p:spPr/>
        <p:txBody>
          <a:bodyPr>
            <a:normAutofit fontScale="90000"/>
          </a:bodyPr>
          <a:lstStyle/>
          <a:p>
            <a:pPr algn="ctr"/>
            <a:br>
              <a:rPr lang="en-GB" sz="5400" dirty="0">
                <a:solidFill>
                  <a:schemeClr val="accent1">
                    <a:lumMod val="50000"/>
                  </a:schemeClr>
                </a:solidFill>
              </a:rPr>
            </a:br>
            <a:r>
              <a:rPr lang="en-GB" sz="5400" dirty="0">
                <a:solidFill>
                  <a:schemeClr val="accent1">
                    <a:lumMod val="50000"/>
                  </a:schemeClr>
                </a:solidFill>
              </a:rPr>
              <a:t>Tools to resolve conflict</a:t>
            </a:r>
            <a:endParaRPr lang="en-GB" sz="5400" dirty="0"/>
          </a:p>
        </p:txBody>
      </p:sp>
      <p:sp>
        <p:nvSpPr>
          <p:cNvPr id="6" name="Content Placeholder 5">
            <a:extLst>
              <a:ext uri="{FF2B5EF4-FFF2-40B4-BE49-F238E27FC236}">
                <a16:creationId xmlns:a16="http://schemas.microsoft.com/office/drawing/2014/main" id="{F39869ED-F451-4957-BC30-89581395314F}"/>
              </a:ext>
            </a:extLst>
          </p:cNvPr>
          <p:cNvSpPr>
            <a:spLocks noGrp="1"/>
          </p:cNvSpPr>
          <p:nvPr>
            <p:ph idx="1"/>
          </p:nvPr>
        </p:nvSpPr>
        <p:spPr>
          <a:xfrm>
            <a:off x="838200" y="2504049"/>
            <a:ext cx="10515600" cy="3672914"/>
          </a:xfrm>
        </p:spPr>
        <p:txBody>
          <a:bodyPr>
            <a:normAutofit/>
          </a:bodyPr>
          <a:lstStyle/>
          <a:p>
            <a:pPr marL="0" indent="0" algn="ctr">
              <a:buNone/>
            </a:pPr>
            <a:endParaRPr lang="en-GB" sz="4800" b="1" dirty="0">
              <a:solidFill>
                <a:schemeClr val="accent1">
                  <a:lumMod val="50000"/>
                </a:schemeClr>
              </a:solidFill>
            </a:endParaRPr>
          </a:p>
          <a:p>
            <a:pPr marL="0" indent="0" algn="ctr">
              <a:buNone/>
            </a:pPr>
            <a:r>
              <a:rPr lang="en-GB" sz="3200" b="1" dirty="0">
                <a:solidFill>
                  <a:srgbClr val="00B050"/>
                </a:solidFill>
              </a:rPr>
              <a:t>Activity</a:t>
            </a:r>
          </a:p>
          <a:p>
            <a:pPr marL="0" indent="0" algn="ctr">
              <a:buNone/>
            </a:pPr>
            <a:r>
              <a:rPr lang="en-GB" sz="4800" b="1" dirty="0">
                <a:solidFill>
                  <a:schemeClr val="accent1">
                    <a:lumMod val="50000"/>
                  </a:schemeClr>
                </a:solidFill>
              </a:rPr>
              <a:t>Please complete the Thomas Kilmann conflict questionnaire</a:t>
            </a:r>
          </a:p>
        </p:txBody>
      </p:sp>
    </p:spTree>
    <p:extLst>
      <p:ext uri="{BB962C8B-B14F-4D97-AF65-F5344CB8AC3E}">
        <p14:creationId xmlns:p14="http://schemas.microsoft.com/office/powerpoint/2010/main" val="10413454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961FD-D980-4D88-ADFD-E293A38C46FE}"/>
              </a:ext>
            </a:extLst>
          </p:cNvPr>
          <p:cNvSpPr>
            <a:spLocks noGrp="1"/>
          </p:cNvSpPr>
          <p:nvPr>
            <p:ph type="title"/>
          </p:nvPr>
        </p:nvSpPr>
        <p:spPr/>
        <p:txBody>
          <a:bodyPr/>
          <a:lstStyle/>
          <a:p>
            <a:endParaRPr lang="en-GB"/>
          </a:p>
        </p:txBody>
      </p:sp>
      <p:pic>
        <p:nvPicPr>
          <p:cNvPr id="4" name="Online Media 3">
            <a:hlinkClick r:id="" action="ppaction://media"/>
            <a:extLst>
              <a:ext uri="{FF2B5EF4-FFF2-40B4-BE49-F238E27FC236}">
                <a16:creationId xmlns:a16="http://schemas.microsoft.com/office/drawing/2014/main" id="{70C33421-6606-4530-9798-8E65A8C76285}"/>
              </a:ext>
            </a:extLst>
          </p:cNvPr>
          <p:cNvPicPr>
            <a:picLocks noGrp="1" noRot="1" noChangeAspect="1"/>
          </p:cNvPicPr>
          <p:nvPr>
            <p:ph idx="1"/>
            <a:videoFile r:link="rId1"/>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910796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cell phone&#10;&#10;Description automatically generated">
            <a:extLst>
              <a:ext uri="{FF2B5EF4-FFF2-40B4-BE49-F238E27FC236}">
                <a16:creationId xmlns:a16="http://schemas.microsoft.com/office/drawing/2014/main" id="{C9D47914-CDC9-47EF-8582-224C2168A12E}"/>
              </a:ext>
            </a:extLst>
          </p:cNvPr>
          <p:cNvPicPr>
            <a:picLocks noGrp="1" noChangeAspect="1"/>
          </p:cNvPicPr>
          <p:nvPr>
            <p:ph idx="4294967295"/>
          </p:nvPr>
        </p:nvPicPr>
        <p:blipFill rotWithShape="1">
          <a:blip r:embed="rId2">
            <a:extLst>
              <a:ext uri="{28A0092B-C50C-407E-A947-70E740481C1C}">
                <a14:useLocalDpi xmlns:a14="http://schemas.microsoft.com/office/drawing/2010/main" val="0"/>
              </a:ext>
            </a:extLst>
          </a:blip>
          <a:srcRect r="949" b="5909"/>
          <a:stretch/>
        </p:blipFill>
        <p:spPr>
          <a:xfrm>
            <a:off x="1561514" y="182563"/>
            <a:ext cx="8806376" cy="6049425"/>
          </a:xfrm>
          <a:ln>
            <a:solidFill>
              <a:schemeClr val="accent1">
                <a:lumMod val="50000"/>
              </a:schemeClr>
            </a:solidFill>
          </a:ln>
        </p:spPr>
      </p:pic>
    </p:spTree>
    <p:extLst>
      <p:ext uri="{BB962C8B-B14F-4D97-AF65-F5344CB8AC3E}">
        <p14:creationId xmlns:p14="http://schemas.microsoft.com/office/powerpoint/2010/main" val="2960274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81B6137-CD64-4073-B51F-D8088D2BFC85}"/>
              </a:ext>
            </a:extLst>
          </p:cNvPr>
          <p:cNvSpPr>
            <a:spLocks noGrp="1"/>
          </p:cNvSpPr>
          <p:nvPr>
            <p:ph type="title"/>
          </p:nvPr>
        </p:nvSpPr>
        <p:spPr/>
        <p:txBody>
          <a:bodyPr/>
          <a:lstStyle/>
          <a:p>
            <a:pPr algn="ctr"/>
            <a:r>
              <a:rPr lang="en-GB" dirty="0"/>
              <a:t>Tools to resolve conflict</a:t>
            </a:r>
          </a:p>
        </p:txBody>
      </p:sp>
      <p:sp>
        <p:nvSpPr>
          <p:cNvPr id="5" name="Content Placeholder 4">
            <a:extLst>
              <a:ext uri="{FF2B5EF4-FFF2-40B4-BE49-F238E27FC236}">
                <a16:creationId xmlns:a16="http://schemas.microsoft.com/office/drawing/2014/main" id="{09A7916E-25FA-4195-84AC-9E8F68EB9A3D}"/>
              </a:ext>
            </a:extLst>
          </p:cNvPr>
          <p:cNvSpPr>
            <a:spLocks noGrp="1"/>
          </p:cNvSpPr>
          <p:nvPr>
            <p:ph idx="1"/>
          </p:nvPr>
        </p:nvSpPr>
        <p:spPr>
          <a:xfrm>
            <a:off x="838200" y="1927274"/>
            <a:ext cx="10515600" cy="4249689"/>
          </a:xfrm>
        </p:spPr>
        <p:txBody>
          <a:bodyPr>
            <a:normAutofit lnSpcReduction="10000"/>
          </a:bodyPr>
          <a:lstStyle/>
          <a:p>
            <a:pPr marL="0" indent="0">
              <a:buNone/>
            </a:pPr>
            <a:r>
              <a:rPr lang="en-GB" b="1" dirty="0"/>
              <a:t> “</a:t>
            </a:r>
            <a:r>
              <a:rPr lang="en-GB" b="1" dirty="0">
                <a:solidFill>
                  <a:schemeClr val="accent1">
                    <a:lumMod val="50000"/>
                  </a:schemeClr>
                </a:solidFill>
              </a:rPr>
              <a:t>No Way” </a:t>
            </a:r>
            <a:r>
              <a:rPr lang="en-GB" dirty="0">
                <a:solidFill>
                  <a:schemeClr val="accent1">
                    <a:lumMod val="50000"/>
                  </a:schemeClr>
                </a:solidFill>
              </a:rPr>
              <a:t>Those with the highest number in column I have a tendency to </a:t>
            </a:r>
            <a:r>
              <a:rPr lang="en-GB" b="1" dirty="0">
                <a:solidFill>
                  <a:schemeClr val="accent1">
                    <a:lumMod val="50000"/>
                  </a:schemeClr>
                </a:solidFill>
              </a:rPr>
              <a:t>Avoid</a:t>
            </a:r>
            <a:r>
              <a:rPr lang="en-GB" dirty="0">
                <a:solidFill>
                  <a:schemeClr val="accent1">
                    <a:lumMod val="50000"/>
                  </a:schemeClr>
                </a:solidFill>
              </a:rPr>
              <a:t> </a:t>
            </a:r>
          </a:p>
          <a:p>
            <a:pPr marL="0" indent="0">
              <a:buNone/>
            </a:pPr>
            <a:r>
              <a:rPr lang="en-GB" b="1" dirty="0">
                <a:solidFill>
                  <a:schemeClr val="accent1">
                    <a:lumMod val="50000"/>
                  </a:schemeClr>
                </a:solidFill>
              </a:rPr>
              <a:t> “Your Way”</a:t>
            </a:r>
            <a:r>
              <a:rPr lang="en-GB" dirty="0">
                <a:solidFill>
                  <a:schemeClr val="accent1">
                    <a:lumMod val="50000"/>
                  </a:schemeClr>
                </a:solidFill>
              </a:rPr>
              <a:t> Those with the highest number in II have a tendency to </a:t>
            </a:r>
            <a:r>
              <a:rPr lang="en-GB" b="1" dirty="0">
                <a:solidFill>
                  <a:schemeClr val="accent1">
                    <a:lumMod val="50000"/>
                  </a:schemeClr>
                </a:solidFill>
              </a:rPr>
              <a:t>Accommodate</a:t>
            </a:r>
            <a:r>
              <a:rPr lang="en-GB" dirty="0">
                <a:solidFill>
                  <a:schemeClr val="accent1">
                    <a:lumMod val="50000"/>
                  </a:schemeClr>
                </a:solidFill>
              </a:rPr>
              <a:t>, and/or give in</a:t>
            </a:r>
          </a:p>
          <a:p>
            <a:pPr marL="0" indent="0">
              <a:buNone/>
            </a:pPr>
            <a:r>
              <a:rPr lang="en-GB" b="1" dirty="0">
                <a:solidFill>
                  <a:schemeClr val="accent1">
                    <a:lumMod val="50000"/>
                  </a:schemeClr>
                </a:solidFill>
              </a:rPr>
              <a:t> “My Way”</a:t>
            </a:r>
            <a:r>
              <a:rPr lang="en-GB" dirty="0">
                <a:solidFill>
                  <a:schemeClr val="accent1">
                    <a:lumMod val="50000"/>
                  </a:schemeClr>
                </a:solidFill>
              </a:rPr>
              <a:t> Those with the highest number in III have a tendency to </a:t>
            </a:r>
            <a:r>
              <a:rPr lang="en-GB" b="1" dirty="0">
                <a:solidFill>
                  <a:schemeClr val="accent1">
                    <a:lumMod val="50000"/>
                  </a:schemeClr>
                </a:solidFill>
              </a:rPr>
              <a:t>Control/Competing </a:t>
            </a:r>
          </a:p>
          <a:p>
            <a:pPr marL="0" indent="0">
              <a:buNone/>
            </a:pPr>
            <a:r>
              <a:rPr lang="en-GB" b="1" dirty="0">
                <a:solidFill>
                  <a:schemeClr val="accent1">
                    <a:lumMod val="50000"/>
                  </a:schemeClr>
                </a:solidFill>
              </a:rPr>
              <a:t> “Half Way”</a:t>
            </a:r>
            <a:r>
              <a:rPr lang="en-GB" dirty="0">
                <a:solidFill>
                  <a:schemeClr val="accent1">
                    <a:lumMod val="50000"/>
                  </a:schemeClr>
                </a:solidFill>
              </a:rPr>
              <a:t> Those with the highest number in IV have a tendency to </a:t>
            </a:r>
            <a:r>
              <a:rPr lang="en-GB" b="1" dirty="0">
                <a:solidFill>
                  <a:schemeClr val="accent1">
                    <a:lumMod val="50000"/>
                  </a:schemeClr>
                </a:solidFill>
              </a:rPr>
              <a:t>Compromise</a:t>
            </a:r>
          </a:p>
          <a:p>
            <a:pPr marL="0" indent="0">
              <a:buNone/>
            </a:pPr>
            <a:r>
              <a:rPr lang="en-GB" b="1" dirty="0">
                <a:solidFill>
                  <a:schemeClr val="accent1">
                    <a:lumMod val="50000"/>
                  </a:schemeClr>
                </a:solidFill>
              </a:rPr>
              <a:t> “Our Way”</a:t>
            </a:r>
            <a:r>
              <a:rPr lang="en-GB" dirty="0">
                <a:solidFill>
                  <a:schemeClr val="accent1">
                    <a:lumMod val="50000"/>
                  </a:schemeClr>
                </a:solidFill>
              </a:rPr>
              <a:t> Those with the highest number in V have a tendency to </a:t>
            </a:r>
            <a:r>
              <a:rPr lang="en-GB" b="1" dirty="0">
                <a:solidFill>
                  <a:schemeClr val="accent1">
                    <a:lumMod val="50000"/>
                  </a:schemeClr>
                </a:solidFill>
              </a:rPr>
              <a:t>Collaborate</a:t>
            </a:r>
            <a:r>
              <a:rPr lang="en-GB" dirty="0">
                <a:solidFill>
                  <a:schemeClr val="accent1">
                    <a:lumMod val="50000"/>
                  </a:schemeClr>
                </a:solidFill>
              </a:rPr>
              <a:t>:</a:t>
            </a:r>
          </a:p>
        </p:txBody>
      </p:sp>
    </p:spTree>
    <p:extLst>
      <p:ext uri="{BB962C8B-B14F-4D97-AF65-F5344CB8AC3E}">
        <p14:creationId xmlns:p14="http://schemas.microsoft.com/office/powerpoint/2010/main" val="19544087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2A4A5-174E-49D5-A63A-ED3BE8BE1F5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90C6608-EF2F-427B-98B7-E79C7E28A172}"/>
              </a:ext>
            </a:extLst>
          </p:cNvPr>
          <p:cNvSpPr>
            <a:spLocks noGrp="1"/>
          </p:cNvSpPr>
          <p:nvPr>
            <p:ph idx="1"/>
          </p:nvPr>
        </p:nvSpPr>
        <p:spPr>
          <a:xfrm>
            <a:off x="838200" y="1852921"/>
            <a:ext cx="10515600" cy="4351338"/>
          </a:xfrm>
        </p:spPr>
        <p:txBody>
          <a:bodyPr>
            <a:normAutofit fontScale="62500" lnSpcReduction="20000"/>
          </a:bodyPr>
          <a:lstStyle/>
          <a:p>
            <a:r>
              <a:rPr lang="en-GB" sz="2200" dirty="0"/>
              <a:t>Armstrong, M, (2014) Armstrong’s Handbook of Human Resource Management Practice.(13</a:t>
            </a:r>
            <a:r>
              <a:rPr lang="en-GB" sz="2200" baseline="30000" dirty="0"/>
              <a:t>rd</a:t>
            </a:r>
            <a:r>
              <a:rPr lang="en-GB" sz="2200" dirty="0"/>
              <a:t> Edition). London: Kogan Page.</a:t>
            </a:r>
          </a:p>
          <a:p>
            <a:r>
              <a:rPr lang="en-GB" sz="2200" dirty="0"/>
              <a:t>Harrison, R (2009) "Learning and Development (5</a:t>
            </a:r>
            <a:r>
              <a:rPr lang="en-GB" sz="2200" baseline="30000" dirty="0"/>
              <a:t>th</a:t>
            </a:r>
            <a:r>
              <a:rPr lang="en-GB" sz="2200" dirty="0"/>
              <a:t> edition). London: CIPD.</a:t>
            </a:r>
          </a:p>
          <a:p>
            <a:r>
              <a:rPr lang="en-GB" sz="2200" dirty="0"/>
              <a:t>Morgan, G (1997). Images of Organisations, 2</a:t>
            </a:r>
            <a:r>
              <a:rPr lang="en-GB" sz="2200" baseline="30000" dirty="0"/>
              <a:t>nd</a:t>
            </a:r>
            <a:r>
              <a:rPr lang="en-GB" sz="2200" dirty="0"/>
              <a:t> Edition. London: Sage. </a:t>
            </a:r>
            <a:endParaRPr lang="en-GB" sz="2600" dirty="0"/>
          </a:p>
          <a:p>
            <a:r>
              <a:rPr lang="en-GB" sz="2600" dirty="0"/>
              <a:t>FSD Training Solutions.</a:t>
            </a:r>
          </a:p>
          <a:p>
            <a:r>
              <a:rPr lang="en-GB" sz="2600" dirty="0"/>
              <a:t>Scannell, M (2010) The big book of conflict resolution games: Quick, Effective Activities to Improve Communication, Trust, and Collaboration. London: </a:t>
            </a:r>
            <a:r>
              <a:rPr lang="en-GB" sz="2600" dirty="0" err="1"/>
              <a:t>McGrawHill</a:t>
            </a:r>
            <a:endParaRPr lang="en-GB" sz="2600" dirty="0"/>
          </a:p>
          <a:p>
            <a:endParaRPr lang="en-GB" sz="2000" dirty="0">
              <a:solidFill>
                <a:srgbClr val="00B0F0"/>
              </a:solidFill>
            </a:endParaRPr>
          </a:p>
          <a:p>
            <a:endParaRPr lang="en-GB" sz="2000" dirty="0">
              <a:solidFill>
                <a:srgbClr val="00B0F0"/>
              </a:solidFill>
            </a:endParaRPr>
          </a:p>
          <a:p>
            <a:pPr marL="0" indent="0">
              <a:buNone/>
            </a:pPr>
            <a:r>
              <a:rPr lang="en-GB" sz="2600" dirty="0">
                <a:solidFill>
                  <a:srgbClr val="00B0F0"/>
                </a:solidFill>
                <a:hlinkClick r:id="rId3">
                  <a:extLst>
                    <a:ext uri="{A12FA001-AC4F-418D-AE19-62706E023703}">
                      <ahyp:hlinkClr xmlns:ahyp="http://schemas.microsoft.com/office/drawing/2018/hyperlinkcolor" val="tx"/>
                    </a:ext>
                  </a:extLst>
                </a:hlinkClick>
              </a:rPr>
              <a:t>https://smallbusiness.chron.com/ways-managing-conflict-organizations-2655.html</a:t>
            </a:r>
            <a:endParaRPr lang="en-GB" sz="2600" dirty="0">
              <a:solidFill>
                <a:srgbClr val="00B0F0"/>
              </a:solidFill>
            </a:endParaRPr>
          </a:p>
          <a:p>
            <a:pPr marL="0" indent="0">
              <a:buNone/>
            </a:pPr>
            <a:r>
              <a:rPr lang="en-GB" sz="2600" dirty="0">
                <a:solidFill>
                  <a:srgbClr val="00B0F0"/>
                </a:solidFill>
                <a:hlinkClick r:id="rId4">
                  <a:extLst>
                    <a:ext uri="{A12FA001-AC4F-418D-AE19-62706E023703}">
                      <ahyp:hlinkClr xmlns:ahyp="http://schemas.microsoft.com/office/drawing/2018/hyperlinkcolor" val="tx"/>
                    </a:ext>
                  </a:extLst>
                </a:hlinkClick>
              </a:rPr>
              <a:t>http://www.innovativeteambuilding.co.uk/resolving-conflict-in-work-team/</a:t>
            </a:r>
            <a:endParaRPr lang="en-GB" sz="2600" dirty="0">
              <a:solidFill>
                <a:srgbClr val="00B0F0"/>
              </a:solidFill>
            </a:endParaRPr>
          </a:p>
          <a:p>
            <a:pPr marL="0" indent="0">
              <a:buNone/>
            </a:pPr>
            <a:r>
              <a:rPr lang="en-GB" sz="2600" dirty="0">
                <a:solidFill>
                  <a:srgbClr val="00B0F0"/>
                </a:solidFill>
                <a:hlinkClick r:id="rId5">
                  <a:extLst>
                    <a:ext uri="{A12FA001-AC4F-418D-AE19-62706E023703}">
                      <ahyp:hlinkClr xmlns:ahyp="http://schemas.microsoft.com/office/drawing/2018/hyperlinkcolor" val="tx"/>
                    </a:ext>
                  </a:extLst>
                </a:hlinkClick>
              </a:rPr>
              <a:t>https://www.linkedin.com/pulse/six-types-power-leaders-john-prescott/</a:t>
            </a:r>
            <a:endParaRPr lang="en-GB" sz="2600" dirty="0">
              <a:solidFill>
                <a:srgbClr val="00B0F0"/>
              </a:solidFill>
            </a:endParaRPr>
          </a:p>
          <a:p>
            <a:pPr marL="0" indent="0">
              <a:buNone/>
            </a:pPr>
            <a:r>
              <a:rPr lang="en-GB" sz="2600" dirty="0">
                <a:solidFill>
                  <a:srgbClr val="00B0F0"/>
                </a:solidFill>
                <a:hlinkClick r:id="rId6">
                  <a:extLst>
                    <a:ext uri="{A12FA001-AC4F-418D-AE19-62706E023703}">
                      <ahyp:hlinkClr xmlns:ahyp="http://schemas.microsoft.com/office/drawing/2018/hyperlinkcolor" val="tx"/>
                    </a:ext>
                  </a:extLst>
                </a:hlinkClick>
              </a:rPr>
              <a:t>https://www.pon.harvard.edu/daily/conflict-resolution/types-conflict/</a:t>
            </a:r>
          </a:p>
          <a:p>
            <a:pPr marL="0" indent="0">
              <a:buNone/>
            </a:pPr>
            <a:r>
              <a:rPr lang="en-GB" sz="2600" dirty="0">
                <a:solidFill>
                  <a:srgbClr val="00B0F0"/>
                </a:solidFill>
                <a:hlinkClick r:id="rId6">
                  <a:extLst>
                    <a:ext uri="{A12FA001-AC4F-418D-AE19-62706E023703}">
                      <ahyp:hlinkClr xmlns:ahyp="http://schemas.microsoft.com/office/drawing/2018/hyperlinkcolor" val="tx"/>
                    </a:ext>
                  </a:extLst>
                </a:hlinkClick>
              </a:rPr>
              <a:t>http://www.schooltools.info/</a:t>
            </a:r>
            <a:endParaRPr lang="en-GB" sz="2600" dirty="0">
              <a:solidFill>
                <a:srgbClr val="00B0F0"/>
              </a:solidFill>
            </a:endParaRPr>
          </a:p>
          <a:p>
            <a:pPr marL="0" indent="0">
              <a:buNone/>
            </a:pPr>
            <a:r>
              <a:rPr lang="en-GB" sz="2600" dirty="0">
                <a:solidFill>
                  <a:srgbClr val="00B0F0"/>
                </a:solidFill>
                <a:hlinkClick r:id="rId7">
                  <a:extLst>
                    <a:ext uri="{A12FA001-AC4F-418D-AE19-62706E023703}">
                      <ahyp:hlinkClr xmlns:ahyp="http://schemas.microsoft.com/office/drawing/2018/hyperlinkcolor" val="tx"/>
                    </a:ext>
                  </a:extLst>
                </a:hlinkClick>
              </a:rPr>
              <a:t>https://www.youtube.com/</a:t>
            </a:r>
            <a:endParaRPr lang="en-GB" sz="2600" dirty="0">
              <a:solidFill>
                <a:srgbClr val="00B0F0"/>
              </a:solidFill>
            </a:endParaRPr>
          </a:p>
          <a:p>
            <a:pPr marL="0" indent="0">
              <a:buNone/>
            </a:pPr>
            <a:r>
              <a:rPr lang="en-GB" sz="2600" dirty="0">
                <a:solidFill>
                  <a:srgbClr val="00B0F0"/>
                </a:solidFill>
              </a:rPr>
              <a:t> </a:t>
            </a:r>
          </a:p>
          <a:p>
            <a:pPr marL="0" indent="0">
              <a:buNone/>
            </a:pPr>
            <a:r>
              <a:rPr lang="en-GB" sz="2600" dirty="0">
                <a:solidFill>
                  <a:srgbClr val="00B0F0"/>
                </a:solidFill>
                <a:hlinkClick r:id="rId8">
                  <a:extLst>
                    <a:ext uri="{A12FA001-AC4F-418D-AE19-62706E023703}">
                      <ahyp:hlinkClr xmlns:ahyp="http://schemas.microsoft.com/office/drawing/2018/hyperlinkcolor" val="tx"/>
                    </a:ext>
                  </a:extLst>
                </a:hlinkClick>
              </a:rPr>
              <a:t>https://s3.wp.wsu.edu/uploads/sites/2070/2016/08/The-big-book-of-Conflict-Resolution-Games.pdf</a:t>
            </a:r>
            <a:r>
              <a:rPr lang="en-GB" sz="2600" dirty="0">
                <a:solidFill>
                  <a:srgbClr val="00B0F0"/>
                </a:solidFill>
              </a:rPr>
              <a:t>.</a:t>
            </a:r>
          </a:p>
          <a:p>
            <a:endParaRPr lang="en-GB" sz="2000" dirty="0">
              <a:solidFill>
                <a:srgbClr val="00B0F0"/>
              </a:solidFill>
            </a:endParaRPr>
          </a:p>
          <a:p>
            <a:endParaRPr lang="en-GB" sz="2000" dirty="0"/>
          </a:p>
        </p:txBody>
      </p:sp>
    </p:spTree>
    <p:extLst>
      <p:ext uri="{BB962C8B-B14F-4D97-AF65-F5344CB8AC3E}">
        <p14:creationId xmlns:p14="http://schemas.microsoft.com/office/powerpoint/2010/main" val="9952503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Watermark Design Template">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Horizon">
      <a:fillStyleLst>
        <a:solidFill>
          <a:schemeClr val="phClr"/>
        </a:solidFill>
        <a:gradFill rotWithShape="1">
          <a:gsLst>
            <a:gs pos="0">
              <a:schemeClr val="phClr">
                <a:tint val="83000"/>
                <a:shade val="100000"/>
                <a:satMod val="100000"/>
              </a:schemeClr>
            </a:gs>
            <a:gs pos="100000">
              <a:schemeClr val="phClr">
                <a:tint val="61000"/>
                <a:alpha val="100000"/>
                <a:satMod val="180000"/>
              </a:schemeClr>
            </a:gs>
          </a:gsLst>
          <a:path path="circle">
            <a:fillToRect l="100000" t="100000" r="100000" b="100000"/>
          </a:path>
        </a:gradFill>
        <a:gradFill rotWithShape="1">
          <a:gsLst>
            <a:gs pos="0">
              <a:schemeClr val="phClr">
                <a:shade val="85000"/>
              </a:schemeClr>
            </a:gs>
            <a:gs pos="100000">
              <a:schemeClr val="phClr">
                <a:tint val="90000"/>
                <a:alpha val="100000"/>
                <a:satMod val="180000"/>
              </a:schemeClr>
            </a:gs>
          </a:gsLst>
          <a:path path="circle">
            <a:fillToRect l="100000" t="100000" r="100000" b="100000"/>
          </a:path>
        </a:gradFill>
      </a:fillStyleLst>
      <a:lnStyleLst>
        <a:ln w="9525" cap="flat" cmpd="sng" algn="ctr">
          <a:solidFill>
            <a:schemeClr val="phClr"/>
          </a:solidFill>
          <a:prstDash val="solid"/>
        </a:ln>
        <a:ln w="10795" cap="flat" cmpd="sng" algn="ctr">
          <a:solidFill>
            <a:schemeClr val="phClr"/>
          </a:solidFill>
          <a:prstDash val="solid"/>
        </a:ln>
        <a:ln w="15240" cap="flat" cmpd="sng" algn="ctr">
          <a:solidFill>
            <a:schemeClr val="phClr">
              <a:tint val="25000"/>
              <a:alpha val="25000"/>
            </a:schemeClr>
          </a:solidFill>
          <a:prstDash val="solid"/>
        </a:ln>
      </a:lnStyleLst>
      <a:effectStyleLst>
        <a:effectStyle>
          <a:effectLst/>
        </a:effectStyle>
        <a:effectStyle>
          <a:effectLst/>
        </a:effectStyle>
        <a:effectStyle>
          <a:effectLst>
            <a:outerShdw blurRad="44450" dist="21590" dir="5400000" rotWithShape="0">
              <a:srgbClr val="000000">
                <a:alpha val="40000"/>
              </a:srgbClr>
            </a:outerShdw>
          </a:effectLst>
          <a:scene3d>
            <a:camera prst="orthographicFront">
              <a:rot lat="0" lon="0" rev="0"/>
            </a:camera>
            <a:lightRig rig="flat" dir="t">
              <a:rot lat="0" lon="0" rev="3600000"/>
            </a:lightRig>
          </a:scene3d>
          <a:sp3d prstMaterial="flat">
            <a:bevelT w="28575" h="41275"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a:defPPr>
      </a:lstStyle>
      <a:style>
        <a:lnRef idx="1">
          <a:schemeClr val="accent1"/>
        </a:lnRef>
        <a:fillRef idx="2">
          <a:schemeClr val="accent1"/>
        </a:fillRef>
        <a:effectRef idx="1">
          <a:schemeClr val="accent1"/>
        </a:effectRef>
        <a:fontRef idx="minor">
          <a:schemeClr val="dk1"/>
        </a:fontRef>
      </a:style>
    </a:spDef>
    <a:lnDef>
      <a:spPr/>
      <a:bodyPr/>
      <a:lstStyle/>
      <a:style>
        <a:lnRef idx="1">
          <a:schemeClr val="accent1"/>
        </a:lnRef>
        <a:fillRef idx="0">
          <a:schemeClr val="accent1"/>
        </a:fillRef>
        <a:effectRef idx="0">
          <a:schemeClr val="accent1"/>
        </a:effectRef>
        <a:fontRef idx="minor">
          <a:schemeClr val="tx1"/>
        </a:fontRef>
      </a:style>
    </a:lnDef>
    <a:txDef>
      <a:spPr>
        <a:noFill/>
        <a:ln>
          <a:solidFill>
            <a:schemeClr val="bg2"/>
          </a:solidFill>
        </a:ln>
      </a:spPr>
      <a:bodyPr wrap="none" rtlCol="0">
        <a:spAutoFit/>
      </a:bodyPr>
      <a:lstStyle>
        <a:defPPr>
          <a:defRPr dirty="0" err="1" smtClean="0"/>
        </a:defPPr>
      </a:lstStyle>
    </a:txDef>
  </a:objectDefaults>
  <a:extraClrSchemeLst/>
  <a:extLst>
    <a:ext uri="{05A4C25C-085E-4340-85A3-A5531E510DB2}">
      <thm15:themeFamily xmlns:thm15="http://schemas.microsoft.com/office/thememl/2012/main" name="Watermark design slides.potx" id="{155DE50B-7050-4C94-A1E2-D1CB6BE7200C}" vid="{CB226315-F714-4862-AA2D-99A0B670FE32}"/>
    </a:ext>
  </a:extLst>
</a:theme>
</file>

<file path=ppt/theme/theme2.xml><?xml version="1.0" encoding="utf-8"?>
<a:theme xmlns:a="http://schemas.openxmlformats.org/drawingml/2006/main" name="Office Theme">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Horizon">
      <a:fillStyleLst>
        <a:solidFill>
          <a:schemeClr val="phClr"/>
        </a:solidFill>
        <a:gradFill rotWithShape="1">
          <a:gsLst>
            <a:gs pos="0">
              <a:schemeClr val="phClr">
                <a:tint val="83000"/>
                <a:shade val="100000"/>
                <a:satMod val="100000"/>
              </a:schemeClr>
            </a:gs>
            <a:gs pos="100000">
              <a:schemeClr val="phClr">
                <a:tint val="61000"/>
                <a:alpha val="100000"/>
                <a:satMod val="180000"/>
              </a:schemeClr>
            </a:gs>
          </a:gsLst>
          <a:path path="circle">
            <a:fillToRect l="100000" t="100000" r="100000" b="100000"/>
          </a:path>
        </a:gradFill>
        <a:gradFill rotWithShape="1">
          <a:gsLst>
            <a:gs pos="0">
              <a:schemeClr val="phClr">
                <a:shade val="85000"/>
              </a:schemeClr>
            </a:gs>
            <a:gs pos="100000">
              <a:schemeClr val="phClr">
                <a:tint val="90000"/>
                <a:alpha val="100000"/>
                <a:satMod val="180000"/>
              </a:schemeClr>
            </a:gs>
          </a:gsLst>
          <a:path path="circle">
            <a:fillToRect l="100000" t="100000" r="100000" b="100000"/>
          </a:path>
        </a:gradFill>
      </a:fillStyleLst>
      <a:lnStyleLst>
        <a:ln w="9525" cap="flat" cmpd="sng" algn="ctr">
          <a:solidFill>
            <a:schemeClr val="phClr"/>
          </a:solidFill>
          <a:prstDash val="solid"/>
        </a:ln>
        <a:ln w="10795" cap="flat" cmpd="sng" algn="ctr">
          <a:solidFill>
            <a:schemeClr val="phClr"/>
          </a:solidFill>
          <a:prstDash val="solid"/>
        </a:ln>
        <a:ln w="15240" cap="flat" cmpd="sng" algn="ctr">
          <a:solidFill>
            <a:schemeClr val="phClr">
              <a:tint val="25000"/>
              <a:alpha val="25000"/>
            </a:schemeClr>
          </a:solidFill>
          <a:prstDash val="solid"/>
        </a:ln>
      </a:lnStyleLst>
      <a:effectStyleLst>
        <a:effectStyle>
          <a:effectLst/>
        </a:effectStyle>
        <a:effectStyle>
          <a:effectLst/>
        </a:effectStyle>
        <a:effectStyle>
          <a:effectLst>
            <a:outerShdw blurRad="44450" dist="21590" dir="5400000" rotWithShape="0">
              <a:srgbClr val="000000">
                <a:alpha val="40000"/>
              </a:srgbClr>
            </a:outerShdw>
          </a:effectLst>
          <a:scene3d>
            <a:camera prst="orthographicFront">
              <a:rot lat="0" lon="0" rev="0"/>
            </a:camera>
            <a:lightRig rig="flat" dir="t">
              <a:rot lat="0" lon="0" rev="3600000"/>
            </a:lightRig>
          </a:scene3d>
          <a:sp3d prstMaterial="flat">
            <a:bevelT w="28575" h="41275"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Horizon">
      <a:fillStyleLst>
        <a:solidFill>
          <a:schemeClr val="phClr"/>
        </a:solidFill>
        <a:gradFill rotWithShape="1">
          <a:gsLst>
            <a:gs pos="0">
              <a:schemeClr val="phClr">
                <a:tint val="83000"/>
                <a:shade val="100000"/>
                <a:satMod val="100000"/>
              </a:schemeClr>
            </a:gs>
            <a:gs pos="100000">
              <a:schemeClr val="phClr">
                <a:tint val="61000"/>
                <a:alpha val="100000"/>
                <a:satMod val="180000"/>
              </a:schemeClr>
            </a:gs>
          </a:gsLst>
          <a:path path="circle">
            <a:fillToRect l="100000" t="100000" r="100000" b="100000"/>
          </a:path>
        </a:gradFill>
        <a:gradFill rotWithShape="1">
          <a:gsLst>
            <a:gs pos="0">
              <a:schemeClr val="phClr">
                <a:shade val="85000"/>
              </a:schemeClr>
            </a:gs>
            <a:gs pos="100000">
              <a:schemeClr val="phClr">
                <a:tint val="90000"/>
                <a:alpha val="100000"/>
                <a:satMod val="180000"/>
              </a:schemeClr>
            </a:gs>
          </a:gsLst>
          <a:path path="circle">
            <a:fillToRect l="100000" t="100000" r="100000" b="100000"/>
          </a:path>
        </a:gradFill>
      </a:fillStyleLst>
      <a:lnStyleLst>
        <a:ln w="9525" cap="flat" cmpd="sng" algn="ctr">
          <a:solidFill>
            <a:schemeClr val="phClr"/>
          </a:solidFill>
          <a:prstDash val="solid"/>
        </a:ln>
        <a:ln w="10795" cap="flat" cmpd="sng" algn="ctr">
          <a:solidFill>
            <a:schemeClr val="phClr"/>
          </a:solidFill>
          <a:prstDash val="solid"/>
        </a:ln>
        <a:ln w="15240" cap="flat" cmpd="sng" algn="ctr">
          <a:solidFill>
            <a:schemeClr val="phClr">
              <a:tint val="25000"/>
              <a:alpha val="25000"/>
            </a:schemeClr>
          </a:solidFill>
          <a:prstDash val="solid"/>
        </a:ln>
      </a:lnStyleLst>
      <a:effectStyleLst>
        <a:effectStyle>
          <a:effectLst/>
        </a:effectStyle>
        <a:effectStyle>
          <a:effectLst/>
        </a:effectStyle>
        <a:effectStyle>
          <a:effectLst>
            <a:outerShdw blurRad="44450" dist="21590" dir="5400000" rotWithShape="0">
              <a:srgbClr val="000000">
                <a:alpha val="40000"/>
              </a:srgbClr>
            </a:outerShdw>
          </a:effectLst>
          <a:scene3d>
            <a:camera prst="orthographicFront">
              <a:rot lat="0" lon="0" rev="0"/>
            </a:camera>
            <a:lightRig rig="flat" dir="t">
              <a:rot lat="0" lon="0" rev="3600000"/>
            </a:lightRig>
          </a:scene3d>
          <a:sp3d prstMaterial="flat">
            <a:bevelT w="28575" h="41275"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Watermark design slides</Template>
  <TotalTime>644</TotalTime>
  <Words>1097</Words>
  <Application>Microsoft Office PowerPoint</Application>
  <PresentationFormat>Widescreen</PresentationFormat>
  <Paragraphs>199</Paragraphs>
  <Slides>30</Slides>
  <Notes>13</Notes>
  <HiddenSlides>0</HiddenSlides>
  <MMClips>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Century Gothic</vt:lpstr>
      <vt:lpstr>Times New Roman</vt:lpstr>
      <vt:lpstr>Wingdings</vt:lpstr>
      <vt:lpstr>Watermark Design Template</vt:lpstr>
      <vt:lpstr>Conflict resolution</vt:lpstr>
      <vt:lpstr>Learning objectives</vt:lpstr>
      <vt:lpstr>What is Conflict</vt:lpstr>
      <vt:lpstr>Conflict management </vt:lpstr>
      <vt:lpstr>PowerPoint Presentation</vt:lpstr>
      <vt:lpstr>Remember its how you deal with it! </vt:lpstr>
      <vt:lpstr>What causes conflict</vt:lpstr>
      <vt:lpstr>Conflict analysis</vt:lpstr>
      <vt:lpstr>Exercise </vt:lpstr>
      <vt:lpstr>How can we deal with conflict</vt:lpstr>
      <vt:lpstr>The Iceberg theory</vt:lpstr>
      <vt:lpstr>Potential sources of conflict in teams </vt:lpstr>
      <vt:lpstr>The conflict cycle</vt:lpstr>
      <vt:lpstr>Conflict resolution</vt:lpstr>
      <vt:lpstr>Managing conflict in organisations</vt:lpstr>
      <vt:lpstr>Tools to resolve conflict</vt:lpstr>
      <vt:lpstr>Activity Discussion</vt:lpstr>
      <vt:lpstr>PowerPoint Presentation</vt:lpstr>
      <vt:lpstr>What are the differences between being assertive, passive, aggressive and passive-aggressive?</vt:lpstr>
      <vt:lpstr>Tools to resolve conflict</vt:lpstr>
      <vt:lpstr>Communication</vt:lpstr>
      <vt:lpstr>The power of listening </vt:lpstr>
      <vt:lpstr>Conflict Exercise</vt:lpstr>
      <vt:lpstr>Communication </vt:lpstr>
      <vt:lpstr>Observations v’s Judgements </vt:lpstr>
      <vt:lpstr> Tools to resolve conflict</vt:lpstr>
      <vt:lpstr>PowerPoint Presentation</vt:lpstr>
      <vt:lpstr>PowerPoint Presentation</vt:lpstr>
      <vt:lpstr>Tools to resolve conflict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Conflict resolution</dc:title>
  <dc:creator>Stephanie Jackson (1403424)</dc:creator>
  <cp:lastModifiedBy>Stephanie Jackson (1403424)</cp:lastModifiedBy>
  <cp:revision>56</cp:revision>
  <dcterms:created xsi:type="dcterms:W3CDTF">2019-02-25T12:35:31Z</dcterms:created>
  <dcterms:modified xsi:type="dcterms:W3CDTF">2019-02-26T01:12:24Z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74068000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