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15" autoAdjust="0"/>
    <p:restoredTop sz="75220" autoAdjust="0"/>
  </p:normalViewPr>
  <p:slideViewPr>
    <p:cSldViewPr snapToGrid="0">
      <p:cViewPr varScale="1">
        <p:scale>
          <a:sx n="62" d="100"/>
          <a:sy n="62" d="100"/>
        </p:scale>
        <p:origin x="1392"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FD24AD-BFAD-451B-8BAA-9E439A4B01A2}" type="datetimeFigureOut">
              <a:rPr lang="en-US" smtClean="0"/>
              <a:t>3/16/2023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F8D449-FBD8-4B11-ABFB-37171C2D6F71}" type="slidenum">
              <a:rPr lang="en-US" smtClean="0"/>
              <a:t>‹#›</a:t>
            </a:fld>
            <a:endParaRPr lang="en-US"/>
          </a:p>
        </p:txBody>
      </p:sp>
    </p:spTree>
    <p:extLst>
      <p:ext uri="{BB962C8B-B14F-4D97-AF65-F5344CB8AC3E}">
        <p14:creationId xmlns:p14="http://schemas.microsoft.com/office/powerpoint/2010/main" val="41033480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mylifeelsewhere.com/compare/united-states/france#:~:text=United%20States%20has%20a%20GDP,is%20%2442%2C000%20as%20of%202020.&amp;text=In%20United%20States%2C%203.9%25%20of,is%208.1%25%20as%20of%202019.&amp;text=United%20States%20has%20a%20top,of%2039.6%25%20as%20of%202016"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hofstede-insights.com/country-comparison/france,the-usa/"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If the company wants to operate at the global level, they have to focus on considering the international mergers and acquisitions which helps them in targeting national as well as international customers. But the company has to face varied international HRM issues due to the merging with the other companies in different nations. </a:t>
            </a:r>
            <a:r>
              <a:rPr lang="en-GB" dirty="0">
                <a:solidFill>
                  <a:schemeClr val="tx1"/>
                </a:solidFill>
                <a:latin typeface="Times New Roman" panose="02020603050405020304" pitchFamily="18" charset="0"/>
                <a:cs typeface="Times New Roman" panose="02020603050405020304" pitchFamily="18" charset="0"/>
              </a:rPr>
              <a:t>In this presentation, there will be a discussion on the various cultural differences between the two companies in different nations that is Chevron Corporation in UK and </a:t>
            </a:r>
            <a:r>
              <a:rPr lang="en-GB" dirty="0" err="1">
                <a:solidFill>
                  <a:schemeClr val="tx1"/>
                </a:solidFill>
                <a:latin typeface="Times New Roman" panose="02020603050405020304" pitchFamily="18" charset="0"/>
                <a:cs typeface="Times New Roman" panose="02020603050405020304" pitchFamily="18" charset="0"/>
              </a:rPr>
              <a:t>TotalEnergies</a:t>
            </a:r>
            <a:r>
              <a:rPr lang="en-GB" dirty="0">
                <a:solidFill>
                  <a:schemeClr val="tx1"/>
                </a:solidFill>
                <a:latin typeface="Times New Roman" panose="02020603050405020304" pitchFamily="18" charset="0"/>
                <a:cs typeface="Times New Roman" panose="02020603050405020304" pitchFamily="18" charset="0"/>
              </a:rPr>
              <a:t> SE in France. </a:t>
            </a:r>
            <a:endParaRPr lang="en-US" dirty="0">
              <a:solidFill>
                <a:schemeClr val="tx1"/>
              </a:solidFill>
              <a:latin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66F8D449-FBD8-4B11-ABFB-37171C2D6F71}" type="slidenum">
              <a:rPr lang="en-US" smtClean="0"/>
              <a:t>3</a:t>
            </a:fld>
            <a:endParaRPr lang="en-US"/>
          </a:p>
        </p:txBody>
      </p:sp>
    </p:spTree>
    <p:extLst>
      <p:ext uri="{BB962C8B-B14F-4D97-AF65-F5344CB8AC3E}">
        <p14:creationId xmlns:p14="http://schemas.microsoft.com/office/powerpoint/2010/main" val="34498630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better understand the cross cultural management between US and France, Hofstede’s cultural dimensions’ theory is used which includes of the following elements-</a:t>
            </a:r>
          </a:p>
          <a:p>
            <a:pPr marL="171450" lvl="0" indent="-171450">
              <a:buFont typeface="Arial" panose="020B0604020202020204" pitchFamily="34" charset="0"/>
              <a:buChar char="•"/>
            </a:pPr>
            <a:r>
              <a:rPr lang="en-GB" b="1" dirty="0"/>
              <a:t>Uncertainty avoidance</a:t>
            </a:r>
            <a:r>
              <a:rPr lang="en-GB" dirty="0"/>
              <a:t>- The uncertainty avoidance is high in the case of France which indicates that the nation has low tolerance for risk taking and uncertainty.</a:t>
            </a:r>
            <a:endParaRPr lang="en-US" dirty="0"/>
          </a:p>
          <a:p>
            <a:pPr marL="171450" lvl="0" indent="-171450">
              <a:buFont typeface="Arial" panose="020B0604020202020204" pitchFamily="34" charset="0"/>
              <a:buChar char="•"/>
            </a:pPr>
            <a:r>
              <a:rPr lang="en-GB" b="1" dirty="0"/>
              <a:t>Long term orientation</a:t>
            </a:r>
            <a:r>
              <a:rPr lang="en-GB" dirty="0"/>
              <a:t>- The long term orientation is high in the case of France which shows that the nation focuses on achieving their future goals.</a:t>
            </a:r>
            <a:endParaRPr lang="en-US" dirty="0"/>
          </a:p>
          <a:p>
            <a:pPr marL="171450" lvl="0" indent="-171450">
              <a:buFont typeface="Arial" panose="020B0604020202020204" pitchFamily="34" charset="0"/>
              <a:buChar char="•"/>
            </a:pPr>
            <a:r>
              <a:rPr lang="en-GB" b="1" dirty="0"/>
              <a:t>Indulgence</a:t>
            </a:r>
            <a:r>
              <a:rPr lang="en-GB" dirty="0"/>
              <a:t>- The degree of indulgence is low in the case of France which indicates that the nation allows their society to free enjoyment.</a:t>
            </a:r>
            <a:endParaRPr lang="en-US" dirty="0"/>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66F8D449-FBD8-4B11-ABFB-37171C2D6F71}" type="slidenum">
              <a:rPr lang="en-US" smtClean="0"/>
              <a:t>5</a:t>
            </a:fld>
            <a:endParaRPr lang="en-US"/>
          </a:p>
        </p:txBody>
      </p:sp>
    </p:spTree>
    <p:extLst>
      <p:ext uri="{BB962C8B-B14F-4D97-AF65-F5344CB8AC3E}">
        <p14:creationId xmlns:p14="http://schemas.microsoft.com/office/powerpoint/2010/main" val="12239544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Some of the roles of HR which they focus while considering the cultural crossovers-</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Training and development</a:t>
            </a:r>
            <a:r>
              <a:rPr lang="en-US" sz="1200" b="0" kern="1200" dirty="0">
                <a:solidFill>
                  <a:schemeClr val="tx1"/>
                </a:solidFill>
                <a:effectLst/>
                <a:latin typeface="+mn-lt"/>
                <a:ea typeface="+mn-ea"/>
                <a:cs typeface="+mn-cs"/>
              </a:rPr>
              <a:t>-</a:t>
            </a:r>
            <a:r>
              <a:rPr lang="en-US" sz="1200" b="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Training and development sessions are differing from nation to nation which shows that the HR finds difficulty in training the workers with different cultures. </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b="1" kern="1200" dirty="0">
                <a:solidFill>
                  <a:schemeClr val="tx1"/>
                </a:solidFill>
                <a:effectLst/>
                <a:latin typeface="+mn-lt"/>
                <a:ea typeface="+mn-ea"/>
                <a:cs typeface="+mn-cs"/>
              </a:rPr>
              <a:t>Communication</a:t>
            </a:r>
            <a:r>
              <a:rPr lang="en-GB" sz="1200" kern="1200" dirty="0">
                <a:solidFill>
                  <a:schemeClr val="tx1"/>
                </a:solidFill>
                <a:effectLst/>
                <a:latin typeface="+mn-lt"/>
                <a:ea typeface="+mn-ea"/>
                <a:cs typeface="+mn-cs"/>
              </a:rPr>
              <a:t>- Due to the difference in the cultures, it shows that the communication is also different in various nations. Having dissimilarities in the culture results in creating a conflicts between the workers which affects the HR in performing their functions. Communication differences lead to force the HR in providing knowledge to the workers about the different cultures.  </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6F8D449-FBD8-4B11-ABFB-37171C2D6F71}" type="slidenum">
              <a:rPr lang="en-US" smtClean="0"/>
              <a:t>6</a:t>
            </a:fld>
            <a:endParaRPr lang="en-US"/>
          </a:p>
        </p:txBody>
      </p:sp>
    </p:spTree>
    <p:extLst>
      <p:ext uri="{BB962C8B-B14F-4D97-AF65-F5344CB8AC3E}">
        <p14:creationId xmlns:p14="http://schemas.microsoft.com/office/powerpoint/2010/main" val="10001001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Training and development leads to help the workers in understanding about the different worker’s cultures and habits. By providing training to workers, the HR can effectively focus on maintaining the effective communication between the workers with different cultures. </a:t>
            </a:r>
            <a:endParaRPr lang="en-US" dirty="0"/>
          </a:p>
        </p:txBody>
      </p:sp>
      <p:sp>
        <p:nvSpPr>
          <p:cNvPr id="4" name="Slide Number Placeholder 3"/>
          <p:cNvSpPr>
            <a:spLocks noGrp="1"/>
          </p:cNvSpPr>
          <p:nvPr>
            <p:ph type="sldNum" sz="quarter" idx="10"/>
          </p:nvPr>
        </p:nvSpPr>
        <p:spPr/>
        <p:txBody>
          <a:bodyPr/>
          <a:lstStyle/>
          <a:p>
            <a:fld id="{66F8D449-FBD8-4B11-ABFB-37171C2D6F71}" type="slidenum">
              <a:rPr lang="en-US" smtClean="0"/>
              <a:t>7</a:t>
            </a:fld>
            <a:endParaRPr lang="en-US"/>
          </a:p>
        </p:txBody>
      </p:sp>
    </p:spTree>
    <p:extLst>
      <p:ext uri="{BB962C8B-B14F-4D97-AF65-F5344CB8AC3E}">
        <p14:creationId xmlns:p14="http://schemas.microsoft.com/office/powerpoint/2010/main" val="32083956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b="0" dirty="0"/>
              <a:t>Online</a:t>
            </a:r>
            <a:r>
              <a:rPr lang="en-GB" b="1" dirty="0"/>
              <a:t>:</a:t>
            </a:r>
          </a:p>
          <a:p>
            <a:pPr marL="171450" indent="-171450">
              <a:buFont typeface="Arial" panose="020B0604020202020204" pitchFamily="34" charset="0"/>
              <a:buChar char="•"/>
            </a:pPr>
            <a:r>
              <a:rPr lang="en-GB" dirty="0"/>
              <a:t>My Life Elsewhere., (no date). Quality of Life Comparison. [online] Available at: </a:t>
            </a:r>
            <a:r>
              <a:rPr lang="en-GB" u="sng" dirty="0">
                <a:hlinkClick r:id="rId3"/>
              </a:rPr>
              <a:t>https://www.mylifeelsewhere.com/compare/united-states/france#:~:text=United%20States%20has%20a%20GDP,is%20%2442%2C000%20as%20of%202020.&amp;text=In%20United%20States%2C%203.9%25%20of,is%208.1%25%20as%20of%202019.&amp;text=United%20States%20has%20a%20top,of%2039.6%25%20as%20of%202016</a:t>
            </a:r>
            <a:r>
              <a:rPr lang="en-GB" dirty="0"/>
              <a:t>. </a:t>
            </a:r>
            <a:endParaRPr lang="en-US" dirty="0"/>
          </a:p>
          <a:p>
            <a:pPr marL="171450" indent="-171450">
              <a:buFont typeface="Arial" panose="020B0604020202020204" pitchFamily="34" charset="0"/>
              <a:buChar char="•"/>
            </a:pPr>
            <a:r>
              <a:rPr lang="en-GB" dirty="0"/>
              <a:t>Hofstede Insights., (no date). Country comparison. [online] Available at: </a:t>
            </a:r>
            <a:r>
              <a:rPr lang="en-GB" u="sng" dirty="0">
                <a:hlinkClick r:id="rId4"/>
              </a:rPr>
              <a:t>https://www.hofstede-insights.com/country-comparison/france,the-usa/</a:t>
            </a:r>
            <a:r>
              <a:rPr lang="en-GB" dirty="0"/>
              <a:t>  </a:t>
            </a:r>
            <a:endParaRPr lang="en-US" dirty="0"/>
          </a:p>
          <a:p>
            <a:endParaRPr lang="en-US" dirty="0"/>
          </a:p>
        </p:txBody>
      </p:sp>
      <p:sp>
        <p:nvSpPr>
          <p:cNvPr id="4" name="Slide Number Placeholder 3"/>
          <p:cNvSpPr>
            <a:spLocks noGrp="1"/>
          </p:cNvSpPr>
          <p:nvPr>
            <p:ph type="sldNum" sz="quarter" idx="10"/>
          </p:nvPr>
        </p:nvSpPr>
        <p:spPr/>
        <p:txBody>
          <a:bodyPr/>
          <a:lstStyle/>
          <a:p>
            <a:fld id="{66F8D449-FBD8-4B11-ABFB-37171C2D6F71}" type="slidenum">
              <a:rPr lang="en-US" smtClean="0"/>
              <a:t>9</a:t>
            </a:fld>
            <a:endParaRPr lang="en-US"/>
          </a:p>
        </p:txBody>
      </p:sp>
    </p:spTree>
    <p:extLst>
      <p:ext uri="{BB962C8B-B14F-4D97-AF65-F5344CB8AC3E}">
        <p14:creationId xmlns:p14="http://schemas.microsoft.com/office/powerpoint/2010/main" val="24838949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1E700B27-DE4C-4B9E-BB11-B9027034A00F}" type="datetimeFigureOut">
              <a:rPr lang="en-US" dirty="0"/>
              <a:pPr/>
              <a:t>3/16/2023</a:t>
            </a:fld>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C51FCE-E4BB-4680-8E50-3C0E348D2609}" type="datetimeFigureOut">
              <a:rPr lang="en-US" dirty="0"/>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AAA073D-A903-47F8-8D16-77642FB0DF1F}" type="datetimeFigureOut">
              <a:rPr lang="en-US" dirty="0"/>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91FA40-626B-4CA1-85D0-7A9016E395BA}" type="datetimeFigureOut">
              <a:rPr lang="en-US" dirty="0"/>
              <a:t>3/16/2023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F425EA-B9DC-48A7-991E-9A82573B1B21}" type="datetimeFigureOut">
              <a:rPr lang="en-US" dirty="0"/>
              <a:t>3/16/2023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6CB97F8-6CEB-469B-AFCC-889F2A2B1D5A}" type="datetimeFigureOut">
              <a:rPr lang="en-US" dirty="0"/>
              <a:t>3/16/2023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A9179F-009E-4FA5-B091-7EBB82A185BD}" type="datetimeFigureOut">
              <a:rPr lang="en-US" dirty="0"/>
              <a:t>3/16/2023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E665CEB-0076-4E37-B880-BCEA9784DE0A}" type="datetimeFigureOut">
              <a:rPr lang="en-US" dirty="0"/>
              <a:t>3/16/2023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6149E5E-3896-4118-99A7-7B85668F1C5E}" type="datetimeFigureOut">
              <a:rPr lang="en-US" dirty="0"/>
              <a:t>3/16/2023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40F4739-9812-4A9F-890D-2AD6BA5F6EE8}" type="datetimeFigureOut">
              <a:rPr lang="en-US" dirty="0"/>
              <a:t>3/16/2023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18845AC5-A3F8-44AA-BA8F-596CDCC976D3}" type="datetimeFigureOut">
              <a:rPr lang="en-US" dirty="0"/>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873B183-A821-4095-A363-9EC968635539}" type="datetimeFigureOut">
              <a:rPr lang="en-US" dirty="0"/>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74D01B4-0AA5-45E6-B2E6-5FA4078AEBCF}" type="datetimeFigureOut">
              <a:rPr lang="en-US" dirty="0"/>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147335C-0450-40D7-8612-B3203BED4F28}" type="datetimeFigureOut">
              <a:rPr lang="en-US" dirty="0"/>
              <a:t>3/16/2023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246A105-2A1C-4284-B4EA-07CF89B1A393}" type="datetimeFigureOut">
              <a:rPr lang="en-US" dirty="0"/>
              <a:t>3/16/2023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BE609-F3F2-45E6-BD6A-E03A8C86C1AE}" type="datetimeFigureOut">
              <a:rPr lang="en-US" dirty="0"/>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24AD68-089C-4467-A8F3-EA2BBCA6B44E}" type="datetimeFigureOut">
              <a:rPr lang="en-US" dirty="0"/>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7E0D914D-B099-4142-A885-11F276715148}" type="datetimeFigureOut">
              <a:rPr lang="en-US" dirty="0"/>
              <a:t>3/16/2023</a:t>
            </a:fld>
            <a:endParaRPr lang="en-US" dirty="0"/>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dirty="0"/>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83171" y="1779372"/>
            <a:ext cx="8825658" cy="1836473"/>
          </a:xfrm>
        </p:spPr>
        <p:txBody>
          <a:bodyPr/>
          <a:lstStyle/>
          <a:p>
            <a:pPr algn="ctr"/>
            <a:r>
              <a:rPr lang="en-GB" b="1" dirty="0">
                <a:latin typeface="Times New Roman" panose="02020603050405020304" pitchFamily="18" charset="0"/>
                <a:cs typeface="Times New Roman" panose="02020603050405020304" pitchFamily="18" charset="0"/>
              </a:rPr>
              <a:t>Developing Relationships and Workplace Achievement</a:t>
            </a:r>
            <a:endParaRPr lang="en-US"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9A4606-9B27-A2BD-9EDA-527F24C5F556}"/>
              </a:ext>
            </a:extLst>
          </p:cNvPr>
          <p:cNvSpPr txBox="1"/>
          <p:nvPr/>
        </p:nvSpPr>
        <p:spPr>
          <a:xfrm>
            <a:off x="1532238" y="4750257"/>
            <a:ext cx="7883611" cy="923330"/>
          </a:xfrm>
          <a:prstGeom prst="rect">
            <a:avLst/>
          </a:prstGeom>
          <a:noFill/>
        </p:spPr>
        <p:txBody>
          <a:bodyPr wrap="square" rtlCol="0">
            <a:spAutoFit/>
          </a:bodyPr>
          <a:lstStyle/>
          <a:p>
            <a:r>
              <a:rPr lang="en-GB" dirty="0">
                <a:solidFill>
                  <a:schemeClr val="bg1"/>
                </a:solidFill>
              </a:rPr>
              <a:t>Student id :2111920</a:t>
            </a:r>
          </a:p>
          <a:p>
            <a:r>
              <a:rPr lang="en-GB" dirty="0" err="1">
                <a:solidFill>
                  <a:schemeClr val="bg1"/>
                </a:solidFill>
              </a:rPr>
              <a:t>Name:Vladislav</a:t>
            </a:r>
            <a:r>
              <a:rPr lang="en-GB" dirty="0">
                <a:solidFill>
                  <a:schemeClr val="bg1"/>
                </a:solidFill>
              </a:rPr>
              <a:t> Erhan</a:t>
            </a:r>
          </a:p>
          <a:p>
            <a:r>
              <a:rPr lang="en-GB" dirty="0">
                <a:solidFill>
                  <a:schemeClr val="bg1"/>
                </a:solidFill>
              </a:rPr>
              <a:t>Lecture name: Zahra </a:t>
            </a:r>
            <a:r>
              <a:rPr lang="en-GB" dirty="0" err="1">
                <a:solidFill>
                  <a:schemeClr val="bg1"/>
                </a:solidFill>
              </a:rPr>
              <a:t>Mohammadnazari</a:t>
            </a:r>
            <a:endParaRPr lang="en-GB" dirty="0">
              <a:solidFill>
                <a:schemeClr val="bg1"/>
              </a:solidFill>
            </a:endParaRPr>
          </a:p>
        </p:txBody>
      </p:sp>
    </p:spTree>
    <p:extLst>
      <p:ext uri="{BB962C8B-B14F-4D97-AF65-F5344CB8AC3E}">
        <p14:creationId xmlns:p14="http://schemas.microsoft.com/office/powerpoint/2010/main" val="811541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Table of Contents</a:t>
            </a:r>
          </a:p>
        </p:txBody>
      </p:sp>
      <p:sp>
        <p:nvSpPr>
          <p:cNvPr id="3" name="Content Placeholder 2"/>
          <p:cNvSpPr>
            <a:spLocks noGrp="1"/>
          </p:cNvSpPr>
          <p:nvPr>
            <p:ph idx="1"/>
          </p:nvPr>
        </p:nvSpPr>
        <p:spPr/>
        <p:txBody>
          <a:bodyPr/>
          <a:lstStyle/>
          <a:p>
            <a:r>
              <a:rPr lang="en-US" dirty="0">
                <a:solidFill>
                  <a:schemeClr val="tx1"/>
                </a:solidFill>
                <a:latin typeface="Times New Roman" panose="02020603050405020304" pitchFamily="18" charset="0"/>
                <a:cs typeface="Times New Roman" panose="02020603050405020304" pitchFamily="18" charset="0"/>
              </a:rPr>
              <a:t>Introduction</a:t>
            </a:r>
          </a:p>
          <a:p>
            <a:r>
              <a:rPr lang="en-GB" dirty="0">
                <a:solidFill>
                  <a:schemeClr val="tx1"/>
                </a:solidFill>
                <a:latin typeface="Times New Roman" panose="02020603050405020304" pitchFamily="18" charset="0"/>
                <a:cs typeface="Times New Roman" panose="02020603050405020304" pitchFamily="18" charset="0"/>
              </a:rPr>
              <a:t>Political, economic and social aspects with emphasis on cultural differences between the two nations</a:t>
            </a:r>
          </a:p>
          <a:p>
            <a:r>
              <a:rPr lang="en-GB" dirty="0">
                <a:solidFill>
                  <a:schemeClr val="tx1"/>
                </a:solidFill>
                <a:latin typeface="Times New Roman" panose="02020603050405020304" pitchFamily="18" charset="0"/>
                <a:cs typeface="Times New Roman" panose="02020603050405020304" pitchFamily="18" charset="0"/>
              </a:rPr>
              <a:t>Hofstede’s cultural dimensions’ theory between US and France</a:t>
            </a:r>
          </a:p>
          <a:p>
            <a:r>
              <a:rPr lang="en-GB" dirty="0">
                <a:solidFill>
                  <a:schemeClr val="tx1"/>
                </a:solidFill>
                <a:latin typeface="Times New Roman" panose="02020603050405020304" pitchFamily="18" charset="0"/>
                <a:cs typeface="Times New Roman" panose="02020603050405020304" pitchFamily="18" charset="0"/>
              </a:rPr>
              <a:t>Role of IHRM in effective mergers and acquisition of different nations</a:t>
            </a:r>
          </a:p>
          <a:p>
            <a:r>
              <a:rPr lang="en-GB" dirty="0">
                <a:solidFill>
                  <a:schemeClr val="tx1"/>
                </a:solidFill>
                <a:latin typeface="Times New Roman" panose="02020603050405020304" pitchFamily="18" charset="0"/>
                <a:cs typeface="Times New Roman" panose="02020603050405020304" pitchFamily="18" charset="0"/>
              </a:rPr>
              <a:t>Recommendations in relation to the IHRM</a:t>
            </a:r>
          </a:p>
          <a:p>
            <a:r>
              <a:rPr lang="en-US" dirty="0">
                <a:solidFill>
                  <a:schemeClr val="tx1"/>
                </a:solidFill>
                <a:latin typeface="Times New Roman" panose="02020603050405020304" pitchFamily="18" charset="0"/>
                <a:cs typeface="Times New Roman" panose="02020603050405020304" pitchFamily="18" charset="0"/>
              </a:rPr>
              <a:t>Conclusion</a:t>
            </a:r>
          </a:p>
          <a:p>
            <a:r>
              <a:rPr lang="en-US" dirty="0">
                <a:solidFill>
                  <a:schemeClr val="tx1"/>
                </a:solidFill>
                <a:latin typeface="Times New Roman" panose="02020603050405020304" pitchFamily="18" charset="0"/>
                <a:cs typeface="Times New Roman" panose="02020603050405020304" pitchFamily="18" charset="0"/>
              </a:rPr>
              <a:t>References</a:t>
            </a:r>
            <a:endParaRPr lang="en-US" dirty="0">
              <a:solidFill>
                <a:schemeClr val="tx1"/>
              </a:solidFill>
            </a:endParaRPr>
          </a:p>
        </p:txBody>
      </p:sp>
    </p:spTree>
    <p:extLst>
      <p:ext uri="{BB962C8B-B14F-4D97-AF65-F5344CB8AC3E}">
        <p14:creationId xmlns:p14="http://schemas.microsoft.com/office/powerpoint/2010/main" val="25019421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1154955" y="2603500"/>
            <a:ext cx="5616235" cy="3230142"/>
          </a:xfrm>
        </p:spPr>
        <p:txBody>
          <a:bodyPr>
            <a:normAutofit/>
          </a:bodyPr>
          <a:lstStyle/>
          <a:p>
            <a:pPr algn="just"/>
            <a:r>
              <a:rPr lang="en-GB" dirty="0">
                <a:solidFill>
                  <a:schemeClr val="tx1"/>
                </a:solidFill>
                <a:latin typeface="Times New Roman" panose="02020603050405020304" pitchFamily="18" charset="0"/>
                <a:cs typeface="Times New Roman" panose="02020603050405020304" pitchFamily="18" charset="0"/>
              </a:rPr>
              <a:t>It is relevant for the business to focus on developing their relationships with employees and customers in order to effectively functioning into the market. For better understanding of the issues of international HRM, the selected organisation is Chevron Corporation which is a company in US and deals in oil and gas value chain. The company offers variety of oil and gas products to the customers in order to fulfil their demands. Its headquarters is in San Ramon, California and founded in the year of 1879. </a:t>
            </a:r>
            <a:endParaRPr lang="en-US" dirty="0"/>
          </a:p>
        </p:txBody>
      </p:sp>
      <p:pic>
        <p:nvPicPr>
          <p:cNvPr id="4" name="Picture 3"/>
          <p:cNvPicPr>
            <a:picLocks noChangeAspect="1"/>
          </p:cNvPicPr>
          <p:nvPr/>
        </p:nvPicPr>
        <p:blipFill>
          <a:blip r:embed="rId3"/>
          <a:stretch>
            <a:fillRect/>
          </a:stretch>
        </p:blipFill>
        <p:spPr>
          <a:xfrm>
            <a:off x="7863840" y="2762842"/>
            <a:ext cx="2958353" cy="2734316"/>
          </a:xfrm>
          <a:prstGeom prst="rect">
            <a:avLst/>
          </a:prstGeom>
        </p:spPr>
      </p:pic>
    </p:spTree>
    <p:extLst>
      <p:ext uri="{BB962C8B-B14F-4D97-AF65-F5344CB8AC3E}">
        <p14:creationId xmlns:p14="http://schemas.microsoft.com/office/powerpoint/2010/main" val="8344878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ctr" defTabSz="457200" rtl="0">
              <a:spcBef>
                <a:spcPct val="0"/>
              </a:spcBef>
            </a:pPr>
            <a:r>
              <a:rPr lang="en-GB" sz="3600" b="1" dirty="0">
                <a:solidFill>
                  <a:schemeClr val="bg1"/>
                </a:solidFill>
                <a:latin typeface="Times New Roman" panose="02020603050405020304" pitchFamily="18" charset="0"/>
                <a:cs typeface="Times New Roman" panose="02020603050405020304" pitchFamily="18" charset="0"/>
              </a:rPr>
              <a:t>Political, economic and social aspects with emphasis on cultural differences between the two nations</a:t>
            </a:r>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algn="just"/>
            <a:r>
              <a:rPr lang="en-GB" dirty="0">
                <a:solidFill>
                  <a:schemeClr val="tx1"/>
                </a:solidFill>
                <a:latin typeface="Times New Roman" panose="02020603050405020304" pitchFamily="18" charset="0"/>
                <a:cs typeface="Times New Roman" panose="02020603050405020304" pitchFamily="18" charset="0"/>
              </a:rPr>
              <a:t>While merging with other company in different nations, some of the political, economic and social cultural differences affects the operations of company. France and US both have lively and representative democracies but it could be rarely differing in the companies of the constitutional systems. Some of the economic factors also affect the company in merging with the other company in different nation are GDP per capita which is less in the case of France. The rate of unemployment in US is less in comparison to the France. And the tax rate in France is higher than the US which leads to indicate that the economy condition of US is much better than the France. The social aspects of France are much better than the US due to their lifestyle, fostering trends, culture and other factors. </a:t>
            </a:r>
            <a:endParaRPr lang="en-US"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053430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Hofstede’s cultural dimensions’ theory between US and France</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54955" y="2603500"/>
            <a:ext cx="5245845" cy="3786542"/>
          </a:xfrm>
        </p:spPr>
        <p:txBody>
          <a:bodyPr>
            <a:normAutofit/>
          </a:bodyPr>
          <a:lstStyle/>
          <a:p>
            <a:pPr lvl="0" algn="just"/>
            <a:r>
              <a:rPr lang="en-GB" b="1" dirty="0">
                <a:solidFill>
                  <a:schemeClr val="tx1"/>
                </a:solidFill>
                <a:latin typeface="Times New Roman" panose="02020603050405020304" pitchFamily="18" charset="0"/>
                <a:cs typeface="Times New Roman" panose="02020603050405020304" pitchFamily="18" charset="0"/>
              </a:rPr>
              <a:t>Power Distance- </a:t>
            </a:r>
            <a:r>
              <a:rPr lang="en-GB" dirty="0">
                <a:solidFill>
                  <a:schemeClr val="tx1"/>
                </a:solidFill>
                <a:latin typeface="Times New Roman" panose="02020603050405020304" pitchFamily="18" charset="0"/>
                <a:cs typeface="Times New Roman" panose="02020603050405020304" pitchFamily="18" charset="0"/>
              </a:rPr>
              <a:t>In the case of France, the power distance index is high in comparison to the US which indicates that the culture effectively adopts the inequality and power differences. </a:t>
            </a:r>
            <a:endParaRPr lang="en-US" dirty="0">
              <a:solidFill>
                <a:schemeClr val="tx1"/>
              </a:solidFill>
              <a:latin typeface="Times New Roman" panose="02020603050405020304" pitchFamily="18" charset="0"/>
              <a:cs typeface="Times New Roman" panose="02020603050405020304" pitchFamily="18" charset="0"/>
            </a:endParaRPr>
          </a:p>
          <a:p>
            <a:pPr lvl="0" algn="just"/>
            <a:r>
              <a:rPr lang="en-GB" b="1" dirty="0">
                <a:solidFill>
                  <a:schemeClr val="tx1"/>
                </a:solidFill>
                <a:latin typeface="Times New Roman" panose="02020603050405020304" pitchFamily="18" charset="0"/>
                <a:cs typeface="Times New Roman" panose="02020603050405020304" pitchFamily="18" charset="0"/>
              </a:rPr>
              <a:t>Individualism</a:t>
            </a:r>
            <a:r>
              <a:rPr lang="en-GB" dirty="0">
                <a:solidFill>
                  <a:schemeClr val="tx1"/>
                </a:solidFill>
                <a:latin typeface="Times New Roman" panose="02020603050405020304" pitchFamily="18" charset="0"/>
                <a:cs typeface="Times New Roman" panose="02020603050405020304" pitchFamily="18" charset="0"/>
              </a:rPr>
              <a:t>- The degree of individualism is low in the case of France while high in the case of US which presents that the US focus much on achieving their personal goals in comparison to the France. </a:t>
            </a:r>
            <a:endParaRPr lang="en-US" dirty="0">
              <a:solidFill>
                <a:schemeClr val="tx1"/>
              </a:solidFill>
              <a:latin typeface="Times New Roman" panose="02020603050405020304" pitchFamily="18" charset="0"/>
              <a:cs typeface="Times New Roman" panose="02020603050405020304" pitchFamily="18" charset="0"/>
            </a:endParaRPr>
          </a:p>
          <a:p>
            <a:pPr lvl="0" algn="just"/>
            <a:r>
              <a:rPr lang="en-GB" b="1" dirty="0">
                <a:solidFill>
                  <a:schemeClr val="tx1"/>
                </a:solidFill>
                <a:latin typeface="Times New Roman" panose="02020603050405020304" pitchFamily="18" charset="0"/>
                <a:cs typeface="Times New Roman" panose="02020603050405020304" pitchFamily="18" charset="0"/>
              </a:rPr>
              <a:t>Masculinity</a:t>
            </a:r>
            <a:r>
              <a:rPr lang="en-GB" dirty="0">
                <a:solidFill>
                  <a:schemeClr val="tx1"/>
                </a:solidFill>
                <a:latin typeface="Times New Roman" panose="02020603050405020304" pitchFamily="18" charset="0"/>
                <a:cs typeface="Times New Roman" panose="02020603050405020304" pitchFamily="18" charset="0"/>
              </a:rPr>
              <a:t>- The degree of masculinity is high in the case of US which shows that the nation focuses on distinct gender roles and material achievements.</a:t>
            </a:r>
            <a:endParaRPr lang="en-US" dirty="0">
              <a:solidFill>
                <a:schemeClr val="tx1"/>
              </a:solidFill>
              <a:latin typeface="Times New Roman" panose="02020603050405020304" pitchFamily="18" charset="0"/>
              <a:cs typeface="Times New Roman" panose="02020603050405020304" pitchFamily="18" charset="0"/>
            </a:endParaRPr>
          </a:p>
          <a:p>
            <a:endParaRPr lang="en-US" dirty="0"/>
          </a:p>
        </p:txBody>
      </p:sp>
      <p:pic>
        <p:nvPicPr>
          <p:cNvPr id="5" name="Picture 4"/>
          <p:cNvPicPr>
            <a:picLocks noChangeAspect="1"/>
          </p:cNvPicPr>
          <p:nvPr/>
        </p:nvPicPr>
        <p:blipFill>
          <a:blip r:embed="rId3"/>
          <a:stretch>
            <a:fillRect/>
          </a:stretch>
        </p:blipFill>
        <p:spPr>
          <a:xfrm>
            <a:off x="7266893" y="2979868"/>
            <a:ext cx="4017878" cy="2883049"/>
          </a:xfrm>
          <a:prstGeom prst="rect">
            <a:avLst/>
          </a:prstGeom>
        </p:spPr>
      </p:pic>
    </p:spTree>
    <p:extLst>
      <p:ext uri="{BB962C8B-B14F-4D97-AF65-F5344CB8AC3E}">
        <p14:creationId xmlns:p14="http://schemas.microsoft.com/office/powerpoint/2010/main" val="7077360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ctr" defTabSz="457200" rtl="0">
              <a:spcBef>
                <a:spcPct val="0"/>
              </a:spcBef>
            </a:pPr>
            <a:r>
              <a:rPr lang="en-GB" sz="3600" b="1" dirty="0">
                <a:solidFill>
                  <a:schemeClr val="bg1"/>
                </a:solidFill>
                <a:latin typeface="Times New Roman" panose="02020603050405020304" pitchFamily="18" charset="0"/>
                <a:cs typeface="Times New Roman" panose="02020603050405020304" pitchFamily="18" charset="0"/>
              </a:rPr>
              <a:t>Role of IHRM in effective mergers and acquisition of different nations</a:t>
            </a:r>
            <a:br>
              <a:rPr lang="en-US" b="1" u="sng" dirty="0"/>
            </a:br>
            <a:endParaRPr lang="en-US" dirty="0"/>
          </a:p>
        </p:txBody>
      </p:sp>
      <p:sp>
        <p:nvSpPr>
          <p:cNvPr id="3" name="Content Placeholder 2"/>
          <p:cNvSpPr>
            <a:spLocks noGrp="1"/>
          </p:cNvSpPr>
          <p:nvPr>
            <p:ph idx="1"/>
          </p:nvPr>
        </p:nvSpPr>
        <p:spPr/>
        <p:txBody>
          <a:bodyPr/>
          <a:lstStyle/>
          <a:p>
            <a:pPr marL="0" indent="0" algn="just">
              <a:buNone/>
            </a:pPr>
            <a:r>
              <a:rPr lang="en-GB" dirty="0">
                <a:solidFill>
                  <a:schemeClr val="tx1"/>
                </a:solidFill>
                <a:latin typeface="Times New Roman" panose="02020603050405020304" pitchFamily="18" charset="0"/>
                <a:cs typeface="Times New Roman" panose="02020603050405020304" pitchFamily="18" charset="0"/>
              </a:rPr>
              <a:t>HR plays a vital role in considering the mergers and acquisition between the companies. It helps the companies in effective management of the cross cultural differences and avoids the misunderstandings between them.</a:t>
            </a:r>
          </a:p>
          <a:p>
            <a:pPr lvl="0" algn="just"/>
            <a:r>
              <a:rPr lang="en-GB" b="1" dirty="0">
                <a:solidFill>
                  <a:schemeClr val="tx1"/>
                </a:solidFill>
                <a:latin typeface="Times New Roman" panose="02020603050405020304" pitchFamily="18" charset="0"/>
                <a:cs typeface="Times New Roman" panose="02020603050405020304" pitchFamily="18" charset="0"/>
              </a:rPr>
              <a:t>Recruitment- </a:t>
            </a:r>
            <a:r>
              <a:rPr lang="en-GB" dirty="0">
                <a:solidFill>
                  <a:schemeClr val="tx1"/>
                </a:solidFill>
                <a:latin typeface="Times New Roman" panose="02020603050405020304" pitchFamily="18" charset="0"/>
                <a:cs typeface="Times New Roman" panose="02020603050405020304" pitchFamily="18" charset="0"/>
              </a:rPr>
              <a:t>While focusing on the hiring procedure, it creates complexity for the HR to hire the workers from the other nations without knowing their talent and effectiveness. </a:t>
            </a:r>
            <a:endParaRPr lang="en-US" dirty="0">
              <a:solidFill>
                <a:schemeClr val="tx1"/>
              </a:solidFill>
              <a:latin typeface="Times New Roman" panose="02020603050405020304" pitchFamily="18" charset="0"/>
              <a:cs typeface="Times New Roman" panose="02020603050405020304" pitchFamily="18" charset="0"/>
            </a:endParaRPr>
          </a:p>
          <a:p>
            <a:pPr algn="just"/>
            <a:r>
              <a:rPr lang="en-GB" b="1" dirty="0">
                <a:solidFill>
                  <a:schemeClr val="tx1"/>
                </a:solidFill>
                <a:latin typeface="Times New Roman" panose="02020603050405020304" pitchFamily="18" charset="0"/>
                <a:cs typeface="Times New Roman" panose="02020603050405020304" pitchFamily="18" charset="0"/>
              </a:rPr>
              <a:t>Training and development- </a:t>
            </a:r>
            <a:r>
              <a:rPr lang="en-GB" dirty="0">
                <a:solidFill>
                  <a:schemeClr val="tx1"/>
                </a:solidFill>
                <a:latin typeface="Times New Roman" panose="02020603050405020304" pitchFamily="18" charset="0"/>
                <a:cs typeface="Times New Roman" panose="02020603050405020304" pitchFamily="18" charset="0"/>
              </a:rPr>
              <a:t>To provide training and development to other worker which belongs from different nation prove to be difficult for HR due to the cultural differences between the two nations. </a:t>
            </a:r>
            <a:endParaRPr lang="en-US"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62110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ctr" defTabSz="457200" rtl="0">
              <a:spcBef>
                <a:spcPct val="0"/>
              </a:spcBef>
            </a:pPr>
            <a:r>
              <a:rPr lang="en-GB" sz="3600" b="1" dirty="0">
                <a:solidFill>
                  <a:schemeClr val="bg1"/>
                </a:solidFill>
                <a:latin typeface="Times New Roman" panose="02020603050405020304" pitchFamily="18" charset="0"/>
                <a:cs typeface="Times New Roman" panose="02020603050405020304" pitchFamily="18" charset="0"/>
              </a:rPr>
              <a:t>Recommendations in relation to the IHRM</a:t>
            </a:r>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54955" y="2603500"/>
            <a:ext cx="4855552" cy="3416300"/>
          </a:xfrm>
        </p:spPr>
        <p:txBody>
          <a:bodyPr/>
          <a:lstStyle/>
          <a:p>
            <a:pPr algn="just"/>
            <a:r>
              <a:rPr lang="en-GB" dirty="0">
                <a:solidFill>
                  <a:schemeClr val="tx1"/>
                </a:solidFill>
                <a:latin typeface="Times New Roman" panose="02020603050405020304" pitchFamily="18" charset="0"/>
                <a:cs typeface="Times New Roman" panose="02020603050405020304" pitchFamily="18" charset="0"/>
              </a:rPr>
              <a:t>It is essential for the HR to focus on providing training and development to the workers about the cultural differences which leads to help in creating an effective communication with them and reduce the possibility of conflicts. Through this, the HR can effectively consider their hiring procedure and focus on recruiting those workers which have an effective talent and knowledge. It leads to reduce their complexity in recruiting the workers and identify the appropriate worker for the company. </a:t>
            </a:r>
            <a:endParaRPr lang="en-US"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261412" y="2840018"/>
            <a:ext cx="3646170" cy="2571077"/>
          </a:xfrm>
          <a:prstGeom prst="rect">
            <a:avLst/>
          </a:prstGeom>
        </p:spPr>
      </p:pic>
    </p:spTree>
    <p:extLst>
      <p:ext uri="{BB962C8B-B14F-4D97-AF65-F5344CB8AC3E}">
        <p14:creationId xmlns:p14="http://schemas.microsoft.com/office/powerpoint/2010/main" val="20843141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p:txBody>
          <a:bodyPr/>
          <a:lstStyle/>
          <a:p>
            <a:pPr algn="just"/>
            <a:r>
              <a:rPr lang="en-GB" dirty="0">
                <a:solidFill>
                  <a:schemeClr val="tx1"/>
                </a:solidFill>
                <a:latin typeface="Times New Roman" panose="02020603050405020304" pitchFamily="18" charset="0"/>
                <a:cs typeface="Times New Roman" panose="02020603050405020304" pitchFamily="18" charset="0"/>
              </a:rPr>
              <a:t>In this presentation, it is concluded that international human resource management is mandatory for the company if they consider on operating at the different nation with different cultures. But if the cross cultural management is ineffective in the workplace, it leads to create multiple complexities for the HR which affects their operations adversely. The presentation discusses about the political, economic and social differences between USA and France. The presentation will also explain about the role of international HRM in executing the effective mergers and acquisitions with various cultural differences.  </a:t>
            </a:r>
            <a:endParaRPr lang="en-US" dirty="0">
              <a:solidFill>
                <a:schemeClr val="tx1"/>
              </a:solidFill>
              <a:latin typeface="Times New Roman" panose="02020603050405020304" pitchFamily="18" charset="0"/>
              <a:cs typeface="Times New Roman" panose="02020603050405020304" pitchFamily="18" charset="0"/>
            </a:endParaRPr>
          </a:p>
          <a:p>
            <a:pPr marL="0" indent="0" algn="just">
              <a:buNone/>
            </a:pPr>
            <a:endParaRPr lang="en-US"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1512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1154954" y="2568331"/>
            <a:ext cx="8761412" cy="3416300"/>
          </a:xfrm>
        </p:spPr>
        <p:txBody>
          <a:bodyPr>
            <a:normAutofit/>
          </a:bodyPr>
          <a:lstStyle/>
          <a:p>
            <a:pPr algn="just"/>
            <a:r>
              <a:rPr lang="en-GB" dirty="0" err="1">
                <a:solidFill>
                  <a:schemeClr val="tx1"/>
                </a:solidFill>
                <a:latin typeface="Times New Roman" panose="02020603050405020304" pitchFamily="18" charset="0"/>
                <a:cs typeface="Times New Roman" panose="02020603050405020304" pitchFamily="18" charset="0"/>
              </a:rPr>
              <a:t>Ozbilgin</a:t>
            </a:r>
            <a:r>
              <a:rPr lang="en-GB" dirty="0">
                <a:solidFill>
                  <a:schemeClr val="tx1"/>
                </a:solidFill>
                <a:latin typeface="Times New Roman" panose="02020603050405020304" pitchFamily="18" charset="0"/>
                <a:cs typeface="Times New Roman" panose="02020603050405020304" pitchFamily="18" charset="0"/>
              </a:rPr>
              <a:t>, M., 2020. International human resource management: Theory and practice. Bloomsbury Publishing.</a:t>
            </a:r>
            <a:endParaRPr lang="en-US" dirty="0">
              <a:solidFill>
                <a:schemeClr val="tx1"/>
              </a:solidFill>
              <a:latin typeface="Times New Roman" panose="02020603050405020304" pitchFamily="18" charset="0"/>
              <a:cs typeface="Times New Roman" panose="02020603050405020304" pitchFamily="18" charset="0"/>
            </a:endParaRPr>
          </a:p>
          <a:p>
            <a:pPr algn="just"/>
            <a:r>
              <a:rPr lang="en-GB" dirty="0">
                <a:solidFill>
                  <a:schemeClr val="tx1"/>
                </a:solidFill>
                <a:latin typeface="Times New Roman" panose="02020603050405020304" pitchFamily="18" charset="0"/>
                <a:cs typeface="Times New Roman" panose="02020603050405020304" pitchFamily="18" charset="0"/>
              </a:rPr>
              <a:t>Rodríguez-Sánchez, J.L., Mora-</a:t>
            </a:r>
            <a:r>
              <a:rPr lang="en-GB" dirty="0" err="1">
                <a:solidFill>
                  <a:schemeClr val="tx1"/>
                </a:solidFill>
                <a:latin typeface="Times New Roman" panose="02020603050405020304" pitchFamily="18" charset="0"/>
                <a:cs typeface="Times New Roman" panose="02020603050405020304" pitchFamily="18" charset="0"/>
              </a:rPr>
              <a:t>Valentín</a:t>
            </a:r>
            <a:r>
              <a:rPr lang="en-GB" dirty="0">
                <a:solidFill>
                  <a:schemeClr val="tx1"/>
                </a:solidFill>
                <a:latin typeface="Times New Roman" panose="02020603050405020304" pitchFamily="18" charset="0"/>
                <a:cs typeface="Times New Roman" panose="02020603050405020304" pitchFamily="18" charset="0"/>
              </a:rPr>
              <a:t>, E.M. and Ortiz-de-Urbina-</a:t>
            </a:r>
            <a:r>
              <a:rPr lang="en-GB" dirty="0" err="1">
                <a:solidFill>
                  <a:schemeClr val="tx1"/>
                </a:solidFill>
                <a:latin typeface="Times New Roman" panose="02020603050405020304" pitchFamily="18" charset="0"/>
                <a:cs typeface="Times New Roman" panose="02020603050405020304" pitchFamily="18" charset="0"/>
              </a:rPr>
              <a:t>Criado</a:t>
            </a:r>
            <a:r>
              <a:rPr lang="en-GB" dirty="0">
                <a:solidFill>
                  <a:schemeClr val="tx1"/>
                </a:solidFill>
                <a:latin typeface="Times New Roman" panose="02020603050405020304" pitchFamily="18" charset="0"/>
                <a:cs typeface="Times New Roman" panose="02020603050405020304" pitchFamily="18" charset="0"/>
              </a:rPr>
              <a:t>, M., 2019. Human resource management in merger and acquisition planning. Journal of Organizational Change Management, 33(1), pp.16-28.</a:t>
            </a:r>
            <a:endParaRPr lang="en-US" dirty="0">
              <a:solidFill>
                <a:schemeClr val="tx1"/>
              </a:solidFill>
              <a:latin typeface="Times New Roman" panose="02020603050405020304" pitchFamily="18" charset="0"/>
              <a:cs typeface="Times New Roman" panose="02020603050405020304" pitchFamily="18" charset="0"/>
            </a:endParaRPr>
          </a:p>
          <a:p>
            <a:pPr marL="0" indent="0">
              <a:buNone/>
            </a:pPr>
            <a:endParaRPr lang="en-US" dirty="0">
              <a:solidFill>
                <a:schemeClr val="tx1"/>
              </a:solidFill>
            </a:endParaRPr>
          </a:p>
        </p:txBody>
      </p:sp>
    </p:spTree>
    <p:extLst>
      <p:ext uri="{BB962C8B-B14F-4D97-AF65-F5344CB8AC3E}">
        <p14:creationId xmlns:p14="http://schemas.microsoft.com/office/powerpoint/2010/main" val="21247800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TM02900722[[fn=Ion Boardroom]]</Template>
  <TotalTime>38</TotalTime>
  <Words>1237</Words>
  <Application>Microsoft Office PowerPoint</Application>
  <PresentationFormat>Widescreen</PresentationFormat>
  <Paragraphs>48</Paragraphs>
  <Slides>9</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Century Gothic</vt:lpstr>
      <vt:lpstr>Times New Roman</vt:lpstr>
      <vt:lpstr>Wingdings 3</vt:lpstr>
      <vt:lpstr>Ion Boardroom</vt:lpstr>
      <vt:lpstr>Developing Relationships and Workplace Achievement</vt:lpstr>
      <vt:lpstr>Table of Contents</vt:lpstr>
      <vt:lpstr>Introduction</vt:lpstr>
      <vt:lpstr>Political, economic and social aspects with emphasis on cultural differences between the two nations</vt:lpstr>
      <vt:lpstr>Hofstede’s cultural dimensions’ theory between US and France</vt:lpstr>
      <vt:lpstr>Role of IHRM in effective mergers and acquisition of different nations </vt:lpstr>
      <vt:lpstr>Recommendations in relation to the IHRM</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Relationships and Workplace Achievement</dc:title>
  <dc:creator>user</dc:creator>
  <cp:lastModifiedBy>Vitalie Erhan (2111917)</cp:lastModifiedBy>
  <cp:revision>6</cp:revision>
  <dcterms:created xsi:type="dcterms:W3CDTF">2023-02-24T08:26:20Z</dcterms:created>
  <dcterms:modified xsi:type="dcterms:W3CDTF">2023-03-16T18:06:05Z</dcterms:modified>
</cp:coreProperties>
</file>