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7.xml" ContentType="application/vnd.openxmlformats-officedocument.presentationml.tags+xml"/>
  <Override PartName="/ppt/notesSlides/notesSlide23.xml" ContentType="application/vnd.openxmlformats-officedocument.presentationml.notesSlide+xml"/>
  <Override PartName="/ppt/tags/tag18.xml" ContentType="application/vnd.openxmlformats-officedocument.presentationml.tags+xml"/>
  <Override PartName="/ppt/notesSlides/notesSlide24.xml" ContentType="application/vnd.openxmlformats-officedocument.presentationml.notesSlide+xml"/>
  <Override PartName="/ppt/tags/tag19.xml" ContentType="application/vnd.openxmlformats-officedocument.presentationml.tags+xml"/>
  <Override PartName="/ppt/notesSlides/notesSlide25.xml" ContentType="application/vnd.openxmlformats-officedocument.presentationml.notesSlide+xml"/>
  <Override PartName="/ppt/tags/tag20.xml" ContentType="application/vnd.openxmlformats-officedocument.presentationml.tags+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36"/>
  </p:notesMasterIdLst>
  <p:sldIdLst>
    <p:sldId id="408" r:id="rId8"/>
    <p:sldId id="411" r:id="rId9"/>
    <p:sldId id="1108" r:id="rId10"/>
    <p:sldId id="1178" r:id="rId11"/>
    <p:sldId id="1179" r:id="rId12"/>
    <p:sldId id="1180" r:id="rId13"/>
    <p:sldId id="1181" r:id="rId14"/>
    <p:sldId id="1182" r:id="rId15"/>
    <p:sldId id="1183" r:id="rId16"/>
    <p:sldId id="1184" r:id="rId17"/>
    <p:sldId id="1185" r:id="rId18"/>
    <p:sldId id="1186" r:id="rId19"/>
    <p:sldId id="1172" r:id="rId20"/>
    <p:sldId id="1188" r:id="rId21"/>
    <p:sldId id="1189" r:id="rId22"/>
    <p:sldId id="1190" r:id="rId23"/>
    <p:sldId id="1191" r:id="rId24"/>
    <p:sldId id="628" r:id="rId25"/>
    <p:sldId id="926" r:id="rId26"/>
    <p:sldId id="1059" r:id="rId27"/>
    <p:sldId id="1061" r:id="rId28"/>
    <p:sldId id="1062" r:id="rId29"/>
    <p:sldId id="1063" r:id="rId30"/>
    <p:sldId id="927" r:id="rId31"/>
    <p:sldId id="788" r:id="rId32"/>
    <p:sldId id="1070" r:id="rId33"/>
    <p:sldId id="1071" r:id="rId34"/>
    <p:sldId id="40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66" autoAdjust="0"/>
    <p:restoredTop sz="86941" autoAdjust="0"/>
  </p:normalViewPr>
  <p:slideViewPr>
    <p:cSldViewPr snapToGrid="0">
      <p:cViewPr varScale="1">
        <p:scale>
          <a:sx n="104" d="100"/>
          <a:sy n="104" d="100"/>
        </p:scale>
        <p:origin x="24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1396675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397331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323781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849432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578326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67191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232198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542535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651150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382698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7296601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1511398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Basic Device Configuration</a:t>
            </a:r>
          </a:p>
          <a:p>
            <a:r>
              <a:rPr lang="en-US" dirty="0"/>
              <a:t>1.2 – Configure Switch Ports</a:t>
            </a:r>
          </a:p>
          <a:p>
            <a:r>
              <a:rPr lang="en-US" dirty="0"/>
              <a:t>1.2.2 – Configure Switch Ports at the Physical Layer (Cont.)</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2603215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4397606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820794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5251901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2</a:t>
            </a:r>
            <a:r>
              <a:rPr lang="en-US" sz="1200" baseline="0" dirty="0">
                <a:solidFill>
                  <a:schemeClr val="accent5">
                    <a:lumMod val="40000"/>
                    <a:lumOff val="60000"/>
                  </a:schemeClr>
                </a:solidFill>
              </a:rPr>
              <a:t> – </a:t>
            </a:r>
            <a:r>
              <a:rPr lang="en-US" sz="1200" dirty="0">
                <a:solidFill>
                  <a:schemeClr val="accent5">
                    <a:lumMod val="40000"/>
                    <a:lumOff val="60000"/>
                  </a:schemeClr>
                </a:solidFill>
              </a:rPr>
              <a:t> Switching Concepts</a:t>
            </a:r>
            <a:endParaRPr lang="en-US" dirty="0"/>
          </a:p>
          <a:p>
            <a:pPr>
              <a:buFontTx/>
              <a:buNone/>
            </a:pPr>
            <a:r>
              <a:rPr lang="en-US" sz="1200" b="0" dirty="0"/>
              <a:t>2.2 – </a:t>
            </a:r>
            <a:r>
              <a:rPr lang="en-US" dirty="0">
                <a:solidFill>
                  <a:schemeClr val="accent5">
                    <a:lumMod val="40000"/>
                    <a:lumOff val="60000"/>
                  </a:schemeClr>
                </a:solidFill>
              </a:rPr>
              <a:t>Switching Domains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275545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275545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27554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sz="4000">
                <a:solidFill>
                  <a:schemeClr val="accent1">
                    <a:lumMod val="50000"/>
                  </a:schemeClr>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lvl1pPr>
              <a:defRPr>
                <a:solidFill>
                  <a:schemeClr val="tx1"/>
                </a:solidFill>
                <a:latin typeface="Arial" panose="020B0604020202020204" pitchFamily="34" charset="0"/>
                <a:cs typeface="Arial" panose="020B0604020202020204" pitchFamily="34" charset="0"/>
              </a:defRPr>
            </a:lvl1pPr>
            <a:lvl2pPr>
              <a:defRPr>
                <a:solidFill>
                  <a:schemeClr val="tx1"/>
                </a:solidFill>
                <a:latin typeface="Arial" panose="020B0604020202020204" pitchFamily="34" charset="0"/>
                <a:cs typeface="Arial" panose="020B0604020202020204" pitchFamily="34" charset="0"/>
              </a:defRPr>
            </a:lvl2pPr>
            <a:lvl3pPr>
              <a:defRPr>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58862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11297921" y="6605684"/>
            <a:ext cx="902547" cy="252317"/>
          </a:xfrm>
          <a:prstGeom prst="rect">
            <a:avLst/>
          </a:prstGeom>
        </p:spPr>
        <p:txBody>
          <a:bodyPr vert="horz" lIns="91440" tIns="45720" rIns="91440" bIns="45720" rtlCol="0" anchor="ctr"/>
          <a:lstStyle>
            <a:lvl1pPr algn="r">
              <a:defRPr sz="700">
                <a:solidFill>
                  <a:schemeClr val="tx2"/>
                </a:solidFill>
              </a:defRPr>
            </a:lvl1pPr>
          </a:lstStyle>
          <a:p>
            <a:pPr defTabSz="514338">
              <a:defRPr/>
            </a:pPr>
            <a:fld id="{2F5CCB13-0A32-4557-88E9-079F0C330695}" type="slidenum">
              <a:rPr lang="en-US" kern="0" smtClean="0">
                <a:solidFill>
                  <a:srgbClr val="595959"/>
                </a:solidFill>
              </a:rPr>
              <a:pPr defTabSz="514338">
                <a:defRPr/>
              </a:pPr>
              <a:t>‹#›</a:t>
            </a:fld>
            <a:endParaRPr lang="en-US" kern="0" dirty="0">
              <a:solidFill>
                <a:srgbClr val="595959"/>
              </a:solidFill>
            </a:endParaRPr>
          </a:p>
        </p:txBody>
      </p:sp>
      <p:sp>
        <p:nvSpPr>
          <p:cNvPr id="5" name="Rectangle 3"/>
          <p:cNvSpPr>
            <a:spLocks noGrp="1" noChangeArrowheads="1"/>
          </p:cNvSpPr>
          <p:nvPr>
            <p:ph idx="1"/>
          </p:nvPr>
        </p:nvSpPr>
        <p:spPr bwMode="auto">
          <a:xfrm>
            <a:off x="192087" y="1065260"/>
            <a:ext cx="11804381" cy="554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226478" indent="-226478">
              <a:lnSpc>
                <a:spcPct val="100000"/>
              </a:lnSpc>
              <a:spcBef>
                <a:spcPts val="800"/>
              </a:spcBef>
              <a:spcAft>
                <a:spcPts val="800"/>
              </a:spcAft>
              <a:buFont typeface="Wingdings" panose="05000000000000000000" pitchFamily="2" charset="2"/>
              <a:buChar char="§"/>
              <a:defRPr>
                <a:solidFill>
                  <a:srgbClr val="000000"/>
                </a:solidFill>
              </a:defRPr>
            </a:lvl1pPr>
            <a:lvl2pPr>
              <a:lnSpc>
                <a:spcPct val="100000"/>
              </a:lnSpc>
              <a:spcBef>
                <a:spcPts val="400"/>
              </a:spcBef>
              <a:spcAft>
                <a:spcPts val="400"/>
              </a:spcAft>
              <a:defRPr>
                <a:solidFill>
                  <a:srgbClr val="000000"/>
                </a:solidFill>
              </a:defRPr>
            </a:lvl2pPr>
            <a:lvl3pPr>
              <a:lnSpc>
                <a:spcPct val="100000"/>
              </a:lnSpc>
              <a:spcBef>
                <a:spcPts val="400"/>
              </a:spcBef>
              <a:spcAft>
                <a:spcPts val="400"/>
              </a:spcAft>
              <a:defRPr>
                <a:solidFill>
                  <a:srgbClr val="000000"/>
                </a:solidFill>
              </a:defRPr>
            </a:lvl3pPr>
            <a:lvl4pPr>
              <a:lnSpc>
                <a:spcPct val="100000"/>
              </a:lnSpc>
              <a:spcBef>
                <a:spcPts val="400"/>
              </a:spcBef>
              <a:spcAft>
                <a:spcPts val="4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55191"/>
            <a:ext cx="12192000"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32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82485211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11357833" y="6323876"/>
            <a:ext cx="287662" cy="206025"/>
          </a:xfrm>
          <a:prstGeom prst="rect">
            <a:avLst/>
          </a:prstGeom>
          <a:noFill/>
          <a:ln w="9525" algn="ctr">
            <a:noFill/>
            <a:miter lim="800000"/>
            <a:headEnd/>
            <a:tailEnd/>
          </a:ln>
          <a:effectLst/>
        </p:spPr>
        <p:txBody>
          <a:bodyPr wrap="non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5">
                    <a:lumMod val="50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defTabSz="814305" fontAlgn="auto">
              <a:spcBef>
                <a:spcPts val="0"/>
              </a:spcBef>
              <a:spcAft>
                <a:spcPts val="0"/>
              </a:spcAft>
              <a:defRPr/>
            </a:pPr>
            <a:r>
              <a:rPr lang="en-US" sz="8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grpSp>
    </p:spTree>
    <p:extLst>
      <p:ext uri="{BB962C8B-B14F-4D97-AF65-F5344CB8AC3E}">
        <p14:creationId xmlns:p14="http://schemas.microsoft.com/office/powerpoint/2010/main" val="1437602325"/>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tags" Target="../tags/tag6.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ags" Target="../tags/tag8.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tags" Target="../tags/tag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tags" Target="../tags/tag10.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tags" Target="../tags/tag11.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tags" Target="../tags/tag13.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xml"/><Relationship Id="rId1" Type="http://schemas.openxmlformats.org/officeDocument/2006/relationships/tags" Target="../tags/tag1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tags" Target="../tags/tag1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6.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18.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tags" Target="../tags/tag19.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6074789" cy="4242187"/>
          </a:xfrm>
        </p:spPr>
        <p:txBody>
          <a:bodyPr wrap="square">
            <a:noAutofit/>
          </a:bodyPr>
          <a:lstStyle/>
          <a:p>
            <a:r>
              <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Lecture 4: Switching Concepts</a:t>
            </a:r>
          </a:p>
          <a:p>
            <a:endParaRPr lang="en-GB" sz="3200" b="1" i="1"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Switching, Routing and Wireless</a:t>
            </a:r>
          </a:p>
          <a:p>
            <a:r>
              <a:rPr lang="en-GB" b="1" i="1" dirty="0">
                <a:latin typeface="Arial" panose="020B0604020202020204" pitchFamily="34" charset="0"/>
                <a:cs typeface="Arial" panose="020B0604020202020204" pitchFamily="34" charset="0"/>
              </a:rPr>
              <a:t>ACCA6022</a:t>
            </a:r>
            <a:br>
              <a:rPr lang="en-GB" sz="3200" i="1" dirty="0">
                <a:latin typeface="Arial" panose="020B0604020202020204" pitchFamily="34" charset="0"/>
                <a:cs typeface="Arial" panose="020B0604020202020204" pitchFamily="34" charset="0"/>
              </a:rPr>
            </a:br>
            <a:endParaRPr lang="en-GB" sz="3200" i="1" dirty="0">
              <a:latin typeface="Arial" panose="020B0604020202020204" pitchFamily="34" charset="0"/>
              <a:cs typeface="Arial" panose="020B0604020202020204" pitchFamily="34" charset="0"/>
            </a:endParaRPr>
          </a:p>
          <a:p>
            <a:endPar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7931497" y="4404474"/>
            <a:ext cx="4535079" cy="1639105"/>
          </a:xfrm>
        </p:spPr>
        <p:txBody>
          <a:bodyPr/>
          <a:lstStyle/>
          <a:p>
            <a:endParaRPr lang="en-GB" b="1" dirty="0"/>
          </a:p>
          <a:p>
            <a:endParaRPr lang="en-GB" b="1" dirty="0"/>
          </a:p>
          <a:p>
            <a:r>
              <a:rPr lang="en-GB" b="1" dirty="0"/>
              <a:t>Applied Computing</a:t>
            </a:r>
          </a:p>
          <a:p>
            <a:r>
              <a:rPr lang="en-GB" b="1" dirty="0"/>
              <a:t>Faculty of Science &amp; Arts</a:t>
            </a:r>
          </a:p>
        </p:txBody>
      </p:sp>
    </p:spTree>
    <p:extLst>
      <p:ext uri="{BB962C8B-B14F-4D97-AF65-F5344CB8AC3E}">
        <p14:creationId xmlns:p14="http://schemas.microsoft.com/office/powerpoint/2010/main" val="688823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3E29F10-D361-A5BF-3A6E-548802955912}"/>
              </a:ext>
            </a:extLst>
          </p:cNvPr>
          <p:cNvSpPr txBox="1">
            <a:spLocks/>
          </p:cNvSpPr>
          <p:nvPr/>
        </p:nvSpPr>
        <p:spPr>
          <a:xfrm>
            <a:off x="583688" y="455086"/>
            <a:ext cx="11127317" cy="76823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accent5">
                    <a:lumMod val="50000"/>
                  </a:schemeClr>
                </a:solidFill>
                <a:latin typeface="Arial" panose="020B0604020202020204" pitchFamily="34" charset="0"/>
                <a:cs typeface="Arial" panose="020B0604020202020204" pitchFamily="34" charset="0"/>
              </a:rPr>
              <a:t>Objectives</a:t>
            </a:r>
          </a:p>
        </p:txBody>
      </p:sp>
      <p:sp>
        <p:nvSpPr>
          <p:cNvPr id="5" name="Content Placeholder 4">
            <a:extLst>
              <a:ext uri="{FF2B5EF4-FFF2-40B4-BE49-F238E27FC236}">
                <a16:creationId xmlns:a16="http://schemas.microsoft.com/office/drawing/2014/main" id="{A8B07ADB-7253-0746-EAEF-609C37606F57}"/>
              </a:ext>
            </a:extLst>
          </p:cNvPr>
          <p:cNvSpPr>
            <a:spLocks noGrp="1"/>
          </p:cNvSpPr>
          <p:nvPr>
            <p:ph idx="1"/>
          </p:nvPr>
        </p:nvSpPr>
        <p:spPr>
          <a:xfrm>
            <a:off x="583688" y="1430868"/>
            <a:ext cx="11398515" cy="4114909"/>
          </a:xfrm>
        </p:spPr>
        <p:txBody>
          <a:bodyPr vert="horz" lIns="91440" tIns="45720" rIns="91440" bIns="45720" rtlCol="0" anchor="t">
            <a:normAutofit/>
          </a:bodyPr>
          <a:lstStyle/>
          <a:p>
            <a:r>
              <a:rPr lang="en-US" sz="2400" dirty="0">
                <a:solidFill>
                  <a:schemeClr val="tx1"/>
                </a:solidFill>
                <a:cs typeface="+mn-cs"/>
              </a:rPr>
              <a:t>Switch boot sequence</a:t>
            </a:r>
          </a:p>
          <a:p>
            <a:r>
              <a:rPr lang="en-US" sz="2400" dirty="0">
                <a:cs typeface="+mn-cs"/>
              </a:rPr>
              <a:t>LED indicators</a:t>
            </a:r>
          </a:p>
          <a:p>
            <a:r>
              <a:rPr lang="en-US" sz="2400" dirty="0">
                <a:solidFill>
                  <a:schemeClr val="tx1"/>
                </a:solidFill>
                <a:cs typeface="+mn-cs"/>
              </a:rPr>
              <a:t>Switch management</a:t>
            </a:r>
          </a:p>
          <a:p>
            <a:r>
              <a:rPr lang="en-US" sz="2400" dirty="0">
                <a:cs typeface="+mn-cs"/>
              </a:rPr>
              <a:t>Duplex and Auto MDIX</a:t>
            </a:r>
          </a:p>
          <a:p>
            <a:r>
              <a:rPr lang="en-US" sz="2400" dirty="0">
                <a:solidFill>
                  <a:schemeClr val="tx1"/>
                </a:solidFill>
                <a:cs typeface="+mn-cs"/>
              </a:rPr>
              <a:t>Switch forwardin</a:t>
            </a:r>
            <a:r>
              <a:rPr lang="en-US" sz="2400" dirty="0">
                <a:cs typeface="+mn-cs"/>
              </a:rPr>
              <a:t>g methods</a:t>
            </a:r>
          </a:p>
          <a:p>
            <a:r>
              <a:rPr lang="en-US" sz="2400" dirty="0">
                <a:solidFill>
                  <a:schemeClr val="tx1"/>
                </a:solidFill>
                <a:cs typeface="+mn-cs"/>
              </a:rPr>
              <a:t>Switch domains</a:t>
            </a:r>
          </a:p>
          <a:p>
            <a:endParaRPr lang="en-US" sz="2400" dirty="0">
              <a:solidFill>
                <a:schemeClr val="tx1"/>
              </a:solidFill>
              <a:cs typeface="+mn-cs"/>
            </a:endParaRPr>
          </a:p>
        </p:txBody>
      </p:sp>
    </p:spTree>
    <p:extLst>
      <p:ext uri="{BB962C8B-B14F-4D97-AF65-F5344CB8AC3E}">
        <p14:creationId xmlns:p14="http://schemas.microsoft.com/office/powerpoint/2010/main" val="1015585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08919" y="135926"/>
            <a:ext cx="11127317" cy="975783"/>
          </a:xfrm>
        </p:spPr>
        <p:txBody>
          <a:bodyPr>
            <a:normAutofit/>
          </a:bodyPr>
          <a:lstStyle/>
          <a:p>
            <a:r>
              <a:rPr lang="en-US" sz="4000" dirty="0">
                <a:latin typeface="+mn-lt"/>
              </a:rPr>
              <a:t>Switch Boot Sequence</a:t>
            </a:r>
          </a:p>
        </p:txBody>
      </p:sp>
      <p:sp>
        <p:nvSpPr>
          <p:cNvPr id="4" name="Content Placeholder 3">
            <a:extLst>
              <a:ext uri="{FF2B5EF4-FFF2-40B4-BE49-F238E27FC236}">
                <a16:creationId xmlns:a16="http://schemas.microsoft.com/office/drawing/2014/main" id="{695BAE28-6863-A948-8D99-61BCD994D06D}"/>
              </a:ext>
            </a:extLst>
          </p:cNvPr>
          <p:cNvSpPr>
            <a:spLocks noGrp="1"/>
          </p:cNvSpPr>
          <p:nvPr>
            <p:ph idx="1"/>
          </p:nvPr>
        </p:nvSpPr>
        <p:spPr>
          <a:xfrm>
            <a:off x="632883" y="1235676"/>
            <a:ext cx="11040076" cy="4659970"/>
          </a:xfrm>
        </p:spPr>
        <p:txBody>
          <a:bodyPr/>
          <a:lstStyle/>
          <a:p>
            <a:pPr marL="0" indent="0" algn="l"/>
            <a:r>
              <a:rPr lang="en-US" sz="2400" dirty="0">
                <a:solidFill>
                  <a:srgbClr val="000000"/>
                </a:solidFill>
              </a:rPr>
              <a:t>After a Cisco switch is powered on, it goes through the following five-step boot sequence</a:t>
            </a:r>
            <a:r>
              <a:rPr lang="en-US" sz="2133" dirty="0">
                <a:solidFill>
                  <a:srgbClr val="000000"/>
                </a:solidFill>
              </a:rPr>
              <a:t>:</a:t>
            </a:r>
          </a:p>
          <a:p>
            <a:pPr marL="97444" lvl="1" indent="0">
              <a:buNone/>
            </a:pPr>
            <a:r>
              <a:rPr lang="en-US" sz="2133" b="1" dirty="0">
                <a:solidFill>
                  <a:srgbClr val="000000"/>
                </a:solidFill>
              </a:rPr>
              <a:t>Step 1</a:t>
            </a:r>
            <a:r>
              <a:rPr lang="en-US" sz="2133" dirty="0">
                <a:solidFill>
                  <a:srgbClr val="000000"/>
                </a:solidFill>
              </a:rPr>
              <a:t>: First, the switch loads a power-on self-test (POST) program stored in ROM. POST checks the CPU subsystem. It tests the CPU, DRAM, and the portion of the flash device that makes up the flash file system.</a:t>
            </a:r>
          </a:p>
          <a:p>
            <a:pPr marL="97444" lvl="1" indent="0">
              <a:buNone/>
            </a:pPr>
            <a:r>
              <a:rPr lang="en-US" sz="2133" b="1" dirty="0">
                <a:solidFill>
                  <a:srgbClr val="000000"/>
                </a:solidFill>
              </a:rPr>
              <a:t>Step 2</a:t>
            </a:r>
            <a:r>
              <a:rPr lang="en-US" sz="2133" dirty="0">
                <a:solidFill>
                  <a:srgbClr val="000000"/>
                </a:solidFill>
              </a:rPr>
              <a:t>: Next, the switch loads the boot loader software. The boot loader is a small program stored in ROM that is run immediately after POST successfully completes.</a:t>
            </a:r>
          </a:p>
          <a:p>
            <a:pPr marL="97444" lvl="1" indent="0">
              <a:buNone/>
            </a:pPr>
            <a:r>
              <a:rPr lang="en-US" sz="2133" b="1" dirty="0">
                <a:solidFill>
                  <a:srgbClr val="000000"/>
                </a:solidFill>
              </a:rPr>
              <a:t>Step 3</a:t>
            </a:r>
            <a:r>
              <a:rPr lang="en-US" sz="2133" dirty="0">
                <a:solidFill>
                  <a:srgbClr val="000000"/>
                </a:solidFill>
              </a:rPr>
              <a:t>: The boot loader performs low-level CPU initialization. It initializes the CPU registers, which control where physical memory is mapped, the quantity of memory, and its speed.</a:t>
            </a:r>
          </a:p>
          <a:p>
            <a:pPr marL="97444" lvl="1" indent="0">
              <a:buNone/>
            </a:pPr>
            <a:r>
              <a:rPr lang="en-US" sz="2133" b="1" dirty="0">
                <a:solidFill>
                  <a:srgbClr val="000000"/>
                </a:solidFill>
              </a:rPr>
              <a:t>Step 4</a:t>
            </a:r>
            <a:r>
              <a:rPr lang="en-US" sz="2133" dirty="0">
                <a:solidFill>
                  <a:srgbClr val="000000"/>
                </a:solidFill>
              </a:rPr>
              <a:t>: The boot loader initializes the flash file system on the system board.</a:t>
            </a:r>
          </a:p>
          <a:p>
            <a:pPr marL="97444" lvl="1" indent="0">
              <a:buNone/>
            </a:pPr>
            <a:r>
              <a:rPr lang="en-US" sz="2133" b="1" dirty="0">
                <a:solidFill>
                  <a:srgbClr val="000000"/>
                </a:solidFill>
              </a:rPr>
              <a:t>Step 5</a:t>
            </a:r>
            <a:r>
              <a:rPr lang="en-US" sz="2133" dirty="0">
                <a:solidFill>
                  <a:srgbClr val="000000"/>
                </a:solidFill>
              </a:rPr>
              <a:t>: Finally, the boot loader locates and loads a default IOS operating system software image into memory and gives control of the switch over to the IOS.</a:t>
            </a: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91912" y="2"/>
            <a:ext cx="10935405" cy="812798"/>
          </a:xfrm>
        </p:spPr>
        <p:txBody>
          <a:bodyPr>
            <a:normAutofit fontScale="90000"/>
          </a:bodyPr>
          <a:lstStyle/>
          <a:p>
            <a:br>
              <a:rPr lang="en-US" dirty="0"/>
            </a:br>
            <a:r>
              <a:rPr lang="en-US" dirty="0">
                <a:latin typeface="+mn-lt"/>
              </a:rPr>
              <a:t>The boot system Command</a:t>
            </a:r>
          </a:p>
        </p:txBody>
      </p:sp>
      <p:sp>
        <p:nvSpPr>
          <p:cNvPr id="4" name="Content Placeholder 3">
            <a:extLst>
              <a:ext uri="{FF2B5EF4-FFF2-40B4-BE49-F238E27FC236}">
                <a16:creationId xmlns:a16="http://schemas.microsoft.com/office/drawing/2014/main" id="{695BAE28-6863-A948-8D99-61BCD994D06D}"/>
              </a:ext>
            </a:extLst>
          </p:cNvPr>
          <p:cNvSpPr>
            <a:spLocks noGrp="1"/>
          </p:cNvSpPr>
          <p:nvPr>
            <p:ph idx="1"/>
          </p:nvPr>
        </p:nvSpPr>
        <p:spPr>
          <a:xfrm>
            <a:off x="191912" y="1174275"/>
            <a:ext cx="11525955" cy="2282148"/>
          </a:xfrm>
        </p:spPr>
        <p:txBody>
          <a:bodyPr/>
          <a:lstStyle/>
          <a:p>
            <a:pPr marL="457189" indent="-457189" algn="l">
              <a:buFont typeface="Arial" panose="020B0604020202020204" pitchFamily="34" charset="0"/>
              <a:buChar char="•"/>
            </a:pPr>
            <a:r>
              <a:rPr lang="en-US" sz="2000" dirty="0">
                <a:solidFill>
                  <a:srgbClr val="000000"/>
                </a:solidFill>
              </a:rPr>
              <a:t>The switch attempts to automatically boot by using information in the BOOT environment variable. If this variable is not set, the switch attempts to load and execute the first executable file it can find.</a:t>
            </a:r>
          </a:p>
          <a:p>
            <a:pPr marL="457189" indent="-457189" algn="l">
              <a:buFont typeface="Arial" panose="020B0604020202020204" pitchFamily="34" charset="0"/>
              <a:buChar char="•"/>
            </a:pPr>
            <a:r>
              <a:rPr lang="en-US" sz="2000" dirty="0">
                <a:solidFill>
                  <a:srgbClr val="000000"/>
                </a:solidFill>
              </a:rPr>
              <a:t>The IOS operating system then initializes the interfaces using the Cisco IOS commands found in the startup-config file. The startup-config file is called </a:t>
            </a:r>
            <a:r>
              <a:rPr lang="en-US" sz="2000" b="1" dirty="0">
                <a:solidFill>
                  <a:srgbClr val="000000"/>
                </a:solidFill>
              </a:rPr>
              <a:t>config.text</a:t>
            </a:r>
            <a:r>
              <a:rPr lang="en-US" sz="2000" dirty="0">
                <a:solidFill>
                  <a:srgbClr val="000000"/>
                </a:solidFill>
              </a:rPr>
              <a:t> and is located in flash.</a:t>
            </a:r>
          </a:p>
          <a:p>
            <a:pPr marL="457189" indent="-457189" algn="l">
              <a:buFont typeface="Arial" panose="020B0604020202020204" pitchFamily="34" charset="0"/>
              <a:buChar char="•"/>
            </a:pPr>
            <a:r>
              <a:rPr lang="en-US" sz="2000" dirty="0">
                <a:solidFill>
                  <a:srgbClr val="000000"/>
                </a:solidFill>
              </a:rPr>
              <a:t>In the example, the BOOT environment variable is set using the </a:t>
            </a:r>
            <a:r>
              <a:rPr lang="en-US" sz="2000" b="1" dirty="0">
                <a:solidFill>
                  <a:srgbClr val="000000"/>
                </a:solidFill>
              </a:rPr>
              <a:t>boot system</a:t>
            </a:r>
            <a:r>
              <a:rPr lang="en-US" sz="2000" dirty="0">
                <a:solidFill>
                  <a:srgbClr val="000000"/>
                </a:solidFill>
              </a:rPr>
              <a:t> global configuration mode command. Notice that the IOS is located in a distinct folder and the folder path is specified. Use the command </a:t>
            </a:r>
            <a:r>
              <a:rPr lang="en-US" sz="2000" b="1" dirty="0">
                <a:solidFill>
                  <a:srgbClr val="000000"/>
                </a:solidFill>
              </a:rPr>
              <a:t>show boot</a:t>
            </a:r>
            <a:r>
              <a:rPr lang="en-US" sz="2000" dirty="0">
                <a:solidFill>
                  <a:srgbClr val="000000"/>
                </a:solidFill>
              </a:rPr>
              <a:t> to see what the current IOS boot file is set to.</a:t>
            </a:r>
          </a:p>
        </p:txBody>
      </p:sp>
      <p:pic>
        <p:nvPicPr>
          <p:cNvPr id="5" name="Picture 4">
            <a:extLst>
              <a:ext uri="{FF2B5EF4-FFF2-40B4-BE49-F238E27FC236}">
                <a16:creationId xmlns:a16="http://schemas.microsoft.com/office/drawing/2014/main" id="{D917F079-657B-7E47-AC71-E3484D585B61}"/>
              </a:ext>
            </a:extLst>
          </p:cNvPr>
          <p:cNvPicPr>
            <a:picLocks noChangeAspect="1"/>
          </p:cNvPicPr>
          <p:nvPr/>
        </p:nvPicPr>
        <p:blipFill>
          <a:blip r:embed="rId4"/>
          <a:stretch>
            <a:fillRect/>
          </a:stretch>
        </p:blipFill>
        <p:spPr>
          <a:xfrm>
            <a:off x="881448" y="3624457"/>
            <a:ext cx="10429103" cy="740528"/>
          </a:xfrm>
          <a:prstGeom prst="rect">
            <a:avLst/>
          </a:prstGeom>
        </p:spPr>
      </p:pic>
      <p:graphicFrame>
        <p:nvGraphicFramePr>
          <p:cNvPr id="6" name="Table 5">
            <a:extLst>
              <a:ext uri="{FF2B5EF4-FFF2-40B4-BE49-F238E27FC236}">
                <a16:creationId xmlns:a16="http://schemas.microsoft.com/office/drawing/2014/main" id="{C38D16B4-B2E8-2541-BDA0-1441B2EF24D0}"/>
              </a:ext>
            </a:extLst>
          </p:cNvPr>
          <p:cNvGraphicFramePr>
            <a:graphicFrameLocks noGrp="1"/>
          </p:cNvGraphicFramePr>
          <p:nvPr>
            <p:extLst>
              <p:ext uri="{D42A27DB-BD31-4B8C-83A1-F6EECF244321}">
                <p14:modId xmlns:p14="http://schemas.microsoft.com/office/powerpoint/2010/main" val="3302610822"/>
              </p:ext>
            </p:extLst>
          </p:nvPr>
        </p:nvGraphicFramePr>
        <p:xfrm>
          <a:off x="1963885" y="4646141"/>
          <a:ext cx="8264230" cy="2119685"/>
        </p:xfrm>
        <a:graphic>
          <a:graphicData uri="http://schemas.openxmlformats.org/drawingml/2006/table">
            <a:tbl>
              <a:tblPr firstRow="1" bandRow="1">
                <a:tableStyleId>{5C22544A-7EE6-4342-B048-85BDC9FD1C3A}</a:tableStyleId>
              </a:tblPr>
              <a:tblGrid>
                <a:gridCol w="4132115">
                  <a:extLst>
                    <a:ext uri="{9D8B030D-6E8A-4147-A177-3AD203B41FA5}">
                      <a16:colId xmlns:a16="http://schemas.microsoft.com/office/drawing/2014/main" val="3591393852"/>
                    </a:ext>
                  </a:extLst>
                </a:gridCol>
                <a:gridCol w="4132115">
                  <a:extLst>
                    <a:ext uri="{9D8B030D-6E8A-4147-A177-3AD203B41FA5}">
                      <a16:colId xmlns:a16="http://schemas.microsoft.com/office/drawing/2014/main" val="3549969741"/>
                    </a:ext>
                  </a:extLst>
                </a:gridCol>
              </a:tblGrid>
              <a:tr h="380445">
                <a:tc>
                  <a:txBody>
                    <a:bodyPr/>
                    <a:lstStyle/>
                    <a:p>
                      <a:pPr algn="l" fontAlgn="ctr"/>
                      <a:r>
                        <a:rPr lang="en-US" sz="1600" dirty="0">
                          <a:effectLst/>
                        </a:rPr>
                        <a:t>Command</a:t>
                      </a:r>
                    </a:p>
                  </a:txBody>
                  <a:tcPr marL="63500" marR="63500" marT="63500" marB="63500" anchor="ctr"/>
                </a:tc>
                <a:tc>
                  <a:txBody>
                    <a:bodyPr/>
                    <a:lstStyle/>
                    <a:p>
                      <a:pPr algn="l" fontAlgn="ctr"/>
                      <a:r>
                        <a:rPr lang="en-US" sz="1600" dirty="0">
                          <a:effectLst/>
                        </a:rPr>
                        <a:t>Definition</a:t>
                      </a:r>
                    </a:p>
                  </a:txBody>
                  <a:tcPr marL="63500" marR="63500" marT="63500" marB="63500" anchor="ctr"/>
                </a:tc>
                <a:extLst>
                  <a:ext uri="{0D108BD9-81ED-4DB2-BD59-A6C34878D82A}">
                    <a16:rowId xmlns:a16="http://schemas.microsoft.com/office/drawing/2014/main" val="2509606462"/>
                  </a:ext>
                </a:extLst>
              </a:tr>
              <a:tr h="434810">
                <a:tc>
                  <a:txBody>
                    <a:bodyPr/>
                    <a:lstStyle/>
                    <a:p>
                      <a:pPr rtl="0" fontAlgn="ctr"/>
                      <a:r>
                        <a:rPr lang="en-US" sz="1600" b="1" dirty="0">
                          <a:effectLst/>
                        </a:rPr>
                        <a:t>boot system</a:t>
                      </a:r>
                      <a:endParaRPr lang="en-US" sz="1600" b="0" dirty="0">
                        <a:effectLst/>
                      </a:endParaRPr>
                    </a:p>
                  </a:txBody>
                  <a:tcPr marL="63500" marR="63500" marT="63500" marB="63500" anchor="ctr"/>
                </a:tc>
                <a:tc>
                  <a:txBody>
                    <a:bodyPr/>
                    <a:lstStyle/>
                    <a:p>
                      <a:pPr fontAlgn="ctr"/>
                      <a:r>
                        <a:rPr lang="en-US" sz="1600" b="0" dirty="0">
                          <a:effectLst/>
                        </a:rPr>
                        <a:t>The main command</a:t>
                      </a:r>
                    </a:p>
                  </a:txBody>
                  <a:tcPr marL="63500" marR="63500" marT="63500" marB="63500" anchor="ctr"/>
                </a:tc>
                <a:extLst>
                  <a:ext uri="{0D108BD9-81ED-4DB2-BD59-A6C34878D82A}">
                    <a16:rowId xmlns:a16="http://schemas.microsoft.com/office/drawing/2014/main" val="4175904424"/>
                  </a:ext>
                </a:extLst>
              </a:tr>
              <a:tr h="434810">
                <a:tc>
                  <a:txBody>
                    <a:bodyPr/>
                    <a:lstStyle/>
                    <a:p>
                      <a:pPr rtl="0" fontAlgn="ctr"/>
                      <a:r>
                        <a:rPr lang="en-US" sz="1600" b="1" dirty="0">
                          <a:effectLst/>
                        </a:rPr>
                        <a:t>flash: </a:t>
                      </a:r>
                      <a:endParaRPr lang="en-US" sz="1600" b="0" dirty="0">
                        <a:effectLst/>
                      </a:endParaRPr>
                    </a:p>
                  </a:txBody>
                  <a:tcPr marL="63500" marR="63500" marT="63500" marB="63500" anchor="ctr"/>
                </a:tc>
                <a:tc>
                  <a:txBody>
                    <a:bodyPr/>
                    <a:lstStyle/>
                    <a:p>
                      <a:pPr fontAlgn="ctr"/>
                      <a:r>
                        <a:rPr lang="en-US" sz="1600" b="0" dirty="0">
                          <a:effectLst/>
                        </a:rPr>
                        <a:t>The storage device</a:t>
                      </a:r>
                    </a:p>
                  </a:txBody>
                  <a:tcPr marL="63500" marR="63500" marT="63500" marB="63500" anchor="ctr"/>
                </a:tc>
                <a:extLst>
                  <a:ext uri="{0D108BD9-81ED-4DB2-BD59-A6C34878D82A}">
                    <a16:rowId xmlns:a16="http://schemas.microsoft.com/office/drawing/2014/main" val="795177942"/>
                  </a:ext>
                </a:extLst>
              </a:tr>
              <a:tr h="434810">
                <a:tc>
                  <a:txBody>
                    <a:bodyPr/>
                    <a:lstStyle/>
                    <a:p>
                      <a:pPr rtl="0" fontAlgn="ctr"/>
                      <a:r>
                        <a:rPr lang="en-US" sz="1600" b="1" dirty="0">
                          <a:effectLst/>
                        </a:rPr>
                        <a:t>c2960-lanbasek9-mz.150-2.SE/</a:t>
                      </a:r>
                      <a:endParaRPr lang="en-US" sz="1600" b="0" dirty="0">
                        <a:effectLst/>
                      </a:endParaRPr>
                    </a:p>
                  </a:txBody>
                  <a:tcPr marL="63500" marR="63500" marT="63500" marB="63500" anchor="ctr"/>
                </a:tc>
                <a:tc>
                  <a:txBody>
                    <a:bodyPr/>
                    <a:lstStyle/>
                    <a:p>
                      <a:pPr fontAlgn="ctr"/>
                      <a:r>
                        <a:rPr lang="en-US" sz="1600" b="0" dirty="0">
                          <a:effectLst/>
                        </a:rPr>
                        <a:t>The path to the file system</a:t>
                      </a:r>
                    </a:p>
                  </a:txBody>
                  <a:tcPr marL="63500" marR="63500" marT="63500" marB="63500" anchor="ctr"/>
                </a:tc>
                <a:extLst>
                  <a:ext uri="{0D108BD9-81ED-4DB2-BD59-A6C34878D82A}">
                    <a16:rowId xmlns:a16="http://schemas.microsoft.com/office/drawing/2014/main" val="321927907"/>
                  </a:ext>
                </a:extLst>
              </a:tr>
              <a:tr h="434810">
                <a:tc>
                  <a:txBody>
                    <a:bodyPr/>
                    <a:lstStyle/>
                    <a:p>
                      <a:pPr rtl="0" fontAlgn="ctr"/>
                      <a:r>
                        <a:rPr lang="en-US" sz="1600" b="1" dirty="0">
                          <a:effectLst/>
                        </a:rPr>
                        <a:t>c2960-lanbasek9-mz.150-2.SE.bin</a:t>
                      </a:r>
                      <a:endParaRPr lang="en-US" sz="1600" b="0" dirty="0">
                        <a:effectLst/>
                      </a:endParaRPr>
                    </a:p>
                  </a:txBody>
                  <a:tcPr marL="63500" marR="63500" marT="63500" marB="63500" anchor="ctr"/>
                </a:tc>
                <a:tc>
                  <a:txBody>
                    <a:bodyPr/>
                    <a:lstStyle/>
                    <a:p>
                      <a:pPr fontAlgn="ctr"/>
                      <a:r>
                        <a:rPr lang="en-US" sz="1600" b="0" dirty="0">
                          <a:effectLst/>
                        </a:rPr>
                        <a:t>The IOS file name</a:t>
                      </a:r>
                    </a:p>
                  </a:txBody>
                  <a:tcPr marL="63500" marR="63500" marT="63500" marB="63500" anchor="ctr"/>
                </a:tc>
                <a:extLst>
                  <a:ext uri="{0D108BD9-81ED-4DB2-BD59-A6C34878D82A}">
                    <a16:rowId xmlns:a16="http://schemas.microsoft.com/office/drawing/2014/main" val="3459644193"/>
                  </a:ext>
                </a:extLst>
              </a:tr>
            </a:tbl>
          </a:graphicData>
        </a:graphic>
      </p:graphicFrame>
    </p:spTree>
    <p:custDataLst>
      <p:tags r:id="rId1"/>
    </p:custDataLst>
    <p:extLst>
      <p:ext uri="{BB962C8B-B14F-4D97-AF65-F5344CB8AC3E}">
        <p14:creationId xmlns:p14="http://schemas.microsoft.com/office/powerpoint/2010/main" val="2590450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38620" y="1"/>
            <a:ext cx="10888697" cy="975783"/>
          </a:xfrm>
        </p:spPr>
        <p:txBody>
          <a:bodyPr>
            <a:normAutofit/>
          </a:bodyPr>
          <a:lstStyle/>
          <a:p>
            <a:r>
              <a:rPr lang="en-US" sz="4000" dirty="0">
                <a:latin typeface="+mn-lt"/>
              </a:rPr>
              <a:t>Switch LED Indicators</a:t>
            </a:r>
          </a:p>
        </p:txBody>
      </p:sp>
      <p:sp>
        <p:nvSpPr>
          <p:cNvPr id="12" name="TextBox 11">
            <a:extLst>
              <a:ext uri="{FF2B5EF4-FFF2-40B4-BE49-F238E27FC236}">
                <a16:creationId xmlns:a16="http://schemas.microsoft.com/office/drawing/2014/main" id="{32420BF4-0D04-E94B-A6C6-4ABEC1750706}"/>
              </a:ext>
            </a:extLst>
          </p:cNvPr>
          <p:cNvSpPr txBox="1"/>
          <p:nvPr/>
        </p:nvSpPr>
        <p:spPr>
          <a:xfrm>
            <a:off x="2551949" y="1150726"/>
            <a:ext cx="9290221" cy="4401205"/>
          </a:xfrm>
          <a:prstGeom prst="rect">
            <a:avLst/>
          </a:prstGeom>
          <a:noFill/>
        </p:spPr>
        <p:txBody>
          <a:bodyPr wrap="square" rtlCol="0">
            <a:spAutoFit/>
          </a:bodyPr>
          <a:lstStyle/>
          <a:p>
            <a:r>
              <a:rPr lang="en-US" sz="2000" b="1" dirty="0"/>
              <a:t>System LED (SYST): </a:t>
            </a:r>
            <a:r>
              <a:rPr lang="en-US" sz="2000" dirty="0"/>
              <a:t>Shows whether the system is receiving power and functioning properly. </a:t>
            </a:r>
          </a:p>
          <a:p>
            <a:r>
              <a:rPr lang="en-US" sz="2000" b="1" dirty="0"/>
              <a:t>Redundant Power Supply LED (RPS): </a:t>
            </a:r>
            <a:r>
              <a:rPr lang="en-US" sz="2000" dirty="0"/>
              <a:t>Shows the RPS status.</a:t>
            </a:r>
          </a:p>
          <a:p>
            <a:r>
              <a:rPr lang="en-US" sz="2000" b="1" dirty="0"/>
              <a:t>Port Status LED (STAT): </a:t>
            </a:r>
            <a:r>
              <a:rPr lang="en-US" sz="2000" dirty="0"/>
              <a:t>When green, indicates port status mode is selected, which is the default. Port status can then be understood by the light associated with each port.</a:t>
            </a:r>
          </a:p>
          <a:p>
            <a:r>
              <a:rPr lang="en-US" sz="2000" b="1" dirty="0"/>
              <a:t>Port Duplex LED (DUPLX): </a:t>
            </a:r>
            <a:r>
              <a:rPr lang="en-US" sz="2000" dirty="0"/>
              <a:t>When green, indicates port duplex mode is selected. Port duplex can then be understood by the light associated with each port.</a:t>
            </a:r>
          </a:p>
          <a:p>
            <a:r>
              <a:rPr lang="en-US" sz="2000" b="1" dirty="0"/>
              <a:t>Port Speed LED (SPEED): </a:t>
            </a:r>
            <a:r>
              <a:rPr lang="en-US" sz="2000" dirty="0"/>
              <a:t>When green, indicates port speed mode is selected. Port speed can then be understood by the light associated with each port.</a:t>
            </a:r>
          </a:p>
          <a:p>
            <a:r>
              <a:rPr lang="en-US" sz="2000" b="1" dirty="0"/>
              <a:t>Power over Ethernet LED (PoE): </a:t>
            </a:r>
            <a:r>
              <a:rPr lang="en-US" sz="2000" dirty="0"/>
              <a:t>Present if the switch supports PoE. Indicates the PoE status of ports on the switch.</a:t>
            </a:r>
          </a:p>
          <a:p>
            <a:endParaRPr lang="en-US" sz="2000" dirty="0"/>
          </a:p>
          <a:p>
            <a:r>
              <a:rPr lang="en-US" sz="2000" dirty="0"/>
              <a:t>The Mode button is used to move between the different modes – STAT, DUPLX, SPEED, and PoE</a:t>
            </a:r>
          </a:p>
        </p:txBody>
      </p:sp>
      <p:pic>
        <p:nvPicPr>
          <p:cNvPr id="11" name="Content Placeholder 10">
            <a:extLst>
              <a:ext uri="{FF2B5EF4-FFF2-40B4-BE49-F238E27FC236}">
                <a16:creationId xmlns:a16="http://schemas.microsoft.com/office/drawing/2014/main" id="{224D5B3E-DC1C-1246-9703-BB99FE5471BE}"/>
              </a:ext>
            </a:extLst>
          </p:cNvPr>
          <p:cNvPicPr>
            <a:picLocks noGrp="1" noChangeAspect="1"/>
          </p:cNvPicPr>
          <p:nvPr>
            <p:ph idx="1"/>
          </p:nvPr>
        </p:nvPicPr>
        <p:blipFill>
          <a:blip r:embed="rId4"/>
          <a:stretch>
            <a:fillRect/>
          </a:stretch>
        </p:blipFill>
        <p:spPr>
          <a:xfrm>
            <a:off x="238620" y="1330383"/>
            <a:ext cx="2035023" cy="4197234"/>
          </a:xfrm>
        </p:spPr>
      </p:pic>
    </p:spTree>
    <p:custDataLst>
      <p:tags r:id="rId1"/>
    </p:custDataLst>
    <p:extLst>
      <p:ext uri="{BB962C8B-B14F-4D97-AF65-F5344CB8AC3E}">
        <p14:creationId xmlns:p14="http://schemas.microsoft.com/office/powerpoint/2010/main" val="289529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47137" y="1"/>
            <a:ext cx="10880180" cy="975783"/>
          </a:xfrm>
        </p:spPr>
        <p:txBody>
          <a:bodyPr>
            <a:normAutofit/>
          </a:bodyPr>
          <a:lstStyle/>
          <a:p>
            <a:r>
              <a:rPr lang="en-US" sz="4000" dirty="0">
                <a:latin typeface="+mn-lt"/>
              </a:rPr>
              <a:t>Switch LED Indicators (Cont.)</a:t>
            </a:r>
          </a:p>
        </p:txBody>
      </p:sp>
      <p:graphicFrame>
        <p:nvGraphicFramePr>
          <p:cNvPr id="6" name="Content Placeholder 5">
            <a:extLst>
              <a:ext uri="{FF2B5EF4-FFF2-40B4-BE49-F238E27FC236}">
                <a16:creationId xmlns:a16="http://schemas.microsoft.com/office/drawing/2014/main" id="{CC6CA442-5FF6-A547-9C1E-CC2E677FA353}"/>
              </a:ext>
            </a:extLst>
          </p:cNvPr>
          <p:cNvGraphicFramePr>
            <a:graphicFrameLocks noGrp="1"/>
          </p:cNvGraphicFramePr>
          <p:nvPr>
            <p:ph idx="1"/>
            <p:extLst>
              <p:ext uri="{D42A27DB-BD31-4B8C-83A1-F6EECF244321}">
                <p14:modId xmlns:p14="http://schemas.microsoft.com/office/powerpoint/2010/main" val="3173255037"/>
              </p:ext>
            </p:extLst>
          </p:nvPr>
        </p:nvGraphicFramePr>
        <p:xfrm>
          <a:off x="754175" y="975784"/>
          <a:ext cx="10700540" cy="4690272"/>
        </p:xfrm>
        <a:graphic>
          <a:graphicData uri="http://schemas.openxmlformats.org/drawingml/2006/table">
            <a:tbl>
              <a:tblPr firstRow="1" bandRow="1">
                <a:tableStyleId>{5C22544A-7EE6-4342-B048-85BDC9FD1C3A}</a:tableStyleId>
              </a:tblPr>
              <a:tblGrid>
                <a:gridCol w="1136523">
                  <a:extLst>
                    <a:ext uri="{9D8B030D-6E8A-4147-A177-3AD203B41FA5}">
                      <a16:colId xmlns:a16="http://schemas.microsoft.com/office/drawing/2014/main" val="2727239130"/>
                    </a:ext>
                  </a:extLst>
                </a:gridCol>
                <a:gridCol w="1246278">
                  <a:extLst>
                    <a:ext uri="{9D8B030D-6E8A-4147-A177-3AD203B41FA5}">
                      <a16:colId xmlns:a16="http://schemas.microsoft.com/office/drawing/2014/main" val="3419831239"/>
                    </a:ext>
                  </a:extLst>
                </a:gridCol>
                <a:gridCol w="1398523">
                  <a:extLst>
                    <a:ext uri="{9D8B030D-6E8A-4147-A177-3AD203B41FA5}">
                      <a16:colId xmlns:a16="http://schemas.microsoft.com/office/drawing/2014/main" val="760655269"/>
                    </a:ext>
                  </a:extLst>
                </a:gridCol>
                <a:gridCol w="1664827">
                  <a:extLst>
                    <a:ext uri="{9D8B030D-6E8A-4147-A177-3AD203B41FA5}">
                      <a16:colId xmlns:a16="http://schemas.microsoft.com/office/drawing/2014/main" val="1469328155"/>
                    </a:ext>
                  </a:extLst>
                </a:gridCol>
                <a:gridCol w="1704785">
                  <a:extLst>
                    <a:ext uri="{9D8B030D-6E8A-4147-A177-3AD203B41FA5}">
                      <a16:colId xmlns:a16="http://schemas.microsoft.com/office/drawing/2014/main" val="2884434650"/>
                    </a:ext>
                  </a:extLst>
                </a:gridCol>
                <a:gridCol w="1774802">
                  <a:extLst>
                    <a:ext uri="{9D8B030D-6E8A-4147-A177-3AD203B41FA5}">
                      <a16:colId xmlns:a16="http://schemas.microsoft.com/office/drawing/2014/main" val="3408387280"/>
                    </a:ext>
                  </a:extLst>
                </a:gridCol>
                <a:gridCol w="1774802">
                  <a:extLst>
                    <a:ext uri="{9D8B030D-6E8A-4147-A177-3AD203B41FA5}">
                      <a16:colId xmlns:a16="http://schemas.microsoft.com/office/drawing/2014/main" val="2868597463"/>
                    </a:ext>
                  </a:extLst>
                </a:gridCol>
              </a:tblGrid>
              <a:tr h="604678">
                <a:tc>
                  <a:txBody>
                    <a:bodyPr/>
                    <a:lstStyle/>
                    <a:p>
                      <a:endParaRPr lang="en-US" sz="1600" dirty="0"/>
                    </a:p>
                  </a:txBody>
                  <a:tcPr marL="121920" marR="121920" marT="60960" marB="60960"/>
                </a:tc>
                <a:tc>
                  <a:txBody>
                    <a:bodyPr/>
                    <a:lstStyle/>
                    <a:p>
                      <a:r>
                        <a:rPr lang="en-US" sz="1600" dirty="0"/>
                        <a:t>Off</a:t>
                      </a:r>
                    </a:p>
                  </a:txBody>
                  <a:tcPr marL="121920" marR="121920" marT="60960" marB="60960"/>
                </a:tc>
                <a:tc>
                  <a:txBody>
                    <a:bodyPr/>
                    <a:lstStyle/>
                    <a:p>
                      <a:r>
                        <a:rPr lang="en-US" sz="1600" dirty="0"/>
                        <a:t>Green</a:t>
                      </a:r>
                    </a:p>
                  </a:txBody>
                  <a:tcPr marL="121920" marR="121920" marT="60960" marB="60960"/>
                </a:tc>
                <a:tc>
                  <a:txBody>
                    <a:bodyPr/>
                    <a:lstStyle/>
                    <a:p>
                      <a:r>
                        <a:rPr lang="en-US" sz="1600" dirty="0"/>
                        <a:t>Blinking Green</a:t>
                      </a:r>
                    </a:p>
                  </a:txBody>
                  <a:tcPr marL="121920" marR="121920" marT="60960" marB="60960"/>
                </a:tc>
                <a:tc>
                  <a:txBody>
                    <a:bodyPr/>
                    <a:lstStyle/>
                    <a:p>
                      <a:r>
                        <a:rPr lang="en-US" sz="1600" dirty="0"/>
                        <a:t>Amber</a:t>
                      </a:r>
                    </a:p>
                  </a:txBody>
                  <a:tcPr marL="121920" marR="121920" marT="60960" marB="60960"/>
                </a:tc>
                <a:tc>
                  <a:txBody>
                    <a:bodyPr/>
                    <a:lstStyle/>
                    <a:p>
                      <a:r>
                        <a:rPr lang="en-US" sz="1600" dirty="0"/>
                        <a:t>Blinking Amber</a:t>
                      </a:r>
                    </a:p>
                  </a:txBody>
                  <a:tcPr marL="121920" marR="121920" marT="60960" marB="60960"/>
                </a:tc>
                <a:tc>
                  <a:txBody>
                    <a:bodyPr/>
                    <a:lstStyle/>
                    <a:p>
                      <a:r>
                        <a:rPr lang="en-US" sz="1600" dirty="0"/>
                        <a:t>Alternating Green/Amber</a:t>
                      </a:r>
                    </a:p>
                  </a:txBody>
                  <a:tcPr marL="121920" marR="121920" marT="60960" marB="60960"/>
                </a:tc>
                <a:extLst>
                  <a:ext uri="{0D108BD9-81ED-4DB2-BD59-A6C34878D82A}">
                    <a16:rowId xmlns:a16="http://schemas.microsoft.com/office/drawing/2014/main" val="1844792848"/>
                  </a:ext>
                </a:extLst>
              </a:tr>
              <a:tr h="846550">
                <a:tc>
                  <a:txBody>
                    <a:bodyPr/>
                    <a:lstStyle/>
                    <a:p>
                      <a:r>
                        <a:rPr lang="en-US" sz="1600" dirty="0"/>
                        <a:t>RPS</a:t>
                      </a:r>
                    </a:p>
                  </a:txBody>
                  <a:tcPr marL="121920" marR="121920" marT="60960" marB="60960"/>
                </a:tc>
                <a:tc>
                  <a:txBody>
                    <a:bodyPr/>
                    <a:lstStyle/>
                    <a:p>
                      <a:r>
                        <a:rPr lang="en-US" sz="1600" dirty="0"/>
                        <a:t>Off/No RPS</a:t>
                      </a:r>
                    </a:p>
                  </a:txBody>
                  <a:tcPr marL="121920" marR="121920" marT="60960" marB="60960"/>
                </a:tc>
                <a:tc>
                  <a:txBody>
                    <a:bodyPr/>
                    <a:lstStyle/>
                    <a:p>
                      <a:r>
                        <a:rPr lang="en-US" sz="1600" dirty="0"/>
                        <a:t>RPS ready</a:t>
                      </a:r>
                    </a:p>
                  </a:txBody>
                  <a:tcPr marL="121920" marR="121920" marT="60960" marB="60960"/>
                </a:tc>
                <a:tc>
                  <a:txBody>
                    <a:bodyPr/>
                    <a:lstStyle/>
                    <a:p>
                      <a:r>
                        <a:rPr lang="en-US" sz="1600" dirty="0"/>
                        <a:t>RPS up but not available</a:t>
                      </a:r>
                    </a:p>
                  </a:txBody>
                  <a:tcPr marL="121920" marR="121920" marT="60960" marB="60960"/>
                </a:tc>
                <a:tc>
                  <a:txBody>
                    <a:bodyPr/>
                    <a:lstStyle/>
                    <a:p>
                      <a:r>
                        <a:rPr lang="en-US" sz="1600" dirty="0"/>
                        <a:t>RPS standby or fault</a:t>
                      </a:r>
                    </a:p>
                  </a:txBody>
                  <a:tcPr marL="121920" marR="121920" marT="60960" marB="60960"/>
                </a:tc>
                <a:tc>
                  <a:txBody>
                    <a:bodyPr/>
                    <a:lstStyle/>
                    <a:p>
                      <a:r>
                        <a:rPr lang="en-US" sz="1600" dirty="0"/>
                        <a:t>Internal PS failed, RPS providing power</a:t>
                      </a:r>
                    </a:p>
                  </a:txBody>
                  <a:tcPr marL="121920" marR="121920" marT="60960" marB="60960"/>
                </a:tc>
                <a:tc>
                  <a:txBody>
                    <a:bodyPr/>
                    <a:lstStyle/>
                    <a:p>
                      <a:r>
                        <a:rPr lang="en-US" sz="1600" dirty="0"/>
                        <a:t>N/A</a:t>
                      </a:r>
                    </a:p>
                  </a:txBody>
                  <a:tcPr marL="121920" marR="121920" marT="60960" marB="60960"/>
                </a:tc>
                <a:extLst>
                  <a:ext uri="{0D108BD9-81ED-4DB2-BD59-A6C34878D82A}">
                    <a16:rowId xmlns:a16="http://schemas.microsoft.com/office/drawing/2014/main" val="3098832110"/>
                  </a:ext>
                </a:extLst>
              </a:tr>
              <a:tr h="846550">
                <a:tc>
                  <a:txBody>
                    <a:bodyPr/>
                    <a:lstStyle/>
                    <a:p>
                      <a:r>
                        <a:rPr lang="en-US" sz="1600" dirty="0"/>
                        <a:t>PoE</a:t>
                      </a:r>
                    </a:p>
                  </a:txBody>
                  <a:tcPr marL="121920" marR="121920" marT="60960" marB="60960"/>
                </a:tc>
                <a:tc>
                  <a:txBody>
                    <a:bodyPr/>
                    <a:lstStyle/>
                    <a:p>
                      <a:r>
                        <a:rPr lang="en-US" sz="1600" dirty="0"/>
                        <a:t>Not selected, no issues</a:t>
                      </a:r>
                    </a:p>
                  </a:txBody>
                  <a:tcPr marL="121920" marR="121920" marT="60960" marB="60960"/>
                </a:tc>
                <a:tc>
                  <a:txBody>
                    <a:bodyPr/>
                    <a:lstStyle/>
                    <a:p>
                      <a:r>
                        <a:rPr lang="en-US" sz="1600" dirty="0"/>
                        <a:t>Selected</a:t>
                      </a:r>
                    </a:p>
                  </a:txBody>
                  <a:tcPr marL="121920" marR="121920" marT="60960" marB="60960"/>
                </a:tc>
                <a:tc>
                  <a:txBody>
                    <a:bodyPr/>
                    <a:lstStyle/>
                    <a:p>
                      <a:r>
                        <a:rPr lang="en-US" sz="1600" dirty="0"/>
                        <a:t>N/A</a:t>
                      </a:r>
                    </a:p>
                  </a:txBody>
                  <a:tcPr marL="121920" marR="121920" marT="60960" marB="60960"/>
                </a:tc>
                <a:tc>
                  <a:txBody>
                    <a:bodyPr/>
                    <a:lstStyle/>
                    <a:p>
                      <a:r>
                        <a:rPr lang="en-US" sz="1600" dirty="0"/>
                        <a:t>N/A</a:t>
                      </a:r>
                    </a:p>
                  </a:txBody>
                  <a:tcPr marL="121920" marR="121920" marT="60960" marB="60960"/>
                </a:tc>
                <a:tc>
                  <a:txBody>
                    <a:bodyPr/>
                    <a:lstStyle/>
                    <a:p>
                      <a:r>
                        <a:rPr lang="en-US" sz="1600" dirty="0"/>
                        <a:t>Not selected, port issues present</a:t>
                      </a:r>
                    </a:p>
                  </a:txBody>
                  <a:tcPr marL="121920" marR="121920" marT="60960" marB="60960"/>
                </a:tc>
                <a:tc>
                  <a:txBody>
                    <a:bodyPr/>
                    <a:lstStyle/>
                    <a:p>
                      <a:r>
                        <a:rPr lang="en-US" sz="1600" dirty="0"/>
                        <a:t>N/A</a:t>
                      </a:r>
                    </a:p>
                  </a:txBody>
                  <a:tcPr marL="121920" marR="121920" marT="60960" marB="60960"/>
                </a:tc>
                <a:extLst>
                  <a:ext uri="{0D108BD9-81ED-4DB2-BD59-A6C34878D82A}">
                    <a16:rowId xmlns:a16="http://schemas.microsoft.com/office/drawing/2014/main" val="1866962059"/>
                  </a:ext>
                </a:extLst>
              </a:tr>
              <a:tr h="347690">
                <a:tc gridSpan="7">
                  <a:txBody>
                    <a:bodyPr/>
                    <a:lstStyle/>
                    <a:p>
                      <a:pPr algn="ctr"/>
                      <a:r>
                        <a:rPr lang="en-US" sz="1500" dirty="0"/>
                        <a:t>When the named mode is selected, the light associated with each physical port indicates:</a:t>
                      </a:r>
                    </a:p>
                  </a:txBody>
                  <a:tcPr marL="121920" marR="121920" marT="60960" marB="60960"/>
                </a:tc>
                <a:tc hMerge="1">
                  <a:txBody>
                    <a:bodyPr/>
                    <a:lstStyle/>
                    <a:p>
                      <a:endParaRPr lang="en-US" sz="1200" dirty="0"/>
                    </a:p>
                  </a:txBody>
                  <a:tcPr/>
                </a:tc>
                <a:tc hMerge="1">
                  <a:txBody>
                    <a:bodyPr/>
                    <a:lstStyle/>
                    <a:p>
                      <a:endParaRPr lang="en-US"/>
                    </a:p>
                  </a:txBody>
                  <a:tcPr/>
                </a:tc>
                <a:tc hMerge="1">
                  <a:txBody>
                    <a:bodyPr/>
                    <a:lstStyle/>
                    <a:p>
                      <a:pPr algn="ctr"/>
                      <a:endParaRPr lang="en-US" sz="1100" dirty="0"/>
                    </a:p>
                  </a:txBody>
                  <a:tcPr/>
                </a:tc>
                <a:tc hMerge="1">
                  <a:txBody>
                    <a:bodyPr/>
                    <a:lstStyle/>
                    <a:p>
                      <a:endParaRPr lang="en-US" sz="1200" dirty="0"/>
                    </a:p>
                  </a:txBody>
                  <a:tcPr/>
                </a:tc>
                <a:tc hMerge="1">
                  <a:txBody>
                    <a:bodyPr/>
                    <a:lstStyle/>
                    <a:p>
                      <a:endParaRPr lang="en-US" sz="1200" dirty="0"/>
                    </a:p>
                  </a:txBody>
                  <a:tcPr/>
                </a:tc>
                <a:tc hMerge="1">
                  <a:txBody>
                    <a:bodyPr/>
                    <a:lstStyle/>
                    <a:p>
                      <a:endParaRPr lang="en-US" sz="1200" dirty="0"/>
                    </a:p>
                  </a:txBody>
                  <a:tcPr/>
                </a:tc>
                <a:extLst>
                  <a:ext uri="{0D108BD9-81ED-4DB2-BD59-A6C34878D82A}">
                    <a16:rowId xmlns:a16="http://schemas.microsoft.com/office/drawing/2014/main" val="1291505531"/>
                  </a:ext>
                </a:extLst>
              </a:tr>
              <a:tr h="604678">
                <a:tc>
                  <a:txBody>
                    <a:bodyPr/>
                    <a:lstStyle/>
                    <a:p>
                      <a:r>
                        <a:rPr lang="en-US" sz="1600" dirty="0"/>
                        <a:t>STAT</a:t>
                      </a:r>
                    </a:p>
                  </a:txBody>
                  <a:tcPr marL="121920" marR="121920" marT="60960" marB="60960"/>
                </a:tc>
                <a:tc>
                  <a:txBody>
                    <a:bodyPr/>
                    <a:lstStyle/>
                    <a:p>
                      <a:r>
                        <a:rPr lang="en-US" sz="1600" dirty="0"/>
                        <a:t>No link or shutdown</a:t>
                      </a:r>
                    </a:p>
                  </a:txBody>
                  <a:tcPr marL="121920" marR="121920" marT="60960" marB="60960"/>
                </a:tc>
                <a:tc>
                  <a:txBody>
                    <a:bodyPr/>
                    <a:lstStyle/>
                    <a:p>
                      <a:r>
                        <a:rPr lang="en-US" sz="1600" dirty="0"/>
                        <a:t>Link Up</a:t>
                      </a:r>
                    </a:p>
                  </a:txBody>
                  <a:tcPr marL="121920" marR="121920" marT="60960" marB="60960"/>
                </a:tc>
                <a:tc>
                  <a:txBody>
                    <a:bodyPr/>
                    <a:lstStyle/>
                    <a:p>
                      <a:r>
                        <a:rPr lang="en-US" sz="1600" dirty="0"/>
                        <a:t>Activity</a:t>
                      </a:r>
                    </a:p>
                  </a:txBody>
                  <a:tcPr marL="121920" marR="121920" marT="60960" marB="60960"/>
                </a:tc>
                <a:tc>
                  <a:txBody>
                    <a:bodyPr/>
                    <a:lstStyle/>
                    <a:p>
                      <a:r>
                        <a:rPr lang="en-US" sz="1600" dirty="0"/>
                        <a:t>Port blocked preventing loop</a:t>
                      </a:r>
                    </a:p>
                  </a:txBody>
                  <a:tcPr marL="121920" marR="121920" marT="60960" marB="60960"/>
                </a:tc>
                <a:tc>
                  <a:txBody>
                    <a:bodyPr/>
                    <a:lstStyle/>
                    <a:p>
                      <a:r>
                        <a:rPr lang="en-US" sz="1600" dirty="0"/>
                        <a:t>Port blocked preventing loop</a:t>
                      </a:r>
                    </a:p>
                  </a:txBody>
                  <a:tcPr marL="121920" marR="121920" marT="60960" marB="60960"/>
                </a:tc>
                <a:tc>
                  <a:txBody>
                    <a:bodyPr/>
                    <a:lstStyle/>
                    <a:p>
                      <a:r>
                        <a:rPr lang="en-US" sz="1600" dirty="0"/>
                        <a:t>Link fault</a:t>
                      </a:r>
                    </a:p>
                  </a:txBody>
                  <a:tcPr marL="121920" marR="121920" marT="60960" marB="60960"/>
                </a:tc>
                <a:extLst>
                  <a:ext uri="{0D108BD9-81ED-4DB2-BD59-A6C34878D82A}">
                    <a16:rowId xmlns:a16="http://schemas.microsoft.com/office/drawing/2014/main" val="3908779183"/>
                  </a:ext>
                </a:extLst>
              </a:tr>
              <a:tr h="402036">
                <a:tc>
                  <a:txBody>
                    <a:bodyPr/>
                    <a:lstStyle/>
                    <a:p>
                      <a:r>
                        <a:rPr lang="en-US" sz="1600" dirty="0"/>
                        <a:t>DUPLEX</a:t>
                      </a:r>
                    </a:p>
                  </a:txBody>
                  <a:tcPr marL="121920" marR="121920" marT="60960" marB="60960"/>
                </a:tc>
                <a:tc>
                  <a:txBody>
                    <a:bodyPr/>
                    <a:lstStyle/>
                    <a:p>
                      <a:r>
                        <a:rPr lang="en-US" sz="1600" dirty="0"/>
                        <a:t>Half-duplex</a:t>
                      </a:r>
                    </a:p>
                  </a:txBody>
                  <a:tcPr marL="121920" marR="121920" marT="60960" marB="60960"/>
                </a:tc>
                <a:tc>
                  <a:txBody>
                    <a:bodyPr/>
                    <a:lstStyle/>
                    <a:p>
                      <a:r>
                        <a:rPr lang="en-US" sz="1600" dirty="0"/>
                        <a:t>Full-duplex</a:t>
                      </a:r>
                    </a:p>
                  </a:txBody>
                  <a:tcPr marL="121920" marR="121920" marT="60960" marB="60960"/>
                </a:tc>
                <a:tc>
                  <a:txBody>
                    <a:bodyPr/>
                    <a:lstStyle/>
                    <a:p>
                      <a:r>
                        <a:rPr lang="en-US" sz="1600" dirty="0"/>
                        <a:t>N/A</a:t>
                      </a:r>
                    </a:p>
                  </a:txBody>
                  <a:tcPr marL="121920" marR="121920" marT="60960" marB="60960"/>
                </a:tc>
                <a:tc>
                  <a:txBody>
                    <a:bodyPr/>
                    <a:lstStyle/>
                    <a:p>
                      <a:r>
                        <a:rPr lang="en-US" sz="1600" dirty="0"/>
                        <a:t>N/A</a:t>
                      </a:r>
                    </a:p>
                  </a:txBody>
                  <a:tcPr marL="121920" marR="121920" marT="60960" marB="60960"/>
                </a:tc>
                <a:tc>
                  <a:txBody>
                    <a:bodyPr/>
                    <a:lstStyle/>
                    <a:p>
                      <a:r>
                        <a:rPr lang="en-US" sz="1600" dirty="0"/>
                        <a:t>N/A</a:t>
                      </a:r>
                    </a:p>
                  </a:txBody>
                  <a:tcPr marL="121920" marR="121920" marT="60960" marB="60960"/>
                </a:tc>
                <a:tc>
                  <a:txBody>
                    <a:bodyPr/>
                    <a:lstStyle/>
                    <a:p>
                      <a:r>
                        <a:rPr lang="en-US" sz="1600" dirty="0"/>
                        <a:t>N/A</a:t>
                      </a:r>
                    </a:p>
                  </a:txBody>
                  <a:tcPr marL="121920" marR="121920" marT="60960" marB="60960"/>
                </a:tc>
                <a:extLst>
                  <a:ext uri="{0D108BD9-81ED-4DB2-BD59-A6C34878D82A}">
                    <a16:rowId xmlns:a16="http://schemas.microsoft.com/office/drawing/2014/main" val="2305498258"/>
                  </a:ext>
                </a:extLst>
              </a:tr>
              <a:tr h="402036">
                <a:tc>
                  <a:txBody>
                    <a:bodyPr/>
                    <a:lstStyle/>
                    <a:p>
                      <a:r>
                        <a:rPr lang="en-US" sz="1600" dirty="0"/>
                        <a:t>SPEED</a:t>
                      </a:r>
                    </a:p>
                  </a:txBody>
                  <a:tcPr marL="121920" marR="121920" marT="60960" marB="60960"/>
                </a:tc>
                <a:tc>
                  <a:txBody>
                    <a:bodyPr/>
                    <a:lstStyle/>
                    <a:p>
                      <a:r>
                        <a:rPr lang="en-US" sz="1600" dirty="0"/>
                        <a:t>10Mbps</a:t>
                      </a:r>
                    </a:p>
                  </a:txBody>
                  <a:tcPr marL="121920" marR="121920" marT="60960" marB="60960"/>
                </a:tc>
                <a:tc>
                  <a:txBody>
                    <a:bodyPr/>
                    <a:lstStyle/>
                    <a:p>
                      <a:r>
                        <a:rPr lang="en-US" sz="1600" dirty="0"/>
                        <a:t>100Mbps</a:t>
                      </a:r>
                    </a:p>
                  </a:txBody>
                  <a:tcPr marL="121920" marR="121920" marT="60960" marB="60960"/>
                </a:tc>
                <a:tc>
                  <a:txBody>
                    <a:bodyPr/>
                    <a:lstStyle/>
                    <a:p>
                      <a:r>
                        <a:rPr lang="en-US" sz="1600" dirty="0"/>
                        <a:t>1000Mbps</a:t>
                      </a:r>
                    </a:p>
                  </a:txBody>
                  <a:tcPr marL="121920" marR="121920" marT="60960" marB="60960"/>
                </a:tc>
                <a:tc>
                  <a:txBody>
                    <a:bodyPr/>
                    <a:lstStyle/>
                    <a:p>
                      <a:r>
                        <a:rPr lang="en-US" sz="1600" dirty="0"/>
                        <a:t>N/A</a:t>
                      </a:r>
                    </a:p>
                  </a:txBody>
                  <a:tcPr marL="121920" marR="121920" marT="60960" marB="60960"/>
                </a:tc>
                <a:tc>
                  <a:txBody>
                    <a:bodyPr/>
                    <a:lstStyle/>
                    <a:p>
                      <a:r>
                        <a:rPr lang="en-US" sz="1600" dirty="0"/>
                        <a:t>N/A</a:t>
                      </a:r>
                    </a:p>
                  </a:txBody>
                  <a:tcPr marL="121920" marR="121920" marT="60960" marB="60960"/>
                </a:tc>
                <a:tc>
                  <a:txBody>
                    <a:bodyPr/>
                    <a:lstStyle/>
                    <a:p>
                      <a:r>
                        <a:rPr lang="en-US" sz="1600" dirty="0"/>
                        <a:t>N/A</a:t>
                      </a:r>
                    </a:p>
                  </a:txBody>
                  <a:tcPr marL="121920" marR="121920" marT="60960" marB="60960"/>
                </a:tc>
                <a:extLst>
                  <a:ext uri="{0D108BD9-81ED-4DB2-BD59-A6C34878D82A}">
                    <a16:rowId xmlns:a16="http://schemas.microsoft.com/office/drawing/2014/main" val="1143868986"/>
                  </a:ext>
                </a:extLst>
              </a:tr>
              <a:tr h="604678">
                <a:tc>
                  <a:txBody>
                    <a:bodyPr/>
                    <a:lstStyle/>
                    <a:p>
                      <a:r>
                        <a:rPr lang="en-US" sz="1600" dirty="0"/>
                        <a:t>PoE</a:t>
                      </a:r>
                    </a:p>
                  </a:txBody>
                  <a:tcPr marL="121920" marR="121920" marT="60960" marB="60960"/>
                </a:tc>
                <a:tc>
                  <a:txBody>
                    <a:bodyPr/>
                    <a:lstStyle/>
                    <a:p>
                      <a:r>
                        <a:rPr lang="en-US" sz="1600" dirty="0"/>
                        <a:t>PoE off</a:t>
                      </a:r>
                    </a:p>
                  </a:txBody>
                  <a:tcPr marL="121920" marR="121920" marT="60960" marB="60960"/>
                </a:tc>
                <a:tc>
                  <a:txBody>
                    <a:bodyPr/>
                    <a:lstStyle/>
                    <a:p>
                      <a:r>
                        <a:rPr lang="en-US" sz="1600" dirty="0"/>
                        <a:t>PoE on</a:t>
                      </a:r>
                    </a:p>
                  </a:txBody>
                  <a:tcPr marL="121920" marR="121920" marT="60960" marB="60960"/>
                </a:tc>
                <a:tc>
                  <a:txBody>
                    <a:bodyPr/>
                    <a:lstStyle/>
                    <a:p>
                      <a:r>
                        <a:rPr lang="en-US" sz="1600" dirty="0"/>
                        <a:t>N/A</a:t>
                      </a:r>
                    </a:p>
                  </a:txBody>
                  <a:tcPr marL="121920" marR="121920" marT="60960" marB="60960"/>
                </a:tc>
                <a:tc>
                  <a:txBody>
                    <a:bodyPr/>
                    <a:lstStyle/>
                    <a:p>
                      <a:r>
                        <a:rPr lang="en-US" sz="1600" dirty="0"/>
                        <a:t>PoE disabled</a:t>
                      </a:r>
                    </a:p>
                  </a:txBody>
                  <a:tcPr marL="121920" marR="121920" marT="60960" marB="60960"/>
                </a:tc>
                <a:tc>
                  <a:txBody>
                    <a:bodyPr/>
                    <a:lstStyle/>
                    <a:p>
                      <a:r>
                        <a:rPr lang="en-US" sz="1600" dirty="0"/>
                        <a:t>PoE off due to fault</a:t>
                      </a:r>
                    </a:p>
                  </a:txBody>
                  <a:tcPr marL="121920" marR="121920" marT="60960" marB="60960"/>
                </a:tc>
                <a:tc>
                  <a:txBody>
                    <a:bodyPr/>
                    <a:lstStyle/>
                    <a:p>
                      <a:r>
                        <a:rPr lang="en-US" sz="1600" dirty="0"/>
                        <a:t>PoE denied (over budget)</a:t>
                      </a:r>
                    </a:p>
                  </a:txBody>
                  <a:tcPr marL="121920" marR="121920" marT="60960" marB="60960"/>
                </a:tc>
                <a:extLst>
                  <a:ext uri="{0D108BD9-81ED-4DB2-BD59-A6C34878D82A}">
                    <a16:rowId xmlns:a16="http://schemas.microsoft.com/office/drawing/2014/main" val="2365917153"/>
                  </a:ext>
                </a:extLst>
              </a:tr>
            </a:tbl>
          </a:graphicData>
        </a:graphic>
      </p:graphicFrame>
    </p:spTree>
    <p:custDataLst>
      <p:tags r:id="rId1"/>
    </p:custDataLst>
    <p:extLst>
      <p:ext uri="{BB962C8B-B14F-4D97-AF65-F5344CB8AC3E}">
        <p14:creationId xmlns:p14="http://schemas.microsoft.com/office/powerpoint/2010/main" val="103452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91912" y="1"/>
            <a:ext cx="10935405" cy="975783"/>
          </a:xfrm>
        </p:spPr>
        <p:txBody>
          <a:bodyPr>
            <a:normAutofit/>
          </a:bodyPr>
          <a:lstStyle/>
          <a:p>
            <a:r>
              <a:rPr lang="en-US" sz="4000" dirty="0">
                <a:latin typeface="+mn-lt"/>
              </a:rPr>
              <a:t>Recovering from a System Crash</a:t>
            </a:r>
          </a:p>
        </p:txBody>
      </p:sp>
      <p:sp>
        <p:nvSpPr>
          <p:cNvPr id="4" name="Content Placeholder 3">
            <a:extLst>
              <a:ext uri="{FF2B5EF4-FFF2-40B4-BE49-F238E27FC236}">
                <a16:creationId xmlns:a16="http://schemas.microsoft.com/office/drawing/2014/main" id="{F7CFD66D-1B42-3A4B-AD44-8B9423F9BF65}"/>
              </a:ext>
            </a:extLst>
          </p:cNvPr>
          <p:cNvSpPr>
            <a:spLocks noGrp="1"/>
          </p:cNvSpPr>
          <p:nvPr>
            <p:ph idx="1"/>
          </p:nvPr>
        </p:nvSpPr>
        <p:spPr>
          <a:xfrm>
            <a:off x="191912" y="1235676"/>
            <a:ext cx="11481048" cy="4374292"/>
          </a:xfrm>
        </p:spPr>
        <p:txBody>
          <a:bodyPr/>
          <a:lstStyle/>
          <a:p>
            <a:pPr marL="0" indent="0" algn="l"/>
            <a:r>
              <a:rPr lang="en-US" sz="1800" dirty="0">
                <a:solidFill>
                  <a:srgbClr val="000000"/>
                </a:solidFill>
              </a:rPr>
              <a:t>The boot loader provides access into the switch if the operating system cannot be used because of missing or damaged system files. The boot loader has a command line that provides access to the files stored in flash memory. The boot loader can be accessed through a console connection following these steps:</a:t>
            </a:r>
          </a:p>
          <a:p>
            <a:pPr marL="97444" lvl="1" indent="0">
              <a:buNone/>
            </a:pPr>
            <a:r>
              <a:rPr lang="en-US" sz="1800" b="1" dirty="0">
                <a:solidFill>
                  <a:srgbClr val="000000"/>
                </a:solidFill>
              </a:rPr>
              <a:t>Step 1</a:t>
            </a:r>
            <a:r>
              <a:rPr lang="en-US" sz="1800" dirty="0">
                <a:solidFill>
                  <a:srgbClr val="000000"/>
                </a:solidFill>
              </a:rPr>
              <a:t>. Connect a PC by console cable to the switch console port. Configure terminal emulation software to connect to the switch.</a:t>
            </a:r>
          </a:p>
          <a:p>
            <a:pPr marL="97444" lvl="1" indent="0">
              <a:buNone/>
            </a:pPr>
            <a:r>
              <a:rPr lang="en-US" sz="1800" b="1" dirty="0">
                <a:solidFill>
                  <a:srgbClr val="000000"/>
                </a:solidFill>
              </a:rPr>
              <a:t>Step 2</a:t>
            </a:r>
            <a:r>
              <a:rPr lang="en-US" sz="1800" dirty="0">
                <a:solidFill>
                  <a:srgbClr val="000000"/>
                </a:solidFill>
              </a:rPr>
              <a:t>. Unplug the switch power cord.</a:t>
            </a:r>
          </a:p>
          <a:p>
            <a:pPr marL="97444" lvl="1" indent="0">
              <a:buNone/>
            </a:pPr>
            <a:r>
              <a:rPr lang="en-US" sz="1800" b="1" dirty="0">
                <a:solidFill>
                  <a:srgbClr val="000000"/>
                </a:solidFill>
              </a:rPr>
              <a:t>Step 3</a:t>
            </a:r>
            <a:r>
              <a:rPr lang="en-US" sz="1800" dirty="0">
                <a:solidFill>
                  <a:srgbClr val="000000"/>
                </a:solidFill>
              </a:rPr>
              <a:t>. Reconnect the power cord to the switch and, within 15 seconds, press and hold down the </a:t>
            </a:r>
            <a:r>
              <a:rPr lang="en-US" sz="1800" b="1" dirty="0">
                <a:solidFill>
                  <a:srgbClr val="000000"/>
                </a:solidFill>
              </a:rPr>
              <a:t>Mode</a:t>
            </a:r>
            <a:r>
              <a:rPr lang="en-US" sz="1800" dirty="0">
                <a:solidFill>
                  <a:srgbClr val="000000"/>
                </a:solidFill>
              </a:rPr>
              <a:t> button while the System LED is still flashing green.</a:t>
            </a:r>
          </a:p>
          <a:p>
            <a:pPr marL="97444" lvl="1" indent="0">
              <a:buNone/>
            </a:pPr>
            <a:r>
              <a:rPr lang="en-US" sz="1800" b="1" dirty="0">
                <a:solidFill>
                  <a:srgbClr val="000000"/>
                </a:solidFill>
              </a:rPr>
              <a:t>Step 4</a:t>
            </a:r>
            <a:r>
              <a:rPr lang="en-US" sz="1800" dirty="0">
                <a:solidFill>
                  <a:srgbClr val="000000"/>
                </a:solidFill>
              </a:rPr>
              <a:t>. Continue pressing the </a:t>
            </a:r>
            <a:r>
              <a:rPr lang="en-US" sz="1800" b="1" dirty="0">
                <a:solidFill>
                  <a:srgbClr val="000000"/>
                </a:solidFill>
              </a:rPr>
              <a:t>Mode</a:t>
            </a:r>
            <a:r>
              <a:rPr lang="en-US" sz="1800" dirty="0">
                <a:solidFill>
                  <a:srgbClr val="000000"/>
                </a:solidFill>
              </a:rPr>
              <a:t> button until the System LED turns briefly amber and then solid green; then release the </a:t>
            </a:r>
            <a:r>
              <a:rPr lang="en-US" sz="1800" b="1" dirty="0">
                <a:solidFill>
                  <a:srgbClr val="000000"/>
                </a:solidFill>
              </a:rPr>
              <a:t>Mode</a:t>
            </a:r>
            <a:r>
              <a:rPr lang="en-US" sz="1800" dirty="0">
                <a:solidFill>
                  <a:srgbClr val="000000"/>
                </a:solidFill>
              </a:rPr>
              <a:t> button.</a:t>
            </a:r>
          </a:p>
          <a:p>
            <a:pPr marL="97444" lvl="1" indent="0">
              <a:buNone/>
            </a:pPr>
            <a:r>
              <a:rPr lang="en-US" sz="1800" b="1" dirty="0">
                <a:solidFill>
                  <a:srgbClr val="000000"/>
                </a:solidFill>
              </a:rPr>
              <a:t>Step 5</a:t>
            </a:r>
            <a:r>
              <a:rPr lang="en-US" sz="1800" dirty="0">
                <a:solidFill>
                  <a:srgbClr val="000000"/>
                </a:solidFill>
              </a:rPr>
              <a:t>. The boot loader </a:t>
            </a:r>
            <a:r>
              <a:rPr lang="en-US" sz="1800" b="1" dirty="0">
                <a:solidFill>
                  <a:srgbClr val="000000"/>
                </a:solidFill>
              </a:rPr>
              <a:t>switch:</a:t>
            </a:r>
            <a:r>
              <a:rPr lang="en-US" sz="1800" dirty="0">
                <a:solidFill>
                  <a:srgbClr val="000000"/>
                </a:solidFill>
              </a:rPr>
              <a:t> prompt appears in the terminal emulation software on the PC.</a:t>
            </a:r>
          </a:p>
          <a:p>
            <a:pPr marL="0" indent="0" algn="l"/>
            <a:r>
              <a:rPr lang="en-US" sz="1800" dirty="0">
                <a:solidFill>
                  <a:srgbClr val="000000"/>
                </a:solidFill>
              </a:rPr>
              <a:t>The boot loader command line supports commands to format the flash file system, reinstall the operating system software, and recover a lost or forgotten password. For example, the </a:t>
            </a:r>
            <a:r>
              <a:rPr lang="en-US" sz="1800" b="1" dirty="0">
                <a:solidFill>
                  <a:srgbClr val="000000"/>
                </a:solidFill>
              </a:rPr>
              <a:t>dir</a:t>
            </a:r>
            <a:r>
              <a:rPr lang="en-US" sz="1800" dirty="0">
                <a:solidFill>
                  <a:srgbClr val="000000"/>
                </a:solidFill>
              </a:rPr>
              <a:t> command can be used to view a list of files within a specified directory.</a:t>
            </a:r>
          </a:p>
          <a:p>
            <a:pPr marL="0" indent="0" algn="l"/>
            <a:endParaRPr lang="en-US" sz="1800" dirty="0">
              <a:solidFill>
                <a:srgbClr val="000000"/>
              </a:solidFill>
            </a:endParaRPr>
          </a:p>
        </p:txBody>
      </p:sp>
    </p:spTree>
    <p:custDataLst>
      <p:tags r:id="rId1"/>
    </p:custDataLst>
    <p:extLst>
      <p:ext uri="{BB962C8B-B14F-4D97-AF65-F5344CB8AC3E}">
        <p14:creationId xmlns:p14="http://schemas.microsoft.com/office/powerpoint/2010/main" val="1339522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22422" y="1"/>
            <a:ext cx="10904895" cy="975783"/>
          </a:xfrm>
        </p:spPr>
        <p:txBody>
          <a:bodyPr>
            <a:normAutofit/>
          </a:bodyPr>
          <a:lstStyle/>
          <a:p>
            <a:r>
              <a:rPr lang="en-US" sz="4000" dirty="0">
                <a:latin typeface="+mn-lt"/>
              </a:rPr>
              <a:t>Switch Management Access</a:t>
            </a:r>
          </a:p>
        </p:txBody>
      </p:sp>
      <p:sp>
        <p:nvSpPr>
          <p:cNvPr id="5" name="Content Placeholder 4">
            <a:extLst>
              <a:ext uri="{FF2B5EF4-FFF2-40B4-BE49-F238E27FC236}">
                <a16:creationId xmlns:a16="http://schemas.microsoft.com/office/drawing/2014/main" id="{E5A76EF8-E7C6-9A49-9E6C-804B7AA8CA22}"/>
              </a:ext>
            </a:extLst>
          </p:cNvPr>
          <p:cNvSpPr>
            <a:spLocks noGrp="1"/>
          </p:cNvSpPr>
          <p:nvPr>
            <p:ph idx="1"/>
          </p:nvPr>
        </p:nvSpPr>
        <p:spPr>
          <a:xfrm>
            <a:off x="327379" y="975783"/>
            <a:ext cx="5114573" cy="4919863"/>
          </a:xfrm>
        </p:spPr>
        <p:txBody>
          <a:bodyPr/>
          <a:lstStyle/>
          <a:p>
            <a:pPr marL="0" indent="0" algn="l"/>
            <a:r>
              <a:rPr lang="en-US" sz="2000" dirty="0">
                <a:solidFill>
                  <a:srgbClr val="000000"/>
                </a:solidFill>
              </a:rPr>
              <a:t>To prepare a switch for remote management access, the switch must be configured with an IP address and a subnet mask. </a:t>
            </a:r>
          </a:p>
          <a:p>
            <a:pPr marL="380990" indent="-380990" algn="l">
              <a:buFont typeface="Arial" panose="020B0604020202020204" pitchFamily="34" charset="0"/>
              <a:buChar char="•"/>
            </a:pPr>
            <a:r>
              <a:rPr lang="en-US" sz="2000" dirty="0">
                <a:solidFill>
                  <a:srgbClr val="000000"/>
                </a:solidFill>
              </a:rPr>
              <a:t>To manage the switch from a remote network, the switch must be configured with a default gateway. This is very similar to configuring the IP address information on host devices. </a:t>
            </a:r>
          </a:p>
          <a:p>
            <a:pPr marL="380990" indent="-380990" algn="l">
              <a:buFont typeface="Arial" panose="020B0604020202020204" pitchFamily="34" charset="0"/>
              <a:buChar char="•"/>
            </a:pPr>
            <a:r>
              <a:rPr lang="en-US" sz="2000" dirty="0">
                <a:solidFill>
                  <a:srgbClr val="000000"/>
                </a:solidFill>
              </a:rPr>
              <a:t>In the figure, the switch virtual interface (SVI) on S1 should be assigned an IP address. The SVI is a virtual interface, not a physical port on the switch. A console cable is used to connect to a PC so that the switch can be initially configured.</a:t>
            </a:r>
          </a:p>
        </p:txBody>
      </p:sp>
      <p:pic>
        <p:nvPicPr>
          <p:cNvPr id="7" name="Picture 6">
            <a:extLst>
              <a:ext uri="{FF2B5EF4-FFF2-40B4-BE49-F238E27FC236}">
                <a16:creationId xmlns:a16="http://schemas.microsoft.com/office/drawing/2014/main" id="{F30D33CE-D938-E74D-A865-30363F7C08B7}"/>
              </a:ext>
            </a:extLst>
          </p:cNvPr>
          <p:cNvPicPr>
            <a:picLocks noChangeAspect="1"/>
          </p:cNvPicPr>
          <p:nvPr/>
        </p:nvPicPr>
        <p:blipFill>
          <a:blip r:embed="rId4"/>
          <a:stretch>
            <a:fillRect/>
          </a:stretch>
        </p:blipFill>
        <p:spPr>
          <a:xfrm>
            <a:off x="5626271" y="1362218"/>
            <a:ext cx="5777599" cy="3580484"/>
          </a:xfrm>
          <a:prstGeom prst="rect">
            <a:avLst/>
          </a:prstGeom>
        </p:spPr>
      </p:pic>
    </p:spTree>
    <p:custDataLst>
      <p:tags r:id="rId1"/>
    </p:custDataLst>
    <p:extLst>
      <p:ext uri="{BB962C8B-B14F-4D97-AF65-F5344CB8AC3E}">
        <p14:creationId xmlns:p14="http://schemas.microsoft.com/office/powerpoint/2010/main" val="4228517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47135" y="0"/>
            <a:ext cx="11127317" cy="975783"/>
          </a:xfrm>
        </p:spPr>
        <p:txBody>
          <a:bodyPr>
            <a:normAutofit/>
          </a:bodyPr>
          <a:lstStyle/>
          <a:p>
            <a:r>
              <a:rPr lang="en-US" sz="4000" dirty="0">
                <a:latin typeface="+mn-lt"/>
              </a:rPr>
              <a:t>Switch SVI Configuration Example</a:t>
            </a:r>
          </a:p>
        </p:txBody>
      </p:sp>
      <p:sp>
        <p:nvSpPr>
          <p:cNvPr id="4" name="Content Placeholder 3">
            <a:extLst>
              <a:ext uri="{FF2B5EF4-FFF2-40B4-BE49-F238E27FC236}">
                <a16:creationId xmlns:a16="http://schemas.microsoft.com/office/drawing/2014/main" id="{4C439E84-DD28-124E-B58C-A7E2D0D3A716}"/>
              </a:ext>
            </a:extLst>
          </p:cNvPr>
          <p:cNvSpPr>
            <a:spLocks noGrp="1"/>
          </p:cNvSpPr>
          <p:nvPr>
            <p:ph idx="1"/>
          </p:nvPr>
        </p:nvSpPr>
        <p:spPr>
          <a:xfrm>
            <a:off x="347991" y="1136085"/>
            <a:ext cx="11127318" cy="4585830"/>
          </a:xfrm>
        </p:spPr>
        <p:txBody>
          <a:bodyPr/>
          <a:lstStyle/>
          <a:p>
            <a:pPr marL="0" indent="0" algn="l"/>
            <a:r>
              <a:rPr lang="en-US" sz="2133" dirty="0">
                <a:solidFill>
                  <a:srgbClr val="000000"/>
                </a:solidFill>
              </a:rPr>
              <a:t>By default, the switch is configured to have its management controlled through VLAN 1. All ports are assigned to VLAN 1 by default. For security purposes, it is considered a best practice to use a VLAN other than VLAN 1 for the management VLAN,</a:t>
            </a:r>
          </a:p>
          <a:p>
            <a:pPr marL="97444" lvl="1" indent="0">
              <a:buNone/>
            </a:pPr>
            <a:r>
              <a:rPr lang="en-US" sz="2133" b="1" dirty="0">
                <a:solidFill>
                  <a:srgbClr val="000000"/>
                </a:solidFill>
              </a:rPr>
              <a:t>Step 1</a:t>
            </a:r>
            <a:r>
              <a:rPr lang="en-US" sz="2133" dirty="0">
                <a:solidFill>
                  <a:srgbClr val="000000"/>
                </a:solidFill>
              </a:rPr>
              <a:t>: </a:t>
            </a:r>
            <a:r>
              <a:rPr lang="en-US" sz="2133" b="1" dirty="0">
                <a:solidFill>
                  <a:srgbClr val="000000"/>
                </a:solidFill>
              </a:rPr>
              <a:t>Configure the Management Interface: </a:t>
            </a:r>
            <a:r>
              <a:rPr lang="en-US" sz="2133" dirty="0">
                <a:solidFill>
                  <a:srgbClr val="000000"/>
                </a:solidFill>
              </a:rPr>
              <a:t>From VLAN interface configuration mode, an IPv4 address and subnet mask is applied to the management SVI of the switch.</a:t>
            </a:r>
          </a:p>
          <a:p>
            <a:pPr marL="0" indent="0" algn="l"/>
            <a:endParaRPr lang="en-US" sz="2133" b="1" dirty="0">
              <a:solidFill>
                <a:srgbClr val="000000"/>
              </a:solidFill>
            </a:endParaRPr>
          </a:p>
          <a:p>
            <a:pPr marL="0" indent="0" algn="l"/>
            <a:r>
              <a:rPr lang="en-US" sz="2133" b="1" dirty="0">
                <a:solidFill>
                  <a:srgbClr val="000000"/>
                </a:solidFill>
              </a:rPr>
              <a:t>Note</a:t>
            </a:r>
            <a:r>
              <a:rPr lang="en-US" sz="2133" dirty="0">
                <a:solidFill>
                  <a:srgbClr val="000000"/>
                </a:solidFill>
              </a:rPr>
              <a:t>: The SVI for VLAN 99 will not appear as “up/up” until VLAN 99 is created and there is a device connected to a switch port associated with VLAN 99.</a:t>
            </a:r>
          </a:p>
          <a:p>
            <a:pPr marL="0" indent="0" algn="l"/>
            <a:endParaRPr lang="en-US" sz="2133" b="1" dirty="0">
              <a:solidFill>
                <a:srgbClr val="000000"/>
              </a:solidFill>
            </a:endParaRPr>
          </a:p>
          <a:p>
            <a:pPr marL="0" indent="0" algn="l"/>
            <a:r>
              <a:rPr lang="en-US" sz="2133" b="1" dirty="0">
                <a:solidFill>
                  <a:srgbClr val="000000"/>
                </a:solidFill>
              </a:rPr>
              <a:t>Note</a:t>
            </a:r>
            <a:r>
              <a:rPr lang="en-US" sz="2133" dirty="0">
                <a:solidFill>
                  <a:srgbClr val="000000"/>
                </a:solidFill>
              </a:rPr>
              <a:t>: The switch may need to be configured for IPv6. For example, before you can configure IPv6 addressing on a Cisco Catalyst 2960 running IOS version 15.0, you will need to enter the global configuration command </a:t>
            </a:r>
            <a:r>
              <a:rPr lang="en-US" sz="2133" b="1" dirty="0">
                <a:solidFill>
                  <a:srgbClr val="000000"/>
                </a:solidFill>
              </a:rPr>
              <a:t>sdm prefer dual-ipv4-and-ipv6 default</a:t>
            </a:r>
            <a:r>
              <a:rPr lang="en-US" sz="2133" dirty="0">
                <a:solidFill>
                  <a:srgbClr val="000000"/>
                </a:solidFill>
              </a:rPr>
              <a:t> and then </a:t>
            </a:r>
            <a:r>
              <a:rPr lang="en-US" sz="2133" b="1" dirty="0">
                <a:solidFill>
                  <a:srgbClr val="000000"/>
                </a:solidFill>
              </a:rPr>
              <a:t>reload</a:t>
            </a:r>
            <a:r>
              <a:rPr lang="en-US" sz="2133" dirty="0">
                <a:solidFill>
                  <a:srgbClr val="000000"/>
                </a:solidFill>
              </a:rPr>
              <a:t> the switch.</a:t>
            </a:r>
          </a:p>
          <a:p>
            <a:pPr marL="457189" indent="-457189" algn="l">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67730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91588" y="1"/>
            <a:ext cx="10935729" cy="975783"/>
          </a:xfrm>
        </p:spPr>
        <p:txBody>
          <a:bodyPr>
            <a:normAutofit/>
          </a:bodyPr>
          <a:lstStyle/>
          <a:p>
            <a:r>
              <a:rPr lang="en-US" sz="4000" dirty="0">
                <a:latin typeface="+mn-lt"/>
              </a:rPr>
              <a:t>Switch SVI Configuration Example (Cont.)</a:t>
            </a:r>
          </a:p>
        </p:txBody>
      </p:sp>
      <p:graphicFrame>
        <p:nvGraphicFramePr>
          <p:cNvPr id="6" name="Content Placeholder 5">
            <a:extLst>
              <a:ext uri="{FF2B5EF4-FFF2-40B4-BE49-F238E27FC236}">
                <a16:creationId xmlns:a16="http://schemas.microsoft.com/office/drawing/2014/main" id="{2F8BAC7D-74EC-2242-A0DD-087087EAAD06}"/>
              </a:ext>
            </a:extLst>
          </p:cNvPr>
          <p:cNvGraphicFramePr>
            <a:graphicFrameLocks noGrp="1"/>
          </p:cNvGraphicFramePr>
          <p:nvPr>
            <p:ph idx="1"/>
            <p:extLst>
              <p:ext uri="{D42A27DB-BD31-4B8C-83A1-F6EECF244321}">
                <p14:modId xmlns:p14="http://schemas.microsoft.com/office/powerpoint/2010/main" val="3370791116"/>
              </p:ext>
            </p:extLst>
          </p:nvPr>
        </p:nvGraphicFramePr>
        <p:xfrm>
          <a:off x="628136" y="975784"/>
          <a:ext cx="10935728" cy="4685772"/>
        </p:xfrm>
        <a:graphic>
          <a:graphicData uri="http://schemas.openxmlformats.org/drawingml/2006/table">
            <a:tbl>
              <a:tblPr firstRow="1" bandRow="1">
                <a:tableStyleId>{5C22544A-7EE6-4342-B048-85BDC9FD1C3A}</a:tableStyleId>
              </a:tblPr>
              <a:tblGrid>
                <a:gridCol w="5189836">
                  <a:extLst>
                    <a:ext uri="{9D8B030D-6E8A-4147-A177-3AD203B41FA5}">
                      <a16:colId xmlns:a16="http://schemas.microsoft.com/office/drawing/2014/main" val="1842772784"/>
                    </a:ext>
                  </a:extLst>
                </a:gridCol>
                <a:gridCol w="5745892">
                  <a:extLst>
                    <a:ext uri="{9D8B030D-6E8A-4147-A177-3AD203B41FA5}">
                      <a16:colId xmlns:a16="http://schemas.microsoft.com/office/drawing/2014/main" val="3362537858"/>
                    </a:ext>
                  </a:extLst>
                </a:gridCol>
              </a:tblGrid>
              <a:tr h="469547">
                <a:tc>
                  <a:txBody>
                    <a:bodyPr/>
                    <a:lstStyle/>
                    <a:p>
                      <a:pPr algn="l" fontAlgn="ctr"/>
                      <a:r>
                        <a:rPr lang="en-US" sz="2000" b="1" dirty="0">
                          <a:effectLst/>
                        </a:rPr>
                        <a:t>Task</a:t>
                      </a:r>
                      <a:endParaRPr lang="en-US" sz="2000" dirty="0">
                        <a:effectLst/>
                      </a:endParaRPr>
                    </a:p>
                  </a:txBody>
                  <a:tcPr marL="63500" marR="63500" marT="63500" marB="63500" anchor="ctr"/>
                </a:tc>
                <a:tc>
                  <a:txBody>
                    <a:bodyPr/>
                    <a:lstStyle/>
                    <a:p>
                      <a:pPr algn="l" fontAlgn="ctr"/>
                      <a:r>
                        <a:rPr lang="en-US" sz="2000" b="1" dirty="0">
                          <a:effectLst/>
                        </a:rPr>
                        <a:t>IOS Commands</a:t>
                      </a:r>
                      <a:endParaRPr lang="en-US" sz="2000" dirty="0">
                        <a:effectLst/>
                      </a:endParaRPr>
                    </a:p>
                  </a:txBody>
                  <a:tcPr marL="63500" marR="63500" marT="63500" marB="63500" anchor="ctr"/>
                </a:tc>
                <a:extLst>
                  <a:ext uri="{0D108BD9-81ED-4DB2-BD59-A6C34878D82A}">
                    <a16:rowId xmlns:a16="http://schemas.microsoft.com/office/drawing/2014/main" val="782217537"/>
                  </a:ext>
                </a:extLst>
              </a:tr>
              <a:tr h="409856">
                <a:tc>
                  <a:txBody>
                    <a:bodyPr/>
                    <a:lstStyle/>
                    <a:p>
                      <a:pPr fontAlgn="ctr"/>
                      <a:r>
                        <a:rPr lang="en-US" sz="2000" b="0" dirty="0">
                          <a:effectLst/>
                        </a:rPr>
                        <a:t>Enter global configuration mode.</a:t>
                      </a:r>
                    </a:p>
                  </a:txBody>
                  <a:tcPr marL="63500" marR="63500" marT="63500" marB="63500" anchor="ctr"/>
                </a:tc>
                <a:tc>
                  <a:txBody>
                    <a:bodyPr/>
                    <a:lstStyle/>
                    <a:p>
                      <a:pPr rtl="0" fontAlgn="ctr"/>
                      <a:r>
                        <a:rPr lang="en-US" sz="2000" b="0" dirty="0">
                          <a:effectLst/>
                        </a:rPr>
                        <a:t>S1# </a:t>
                      </a:r>
                      <a:r>
                        <a:rPr lang="en-US" sz="2000" b="1" dirty="0">
                          <a:effectLst/>
                        </a:rPr>
                        <a:t>configure terminal</a:t>
                      </a:r>
                      <a:endParaRPr lang="en-US" sz="2000" b="0" dirty="0">
                        <a:effectLst/>
                      </a:endParaRPr>
                    </a:p>
                  </a:txBody>
                  <a:tcPr marL="63500" marR="63500" marT="63500" marB="63500" anchor="ctr"/>
                </a:tc>
                <a:extLst>
                  <a:ext uri="{0D108BD9-81ED-4DB2-BD59-A6C34878D82A}">
                    <a16:rowId xmlns:a16="http://schemas.microsoft.com/office/drawing/2014/main" val="4169023811"/>
                  </a:ext>
                </a:extLst>
              </a:tr>
              <a:tr h="582961">
                <a:tc>
                  <a:txBody>
                    <a:bodyPr/>
                    <a:lstStyle/>
                    <a:p>
                      <a:pPr fontAlgn="ctr"/>
                      <a:r>
                        <a:rPr lang="en-US" sz="2000" b="0" dirty="0">
                          <a:effectLst/>
                        </a:rPr>
                        <a:t>Enter interface configuration mode for the SVI.</a:t>
                      </a:r>
                    </a:p>
                  </a:txBody>
                  <a:tcPr marL="63500" marR="63500" marT="63500" marB="63500" anchor="ctr"/>
                </a:tc>
                <a:tc>
                  <a:txBody>
                    <a:bodyPr/>
                    <a:lstStyle/>
                    <a:p>
                      <a:pPr rtl="0" fontAlgn="ctr"/>
                      <a:r>
                        <a:rPr lang="en-US" sz="2000" b="0" dirty="0">
                          <a:effectLst/>
                        </a:rPr>
                        <a:t>S1(config)# </a:t>
                      </a:r>
                      <a:r>
                        <a:rPr lang="en-US" sz="2000" b="1" dirty="0">
                          <a:effectLst/>
                        </a:rPr>
                        <a:t>interface vlan 99</a:t>
                      </a:r>
                      <a:endParaRPr lang="en-US" sz="2000" b="0" dirty="0">
                        <a:effectLst/>
                      </a:endParaRPr>
                    </a:p>
                  </a:txBody>
                  <a:tcPr marL="63500" marR="63500" marT="63500" marB="63500" anchor="ctr"/>
                </a:tc>
                <a:extLst>
                  <a:ext uri="{0D108BD9-81ED-4DB2-BD59-A6C34878D82A}">
                    <a16:rowId xmlns:a16="http://schemas.microsoft.com/office/drawing/2014/main" val="3690311916"/>
                  </a:ext>
                </a:extLst>
              </a:tr>
              <a:tr h="785508">
                <a:tc>
                  <a:txBody>
                    <a:bodyPr/>
                    <a:lstStyle/>
                    <a:p>
                      <a:pPr fontAlgn="ctr"/>
                      <a:r>
                        <a:rPr lang="en-US" sz="2000" b="0" dirty="0">
                          <a:effectLst/>
                        </a:rPr>
                        <a:t>Configure the management interface IPv4 address.</a:t>
                      </a:r>
                    </a:p>
                  </a:txBody>
                  <a:tcPr marL="63500" marR="63500" marT="63500" marB="63500" anchor="ctr"/>
                </a:tc>
                <a:tc>
                  <a:txBody>
                    <a:bodyPr/>
                    <a:lstStyle/>
                    <a:p>
                      <a:pPr rtl="0" fontAlgn="ctr"/>
                      <a:r>
                        <a:rPr lang="en-US" sz="2000" b="0" dirty="0">
                          <a:effectLst/>
                        </a:rPr>
                        <a:t>S1(config-if)# </a:t>
                      </a:r>
                      <a:r>
                        <a:rPr lang="en-US" sz="2000" b="1" dirty="0">
                          <a:effectLst/>
                        </a:rPr>
                        <a:t>ip address 172.17.99.11 255.255.255.0</a:t>
                      </a:r>
                      <a:endParaRPr lang="en-US" sz="2000" b="0" dirty="0">
                        <a:effectLst/>
                      </a:endParaRPr>
                    </a:p>
                  </a:txBody>
                  <a:tcPr marL="63500" marR="63500" marT="63500" marB="63500" anchor="ctr"/>
                </a:tc>
                <a:extLst>
                  <a:ext uri="{0D108BD9-81ED-4DB2-BD59-A6C34878D82A}">
                    <a16:rowId xmlns:a16="http://schemas.microsoft.com/office/drawing/2014/main" val="4131391620"/>
                  </a:ext>
                </a:extLst>
              </a:tr>
              <a:tr h="785508">
                <a:tc>
                  <a:txBody>
                    <a:bodyPr/>
                    <a:lstStyle/>
                    <a:p>
                      <a:pPr fontAlgn="ctr"/>
                      <a:r>
                        <a:rPr lang="en-US" sz="2000" b="0" dirty="0">
                          <a:effectLst/>
                        </a:rPr>
                        <a:t>Configure the management interface IPv6 address</a:t>
                      </a:r>
                    </a:p>
                  </a:txBody>
                  <a:tcPr marL="63500" marR="63500" marT="63500" marB="63500" anchor="ctr"/>
                </a:tc>
                <a:tc>
                  <a:txBody>
                    <a:bodyPr/>
                    <a:lstStyle/>
                    <a:p>
                      <a:pPr rtl="0" fontAlgn="ctr"/>
                      <a:r>
                        <a:rPr lang="en-US" sz="2000" b="0" dirty="0">
                          <a:effectLst/>
                        </a:rPr>
                        <a:t>S1(config-if)# </a:t>
                      </a:r>
                      <a:r>
                        <a:rPr lang="en-US" sz="2000" b="1" dirty="0">
                          <a:effectLst/>
                        </a:rPr>
                        <a:t>ipv6 address 2001:db8:acad:99::1/64</a:t>
                      </a:r>
                      <a:endParaRPr lang="en-US" sz="2000" b="0" dirty="0">
                        <a:effectLst/>
                      </a:endParaRPr>
                    </a:p>
                  </a:txBody>
                  <a:tcPr marL="63500" marR="63500" marT="63500" marB="63500" anchor="ctr"/>
                </a:tc>
                <a:extLst>
                  <a:ext uri="{0D108BD9-81ED-4DB2-BD59-A6C34878D82A}">
                    <a16:rowId xmlns:a16="http://schemas.microsoft.com/office/drawing/2014/main" val="2774051159"/>
                  </a:ext>
                </a:extLst>
              </a:tr>
              <a:tr h="496843">
                <a:tc>
                  <a:txBody>
                    <a:bodyPr/>
                    <a:lstStyle/>
                    <a:p>
                      <a:pPr fontAlgn="ctr"/>
                      <a:r>
                        <a:rPr lang="en-US" sz="2000" b="0" dirty="0">
                          <a:effectLst/>
                        </a:rPr>
                        <a:t>Enable the management interface.</a:t>
                      </a:r>
                    </a:p>
                  </a:txBody>
                  <a:tcPr marL="63500" marR="63500" marT="63500" marB="63500" anchor="ctr"/>
                </a:tc>
                <a:tc>
                  <a:txBody>
                    <a:bodyPr/>
                    <a:lstStyle/>
                    <a:p>
                      <a:pPr rtl="0" fontAlgn="ctr"/>
                      <a:r>
                        <a:rPr lang="en-US" sz="2000" b="0" dirty="0">
                          <a:effectLst/>
                        </a:rPr>
                        <a:t>S1(config-if)# </a:t>
                      </a:r>
                      <a:r>
                        <a:rPr lang="en-US" sz="2000" b="1" dirty="0">
                          <a:effectLst/>
                        </a:rPr>
                        <a:t>no shutdown</a:t>
                      </a:r>
                      <a:endParaRPr lang="en-US" sz="2000" b="0" dirty="0">
                        <a:effectLst/>
                      </a:endParaRPr>
                    </a:p>
                  </a:txBody>
                  <a:tcPr marL="63500" marR="63500" marT="63500" marB="63500" anchor="ctr"/>
                </a:tc>
                <a:extLst>
                  <a:ext uri="{0D108BD9-81ED-4DB2-BD59-A6C34878D82A}">
                    <a16:rowId xmlns:a16="http://schemas.microsoft.com/office/drawing/2014/main" val="1193633188"/>
                  </a:ext>
                </a:extLst>
              </a:tr>
              <a:tr h="626978">
                <a:tc>
                  <a:txBody>
                    <a:bodyPr/>
                    <a:lstStyle/>
                    <a:p>
                      <a:pPr fontAlgn="ctr"/>
                      <a:r>
                        <a:rPr lang="en-US" sz="2000" b="0" dirty="0">
                          <a:effectLst/>
                        </a:rPr>
                        <a:t>Return to the privileged EXEC mode.</a:t>
                      </a:r>
                    </a:p>
                  </a:txBody>
                  <a:tcPr marL="63500" marR="63500" marT="63500" marB="63500" anchor="ctr"/>
                </a:tc>
                <a:tc>
                  <a:txBody>
                    <a:bodyPr/>
                    <a:lstStyle/>
                    <a:p>
                      <a:pPr rtl="0" fontAlgn="ctr"/>
                      <a:r>
                        <a:rPr lang="en-US" sz="2000" b="0" dirty="0">
                          <a:effectLst/>
                        </a:rPr>
                        <a:t>S1(config-if)# </a:t>
                      </a:r>
                      <a:r>
                        <a:rPr lang="en-US" sz="2000" b="1" dirty="0">
                          <a:effectLst/>
                        </a:rPr>
                        <a:t>end</a:t>
                      </a:r>
                      <a:endParaRPr lang="en-US" sz="2000" b="0" dirty="0">
                        <a:effectLst/>
                      </a:endParaRPr>
                    </a:p>
                  </a:txBody>
                  <a:tcPr marL="63500" marR="63500" marT="63500" marB="63500" anchor="ctr"/>
                </a:tc>
                <a:extLst>
                  <a:ext uri="{0D108BD9-81ED-4DB2-BD59-A6C34878D82A}">
                    <a16:rowId xmlns:a16="http://schemas.microsoft.com/office/drawing/2014/main" val="1019189593"/>
                  </a:ext>
                </a:extLst>
              </a:tr>
              <a:tr h="506627">
                <a:tc>
                  <a:txBody>
                    <a:bodyPr/>
                    <a:lstStyle/>
                    <a:p>
                      <a:pPr fontAlgn="ctr"/>
                      <a:r>
                        <a:rPr lang="en-US" sz="2000" b="0" dirty="0">
                          <a:effectLst/>
                        </a:rPr>
                        <a:t>Save the running config to the startup config.</a:t>
                      </a:r>
                    </a:p>
                  </a:txBody>
                  <a:tcPr marL="63500" marR="63500" marT="63500" marB="63500" anchor="ctr"/>
                </a:tc>
                <a:tc>
                  <a:txBody>
                    <a:bodyPr/>
                    <a:lstStyle/>
                    <a:p>
                      <a:pPr fontAlgn="ctr"/>
                      <a:r>
                        <a:rPr lang="en-US" sz="2000" b="0" dirty="0">
                          <a:effectLst/>
                        </a:rPr>
                        <a:t>S1# </a:t>
                      </a:r>
                      <a:r>
                        <a:rPr lang="en-US" sz="2000" b="1" dirty="0">
                          <a:effectLst/>
                        </a:rPr>
                        <a:t>copy running-config startup-config</a:t>
                      </a:r>
                      <a:endParaRPr lang="en-US" sz="2000" b="0" dirty="0">
                        <a:effectLst/>
                      </a:endParaRPr>
                    </a:p>
                  </a:txBody>
                  <a:tcPr marL="63500" marR="63500" marT="63500" marB="63500" anchor="ctr"/>
                </a:tc>
                <a:extLst>
                  <a:ext uri="{0D108BD9-81ED-4DB2-BD59-A6C34878D82A}">
                    <a16:rowId xmlns:a16="http://schemas.microsoft.com/office/drawing/2014/main" val="1553730239"/>
                  </a:ext>
                </a:extLst>
              </a:tr>
            </a:tbl>
          </a:graphicData>
        </a:graphic>
      </p:graphicFrame>
    </p:spTree>
    <p:custDataLst>
      <p:tags r:id="rId1"/>
    </p:custDataLst>
    <p:extLst>
      <p:ext uri="{BB962C8B-B14F-4D97-AF65-F5344CB8AC3E}">
        <p14:creationId xmlns:p14="http://schemas.microsoft.com/office/powerpoint/2010/main" val="3451174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71849" y="1"/>
            <a:ext cx="10855468" cy="975783"/>
          </a:xfrm>
        </p:spPr>
        <p:txBody>
          <a:bodyPr>
            <a:normAutofit/>
          </a:bodyPr>
          <a:lstStyle/>
          <a:p>
            <a:r>
              <a:rPr lang="en-US" sz="4000" dirty="0">
                <a:latin typeface="+mn-lt"/>
              </a:rPr>
              <a:t>Switch SVI Configuration Example (Cont.)</a:t>
            </a:r>
          </a:p>
        </p:txBody>
      </p:sp>
      <p:sp>
        <p:nvSpPr>
          <p:cNvPr id="4" name="Content Placeholder 3">
            <a:extLst>
              <a:ext uri="{FF2B5EF4-FFF2-40B4-BE49-F238E27FC236}">
                <a16:creationId xmlns:a16="http://schemas.microsoft.com/office/drawing/2014/main" id="{C0B54286-8856-D743-A5B7-6514AC13245F}"/>
              </a:ext>
            </a:extLst>
          </p:cNvPr>
          <p:cNvSpPr>
            <a:spLocks noGrp="1"/>
          </p:cNvSpPr>
          <p:nvPr>
            <p:ph idx="1"/>
          </p:nvPr>
        </p:nvSpPr>
        <p:spPr>
          <a:xfrm>
            <a:off x="632883" y="975784"/>
            <a:ext cx="11040076" cy="1970617"/>
          </a:xfrm>
        </p:spPr>
        <p:txBody>
          <a:bodyPr/>
          <a:lstStyle/>
          <a:p>
            <a:pPr marL="0" indent="0" algn="l"/>
            <a:r>
              <a:rPr lang="en-US" sz="2133" b="1" dirty="0">
                <a:solidFill>
                  <a:srgbClr val="000000"/>
                </a:solidFill>
              </a:rPr>
              <a:t>Step 2: Configure the Default Gateway</a:t>
            </a:r>
            <a:endParaRPr lang="en-US" sz="2133" dirty="0">
              <a:solidFill>
                <a:srgbClr val="000000"/>
              </a:solidFill>
            </a:endParaRPr>
          </a:p>
          <a:p>
            <a:pPr marL="380990" indent="-380990" algn="l">
              <a:buFont typeface="Arial" panose="020B0604020202020204" pitchFamily="34" charset="0"/>
              <a:buChar char="•"/>
            </a:pPr>
            <a:r>
              <a:rPr lang="en-US" sz="2133" dirty="0">
                <a:solidFill>
                  <a:srgbClr val="000000"/>
                </a:solidFill>
              </a:rPr>
              <a:t>The switch should be configured with a default gateway if it will be managed remotely from networks that are not directly connected.</a:t>
            </a:r>
          </a:p>
          <a:p>
            <a:pPr marL="478435" lvl="1" indent="-380990"/>
            <a:r>
              <a:rPr lang="en-US" b="1" dirty="0">
                <a:solidFill>
                  <a:srgbClr val="000000"/>
                </a:solidFill>
              </a:rPr>
              <a:t>Note</a:t>
            </a:r>
            <a:r>
              <a:rPr lang="en-US" dirty="0">
                <a:solidFill>
                  <a:srgbClr val="000000"/>
                </a:solidFill>
              </a:rPr>
              <a:t>: Because, it will receive its default gateway information from a router advertisement (RA) message, the switch does not require an IPv6 default gateway.</a:t>
            </a:r>
          </a:p>
          <a:p>
            <a:pPr marL="380990" indent="-380990" algn="l">
              <a:buFont typeface="Arial" panose="020B0604020202020204" pitchFamily="34" charset="0"/>
              <a:buChar char="•"/>
            </a:pPr>
            <a:endParaRPr lang="en-US" sz="2133" dirty="0">
              <a:solidFill>
                <a:srgbClr val="000000"/>
              </a:solidFill>
            </a:endParaRPr>
          </a:p>
        </p:txBody>
      </p:sp>
      <p:graphicFrame>
        <p:nvGraphicFramePr>
          <p:cNvPr id="5" name="Table 4">
            <a:extLst>
              <a:ext uri="{FF2B5EF4-FFF2-40B4-BE49-F238E27FC236}">
                <a16:creationId xmlns:a16="http://schemas.microsoft.com/office/drawing/2014/main" id="{FC953A50-B6A3-8F48-A4FD-939C0133D8ED}"/>
              </a:ext>
            </a:extLst>
          </p:cNvPr>
          <p:cNvGraphicFramePr>
            <a:graphicFrameLocks noGrp="1"/>
          </p:cNvGraphicFramePr>
          <p:nvPr>
            <p:extLst>
              <p:ext uri="{D42A27DB-BD31-4B8C-83A1-F6EECF244321}">
                <p14:modId xmlns:p14="http://schemas.microsoft.com/office/powerpoint/2010/main" val="313302821"/>
              </p:ext>
            </p:extLst>
          </p:nvPr>
        </p:nvGraphicFramePr>
        <p:xfrm>
          <a:off x="639117" y="2962911"/>
          <a:ext cx="10488200" cy="2671770"/>
        </p:xfrm>
        <a:graphic>
          <a:graphicData uri="http://schemas.openxmlformats.org/drawingml/2006/table">
            <a:tbl>
              <a:tblPr firstRow="1" bandRow="1">
                <a:tableStyleId>{5C22544A-7EE6-4342-B048-85BDC9FD1C3A}</a:tableStyleId>
              </a:tblPr>
              <a:tblGrid>
                <a:gridCol w="4886469">
                  <a:extLst>
                    <a:ext uri="{9D8B030D-6E8A-4147-A177-3AD203B41FA5}">
                      <a16:colId xmlns:a16="http://schemas.microsoft.com/office/drawing/2014/main" val="677433346"/>
                    </a:ext>
                  </a:extLst>
                </a:gridCol>
                <a:gridCol w="5601731">
                  <a:extLst>
                    <a:ext uri="{9D8B030D-6E8A-4147-A177-3AD203B41FA5}">
                      <a16:colId xmlns:a16="http://schemas.microsoft.com/office/drawing/2014/main" val="311618432"/>
                    </a:ext>
                  </a:extLst>
                </a:gridCol>
              </a:tblGrid>
              <a:tr h="494453">
                <a:tc>
                  <a:txBody>
                    <a:bodyPr/>
                    <a:lstStyle/>
                    <a:p>
                      <a:pPr algn="l" fontAlgn="ctr"/>
                      <a:r>
                        <a:rPr lang="en-US" sz="2000" b="1" dirty="0">
                          <a:effectLst/>
                        </a:rPr>
                        <a:t>Task</a:t>
                      </a:r>
                      <a:endParaRPr lang="en-US" sz="2000" dirty="0">
                        <a:effectLst/>
                      </a:endParaRPr>
                    </a:p>
                  </a:txBody>
                  <a:tcPr marL="63500" marR="63500" marT="63500" marB="63500" anchor="ctr"/>
                </a:tc>
                <a:tc>
                  <a:txBody>
                    <a:bodyPr/>
                    <a:lstStyle/>
                    <a:p>
                      <a:pPr algn="l" fontAlgn="ctr"/>
                      <a:r>
                        <a:rPr lang="en-US" sz="2000" b="1" dirty="0">
                          <a:effectLst/>
                        </a:rPr>
                        <a:t>IOS Commands</a:t>
                      </a:r>
                      <a:endParaRPr lang="en-US" sz="2000" dirty="0">
                        <a:effectLst/>
                      </a:endParaRPr>
                    </a:p>
                  </a:txBody>
                  <a:tcPr marL="63500" marR="63500" marT="63500" marB="63500" anchor="ctr"/>
                </a:tc>
                <a:extLst>
                  <a:ext uri="{0D108BD9-81ED-4DB2-BD59-A6C34878D82A}">
                    <a16:rowId xmlns:a16="http://schemas.microsoft.com/office/drawing/2014/main" val="258089149"/>
                  </a:ext>
                </a:extLst>
              </a:tr>
              <a:tr h="494453">
                <a:tc>
                  <a:txBody>
                    <a:bodyPr/>
                    <a:lstStyle/>
                    <a:p>
                      <a:pPr fontAlgn="ctr"/>
                      <a:r>
                        <a:rPr lang="en-US" sz="2000" b="0" dirty="0">
                          <a:effectLst/>
                        </a:rPr>
                        <a:t>Enter global configuration mode.</a:t>
                      </a:r>
                    </a:p>
                  </a:txBody>
                  <a:tcPr marL="63500" marR="63500" marT="63500" marB="63500" anchor="ctr"/>
                </a:tc>
                <a:tc>
                  <a:txBody>
                    <a:bodyPr/>
                    <a:lstStyle/>
                    <a:p>
                      <a:pPr rtl="0" fontAlgn="ctr"/>
                      <a:r>
                        <a:rPr lang="en-US" sz="2000" b="0" dirty="0">
                          <a:effectLst/>
                        </a:rPr>
                        <a:t>S1# </a:t>
                      </a:r>
                      <a:r>
                        <a:rPr lang="en-US" sz="2000" b="1" dirty="0">
                          <a:effectLst/>
                        </a:rPr>
                        <a:t>configure terminal</a:t>
                      </a:r>
                      <a:endParaRPr lang="en-US" sz="2000" b="0" dirty="0">
                        <a:effectLst/>
                      </a:endParaRPr>
                    </a:p>
                  </a:txBody>
                  <a:tcPr marL="63500" marR="63500" marT="63500" marB="63500" anchor="ctr"/>
                </a:tc>
                <a:extLst>
                  <a:ext uri="{0D108BD9-81ED-4DB2-BD59-A6C34878D82A}">
                    <a16:rowId xmlns:a16="http://schemas.microsoft.com/office/drawing/2014/main" val="579198416"/>
                  </a:ext>
                </a:extLst>
              </a:tr>
              <a:tr h="577426">
                <a:tc>
                  <a:txBody>
                    <a:bodyPr/>
                    <a:lstStyle/>
                    <a:p>
                      <a:pPr fontAlgn="ctr"/>
                      <a:r>
                        <a:rPr lang="en-US" sz="2000" b="0" dirty="0">
                          <a:effectLst/>
                        </a:rPr>
                        <a:t>Configure the default gateway for the switch.</a:t>
                      </a:r>
                    </a:p>
                  </a:txBody>
                  <a:tcPr marL="63500" marR="63500" marT="63500" marB="63500" anchor="ctr"/>
                </a:tc>
                <a:tc>
                  <a:txBody>
                    <a:bodyPr/>
                    <a:lstStyle/>
                    <a:p>
                      <a:pPr rtl="0" fontAlgn="ctr"/>
                      <a:r>
                        <a:rPr lang="en-US" sz="2000" b="0" dirty="0">
                          <a:effectLst/>
                        </a:rPr>
                        <a:t>S1(config)# </a:t>
                      </a:r>
                      <a:r>
                        <a:rPr lang="en-US" sz="2000" b="1" dirty="0">
                          <a:effectLst/>
                        </a:rPr>
                        <a:t>ip default-gateway 172.17.99.1</a:t>
                      </a:r>
                      <a:endParaRPr lang="en-US" sz="2000" b="0" dirty="0">
                        <a:effectLst/>
                      </a:endParaRPr>
                    </a:p>
                  </a:txBody>
                  <a:tcPr marL="63500" marR="63500" marT="63500" marB="63500" anchor="ctr"/>
                </a:tc>
                <a:extLst>
                  <a:ext uri="{0D108BD9-81ED-4DB2-BD59-A6C34878D82A}">
                    <a16:rowId xmlns:a16="http://schemas.microsoft.com/office/drawing/2014/main" val="2785895484"/>
                  </a:ext>
                </a:extLst>
              </a:tr>
              <a:tr h="494453">
                <a:tc>
                  <a:txBody>
                    <a:bodyPr/>
                    <a:lstStyle/>
                    <a:p>
                      <a:pPr fontAlgn="ctr"/>
                      <a:r>
                        <a:rPr lang="en-US" sz="2000" b="0" dirty="0">
                          <a:effectLst/>
                        </a:rPr>
                        <a:t>Return to the privileged EXEC mode.</a:t>
                      </a:r>
                    </a:p>
                  </a:txBody>
                  <a:tcPr marL="63500" marR="63500" marT="63500" marB="63500" anchor="ctr"/>
                </a:tc>
                <a:tc>
                  <a:txBody>
                    <a:bodyPr/>
                    <a:lstStyle/>
                    <a:p>
                      <a:pPr rtl="0" fontAlgn="ctr"/>
                      <a:r>
                        <a:rPr lang="en-US" sz="2000" b="0" dirty="0">
                          <a:effectLst/>
                        </a:rPr>
                        <a:t>S1(config-if)# </a:t>
                      </a:r>
                      <a:r>
                        <a:rPr lang="en-US" sz="2000" b="1" dirty="0">
                          <a:effectLst/>
                        </a:rPr>
                        <a:t>end</a:t>
                      </a:r>
                      <a:endParaRPr lang="en-US" sz="2000" b="0" dirty="0">
                        <a:effectLst/>
                      </a:endParaRPr>
                    </a:p>
                  </a:txBody>
                  <a:tcPr marL="63500" marR="63500" marT="63500" marB="63500" anchor="ctr"/>
                </a:tc>
                <a:extLst>
                  <a:ext uri="{0D108BD9-81ED-4DB2-BD59-A6C34878D82A}">
                    <a16:rowId xmlns:a16="http://schemas.microsoft.com/office/drawing/2014/main" val="1509114347"/>
                  </a:ext>
                </a:extLst>
              </a:tr>
              <a:tr h="610985">
                <a:tc>
                  <a:txBody>
                    <a:bodyPr/>
                    <a:lstStyle/>
                    <a:p>
                      <a:pPr fontAlgn="ctr"/>
                      <a:r>
                        <a:rPr lang="en-US" sz="2000" b="0" dirty="0">
                          <a:effectLst/>
                        </a:rPr>
                        <a:t>Save the running config to the startup config.</a:t>
                      </a:r>
                    </a:p>
                  </a:txBody>
                  <a:tcPr marL="63500" marR="63500" marT="63500" marB="63500" anchor="ctr"/>
                </a:tc>
                <a:tc>
                  <a:txBody>
                    <a:bodyPr/>
                    <a:lstStyle/>
                    <a:p>
                      <a:pPr fontAlgn="ctr"/>
                      <a:r>
                        <a:rPr lang="en-US" sz="2000" b="0" dirty="0">
                          <a:effectLst/>
                        </a:rPr>
                        <a:t>S1# </a:t>
                      </a:r>
                      <a:r>
                        <a:rPr lang="en-US" sz="2000" b="1" dirty="0">
                          <a:effectLst/>
                        </a:rPr>
                        <a:t>copy running-config startup-config</a:t>
                      </a:r>
                      <a:endParaRPr lang="en-US" sz="2000" b="0" dirty="0">
                        <a:effectLst/>
                      </a:endParaRPr>
                    </a:p>
                  </a:txBody>
                  <a:tcPr marL="63500" marR="63500" marT="63500" marB="63500" anchor="ctr"/>
                </a:tc>
                <a:extLst>
                  <a:ext uri="{0D108BD9-81ED-4DB2-BD59-A6C34878D82A}">
                    <a16:rowId xmlns:a16="http://schemas.microsoft.com/office/drawing/2014/main" val="1945985895"/>
                  </a:ext>
                </a:extLst>
              </a:tr>
            </a:tbl>
          </a:graphicData>
        </a:graphic>
      </p:graphicFrame>
    </p:spTree>
    <p:custDataLst>
      <p:tags r:id="rId1"/>
    </p:custDataLst>
    <p:extLst>
      <p:ext uri="{BB962C8B-B14F-4D97-AF65-F5344CB8AC3E}">
        <p14:creationId xmlns:p14="http://schemas.microsoft.com/office/powerpoint/2010/main" val="2766933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84205" y="79175"/>
            <a:ext cx="11053176" cy="975783"/>
          </a:xfrm>
        </p:spPr>
        <p:txBody>
          <a:bodyPr>
            <a:normAutofit/>
          </a:bodyPr>
          <a:lstStyle/>
          <a:p>
            <a:r>
              <a:rPr lang="en-US" sz="4000" dirty="0">
                <a:latin typeface="+mn-lt"/>
              </a:rPr>
              <a:t>Switch SVI Configuration Example (Cont.)</a:t>
            </a:r>
          </a:p>
        </p:txBody>
      </p:sp>
      <p:sp>
        <p:nvSpPr>
          <p:cNvPr id="4" name="Content Placeholder 3">
            <a:extLst>
              <a:ext uri="{FF2B5EF4-FFF2-40B4-BE49-F238E27FC236}">
                <a16:creationId xmlns:a16="http://schemas.microsoft.com/office/drawing/2014/main" id="{C0B54286-8856-D743-A5B7-6514AC13245F}"/>
              </a:ext>
            </a:extLst>
          </p:cNvPr>
          <p:cNvSpPr>
            <a:spLocks noGrp="1"/>
          </p:cNvSpPr>
          <p:nvPr>
            <p:ph idx="1"/>
          </p:nvPr>
        </p:nvSpPr>
        <p:spPr>
          <a:xfrm>
            <a:off x="575962" y="1134133"/>
            <a:ext cx="11040076" cy="2136517"/>
          </a:xfrm>
        </p:spPr>
        <p:txBody>
          <a:bodyPr/>
          <a:lstStyle/>
          <a:p>
            <a:pPr marL="0" indent="0" algn="l"/>
            <a:r>
              <a:rPr lang="en-US" sz="2133" b="1" dirty="0">
                <a:solidFill>
                  <a:srgbClr val="000000"/>
                </a:solidFill>
              </a:rPr>
              <a:t>Step 3</a:t>
            </a:r>
            <a:r>
              <a:rPr lang="en-US" sz="2133" dirty="0">
                <a:solidFill>
                  <a:srgbClr val="000000"/>
                </a:solidFill>
              </a:rPr>
              <a:t>: </a:t>
            </a:r>
            <a:r>
              <a:rPr lang="en-US" sz="2133" b="1" dirty="0">
                <a:solidFill>
                  <a:srgbClr val="000000"/>
                </a:solidFill>
              </a:rPr>
              <a:t>Verify Configuration</a:t>
            </a:r>
            <a:endParaRPr lang="en-US" sz="2133" dirty="0">
              <a:solidFill>
                <a:srgbClr val="000000"/>
              </a:solidFill>
            </a:endParaRPr>
          </a:p>
          <a:p>
            <a:pPr marL="380990" indent="-380990" algn="l">
              <a:buFont typeface="Arial" panose="020B0604020202020204" pitchFamily="34" charset="0"/>
              <a:buChar char="•"/>
            </a:pPr>
            <a:r>
              <a:rPr lang="en-US" sz="2133" dirty="0">
                <a:solidFill>
                  <a:srgbClr val="000000"/>
                </a:solidFill>
              </a:rPr>
              <a:t>The </a:t>
            </a:r>
            <a:r>
              <a:rPr lang="en-US" sz="2133" b="1" dirty="0">
                <a:solidFill>
                  <a:srgbClr val="000000"/>
                </a:solidFill>
              </a:rPr>
              <a:t>show ip interface brief</a:t>
            </a:r>
            <a:r>
              <a:rPr lang="en-US" sz="2133" dirty="0">
                <a:solidFill>
                  <a:srgbClr val="000000"/>
                </a:solidFill>
              </a:rPr>
              <a:t> and </a:t>
            </a:r>
            <a:r>
              <a:rPr lang="en-US" sz="2133" b="1" dirty="0">
                <a:solidFill>
                  <a:srgbClr val="000000"/>
                </a:solidFill>
              </a:rPr>
              <a:t>show ipv6 interface brief</a:t>
            </a:r>
            <a:r>
              <a:rPr lang="en-US" sz="2133" dirty="0">
                <a:solidFill>
                  <a:srgbClr val="000000"/>
                </a:solidFill>
              </a:rPr>
              <a:t> commands are useful for determining the status of both physical and virtual interfaces. The output shown confirms that interface VLAN 99 has been configured with an IPv4 and IPv6 address.</a:t>
            </a:r>
          </a:p>
          <a:p>
            <a:pPr marL="97444" lvl="1" indent="0">
              <a:buNone/>
            </a:pPr>
            <a:r>
              <a:rPr lang="en-US" sz="2133" b="1" dirty="0">
                <a:solidFill>
                  <a:srgbClr val="000000"/>
                </a:solidFill>
              </a:rPr>
              <a:t>Note</a:t>
            </a:r>
            <a:r>
              <a:rPr lang="en-US" sz="2133" dirty="0">
                <a:solidFill>
                  <a:srgbClr val="000000"/>
                </a:solidFill>
              </a:rPr>
              <a:t>: An IP address applied to the SVI is only for remote management access to the switch; this does not allow the switch to route Layer 3 packets.</a:t>
            </a:r>
          </a:p>
          <a:p>
            <a:pPr marL="380990" indent="-380990" algn="l">
              <a:buFont typeface="Arial" panose="020B0604020202020204" pitchFamily="34" charset="0"/>
              <a:buChar char="•"/>
            </a:pPr>
            <a:endParaRPr lang="en-US" sz="2133" dirty="0">
              <a:solidFill>
                <a:srgbClr val="000000"/>
              </a:solidFill>
            </a:endParaRPr>
          </a:p>
        </p:txBody>
      </p:sp>
      <p:pic>
        <p:nvPicPr>
          <p:cNvPr id="6" name="Picture 5">
            <a:extLst>
              <a:ext uri="{FF2B5EF4-FFF2-40B4-BE49-F238E27FC236}">
                <a16:creationId xmlns:a16="http://schemas.microsoft.com/office/drawing/2014/main" id="{4F41AAC1-AF44-8641-BE02-E10BD9E6BF90}"/>
              </a:ext>
            </a:extLst>
          </p:cNvPr>
          <p:cNvPicPr>
            <a:picLocks noChangeAspect="1"/>
          </p:cNvPicPr>
          <p:nvPr/>
        </p:nvPicPr>
        <p:blipFill>
          <a:blip r:embed="rId4"/>
          <a:stretch>
            <a:fillRect/>
          </a:stretch>
        </p:blipFill>
        <p:spPr>
          <a:xfrm>
            <a:off x="3113903" y="3429000"/>
            <a:ext cx="6357494" cy="2285438"/>
          </a:xfrm>
          <a:prstGeom prst="rect">
            <a:avLst/>
          </a:prstGeom>
        </p:spPr>
      </p:pic>
    </p:spTree>
    <p:custDataLst>
      <p:tags r:id="rId1"/>
    </p:custDataLst>
    <p:extLst>
      <p:ext uri="{BB962C8B-B14F-4D97-AF65-F5344CB8AC3E}">
        <p14:creationId xmlns:p14="http://schemas.microsoft.com/office/powerpoint/2010/main" val="3890646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32487" y="98855"/>
            <a:ext cx="11127317" cy="975783"/>
          </a:xfrm>
        </p:spPr>
        <p:txBody>
          <a:bodyPr/>
          <a:lstStyle/>
          <a:p>
            <a:r>
              <a:rPr lang="en-US" sz="2133" dirty="0">
                <a:latin typeface="+mn-lt"/>
              </a:rPr>
              <a:t>Configure Switch Ports</a:t>
            </a:r>
            <a:br>
              <a:rPr lang="en-US" dirty="0">
                <a:latin typeface="+mn-lt"/>
              </a:rPr>
            </a:br>
            <a:r>
              <a:rPr lang="en-US" sz="3200" dirty="0">
                <a:latin typeface="+mn-lt"/>
              </a:rPr>
              <a:t>Duplex Communication</a:t>
            </a:r>
          </a:p>
        </p:txBody>
      </p:sp>
      <p:sp>
        <p:nvSpPr>
          <p:cNvPr id="4" name="Content Placeholder 3">
            <a:extLst>
              <a:ext uri="{FF2B5EF4-FFF2-40B4-BE49-F238E27FC236}">
                <a16:creationId xmlns:a16="http://schemas.microsoft.com/office/drawing/2014/main" id="{695BAE28-6863-A948-8D99-61BCD994D06D}"/>
              </a:ext>
            </a:extLst>
          </p:cNvPr>
          <p:cNvSpPr>
            <a:spLocks noGrp="1"/>
          </p:cNvSpPr>
          <p:nvPr>
            <p:ph idx="1"/>
          </p:nvPr>
        </p:nvSpPr>
        <p:spPr>
          <a:xfrm>
            <a:off x="704335" y="1260389"/>
            <a:ext cx="10968624" cy="4635257"/>
          </a:xfrm>
        </p:spPr>
        <p:txBody>
          <a:bodyPr/>
          <a:lstStyle/>
          <a:p>
            <a:pPr marL="457189" indent="-457189" algn="l">
              <a:buFont typeface="Arial" panose="020B0604020202020204" pitchFamily="34" charset="0"/>
              <a:buChar char="•"/>
            </a:pPr>
            <a:r>
              <a:rPr lang="en-US" sz="2000" dirty="0">
                <a:solidFill>
                  <a:srgbClr val="000000"/>
                </a:solidFill>
              </a:rPr>
              <a:t>Full-duplex communication increases bandwidth efficiency by allowing both ends of a connection to transmit and receive data simultaneously. This is also known as bidirectional communication and it requires microsegmentation. </a:t>
            </a:r>
          </a:p>
          <a:p>
            <a:pPr marL="457189" indent="-457189" algn="l">
              <a:buFont typeface="Arial" panose="020B0604020202020204" pitchFamily="34" charset="0"/>
              <a:buChar char="•"/>
            </a:pPr>
            <a:r>
              <a:rPr lang="en-US" sz="2000" dirty="0">
                <a:solidFill>
                  <a:srgbClr val="000000"/>
                </a:solidFill>
              </a:rPr>
              <a:t>A microsegmented LAN is created when a switch port has only one device connected and is operating in full-duplex mode. There is no collision domain associated with a switch port operating in full-duplex mode.</a:t>
            </a:r>
          </a:p>
          <a:p>
            <a:pPr marL="457189" indent="-457189" algn="l">
              <a:buFont typeface="Arial" panose="020B0604020202020204" pitchFamily="34" charset="0"/>
              <a:buChar char="•"/>
            </a:pPr>
            <a:r>
              <a:rPr lang="en-US" sz="2000" dirty="0">
                <a:solidFill>
                  <a:srgbClr val="000000"/>
                </a:solidFill>
              </a:rPr>
              <a:t>Unlike full-duplex communication, half-duplex communication is unidirectional. Half-duplex communication creates performance issues because data can flow in only one direction at a time, often resulting in collisions.</a:t>
            </a:r>
          </a:p>
          <a:p>
            <a:pPr marL="457189" indent="-457189" algn="l">
              <a:buFont typeface="Arial" panose="020B0604020202020204" pitchFamily="34" charset="0"/>
              <a:buChar char="•"/>
            </a:pPr>
            <a:r>
              <a:rPr lang="en-US" sz="2000" dirty="0">
                <a:solidFill>
                  <a:srgbClr val="000000"/>
                </a:solidFill>
              </a:rPr>
              <a:t>Gigabit Ethernet and 10 Gb NICs require full-duplex connections to operate. In full-duplex mode, the collision detection circuit on the NIC is disabled. Full-duplex offers 100 percent efficiency in both directions (transmitting and receiving). This results in a doubling of the potential use of the stated bandwidth.</a:t>
            </a:r>
          </a:p>
        </p:txBody>
      </p:sp>
    </p:spTree>
    <p:custDataLst>
      <p:tags r:id="rId1"/>
    </p:custDataLst>
    <p:extLst>
      <p:ext uri="{BB962C8B-B14F-4D97-AF65-F5344CB8AC3E}">
        <p14:creationId xmlns:p14="http://schemas.microsoft.com/office/powerpoint/2010/main" val="190756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06400" y="1"/>
            <a:ext cx="10720917" cy="975783"/>
          </a:xfrm>
        </p:spPr>
        <p:txBody>
          <a:bodyPr>
            <a:normAutofit/>
          </a:bodyPr>
          <a:lstStyle/>
          <a:p>
            <a:r>
              <a:rPr lang="en-US" sz="4000" dirty="0">
                <a:latin typeface="+mn-lt"/>
              </a:rPr>
              <a:t>Configure Switch Ports at the Physical Layer</a:t>
            </a:r>
          </a:p>
        </p:txBody>
      </p:sp>
      <p:sp>
        <p:nvSpPr>
          <p:cNvPr id="5" name="Content Placeholder 4">
            <a:extLst>
              <a:ext uri="{FF2B5EF4-FFF2-40B4-BE49-F238E27FC236}">
                <a16:creationId xmlns:a16="http://schemas.microsoft.com/office/drawing/2014/main" id="{A396B884-1D95-1541-A427-E52BD7F23F8E}"/>
              </a:ext>
            </a:extLst>
          </p:cNvPr>
          <p:cNvSpPr>
            <a:spLocks noGrp="1"/>
          </p:cNvSpPr>
          <p:nvPr>
            <p:ph idx="1"/>
          </p:nvPr>
        </p:nvSpPr>
        <p:spPr>
          <a:xfrm>
            <a:off x="293512" y="1074302"/>
            <a:ext cx="11604976" cy="4202034"/>
          </a:xfrm>
        </p:spPr>
        <p:txBody>
          <a:bodyPr/>
          <a:lstStyle/>
          <a:p>
            <a:pPr marL="380990" indent="-380990" algn="l">
              <a:buFont typeface="Arial" panose="020B0604020202020204" pitchFamily="34" charset="0"/>
              <a:buChar char="•"/>
            </a:pPr>
            <a:r>
              <a:rPr lang="en-US" sz="1800" dirty="0">
                <a:solidFill>
                  <a:srgbClr val="000000"/>
                </a:solidFill>
              </a:rPr>
              <a:t>Switch ports can be manually configured with specific duplex and speed settings. The respective interface configuration commands are </a:t>
            </a:r>
            <a:r>
              <a:rPr lang="en-US" sz="1800" b="1" dirty="0">
                <a:solidFill>
                  <a:srgbClr val="000000"/>
                </a:solidFill>
              </a:rPr>
              <a:t>duplex</a:t>
            </a:r>
            <a:r>
              <a:rPr lang="en-US" sz="1800" dirty="0">
                <a:solidFill>
                  <a:srgbClr val="000000"/>
                </a:solidFill>
              </a:rPr>
              <a:t> and </a:t>
            </a:r>
            <a:r>
              <a:rPr lang="en-US" sz="1800" b="1" dirty="0">
                <a:solidFill>
                  <a:srgbClr val="000000"/>
                </a:solidFill>
              </a:rPr>
              <a:t>speed</a:t>
            </a:r>
            <a:r>
              <a:rPr lang="en-US" sz="1800" dirty="0">
                <a:solidFill>
                  <a:srgbClr val="000000"/>
                </a:solidFill>
              </a:rPr>
              <a:t>.</a:t>
            </a:r>
          </a:p>
          <a:p>
            <a:pPr marL="380990" indent="-380990" algn="l">
              <a:buFont typeface="Arial" panose="020B0604020202020204" pitchFamily="34" charset="0"/>
              <a:buChar char="•"/>
            </a:pPr>
            <a:r>
              <a:rPr lang="en-US" sz="1800" dirty="0">
                <a:solidFill>
                  <a:srgbClr val="000000"/>
                </a:solidFill>
              </a:rPr>
              <a:t>The default setting for both duplex and speed for switch ports on Cisco Catalyst 2960 and 3560 switches is auto. The 10/100/1000 ports operate in either half- or full-duplex mode when they are set to 10 or 100 Mbps and operate only in full-duplex mode when it is set to 1000 Mbps (1 Gbps). </a:t>
            </a:r>
          </a:p>
          <a:p>
            <a:pPr marL="380990" indent="-380990" algn="l">
              <a:buFont typeface="Arial" panose="020B0604020202020204" pitchFamily="34" charset="0"/>
              <a:buChar char="•"/>
            </a:pPr>
            <a:r>
              <a:rPr lang="en-US" sz="1800" dirty="0">
                <a:solidFill>
                  <a:srgbClr val="000000"/>
                </a:solidFill>
              </a:rPr>
              <a:t>Autonegotiation is useful when the speed and duplex settings of the device connecting to the port are unknown or may change. When connecting to known devices such as servers, dedicated workstations, or network devices, a best practice is to manually set the speed and duplex settings.</a:t>
            </a:r>
          </a:p>
          <a:p>
            <a:pPr marL="380990" indent="-380990" algn="l">
              <a:buFont typeface="Arial" panose="020B0604020202020204" pitchFamily="34" charset="0"/>
              <a:buChar char="•"/>
            </a:pPr>
            <a:r>
              <a:rPr lang="en-US" sz="1800" dirty="0">
                <a:solidFill>
                  <a:srgbClr val="000000"/>
                </a:solidFill>
              </a:rPr>
              <a:t>When troubleshooting switch port issues, it is important that the duplex and speed settings are checked.</a:t>
            </a:r>
          </a:p>
          <a:p>
            <a:pPr marL="0" indent="0" algn="l"/>
            <a:r>
              <a:rPr lang="en-US" sz="1800" b="1" dirty="0">
                <a:solidFill>
                  <a:srgbClr val="000000"/>
                </a:solidFill>
              </a:rPr>
              <a:t>Note</a:t>
            </a:r>
            <a:r>
              <a:rPr lang="en-US" sz="1800" dirty="0">
                <a:solidFill>
                  <a:srgbClr val="000000"/>
                </a:solidFill>
              </a:rPr>
              <a:t>: Mismatched settings for the duplex mode and speed of switch ports can cause connectivity issues. Autonegotiation failure creates mismatched settings.</a:t>
            </a:r>
          </a:p>
          <a:p>
            <a:pPr marL="0" indent="0" algn="l"/>
            <a:endParaRPr lang="en-US" sz="1800" dirty="0">
              <a:solidFill>
                <a:srgbClr val="000000"/>
              </a:solidFill>
            </a:endParaRPr>
          </a:p>
          <a:p>
            <a:pPr marL="0" indent="0" algn="l"/>
            <a:r>
              <a:rPr lang="en-US" sz="1800" dirty="0">
                <a:solidFill>
                  <a:srgbClr val="000000"/>
                </a:solidFill>
              </a:rPr>
              <a:t>All fiber-optic ports, such as 1000BASE-SX ports, operate only at one preset speed and are always full-duplex</a:t>
            </a:r>
          </a:p>
        </p:txBody>
      </p:sp>
    </p:spTree>
    <p:custDataLst>
      <p:tags r:id="rId1"/>
    </p:custDataLst>
    <p:extLst>
      <p:ext uri="{BB962C8B-B14F-4D97-AF65-F5344CB8AC3E}">
        <p14:creationId xmlns:p14="http://schemas.microsoft.com/office/powerpoint/2010/main" val="1954922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08919" y="1"/>
            <a:ext cx="10818398" cy="975783"/>
          </a:xfrm>
        </p:spPr>
        <p:txBody>
          <a:bodyPr>
            <a:normAutofit/>
          </a:bodyPr>
          <a:lstStyle/>
          <a:p>
            <a:r>
              <a:rPr lang="en-US" sz="4000" dirty="0">
                <a:latin typeface="+mn-lt"/>
              </a:rPr>
              <a:t>Configure Switch Ports at the Physical Layer (Cont.)</a:t>
            </a:r>
          </a:p>
        </p:txBody>
      </p:sp>
      <p:pic>
        <p:nvPicPr>
          <p:cNvPr id="8" name="Picture 7">
            <a:extLst>
              <a:ext uri="{FF2B5EF4-FFF2-40B4-BE49-F238E27FC236}">
                <a16:creationId xmlns:a16="http://schemas.microsoft.com/office/drawing/2014/main" id="{96E0510A-4031-B944-B6F8-AB0ED12EB5A2}"/>
              </a:ext>
            </a:extLst>
          </p:cNvPr>
          <p:cNvPicPr>
            <a:picLocks noChangeAspect="1"/>
          </p:cNvPicPr>
          <p:nvPr/>
        </p:nvPicPr>
        <p:blipFill>
          <a:blip r:embed="rId4"/>
          <a:stretch>
            <a:fillRect/>
          </a:stretch>
        </p:blipFill>
        <p:spPr>
          <a:xfrm>
            <a:off x="1979042" y="839859"/>
            <a:ext cx="7169233" cy="1907060"/>
          </a:xfrm>
          <a:prstGeom prst="rect">
            <a:avLst/>
          </a:prstGeom>
        </p:spPr>
      </p:pic>
      <p:graphicFrame>
        <p:nvGraphicFramePr>
          <p:cNvPr id="6" name="Content Placeholder 5">
            <a:extLst>
              <a:ext uri="{FF2B5EF4-FFF2-40B4-BE49-F238E27FC236}">
                <a16:creationId xmlns:a16="http://schemas.microsoft.com/office/drawing/2014/main" id="{76944CB1-F5B7-1041-83DE-84A8F381E5F5}"/>
              </a:ext>
            </a:extLst>
          </p:cNvPr>
          <p:cNvGraphicFramePr>
            <a:graphicFrameLocks noGrp="1"/>
          </p:cNvGraphicFramePr>
          <p:nvPr>
            <p:ph idx="1"/>
            <p:extLst>
              <p:ext uri="{D42A27DB-BD31-4B8C-83A1-F6EECF244321}">
                <p14:modId xmlns:p14="http://schemas.microsoft.com/office/powerpoint/2010/main" val="2243840601"/>
              </p:ext>
            </p:extLst>
          </p:nvPr>
        </p:nvGraphicFramePr>
        <p:xfrm>
          <a:off x="575733" y="2817339"/>
          <a:ext cx="11040534" cy="2842702"/>
        </p:xfrm>
        <a:graphic>
          <a:graphicData uri="http://schemas.openxmlformats.org/drawingml/2006/table">
            <a:tbl>
              <a:tblPr firstRow="1" bandRow="1">
                <a:tableStyleId>{5C22544A-7EE6-4342-B048-85BDC9FD1C3A}</a:tableStyleId>
              </a:tblPr>
              <a:tblGrid>
                <a:gridCol w="5520267">
                  <a:extLst>
                    <a:ext uri="{9D8B030D-6E8A-4147-A177-3AD203B41FA5}">
                      <a16:colId xmlns:a16="http://schemas.microsoft.com/office/drawing/2014/main" val="2304275337"/>
                    </a:ext>
                  </a:extLst>
                </a:gridCol>
                <a:gridCol w="5520267">
                  <a:extLst>
                    <a:ext uri="{9D8B030D-6E8A-4147-A177-3AD203B41FA5}">
                      <a16:colId xmlns:a16="http://schemas.microsoft.com/office/drawing/2014/main" val="2016920756"/>
                    </a:ext>
                  </a:extLst>
                </a:gridCol>
              </a:tblGrid>
              <a:tr h="370592">
                <a:tc>
                  <a:txBody>
                    <a:bodyPr/>
                    <a:lstStyle/>
                    <a:p>
                      <a:pPr algn="l" fontAlgn="ctr"/>
                      <a:r>
                        <a:rPr lang="en-US" sz="1600" b="1" dirty="0">
                          <a:effectLst/>
                        </a:rPr>
                        <a:t>Task</a:t>
                      </a:r>
                      <a:endParaRPr lang="en-US" sz="1600" dirty="0">
                        <a:effectLst/>
                      </a:endParaRPr>
                    </a:p>
                  </a:txBody>
                  <a:tcPr marL="63500" marR="63500" marT="63500" marB="63500" anchor="ctr"/>
                </a:tc>
                <a:tc>
                  <a:txBody>
                    <a:bodyPr/>
                    <a:lstStyle/>
                    <a:p>
                      <a:pPr algn="l" fontAlgn="ctr"/>
                      <a:r>
                        <a:rPr lang="en-US" sz="1600" b="1" dirty="0">
                          <a:effectLst/>
                        </a:rPr>
                        <a:t>IOS Commands</a:t>
                      </a:r>
                      <a:endParaRPr lang="en-US" sz="1600" dirty="0">
                        <a:effectLst/>
                      </a:endParaRPr>
                    </a:p>
                  </a:txBody>
                  <a:tcPr marL="63500" marR="63500" marT="63500" marB="63500" anchor="ctr"/>
                </a:tc>
                <a:extLst>
                  <a:ext uri="{0D108BD9-81ED-4DB2-BD59-A6C34878D82A}">
                    <a16:rowId xmlns:a16="http://schemas.microsoft.com/office/drawing/2014/main" val="2734843926"/>
                  </a:ext>
                </a:extLst>
              </a:tr>
              <a:tr h="411977">
                <a:tc>
                  <a:txBody>
                    <a:bodyPr/>
                    <a:lstStyle/>
                    <a:p>
                      <a:pPr fontAlgn="ctr"/>
                      <a:r>
                        <a:rPr lang="en-US" sz="1600" b="0" dirty="0">
                          <a:effectLst/>
                        </a:rPr>
                        <a:t>Enter global configuration mode.</a:t>
                      </a:r>
                    </a:p>
                  </a:txBody>
                  <a:tcPr marL="63500" marR="63500" marT="63500" marB="63500" anchor="ctr"/>
                </a:tc>
                <a:tc>
                  <a:txBody>
                    <a:bodyPr/>
                    <a:lstStyle/>
                    <a:p>
                      <a:pPr rtl="0" fontAlgn="ctr"/>
                      <a:r>
                        <a:rPr lang="en-US" sz="1600" b="0" dirty="0">
                          <a:effectLst/>
                        </a:rPr>
                        <a:t>S1# </a:t>
                      </a:r>
                      <a:r>
                        <a:rPr lang="en-US" sz="1600" b="1" dirty="0">
                          <a:effectLst/>
                        </a:rPr>
                        <a:t>configure terminal</a:t>
                      </a:r>
                      <a:endParaRPr lang="en-US" sz="1600" b="0" dirty="0">
                        <a:effectLst/>
                      </a:endParaRPr>
                    </a:p>
                  </a:txBody>
                  <a:tcPr marL="63500" marR="63500" marT="63500" marB="63500" anchor="ctr"/>
                </a:tc>
                <a:extLst>
                  <a:ext uri="{0D108BD9-81ED-4DB2-BD59-A6C34878D82A}">
                    <a16:rowId xmlns:a16="http://schemas.microsoft.com/office/drawing/2014/main" val="3513415513"/>
                  </a:ext>
                </a:extLst>
              </a:tr>
              <a:tr h="411977">
                <a:tc>
                  <a:txBody>
                    <a:bodyPr/>
                    <a:lstStyle/>
                    <a:p>
                      <a:pPr fontAlgn="ctr"/>
                      <a:r>
                        <a:rPr lang="en-US" sz="1600" b="0" dirty="0">
                          <a:effectLst/>
                        </a:rPr>
                        <a:t>Enter interface configuration mode.</a:t>
                      </a:r>
                    </a:p>
                  </a:txBody>
                  <a:tcPr marL="63500" marR="63500" marT="63500" marB="63500" anchor="ctr"/>
                </a:tc>
                <a:tc>
                  <a:txBody>
                    <a:bodyPr/>
                    <a:lstStyle/>
                    <a:p>
                      <a:pPr rtl="0" fontAlgn="ctr"/>
                      <a:r>
                        <a:rPr lang="en-US" sz="1600" b="0" dirty="0">
                          <a:effectLst/>
                        </a:rPr>
                        <a:t>S1(config)# </a:t>
                      </a:r>
                      <a:r>
                        <a:rPr lang="en-US" sz="1600" b="1" dirty="0">
                          <a:effectLst/>
                        </a:rPr>
                        <a:t>interface FastEthernet 0/1</a:t>
                      </a:r>
                      <a:endParaRPr lang="en-US" sz="1600" b="0" dirty="0">
                        <a:effectLst/>
                      </a:endParaRPr>
                    </a:p>
                  </a:txBody>
                  <a:tcPr marL="63500" marR="63500" marT="63500" marB="63500" anchor="ctr"/>
                </a:tc>
                <a:extLst>
                  <a:ext uri="{0D108BD9-81ED-4DB2-BD59-A6C34878D82A}">
                    <a16:rowId xmlns:a16="http://schemas.microsoft.com/office/drawing/2014/main" val="89222106"/>
                  </a:ext>
                </a:extLst>
              </a:tr>
              <a:tr h="411977">
                <a:tc>
                  <a:txBody>
                    <a:bodyPr/>
                    <a:lstStyle/>
                    <a:p>
                      <a:pPr fontAlgn="ctr"/>
                      <a:r>
                        <a:rPr lang="en-US" sz="1600" b="0" dirty="0">
                          <a:effectLst/>
                        </a:rPr>
                        <a:t>Configure the interface duplex.</a:t>
                      </a:r>
                    </a:p>
                  </a:txBody>
                  <a:tcPr marL="63500" marR="63500" marT="63500" marB="63500" anchor="ctr"/>
                </a:tc>
                <a:tc>
                  <a:txBody>
                    <a:bodyPr/>
                    <a:lstStyle/>
                    <a:p>
                      <a:pPr rtl="0" fontAlgn="ctr"/>
                      <a:r>
                        <a:rPr lang="en-US" sz="1600" b="0" dirty="0">
                          <a:effectLst/>
                        </a:rPr>
                        <a:t>S1(config-if)# </a:t>
                      </a:r>
                      <a:r>
                        <a:rPr lang="en-US" sz="1600" b="1" dirty="0">
                          <a:effectLst/>
                        </a:rPr>
                        <a:t>duplex full</a:t>
                      </a:r>
                      <a:endParaRPr lang="en-US" sz="1600" b="0" dirty="0">
                        <a:effectLst/>
                      </a:endParaRPr>
                    </a:p>
                  </a:txBody>
                  <a:tcPr marL="63500" marR="63500" marT="63500" marB="63500" anchor="ctr"/>
                </a:tc>
                <a:extLst>
                  <a:ext uri="{0D108BD9-81ED-4DB2-BD59-A6C34878D82A}">
                    <a16:rowId xmlns:a16="http://schemas.microsoft.com/office/drawing/2014/main" val="3638095095"/>
                  </a:ext>
                </a:extLst>
              </a:tr>
              <a:tr h="411977">
                <a:tc>
                  <a:txBody>
                    <a:bodyPr/>
                    <a:lstStyle/>
                    <a:p>
                      <a:pPr fontAlgn="ctr"/>
                      <a:r>
                        <a:rPr lang="en-US" sz="1600" b="0" dirty="0">
                          <a:effectLst/>
                        </a:rPr>
                        <a:t>Configure the interface speed.</a:t>
                      </a:r>
                    </a:p>
                  </a:txBody>
                  <a:tcPr marL="63500" marR="63500" marT="63500" marB="63500" anchor="ctr"/>
                </a:tc>
                <a:tc>
                  <a:txBody>
                    <a:bodyPr/>
                    <a:lstStyle/>
                    <a:p>
                      <a:pPr rtl="0" fontAlgn="ctr"/>
                      <a:r>
                        <a:rPr lang="en-US" sz="1600" b="0" dirty="0">
                          <a:effectLst/>
                        </a:rPr>
                        <a:t>S1(config-if)# </a:t>
                      </a:r>
                      <a:r>
                        <a:rPr lang="en-US" sz="1600" b="1" dirty="0">
                          <a:effectLst/>
                        </a:rPr>
                        <a:t>speed 100</a:t>
                      </a:r>
                      <a:endParaRPr lang="en-US" sz="1600" b="0" dirty="0">
                        <a:effectLst/>
                      </a:endParaRPr>
                    </a:p>
                  </a:txBody>
                  <a:tcPr marL="63500" marR="63500" marT="63500" marB="63500" anchor="ctr"/>
                </a:tc>
                <a:extLst>
                  <a:ext uri="{0D108BD9-81ED-4DB2-BD59-A6C34878D82A}">
                    <a16:rowId xmlns:a16="http://schemas.microsoft.com/office/drawing/2014/main" val="861447071"/>
                  </a:ext>
                </a:extLst>
              </a:tr>
              <a:tr h="411977">
                <a:tc>
                  <a:txBody>
                    <a:bodyPr/>
                    <a:lstStyle/>
                    <a:p>
                      <a:pPr fontAlgn="ctr"/>
                      <a:r>
                        <a:rPr lang="en-US" sz="1600" b="0" dirty="0">
                          <a:effectLst/>
                        </a:rPr>
                        <a:t>Return to the privileged EXEC mode.</a:t>
                      </a:r>
                    </a:p>
                  </a:txBody>
                  <a:tcPr marL="63500" marR="63500" marT="63500" marB="63500" anchor="ctr"/>
                </a:tc>
                <a:tc>
                  <a:txBody>
                    <a:bodyPr/>
                    <a:lstStyle/>
                    <a:p>
                      <a:pPr rtl="0" fontAlgn="ctr"/>
                      <a:r>
                        <a:rPr lang="en-US" sz="1600" b="0" dirty="0">
                          <a:effectLst/>
                        </a:rPr>
                        <a:t>S1(config-if)# </a:t>
                      </a:r>
                      <a:r>
                        <a:rPr lang="en-US" sz="1600" b="1" dirty="0">
                          <a:effectLst/>
                        </a:rPr>
                        <a:t>end</a:t>
                      </a:r>
                      <a:endParaRPr lang="en-US" sz="1600" b="0" dirty="0">
                        <a:effectLst/>
                      </a:endParaRPr>
                    </a:p>
                  </a:txBody>
                  <a:tcPr marL="63500" marR="63500" marT="63500" marB="63500" anchor="ctr"/>
                </a:tc>
                <a:extLst>
                  <a:ext uri="{0D108BD9-81ED-4DB2-BD59-A6C34878D82A}">
                    <a16:rowId xmlns:a16="http://schemas.microsoft.com/office/drawing/2014/main" val="2434775672"/>
                  </a:ext>
                </a:extLst>
              </a:tr>
              <a:tr h="411977">
                <a:tc>
                  <a:txBody>
                    <a:bodyPr/>
                    <a:lstStyle/>
                    <a:p>
                      <a:pPr fontAlgn="ctr"/>
                      <a:r>
                        <a:rPr lang="en-US" sz="1600" b="0" dirty="0">
                          <a:effectLst/>
                        </a:rPr>
                        <a:t>Save the running config to the startup config.</a:t>
                      </a:r>
                    </a:p>
                  </a:txBody>
                  <a:tcPr marL="63500" marR="63500" marT="63500" marB="63500" anchor="ctr"/>
                </a:tc>
                <a:tc>
                  <a:txBody>
                    <a:bodyPr/>
                    <a:lstStyle/>
                    <a:p>
                      <a:pPr fontAlgn="ctr"/>
                      <a:r>
                        <a:rPr lang="en-US" sz="1600" b="0" dirty="0">
                          <a:effectLst/>
                        </a:rPr>
                        <a:t>S1# </a:t>
                      </a:r>
                      <a:r>
                        <a:rPr lang="en-US" sz="1600" b="1" dirty="0">
                          <a:effectLst/>
                        </a:rPr>
                        <a:t>copy running-config startup-config</a:t>
                      </a:r>
                      <a:endParaRPr lang="en-US" sz="1600" b="0" dirty="0">
                        <a:effectLst/>
                      </a:endParaRPr>
                    </a:p>
                  </a:txBody>
                  <a:tcPr marL="63500" marR="63500" marT="63500" marB="63500" anchor="ctr"/>
                </a:tc>
                <a:extLst>
                  <a:ext uri="{0D108BD9-81ED-4DB2-BD59-A6C34878D82A}">
                    <a16:rowId xmlns:a16="http://schemas.microsoft.com/office/drawing/2014/main" val="3062735568"/>
                  </a:ext>
                </a:extLst>
              </a:tr>
            </a:tbl>
          </a:graphicData>
        </a:graphic>
      </p:graphicFrame>
    </p:spTree>
    <p:custDataLst>
      <p:tags r:id="rId1"/>
    </p:custDataLst>
    <p:extLst>
      <p:ext uri="{BB962C8B-B14F-4D97-AF65-F5344CB8AC3E}">
        <p14:creationId xmlns:p14="http://schemas.microsoft.com/office/powerpoint/2010/main" val="2668182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08919" y="1"/>
            <a:ext cx="10818398" cy="975783"/>
          </a:xfrm>
        </p:spPr>
        <p:txBody>
          <a:bodyPr>
            <a:normAutofit/>
          </a:bodyPr>
          <a:lstStyle/>
          <a:p>
            <a:r>
              <a:rPr lang="en-US" sz="4000" dirty="0">
                <a:latin typeface="+mn-lt"/>
              </a:rPr>
              <a:t>Auto-MDIX</a:t>
            </a:r>
          </a:p>
        </p:txBody>
      </p:sp>
      <p:sp>
        <p:nvSpPr>
          <p:cNvPr id="4" name="Content Placeholder 3">
            <a:extLst>
              <a:ext uri="{FF2B5EF4-FFF2-40B4-BE49-F238E27FC236}">
                <a16:creationId xmlns:a16="http://schemas.microsoft.com/office/drawing/2014/main" id="{779CC4AE-33F5-C341-B1B8-F70EA421908D}"/>
              </a:ext>
            </a:extLst>
          </p:cNvPr>
          <p:cNvSpPr>
            <a:spLocks noGrp="1"/>
          </p:cNvSpPr>
          <p:nvPr>
            <p:ph idx="1"/>
          </p:nvPr>
        </p:nvSpPr>
        <p:spPr>
          <a:xfrm>
            <a:off x="632883" y="975783"/>
            <a:ext cx="11040076" cy="4919863"/>
          </a:xfrm>
        </p:spPr>
        <p:txBody>
          <a:bodyPr/>
          <a:lstStyle/>
          <a:p>
            <a:pPr marL="380990" indent="-380990" algn="l">
              <a:buFont typeface="Arial" panose="020B0604020202020204" pitchFamily="34" charset="0"/>
              <a:buChar char="•"/>
            </a:pPr>
            <a:r>
              <a:rPr lang="en-US" sz="1800" dirty="0">
                <a:solidFill>
                  <a:srgbClr val="000000"/>
                </a:solidFill>
              </a:rPr>
              <a:t>When automatic medium-dependent interface crossover (auto-MDIX) is enabled, the switch interface automatically detects the required cable connection type (straight-through or crossover) and configures the connection appropriately. </a:t>
            </a:r>
          </a:p>
          <a:p>
            <a:pPr marL="380990" indent="-380990" algn="l">
              <a:buFont typeface="Arial" panose="020B0604020202020204" pitchFamily="34" charset="0"/>
              <a:buChar char="•"/>
            </a:pPr>
            <a:r>
              <a:rPr lang="en-US" sz="1800" dirty="0">
                <a:solidFill>
                  <a:srgbClr val="000000"/>
                </a:solidFill>
              </a:rPr>
              <a:t>When connecting to switches without the auto-MDIX feature, straight-through cables must be used to connect to devices such as servers, workstations, or routers. Crossover cables must be used to connect to other switches or repeaters.</a:t>
            </a:r>
          </a:p>
          <a:p>
            <a:pPr marL="380990" indent="-380990" algn="l">
              <a:buFont typeface="Arial" panose="020B0604020202020204" pitchFamily="34" charset="0"/>
              <a:buChar char="•"/>
            </a:pPr>
            <a:r>
              <a:rPr lang="en-US" sz="1800" dirty="0">
                <a:solidFill>
                  <a:srgbClr val="000000"/>
                </a:solidFill>
              </a:rPr>
              <a:t>With auto-MDIX enabled, either type of cable can be used to connect to other devices, and the interface automatically adjusts to communicate successfully. </a:t>
            </a:r>
          </a:p>
          <a:p>
            <a:pPr marL="380990" indent="-380990" algn="l">
              <a:buFont typeface="Arial" panose="020B0604020202020204" pitchFamily="34" charset="0"/>
              <a:buChar char="•"/>
            </a:pPr>
            <a:r>
              <a:rPr lang="en-US" sz="1800" dirty="0">
                <a:solidFill>
                  <a:srgbClr val="000000"/>
                </a:solidFill>
              </a:rPr>
              <a:t>On newer Cisco switches, the </a:t>
            </a:r>
            <a:r>
              <a:rPr lang="en-US" sz="1800" b="1" dirty="0">
                <a:solidFill>
                  <a:srgbClr val="000000"/>
                </a:solidFill>
              </a:rPr>
              <a:t>mdix auto</a:t>
            </a:r>
            <a:r>
              <a:rPr lang="en-US" sz="1800" dirty="0">
                <a:solidFill>
                  <a:srgbClr val="000000"/>
                </a:solidFill>
              </a:rPr>
              <a:t> interface configuration mode command enables the feature. When using auto-MDIX on an interface, the interface speed and duplex must be set to </a:t>
            </a:r>
            <a:r>
              <a:rPr lang="en-US" sz="1800" b="1" dirty="0">
                <a:solidFill>
                  <a:srgbClr val="000000"/>
                </a:solidFill>
              </a:rPr>
              <a:t>auto</a:t>
            </a:r>
            <a:r>
              <a:rPr lang="en-US" sz="1800" dirty="0">
                <a:solidFill>
                  <a:srgbClr val="000000"/>
                </a:solidFill>
              </a:rPr>
              <a:t> so that the feature operates correctly.</a:t>
            </a:r>
          </a:p>
          <a:p>
            <a:pPr marL="0" indent="0" algn="l"/>
            <a:r>
              <a:rPr lang="en-US" sz="1800" b="1" dirty="0">
                <a:solidFill>
                  <a:srgbClr val="000000"/>
                </a:solidFill>
              </a:rPr>
              <a:t>Note</a:t>
            </a:r>
            <a:r>
              <a:rPr lang="en-US" sz="1800" dirty="0">
                <a:solidFill>
                  <a:srgbClr val="000000"/>
                </a:solidFill>
              </a:rPr>
              <a:t>: The auto-MDIX feature is enabled by default on Catalyst 2960 and Catalyst 3560 switches but is not available on the older Catalyst 2950 and Catalyst 3550 switches.</a:t>
            </a:r>
          </a:p>
          <a:p>
            <a:pPr marL="0" indent="0" algn="l"/>
            <a:r>
              <a:rPr lang="en-US" sz="1800" dirty="0">
                <a:solidFill>
                  <a:srgbClr val="000000"/>
                </a:solidFill>
              </a:rPr>
              <a:t>To examine the auto-MDIX setting for a specific interface, use the </a:t>
            </a:r>
            <a:r>
              <a:rPr lang="en-US" sz="1800" b="1" dirty="0">
                <a:solidFill>
                  <a:srgbClr val="000000"/>
                </a:solidFill>
              </a:rPr>
              <a:t>show controllers ethernet-controller</a:t>
            </a:r>
            <a:r>
              <a:rPr lang="en-US" sz="1800" dirty="0">
                <a:solidFill>
                  <a:srgbClr val="000000"/>
                </a:solidFill>
              </a:rPr>
              <a:t> command with the </a:t>
            </a:r>
            <a:r>
              <a:rPr lang="en-US" sz="1800" b="1" dirty="0">
                <a:solidFill>
                  <a:srgbClr val="000000"/>
                </a:solidFill>
              </a:rPr>
              <a:t>phy</a:t>
            </a:r>
            <a:r>
              <a:rPr lang="en-US" sz="1800" dirty="0">
                <a:solidFill>
                  <a:srgbClr val="000000"/>
                </a:solidFill>
              </a:rPr>
              <a:t> keyword. To limit the output to lines referencing auto-MDIX, use the </a:t>
            </a:r>
            <a:r>
              <a:rPr lang="en-US" sz="1800" b="1" dirty="0">
                <a:solidFill>
                  <a:srgbClr val="000000"/>
                </a:solidFill>
              </a:rPr>
              <a:t>include Auto-MDIX</a:t>
            </a:r>
            <a:r>
              <a:rPr lang="en-US" sz="1800" dirty="0">
                <a:solidFill>
                  <a:srgbClr val="000000"/>
                </a:solidFill>
              </a:rPr>
              <a:t> filter. </a:t>
            </a:r>
          </a:p>
          <a:p>
            <a:pPr marL="380990" indent="-380990" algn="l">
              <a:buFont typeface="Arial" panose="020B0604020202020204" pitchFamily="34" charset="0"/>
              <a:buChar char="•"/>
            </a:pPr>
            <a:endParaRPr lang="en-US" sz="1800" dirty="0">
              <a:solidFill>
                <a:srgbClr val="000000"/>
              </a:solidFill>
            </a:endParaRPr>
          </a:p>
          <a:p>
            <a:pPr marL="380990" indent="-380990" algn="l">
              <a:buFont typeface="Arial" panose="020B0604020202020204" pitchFamily="34" charset="0"/>
              <a:buChar char="•"/>
            </a:pPr>
            <a:endParaRPr lang="en-US" sz="1800" dirty="0">
              <a:solidFill>
                <a:srgbClr val="000000"/>
              </a:solidFill>
            </a:endParaRPr>
          </a:p>
        </p:txBody>
      </p:sp>
    </p:spTree>
    <p:custDataLst>
      <p:tags r:id="rId1"/>
    </p:custDataLst>
    <p:extLst>
      <p:ext uri="{BB962C8B-B14F-4D97-AF65-F5344CB8AC3E}">
        <p14:creationId xmlns:p14="http://schemas.microsoft.com/office/powerpoint/2010/main" val="2348844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84205" y="1"/>
            <a:ext cx="10843112" cy="975783"/>
          </a:xfrm>
        </p:spPr>
        <p:txBody>
          <a:bodyPr>
            <a:normAutofit/>
          </a:bodyPr>
          <a:lstStyle/>
          <a:p>
            <a:r>
              <a:rPr lang="en-US" sz="4000" dirty="0">
                <a:latin typeface="+mn-lt"/>
              </a:rPr>
              <a:t>Switch Verification Commands</a:t>
            </a:r>
          </a:p>
        </p:txBody>
      </p:sp>
      <p:graphicFrame>
        <p:nvGraphicFramePr>
          <p:cNvPr id="6" name="Content Placeholder 5">
            <a:extLst>
              <a:ext uri="{FF2B5EF4-FFF2-40B4-BE49-F238E27FC236}">
                <a16:creationId xmlns:a16="http://schemas.microsoft.com/office/drawing/2014/main" id="{707882DF-3AA5-E54C-A883-54D64549879E}"/>
              </a:ext>
            </a:extLst>
          </p:cNvPr>
          <p:cNvGraphicFramePr>
            <a:graphicFrameLocks noGrp="1"/>
          </p:cNvGraphicFramePr>
          <p:nvPr>
            <p:ph idx="1"/>
            <p:extLst>
              <p:ext uri="{D42A27DB-BD31-4B8C-83A1-F6EECF244321}">
                <p14:modId xmlns:p14="http://schemas.microsoft.com/office/powerpoint/2010/main" val="2910985018"/>
              </p:ext>
            </p:extLst>
          </p:nvPr>
        </p:nvGraphicFramePr>
        <p:xfrm>
          <a:off x="575733" y="975784"/>
          <a:ext cx="11040534" cy="4627805"/>
        </p:xfrm>
        <a:graphic>
          <a:graphicData uri="http://schemas.openxmlformats.org/drawingml/2006/table">
            <a:tbl>
              <a:tblPr firstRow="1" bandRow="1">
                <a:tableStyleId>{5C22544A-7EE6-4342-B048-85BDC9FD1C3A}</a:tableStyleId>
              </a:tblPr>
              <a:tblGrid>
                <a:gridCol w="4531727">
                  <a:extLst>
                    <a:ext uri="{9D8B030D-6E8A-4147-A177-3AD203B41FA5}">
                      <a16:colId xmlns:a16="http://schemas.microsoft.com/office/drawing/2014/main" val="982421254"/>
                    </a:ext>
                  </a:extLst>
                </a:gridCol>
                <a:gridCol w="6508807">
                  <a:extLst>
                    <a:ext uri="{9D8B030D-6E8A-4147-A177-3AD203B41FA5}">
                      <a16:colId xmlns:a16="http://schemas.microsoft.com/office/drawing/2014/main" val="1082908154"/>
                    </a:ext>
                  </a:extLst>
                </a:gridCol>
              </a:tblGrid>
              <a:tr h="477503">
                <a:tc>
                  <a:txBody>
                    <a:bodyPr/>
                    <a:lstStyle/>
                    <a:p>
                      <a:pPr algn="l" fontAlgn="ctr"/>
                      <a:r>
                        <a:rPr lang="en-US" sz="1600" b="1" dirty="0">
                          <a:effectLst/>
                        </a:rPr>
                        <a:t>Task</a:t>
                      </a:r>
                      <a:endParaRPr lang="en-US" sz="1600" dirty="0">
                        <a:effectLst/>
                      </a:endParaRPr>
                    </a:p>
                  </a:txBody>
                  <a:tcPr marL="63500" marR="63500" marT="63500" marB="63500" anchor="ctr"/>
                </a:tc>
                <a:tc>
                  <a:txBody>
                    <a:bodyPr/>
                    <a:lstStyle/>
                    <a:p>
                      <a:pPr algn="l" fontAlgn="ctr"/>
                      <a:r>
                        <a:rPr lang="en-US" sz="1600" b="1" dirty="0">
                          <a:effectLst/>
                        </a:rPr>
                        <a:t>IOS Commands</a:t>
                      </a:r>
                      <a:endParaRPr lang="en-US" sz="1600" dirty="0">
                        <a:effectLst/>
                      </a:endParaRPr>
                    </a:p>
                  </a:txBody>
                  <a:tcPr marL="63500" marR="63500" marT="63500" marB="63500" anchor="ctr"/>
                </a:tc>
                <a:extLst>
                  <a:ext uri="{0D108BD9-81ED-4DB2-BD59-A6C34878D82A}">
                    <a16:rowId xmlns:a16="http://schemas.microsoft.com/office/drawing/2014/main" val="1091767981"/>
                  </a:ext>
                </a:extLst>
              </a:tr>
              <a:tr h="477503">
                <a:tc>
                  <a:txBody>
                    <a:bodyPr/>
                    <a:lstStyle/>
                    <a:p>
                      <a:pPr fontAlgn="ctr"/>
                      <a:r>
                        <a:rPr lang="en-US" sz="1600" b="0" dirty="0">
                          <a:effectLst/>
                        </a:rPr>
                        <a:t>Display interface status and configuration.</a:t>
                      </a:r>
                    </a:p>
                  </a:txBody>
                  <a:tcPr marL="63500" marR="63500" marT="63500" marB="63500" anchor="ctr"/>
                </a:tc>
                <a:tc>
                  <a:txBody>
                    <a:bodyPr/>
                    <a:lstStyle/>
                    <a:p>
                      <a:pPr rtl="0" fontAlgn="ctr"/>
                      <a:r>
                        <a:rPr lang="en-US" sz="1600" b="0" dirty="0">
                          <a:effectLst/>
                        </a:rPr>
                        <a:t>S1# </a:t>
                      </a:r>
                      <a:r>
                        <a:rPr lang="en-US" sz="1600" b="1" dirty="0">
                          <a:effectLst/>
                        </a:rPr>
                        <a:t>show interfaces</a:t>
                      </a:r>
                      <a:r>
                        <a:rPr lang="en-US" sz="1600" b="0" dirty="0">
                          <a:effectLst/>
                        </a:rPr>
                        <a:t> [</a:t>
                      </a:r>
                      <a:r>
                        <a:rPr lang="en-US" sz="1600" b="0" i="1" dirty="0">
                          <a:effectLst/>
                        </a:rPr>
                        <a:t>interface-id</a:t>
                      </a:r>
                      <a:r>
                        <a:rPr lang="en-US" sz="1600" b="0" dirty="0">
                          <a:effectLst/>
                        </a:rPr>
                        <a:t>]</a:t>
                      </a:r>
                    </a:p>
                  </a:txBody>
                  <a:tcPr marL="63500" marR="63500" marT="63500" marB="63500" anchor="ctr"/>
                </a:tc>
                <a:extLst>
                  <a:ext uri="{0D108BD9-81ED-4DB2-BD59-A6C34878D82A}">
                    <a16:rowId xmlns:a16="http://schemas.microsoft.com/office/drawing/2014/main" val="4166051557"/>
                  </a:ext>
                </a:extLst>
              </a:tr>
              <a:tr h="477503">
                <a:tc>
                  <a:txBody>
                    <a:bodyPr/>
                    <a:lstStyle/>
                    <a:p>
                      <a:pPr fontAlgn="ctr"/>
                      <a:r>
                        <a:rPr lang="en-US" sz="1600" b="0" dirty="0">
                          <a:effectLst/>
                        </a:rPr>
                        <a:t>Display current startup configuration.</a:t>
                      </a:r>
                    </a:p>
                  </a:txBody>
                  <a:tcPr marL="63500" marR="63500" marT="63500" marB="63500" anchor="ctr"/>
                </a:tc>
                <a:tc>
                  <a:txBody>
                    <a:bodyPr/>
                    <a:lstStyle/>
                    <a:p>
                      <a:pPr rtl="0" fontAlgn="ctr"/>
                      <a:r>
                        <a:rPr lang="en-US" sz="1600" b="0" dirty="0">
                          <a:effectLst/>
                        </a:rPr>
                        <a:t>S1# </a:t>
                      </a:r>
                      <a:r>
                        <a:rPr lang="en-US" sz="1600" b="1" dirty="0">
                          <a:effectLst/>
                        </a:rPr>
                        <a:t>show startup-config</a:t>
                      </a:r>
                      <a:endParaRPr lang="en-US" sz="1600" b="0" dirty="0">
                        <a:effectLst/>
                      </a:endParaRPr>
                    </a:p>
                  </a:txBody>
                  <a:tcPr marL="63500" marR="63500" marT="63500" marB="63500" anchor="ctr"/>
                </a:tc>
                <a:extLst>
                  <a:ext uri="{0D108BD9-81ED-4DB2-BD59-A6C34878D82A}">
                    <a16:rowId xmlns:a16="http://schemas.microsoft.com/office/drawing/2014/main" val="2677281619"/>
                  </a:ext>
                </a:extLst>
              </a:tr>
              <a:tr h="477503">
                <a:tc>
                  <a:txBody>
                    <a:bodyPr/>
                    <a:lstStyle/>
                    <a:p>
                      <a:pPr fontAlgn="ctr"/>
                      <a:r>
                        <a:rPr lang="en-US" sz="1600" b="0" dirty="0">
                          <a:effectLst/>
                        </a:rPr>
                        <a:t>Display current running configuration.</a:t>
                      </a:r>
                    </a:p>
                  </a:txBody>
                  <a:tcPr marL="63500" marR="63500" marT="63500" marB="63500" anchor="ctr"/>
                </a:tc>
                <a:tc>
                  <a:txBody>
                    <a:bodyPr/>
                    <a:lstStyle/>
                    <a:p>
                      <a:pPr rtl="0" fontAlgn="ctr"/>
                      <a:r>
                        <a:rPr lang="en-US" sz="1600" b="0" dirty="0">
                          <a:effectLst/>
                        </a:rPr>
                        <a:t>S1# </a:t>
                      </a:r>
                      <a:r>
                        <a:rPr lang="en-US" sz="1600" b="1" dirty="0">
                          <a:effectLst/>
                        </a:rPr>
                        <a:t>show running-config</a:t>
                      </a:r>
                      <a:endParaRPr lang="en-US" sz="1600" b="0" dirty="0">
                        <a:effectLst/>
                      </a:endParaRPr>
                    </a:p>
                  </a:txBody>
                  <a:tcPr marL="63500" marR="63500" marT="63500" marB="63500" anchor="ctr"/>
                </a:tc>
                <a:extLst>
                  <a:ext uri="{0D108BD9-81ED-4DB2-BD59-A6C34878D82A}">
                    <a16:rowId xmlns:a16="http://schemas.microsoft.com/office/drawing/2014/main" val="3596536187"/>
                  </a:ext>
                </a:extLst>
              </a:tr>
              <a:tr h="477503">
                <a:tc>
                  <a:txBody>
                    <a:bodyPr/>
                    <a:lstStyle/>
                    <a:p>
                      <a:pPr fontAlgn="ctr"/>
                      <a:r>
                        <a:rPr lang="en-US" sz="1600" b="0" dirty="0">
                          <a:effectLst/>
                        </a:rPr>
                        <a:t>Display information about flash file system.</a:t>
                      </a:r>
                    </a:p>
                  </a:txBody>
                  <a:tcPr marL="63500" marR="63500" marT="63500" marB="63500" anchor="ctr"/>
                </a:tc>
                <a:tc>
                  <a:txBody>
                    <a:bodyPr/>
                    <a:lstStyle/>
                    <a:p>
                      <a:pPr rtl="0" fontAlgn="ctr"/>
                      <a:r>
                        <a:rPr lang="en-US" sz="1600" b="0" dirty="0">
                          <a:effectLst/>
                        </a:rPr>
                        <a:t>S1# </a:t>
                      </a:r>
                      <a:r>
                        <a:rPr lang="en-US" sz="1600" b="1" dirty="0">
                          <a:effectLst/>
                        </a:rPr>
                        <a:t>show flash</a:t>
                      </a:r>
                      <a:endParaRPr lang="en-US" sz="1600" b="0" dirty="0">
                        <a:effectLst/>
                      </a:endParaRPr>
                    </a:p>
                  </a:txBody>
                  <a:tcPr marL="63500" marR="63500" marT="63500" marB="63500" anchor="ctr"/>
                </a:tc>
                <a:extLst>
                  <a:ext uri="{0D108BD9-81ED-4DB2-BD59-A6C34878D82A}">
                    <a16:rowId xmlns:a16="http://schemas.microsoft.com/office/drawing/2014/main" val="1524930239"/>
                  </a:ext>
                </a:extLst>
              </a:tr>
              <a:tr h="477503">
                <a:tc>
                  <a:txBody>
                    <a:bodyPr/>
                    <a:lstStyle/>
                    <a:p>
                      <a:pPr fontAlgn="ctr"/>
                      <a:r>
                        <a:rPr lang="en-US" sz="1600" b="0" dirty="0">
                          <a:effectLst/>
                        </a:rPr>
                        <a:t>Display system hardware and software status.</a:t>
                      </a:r>
                    </a:p>
                  </a:txBody>
                  <a:tcPr marL="63500" marR="63500" marT="63500" marB="63500" anchor="ctr"/>
                </a:tc>
                <a:tc>
                  <a:txBody>
                    <a:bodyPr/>
                    <a:lstStyle/>
                    <a:p>
                      <a:pPr rtl="0" fontAlgn="ctr"/>
                      <a:r>
                        <a:rPr lang="en-US" sz="1600" b="0" dirty="0">
                          <a:effectLst/>
                        </a:rPr>
                        <a:t>S1# </a:t>
                      </a:r>
                      <a:r>
                        <a:rPr lang="en-US" sz="1600" b="1" dirty="0">
                          <a:effectLst/>
                        </a:rPr>
                        <a:t>show version</a:t>
                      </a:r>
                      <a:endParaRPr lang="en-US" sz="1600" b="0" dirty="0">
                        <a:effectLst/>
                      </a:endParaRPr>
                    </a:p>
                  </a:txBody>
                  <a:tcPr marL="63500" marR="63500" marT="63500" marB="63500" anchor="ctr"/>
                </a:tc>
                <a:extLst>
                  <a:ext uri="{0D108BD9-81ED-4DB2-BD59-A6C34878D82A}">
                    <a16:rowId xmlns:a16="http://schemas.microsoft.com/office/drawing/2014/main" val="99060951"/>
                  </a:ext>
                </a:extLst>
              </a:tr>
              <a:tr h="477503">
                <a:tc>
                  <a:txBody>
                    <a:bodyPr/>
                    <a:lstStyle/>
                    <a:p>
                      <a:pPr fontAlgn="ctr"/>
                      <a:r>
                        <a:rPr lang="en-US" sz="1600" b="0" dirty="0">
                          <a:effectLst/>
                        </a:rPr>
                        <a:t>Display history of command entered.</a:t>
                      </a:r>
                    </a:p>
                  </a:txBody>
                  <a:tcPr marL="63500" marR="63500" marT="63500" marB="63500" anchor="ctr"/>
                </a:tc>
                <a:tc>
                  <a:txBody>
                    <a:bodyPr/>
                    <a:lstStyle/>
                    <a:p>
                      <a:pPr rtl="0" fontAlgn="ctr"/>
                      <a:r>
                        <a:rPr lang="en-US" sz="1600" b="0" dirty="0">
                          <a:effectLst/>
                        </a:rPr>
                        <a:t>S1# </a:t>
                      </a:r>
                      <a:r>
                        <a:rPr lang="en-US" sz="1600" b="1" dirty="0">
                          <a:effectLst/>
                        </a:rPr>
                        <a:t>show history</a:t>
                      </a:r>
                      <a:endParaRPr lang="en-US" sz="1600" b="0" dirty="0">
                        <a:effectLst/>
                      </a:endParaRPr>
                    </a:p>
                  </a:txBody>
                  <a:tcPr marL="63500" marR="63500" marT="63500" marB="63500" anchor="ctr"/>
                </a:tc>
                <a:extLst>
                  <a:ext uri="{0D108BD9-81ED-4DB2-BD59-A6C34878D82A}">
                    <a16:rowId xmlns:a16="http://schemas.microsoft.com/office/drawing/2014/main" val="3568878491"/>
                  </a:ext>
                </a:extLst>
              </a:tr>
              <a:tr h="858520">
                <a:tc>
                  <a:txBody>
                    <a:bodyPr/>
                    <a:lstStyle/>
                    <a:p>
                      <a:pPr fontAlgn="ctr"/>
                      <a:r>
                        <a:rPr lang="en-US" sz="1600" b="0" dirty="0">
                          <a:effectLst/>
                        </a:rPr>
                        <a:t>Display IP information about an interface.</a:t>
                      </a:r>
                    </a:p>
                  </a:txBody>
                  <a:tcPr marL="63500" marR="63500" marT="63500" marB="63500" anchor="ctr"/>
                </a:tc>
                <a:tc>
                  <a:txBody>
                    <a:bodyPr/>
                    <a:lstStyle/>
                    <a:p>
                      <a:pPr rtl="0" fontAlgn="ctr"/>
                      <a:r>
                        <a:rPr lang="en-US" sz="1600" b="0" dirty="0">
                          <a:effectLst/>
                        </a:rPr>
                        <a:t>S1# </a:t>
                      </a:r>
                      <a:r>
                        <a:rPr lang="en-US" sz="1600" b="1" dirty="0">
                          <a:effectLst/>
                        </a:rPr>
                        <a:t>show ip interface</a:t>
                      </a:r>
                      <a:r>
                        <a:rPr lang="en-US" sz="1600" b="0" dirty="0">
                          <a:effectLst/>
                        </a:rPr>
                        <a:t> [</a:t>
                      </a:r>
                      <a:r>
                        <a:rPr lang="en-US" sz="1600" b="0" i="1" dirty="0">
                          <a:effectLst/>
                        </a:rPr>
                        <a:t>interface-id</a:t>
                      </a:r>
                      <a:r>
                        <a:rPr lang="en-US" sz="1600" b="0" dirty="0">
                          <a:effectLst/>
                        </a:rPr>
                        <a:t>]</a:t>
                      </a:r>
                    </a:p>
                    <a:p>
                      <a:pPr rtl="0" fontAlgn="ctr"/>
                      <a:r>
                        <a:rPr lang="en-US" sz="1600" b="0" dirty="0">
                          <a:effectLst/>
                        </a:rPr>
                        <a:t>OR</a:t>
                      </a:r>
                    </a:p>
                    <a:p>
                      <a:pPr rtl="0" fontAlgn="ctr"/>
                      <a:r>
                        <a:rPr lang="en-US" sz="1600" b="0" dirty="0">
                          <a:effectLst/>
                        </a:rPr>
                        <a:t>S1# </a:t>
                      </a:r>
                      <a:r>
                        <a:rPr lang="en-US" sz="1600" b="1" dirty="0">
                          <a:effectLst/>
                        </a:rPr>
                        <a:t>show ipv6 interface</a:t>
                      </a:r>
                      <a:r>
                        <a:rPr lang="en-US" sz="1600" b="0" dirty="0">
                          <a:effectLst/>
                        </a:rPr>
                        <a:t> [</a:t>
                      </a:r>
                      <a:r>
                        <a:rPr lang="en-US" sz="1600" b="0" i="1" dirty="0">
                          <a:effectLst/>
                        </a:rPr>
                        <a:t>interface-id</a:t>
                      </a:r>
                      <a:r>
                        <a:rPr lang="en-US" sz="1600" b="0" dirty="0">
                          <a:effectLst/>
                        </a:rPr>
                        <a:t>]</a:t>
                      </a:r>
                    </a:p>
                  </a:txBody>
                  <a:tcPr marL="63500" marR="63500" marT="63500" marB="63500" anchor="ctr"/>
                </a:tc>
                <a:extLst>
                  <a:ext uri="{0D108BD9-81ED-4DB2-BD59-A6C34878D82A}">
                    <a16:rowId xmlns:a16="http://schemas.microsoft.com/office/drawing/2014/main" val="2749917639"/>
                  </a:ext>
                </a:extLst>
              </a:tr>
              <a:tr h="426764">
                <a:tc>
                  <a:txBody>
                    <a:bodyPr/>
                    <a:lstStyle/>
                    <a:p>
                      <a:pPr fontAlgn="ctr"/>
                      <a:r>
                        <a:rPr lang="en-US" sz="1600" b="0" dirty="0">
                          <a:effectLst/>
                        </a:rPr>
                        <a:t>Display the MAC address table.</a:t>
                      </a:r>
                    </a:p>
                  </a:txBody>
                  <a:tcPr marL="63500" marR="63500" marT="63500" marB="63500" anchor="ctr"/>
                </a:tc>
                <a:tc>
                  <a:txBody>
                    <a:bodyPr/>
                    <a:lstStyle/>
                    <a:p>
                      <a:pPr rtl="0" fontAlgn="ctr"/>
                      <a:r>
                        <a:rPr lang="en-US" sz="1600" b="0" dirty="0">
                          <a:effectLst/>
                        </a:rPr>
                        <a:t>S1# </a:t>
                      </a:r>
                      <a:r>
                        <a:rPr lang="en-US" sz="1600" b="1" dirty="0">
                          <a:effectLst/>
                        </a:rPr>
                        <a:t>show mac-address-table</a:t>
                      </a:r>
                      <a:r>
                        <a:rPr lang="en-US" sz="1600" b="0" dirty="0">
                          <a:effectLst/>
                        </a:rPr>
                        <a:t> OR S1# </a:t>
                      </a:r>
                      <a:r>
                        <a:rPr lang="en-US" sz="1600" b="1" dirty="0">
                          <a:effectLst/>
                        </a:rPr>
                        <a:t>show mac address-table</a:t>
                      </a:r>
                      <a:endParaRPr lang="en-US" sz="1600" b="0" dirty="0">
                        <a:effectLst/>
                      </a:endParaRPr>
                    </a:p>
                  </a:txBody>
                  <a:tcPr marL="63500" marR="63500" marT="63500" marB="63500" anchor="ctr"/>
                </a:tc>
                <a:extLst>
                  <a:ext uri="{0D108BD9-81ED-4DB2-BD59-A6C34878D82A}">
                    <a16:rowId xmlns:a16="http://schemas.microsoft.com/office/drawing/2014/main" val="727926606"/>
                  </a:ext>
                </a:extLst>
              </a:tr>
            </a:tbl>
          </a:graphicData>
        </a:graphic>
      </p:graphicFrame>
    </p:spTree>
    <p:custDataLst>
      <p:tags r:id="rId1"/>
    </p:custDataLst>
    <p:extLst>
      <p:ext uri="{BB962C8B-B14F-4D97-AF65-F5344CB8AC3E}">
        <p14:creationId xmlns:p14="http://schemas.microsoft.com/office/powerpoint/2010/main" val="14566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7135" y="55191"/>
            <a:ext cx="11944866" cy="1053173"/>
          </a:xfrm>
        </p:spPr>
        <p:txBody>
          <a:bodyPr>
            <a:normAutofit/>
          </a:bodyPr>
          <a:lstStyle/>
          <a:p>
            <a:r>
              <a:rPr lang="en-US" altLang="en-US" sz="4000" dirty="0">
                <a:solidFill>
                  <a:schemeClr val="accent1">
                    <a:lumMod val="50000"/>
                  </a:schemeClr>
                </a:solidFill>
                <a:latin typeface="+mn-lt"/>
              </a:rPr>
              <a:t>Switching in Networking</a:t>
            </a:r>
          </a:p>
        </p:txBody>
      </p:sp>
      <p:sp>
        <p:nvSpPr>
          <p:cNvPr id="2" name="Content Placeholder 1"/>
          <p:cNvSpPr>
            <a:spLocks noGrp="1"/>
          </p:cNvSpPr>
          <p:nvPr>
            <p:ph idx="1"/>
          </p:nvPr>
        </p:nvSpPr>
        <p:spPr>
          <a:xfrm>
            <a:off x="158340" y="1112759"/>
            <a:ext cx="6528787" cy="4373641"/>
          </a:xfrm>
        </p:spPr>
        <p:txBody>
          <a:bodyPr/>
          <a:lstStyle/>
          <a:p>
            <a:pPr marL="0" indent="0">
              <a:buNone/>
            </a:pPr>
            <a:r>
              <a:rPr lang="en-US" sz="2133" dirty="0"/>
              <a:t>Two terms are associated with frames entering or leaving an interface:</a:t>
            </a:r>
          </a:p>
          <a:p>
            <a:pPr lvl="1">
              <a:buFont typeface="Arial" panose="020B0604020202020204" pitchFamily="34" charset="0"/>
              <a:buChar char="•"/>
            </a:pPr>
            <a:r>
              <a:rPr lang="en-US" sz="2133" b="1" dirty="0"/>
              <a:t>Ingress</a:t>
            </a:r>
            <a:r>
              <a:rPr lang="en-US" sz="2133" dirty="0"/>
              <a:t> – entering the interface</a:t>
            </a:r>
          </a:p>
          <a:p>
            <a:pPr lvl="1">
              <a:buFont typeface="Arial" panose="020B0604020202020204" pitchFamily="34" charset="0"/>
              <a:buChar char="•"/>
            </a:pPr>
            <a:r>
              <a:rPr lang="en-US" sz="2133" b="1" dirty="0"/>
              <a:t>Egress</a:t>
            </a:r>
            <a:r>
              <a:rPr lang="en-US" sz="2133" dirty="0"/>
              <a:t> – exiting the interface</a:t>
            </a:r>
          </a:p>
          <a:p>
            <a:pPr marL="0" indent="0">
              <a:buNone/>
            </a:pPr>
            <a:r>
              <a:rPr lang="en-US" sz="2133" dirty="0"/>
              <a:t>A switch forwards based on the ingress interface and the destination MAC address.</a:t>
            </a:r>
          </a:p>
          <a:p>
            <a:pPr marL="0" indent="0">
              <a:buNone/>
            </a:pPr>
            <a:r>
              <a:rPr lang="en-US" sz="2133" dirty="0"/>
              <a:t>A switch uses its MAC address table to make forwarding decisions.</a:t>
            </a:r>
          </a:p>
          <a:p>
            <a:pPr marL="0" indent="0">
              <a:buNone/>
            </a:pPr>
            <a:r>
              <a:rPr lang="en-US" sz="2133" b="1" dirty="0"/>
              <a:t>Note</a:t>
            </a:r>
            <a:r>
              <a:rPr lang="en-US" sz="2133" dirty="0"/>
              <a:t>: A switch will never allow traffic to be forwarded out the interface it received the traffic.</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5922" y="953541"/>
            <a:ext cx="5269037" cy="4692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60639" y="265256"/>
            <a:ext cx="12192000" cy="1010068"/>
          </a:xfrm>
        </p:spPr>
        <p:txBody>
          <a:bodyPr>
            <a:normAutofit/>
          </a:bodyPr>
          <a:lstStyle/>
          <a:p>
            <a:r>
              <a:rPr lang="en-US" altLang="en-US" sz="4000" dirty="0">
                <a:solidFill>
                  <a:schemeClr val="accent1">
                    <a:lumMod val="50000"/>
                  </a:schemeClr>
                </a:solidFill>
                <a:latin typeface="+mn-lt"/>
              </a:rPr>
              <a:t>The Switch MAC Address Table</a:t>
            </a:r>
          </a:p>
        </p:txBody>
      </p:sp>
      <p:sp>
        <p:nvSpPr>
          <p:cNvPr id="8195" name="Rectangle 6"/>
          <p:cNvSpPr>
            <a:spLocks noGrp="1" noChangeArrowheads="1"/>
          </p:cNvSpPr>
          <p:nvPr>
            <p:ph idx="1"/>
          </p:nvPr>
        </p:nvSpPr>
        <p:spPr>
          <a:xfrm>
            <a:off x="469557" y="1692876"/>
            <a:ext cx="11500970" cy="3344022"/>
          </a:xfrm>
        </p:spPr>
        <p:txBody>
          <a:bodyPr/>
          <a:lstStyle/>
          <a:p>
            <a:pPr marL="0" indent="0">
              <a:buNone/>
            </a:pPr>
            <a:r>
              <a:rPr lang="en-US" sz="2400" dirty="0"/>
              <a:t>A switch will use the destination MAC address to determine the egress interface.</a:t>
            </a:r>
          </a:p>
          <a:p>
            <a:pPr marL="0" indent="0">
              <a:buNone/>
            </a:pPr>
            <a:r>
              <a:rPr lang="en-US" sz="2400" dirty="0"/>
              <a:t>Before a switch can make this decision it must learn what interface the destination is located.</a:t>
            </a:r>
          </a:p>
          <a:p>
            <a:pPr marL="0" indent="0">
              <a:buNone/>
            </a:pPr>
            <a:r>
              <a:rPr lang="en-US" sz="2400" dirty="0"/>
              <a:t>A switch builds a MAC address table, also known as a Content Addressable Memory (CAM) table, by recording the source MAC address into the table along with the port it was received.</a:t>
            </a:r>
          </a:p>
          <a:p>
            <a:pPr lvl="1"/>
            <a:endParaRPr lang="en-US" dirty="0">
              <a:effectLst/>
            </a:endParaRPr>
          </a:p>
        </p:txBody>
      </p:sp>
    </p:spTree>
    <p:extLst>
      <p:ext uri="{BB962C8B-B14F-4D97-AF65-F5344CB8AC3E}">
        <p14:creationId xmlns:p14="http://schemas.microsoft.com/office/powerpoint/2010/main" val="3529212767"/>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34777" y="55191"/>
            <a:ext cx="11957223" cy="1010068"/>
          </a:xfrm>
        </p:spPr>
        <p:txBody>
          <a:bodyPr>
            <a:normAutofit/>
          </a:bodyPr>
          <a:lstStyle/>
          <a:p>
            <a:r>
              <a:rPr lang="en-US" altLang="en-US" sz="4000" dirty="0">
                <a:solidFill>
                  <a:schemeClr val="accent1">
                    <a:lumMod val="50000"/>
                  </a:schemeClr>
                </a:solidFill>
                <a:latin typeface="+mn-lt"/>
              </a:rPr>
              <a:t>The Switch Learn and Forward Method</a:t>
            </a:r>
          </a:p>
        </p:txBody>
      </p:sp>
      <p:sp>
        <p:nvSpPr>
          <p:cNvPr id="8195" name="Rectangle 6"/>
          <p:cNvSpPr>
            <a:spLocks noGrp="1" noChangeArrowheads="1"/>
          </p:cNvSpPr>
          <p:nvPr>
            <p:ph idx="1"/>
          </p:nvPr>
        </p:nvSpPr>
        <p:spPr>
          <a:xfrm>
            <a:off x="388763" y="1365092"/>
            <a:ext cx="11414473" cy="3450715"/>
          </a:xfrm>
        </p:spPr>
        <p:txBody>
          <a:bodyPr/>
          <a:lstStyle/>
          <a:p>
            <a:pPr marL="0" indent="0">
              <a:buNone/>
            </a:pPr>
            <a:r>
              <a:rPr lang="en-US" sz="2133" dirty="0"/>
              <a:t>The switch uses a two step process:</a:t>
            </a:r>
          </a:p>
          <a:p>
            <a:pPr marL="190495" lvl="1" indent="0">
              <a:buNone/>
            </a:pPr>
            <a:r>
              <a:rPr lang="en-US" sz="2133" b="1" dirty="0"/>
              <a:t>Step 1.</a:t>
            </a:r>
            <a:r>
              <a:rPr lang="en-US" sz="2133" dirty="0"/>
              <a:t> Learn – Examines Source Address</a:t>
            </a:r>
          </a:p>
          <a:p>
            <a:pPr lvl="2">
              <a:buFont typeface="Arial" panose="020B0604020202020204" pitchFamily="34" charset="0"/>
              <a:buChar char="•"/>
            </a:pPr>
            <a:r>
              <a:rPr lang="en-US" sz="2133" dirty="0"/>
              <a:t>Adds the source MAC if not in table</a:t>
            </a:r>
          </a:p>
          <a:p>
            <a:pPr lvl="2">
              <a:buFont typeface="Arial" panose="020B0604020202020204" pitchFamily="34" charset="0"/>
              <a:buChar char="•"/>
            </a:pPr>
            <a:r>
              <a:rPr lang="en-US" sz="2133" dirty="0"/>
              <a:t>Resets the time out setting back to 5 minutes if source is in the table</a:t>
            </a:r>
          </a:p>
          <a:p>
            <a:pPr marL="190495" lvl="1" indent="0">
              <a:buNone/>
            </a:pPr>
            <a:r>
              <a:rPr lang="en-US" sz="2133" b="1" dirty="0"/>
              <a:t>Step 2.</a:t>
            </a:r>
            <a:r>
              <a:rPr lang="en-US" sz="2133" dirty="0"/>
              <a:t> Forward – Examines Destination Address</a:t>
            </a:r>
          </a:p>
          <a:p>
            <a:pPr lvl="2">
              <a:buFont typeface="Arial" panose="020B0604020202020204" pitchFamily="34" charset="0"/>
              <a:buChar char="•"/>
            </a:pPr>
            <a:r>
              <a:rPr lang="en-US" sz="2133" dirty="0"/>
              <a:t>If the destination MAC is in the MAC address table it is forwarded out the specified port.</a:t>
            </a:r>
          </a:p>
          <a:p>
            <a:pPr lvl="2">
              <a:buFont typeface="Arial" panose="020B0604020202020204" pitchFamily="34" charset="0"/>
              <a:buChar char="•"/>
            </a:pPr>
            <a:r>
              <a:rPr lang="en-US" sz="2133" dirty="0"/>
              <a:t>If a destination MAC is not in the table, it is flooded out all interfaces except the one it was received.</a:t>
            </a:r>
          </a:p>
        </p:txBody>
      </p:sp>
    </p:spTree>
    <p:extLst>
      <p:ext uri="{BB962C8B-B14F-4D97-AF65-F5344CB8AC3E}">
        <p14:creationId xmlns:p14="http://schemas.microsoft.com/office/powerpoint/2010/main" val="3220549253"/>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6561" y="55191"/>
            <a:ext cx="11895439" cy="1010068"/>
          </a:xfrm>
        </p:spPr>
        <p:txBody>
          <a:bodyPr>
            <a:normAutofit/>
          </a:bodyPr>
          <a:lstStyle/>
          <a:p>
            <a:r>
              <a:rPr lang="en-US" altLang="en-US" sz="4000" dirty="0">
                <a:solidFill>
                  <a:schemeClr val="accent1">
                    <a:lumMod val="50000"/>
                  </a:schemeClr>
                </a:solidFill>
                <a:latin typeface="+mn-lt"/>
              </a:rPr>
              <a:t>Switch Forwarding Methods</a:t>
            </a:r>
          </a:p>
        </p:txBody>
      </p:sp>
      <p:sp>
        <p:nvSpPr>
          <p:cNvPr id="8195" name="Rectangle 6"/>
          <p:cNvSpPr>
            <a:spLocks noGrp="1" noChangeArrowheads="1"/>
          </p:cNvSpPr>
          <p:nvPr>
            <p:ph idx="1"/>
          </p:nvPr>
        </p:nvSpPr>
        <p:spPr>
          <a:xfrm>
            <a:off x="407773" y="1433383"/>
            <a:ext cx="11580513" cy="3616161"/>
          </a:xfrm>
        </p:spPr>
        <p:txBody>
          <a:bodyPr>
            <a:normAutofit lnSpcReduction="10000"/>
          </a:bodyPr>
          <a:lstStyle/>
          <a:p>
            <a:pPr marL="0" indent="0">
              <a:buNone/>
            </a:pPr>
            <a:r>
              <a:rPr lang="en-US" sz="2400" dirty="0"/>
              <a:t>Switches use software on application-specific-integrated circuits (ASICs) to make very quick decisions.</a:t>
            </a:r>
          </a:p>
          <a:p>
            <a:pPr marL="0" indent="0">
              <a:buNone/>
            </a:pPr>
            <a:r>
              <a:rPr lang="en-US" sz="2400" dirty="0"/>
              <a:t>A switch will use one of two methods to make forwarding decisions after it receives a frame:</a:t>
            </a:r>
          </a:p>
          <a:p>
            <a:pPr>
              <a:buFont typeface="Arial" panose="020B0604020202020204" pitchFamily="34" charset="0"/>
              <a:buChar char="•"/>
            </a:pPr>
            <a:r>
              <a:rPr lang="en-US" sz="2400" b="1" dirty="0"/>
              <a:t>Store-and-forward switching</a:t>
            </a:r>
            <a:r>
              <a:rPr lang="en-US" sz="2400" dirty="0"/>
              <a:t> - Receives the entire frame and ensures the frame is valid. Store-and-forward switching is Cisco’s preferred switching method.</a:t>
            </a:r>
          </a:p>
          <a:p>
            <a:pPr>
              <a:buFont typeface="Arial" panose="020B0604020202020204" pitchFamily="34" charset="0"/>
              <a:buChar char="•"/>
            </a:pPr>
            <a:r>
              <a:rPr lang="en-US" sz="2400" b="1" dirty="0"/>
              <a:t>Cut-through switching</a:t>
            </a:r>
            <a:r>
              <a:rPr lang="en-US" sz="2400" dirty="0"/>
              <a:t> – Forwards the frame immediately after determining the destination MAC address of an incoming frame and the egress port. </a:t>
            </a:r>
          </a:p>
        </p:txBody>
      </p:sp>
    </p:spTree>
    <p:extLst>
      <p:ext uri="{BB962C8B-B14F-4D97-AF65-F5344CB8AC3E}">
        <p14:creationId xmlns:p14="http://schemas.microsoft.com/office/powerpoint/2010/main" val="1675267657"/>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87619" y="55192"/>
            <a:ext cx="11804382" cy="917707"/>
          </a:xfrm>
        </p:spPr>
        <p:txBody>
          <a:bodyPr/>
          <a:lstStyle/>
          <a:p>
            <a:r>
              <a:rPr lang="en-US" altLang="en-US" sz="2133" dirty="0">
                <a:latin typeface="+mn-lt"/>
              </a:rPr>
              <a:t>Frame Forwarding</a:t>
            </a:r>
            <a:br>
              <a:rPr lang="en-US" altLang="en-US" dirty="0">
                <a:latin typeface="+mn-lt"/>
              </a:rPr>
            </a:br>
            <a:r>
              <a:rPr lang="en-US" altLang="en-US" dirty="0">
                <a:latin typeface="+mn-lt"/>
              </a:rPr>
              <a:t>Store-and-Forward Switching</a:t>
            </a:r>
          </a:p>
        </p:txBody>
      </p:sp>
      <p:sp>
        <p:nvSpPr>
          <p:cNvPr id="8195" name="Rectangle 6"/>
          <p:cNvSpPr>
            <a:spLocks noGrp="1" noChangeArrowheads="1"/>
          </p:cNvSpPr>
          <p:nvPr>
            <p:ph idx="1"/>
          </p:nvPr>
        </p:nvSpPr>
        <p:spPr>
          <a:xfrm>
            <a:off x="387620" y="1230319"/>
            <a:ext cx="5407699" cy="4008946"/>
          </a:xfrm>
        </p:spPr>
        <p:txBody>
          <a:bodyPr>
            <a:normAutofit/>
          </a:bodyPr>
          <a:lstStyle/>
          <a:p>
            <a:pPr marL="0" indent="0">
              <a:buNone/>
            </a:pPr>
            <a:r>
              <a:rPr lang="en-US" sz="2133" dirty="0"/>
              <a:t>Store-and-forward has two primary characteristics: </a:t>
            </a:r>
          </a:p>
          <a:p>
            <a:pPr lvl="1"/>
            <a:r>
              <a:rPr lang="en-US" sz="2133" dirty="0"/>
              <a:t>Error Checking – The switch will check the Frame Check Sequence (FCS) for CRC errors. Bad frames will be discarded.</a:t>
            </a:r>
          </a:p>
          <a:p>
            <a:pPr lvl="1"/>
            <a:r>
              <a:rPr lang="en-US" sz="2133" dirty="0"/>
              <a:t>Buffering – The ingress interface will buffer the frame while it checks the FCS. This also allows the switch to adjust to a potential difference in speeds between the ingress and egress ports.</a:t>
            </a:r>
          </a:p>
          <a:p>
            <a:pPr marL="190495" lvl="1" indent="0">
              <a:buNone/>
            </a:pPr>
            <a:endParaRPr lang="en-US" sz="2133"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9969" y="1230319"/>
            <a:ext cx="6582032" cy="3148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9615737"/>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7831" y="61895"/>
            <a:ext cx="6120383" cy="1010068"/>
          </a:xfrm>
        </p:spPr>
        <p:txBody>
          <a:bodyPr/>
          <a:lstStyle/>
          <a:p>
            <a:r>
              <a:rPr lang="en-US" altLang="en-US" sz="2133" dirty="0">
                <a:latin typeface="+mn-lt"/>
              </a:rPr>
              <a:t>Frame Forwarding</a:t>
            </a:r>
            <a:br>
              <a:rPr lang="en-US" altLang="en-US" dirty="0">
                <a:latin typeface="+mn-lt"/>
              </a:rPr>
            </a:br>
            <a:r>
              <a:rPr lang="en-US" altLang="en-US" dirty="0">
                <a:latin typeface="+mn-lt"/>
              </a:rPr>
              <a:t>Cut-Through Switching</a:t>
            </a:r>
          </a:p>
        </p:txBody>
      </p:sp>
      <p:sp>
        <p:nvSpPr>
          <p:cNvPr id="8195" name="Rectangle 6"/>
          <p:cNvSpPr>
            <a:spLocks noGrp="1" noChangeArrowheads="1"/>
          </p:cNvSpPr>
          <p:nvPr>
            <p:ph idx="1"/>
          </p:nvPr>
        </p:nvSpPr>
        <p:spPr>
          <a:xfrm>
            <a:off x="6120385" y="560224"/>
            <a:ext cx="6071615" cy="5225813"/>
          </a:xfrm>
        </p:spPr>
        <p:txBody>
          <a:bodyPr>
            <a:normAutofit lnSpcReduction="10000"/>
          </a:bodyPr>
          <a:lstStyle/>
          <a:p>
            <a:pPr>
              <a:buFont typeface="Arial" panose="020B0604020202020204" pitchFamily="34" charset="0"/>
              <a:buChar char="•"/>
            </a:pPr>
            <a:r>
              <a:rPr lang="en-US" sz="2133" dirty="0"/>
              <a:t>Cut-through forwards the frame immediately after determining the destination MAC.</a:t>
            </a:r>
          </a:p>
          <a:p>
            <a:pPr>
              <a:buFont typeface="Arial" panose="020B0604020202020204" pitchFamily="34" charset="0"/>
              <a:buChar char="•"/>
            </a:pPr>
            <a:r>
              <a:rPr lang="en-US" sz="2133" dirty="0"/>
              <a:t>Fragment (Frag) Free method will check the destination and ensure that the frame is at least 64 Bytes. This will eliminate runts.</a:t>
            </a:r>
          </a:p>
          <a:p>
            <a:pPr marL="0" indent="0">
              <a:buNone/>
            </a:pPr>
            <a:r>
              <a:rPr lang="en-US" sz="2133" dirty="0"/>
              <a:t>Concepts of Cut-Through switching:</a:t>
            </a:r>
          </a:p>
          <a:p>
            <a:pPr lvl="1">
              <a:buFont typeface="Arial" panose="020B0604020202020204" pitchFamily="34" charset="0"/>
              <a:buChar char="•"/>
            </a:pPr>
            <a:r>
              <a:rPr lang="en-US" sz="2133" dirty="0"/>
              <a:t>Is appropriate for switches needing latency to be under 10 microseconds</a:t>
            </a:r>
          </a:p>
          <a:p>
            <a:pPr lvl="1">
              <a:buFont typeface="Arial" panose="020B0604020202020204" pitchFamily="34" charset="0"/>
              <a:buChar char="•"/>
            </a:pPr>
            <a:r>
              <a:rPr lang="en-US" sz="2133" dirty="0"/>
              <a:t>Does not check the FCS, so it can propagate errors</a:t>
            </a:r>
          </a:p>
          <a:p>
            <a:pPr lvl="1">
              <a:buFont typeface="Arial" panose="020B0604020202020204" pitchFamily="34" charset="0"/>
              <a:buChar char="•"/>
            </a:pPr>
            <a:r>
              <a:rPr lang="en-US" sz="2133" dirty="0"/>
              <a:t>May lead to bandwidth issues if the switch propagates too many errors</a:t>
            </a:r>
          </a:p>
          <a:p>
            <a:pPr lvl="1">
              <a:buFont typeface="Arial" panose="020B0604020202020204" pitchFamily="34" charset="0"/>
              <a:buChar char="•"/>
            </a:pPr>
            <a:r>
              <a:rPr lang="en-US" sz="2133" dirty="0"/>
              <a:t>Cannot support ports with differing speeds going from ingress to egress</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831" y="1766693"/>
            <a:ext cx="5751176" cy="3324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64696256"/>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7275" y="2217624"/>
            <a:ext cx="7624120" cy="1010068"/>
          </a:xfrm>
        </p:spPr>
        <p:txBody>
          <a:bodyPr>
            <a:noAutofit/>
          </a:bodyPr>
          <a:lstStyle/>
          <a:p>
            <a:r>
              <a:rPr lang="en-US" sz="6600" dirty="0">
                <a:solidFill>
                  <a:schemeClr val="accent1">
                    <a:lumMod val="50000"/>
                  </a:schemeClr>
                </a:solidFill>
                <a:latin typeface="+mn-lt"/>
              </a:rPr>
              <a:t>Switching Domains</a:t>
            </a:r>
          </a:p>
        </p:txBody>
      </p:sp>
    </p:spTree>
    <p:custDataLst>
      <p:tags r:id="rId1"/>
    </p:custDataLst>
    <p:extLst>
      <p:ext uri="{BB962C8B-B14F-4D97-AF65-F5344CB8AC3E}">
        <p14:creationId xmlns:p14="http://schemas.microsoft.com/office/powerpoint/2010/main" val="1758337446"/>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28991" y="55191"/>
            <a:ext cx="11863010" cy="1010068"/>
          </a:xfrm>
        </p:spPr>
        <p:txBody>
          <a:bodyPr>
            <a:normAutofit/>
          </a:bodyPr>
          <a:lstStyle/>
          <a:p>
            <a:r>
              <a:rPr lang="en-US" altLang="en-US" sz="4000" dirty="0">
                <a:latin typeface="+mn-lt"/>
              </a:rPr>
              <a:t>Collision Domains</a:t>
            </a:r>
          </a:p>
        </p:txBody>
      </p:sp>
      <p:sp>
        <p:nvSpPr>
          <p:cNvPr id="8195" name="Rectangle 6"/>
          <p:cNvSpPr>
            <a:spLocks noGrp="1" noChangeArrowheads="1"/>
          </p:cNvSpPr>
          <p:nvPr>
            <p:ph idx="1"/>
          </p:nvPr>
        </p:nvSpPr>
        <p:spPr>
          <a:xfrm>
            <a:off x="328991" y="1065260"/>
            <a:ext cx="5594597" cy="5141576"/>
          </a:xfrm>
        </p:spPr>
        <p:txBody>
          <a:bodyPr>
            <a:normAutofit lnSpcReduction="10000"/>
          </a:bodyPr>
          <a:lstStyle/>
          <a:p>
            <a:pPr marL="0" indent="0">
              <a:buNone/>
            </a:pPr>
            <a:r>
              <a:rPr lang="en-US" altLang="en-US" sz="2133" dirty="0"/>
              <a:t>Switches eliminate collision domains and reduce congestion.</a:t>
            </a:r>
          </a:p>
          <a:p>
            <a:pPr>
              <a:buFont typeface="Arial" panose="020B0604020202020204" pitchFamily="34" charset="0"/>
              <a:buChar char="•"/>
            </a:pPr>
            <a:r>
              <a:rPr lang="en-US" altLang="en-US" sz="2133" dirty="0"/>
              <a:t>When there is full duplex on the link the collision domains are eliminated.</a:t>
            </a:r>
          </a:p>
          <a:p>
            <a:pPr>
              <a:buFont typeface="Arial" panose="020B0604020202020204" pitchFamily="34" charset="0"/>
              <a:buChar char="•"/>
            </a:pPr>
            <a:r>
              <a:rPr lang="en-US" altLang="en-US" sz="2133" dirty="0"/>
              <a:t>When there is one or more devices in half-duplex there will now be a collision domain.</a:t>
            </a:r>
          </a:p>
          <a:p>
            <a:pPr lvl="2"/>
            <a:r>
              <a:rPr lang="en-US" altLang="en-US" sz="2133" dirty="0"/>
              <a:t>There will now be contention for the bandwidth.</a:t>
            </a:r>
          </a:p>
          <a:p>
            <a:pPr lvl="2"/>
            <a:r>
              <a:rPr lang="en-US" altLang="en-US" sz="2133" dirty="0"/>
              <a:t>Collisions are now possible.</a:t>
            </a:r>
          </a:p>
          <a:p>
            <a:pPr>
              <a:buFont typeface="Arial" panose="020B0604020202020204" pitchFamily="34" charset="0"/>
              <a:buChar char="•"/>
            </a:pPr>
            <a:r>
              <a:rPr lang="en-US" altLang="en-US" sz="2133" dirty="0"/>
              <a:t>Most devices, including Cisco and Microsoft use auto-negotiation as the default setting for duplex and speed.</a:t>
            </a:r>
          </a:p>
          <a:p>
            <a:pPr marL="0" indent="0">
              <a:buNone/>
            </a:pPr>
            <a:r>
              <a:rPr lang="en-US" altLang="ja-JP" sz="1867" dirty="0"/>
              <a:t> </a:t>
            </a: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6274" y="1192075"/>
            <a:ext cx="6163040" cy="3980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9489" y="55191"/>
            <a:ext cx="5080472" cy="1010068"/>
          </a:xfrm>
        </p:spPr>
        <p:txBody>
          <a:bodyPr>
            <a:normAutofit/>
          </a:bodyPr>
          <a:lstStyle/>
          <a:p>
            <a:r>
              <a:rPr lang="en-US" altLang="en-US" sz="4000" dirty="0">
                <a:latin typeface="+mn-lt"/>
              </a:rPr>
              <a:t>Broadcast Domains</a:t>
            </a:r>
          </a:p>
        </p:txBody>
      </p:sp>
      <p:sp>
        <p:nvSpPr>
          <p:cNvPr id="8195" name="Rectangle 6"/>
          <p:cNvSpPr>
            <a:spLocks noGrp="1" noChangeArrowheads="1"/>
          </p:cNvSpPr>
          <p:nvPr>
            <p:ph idx="1"/>
          </p:nvPr>
        </p:nvSpPr>
        <p:spPr>
          <a:xfrm>
            <a:off x="5717789" y="491525"/>
            <a:ext cx="6289525" cy="5496515"/>
          </a:xfrm>
        </p:spPr>
        <p:txBody>
          <a:bodyPr>
            <a:normAutofit/>
          </a:bodyPr>
          <a:lstStyle/>
          <a:p>
            <a:pPr>
              <a:buFont typeface="Arial" panose="020B0604020202020204" pitchFamily="34" charset="0"/>
              <a:buChar char="•"/>
            </a:pPr>
            <a:r>
              <a:rPr lang="en-US" altLang="ja-JP" sz="2000" dirty="0"/>
              <a:t>A broadcast domain extends across all Layer 1 or Layer 2 devices on a LAN.</a:t>
            </a:r>
          </a:p>
          <a:p>
            <a:pPr lvl="1">
              <a:buFont typeface="Arial" panose="020B0604020202020204" pitchFamily="34" charset="0"/>
              <a:buChar char="•"/>
            </a:pPr>
            <a:r>
              <a:rPr lang="en-US" altLang="ja-JP" sz="2000" dirty="0"/>
              <a:t>Only a layer 3 device (router) will break the broadcast domain, also called a MAC broadcast domain.</a:t>
            </a:r>
          </a:p>
          <a:p>
            <a:pPr lvl="1">
              <a:buFont typeface="Arial" panose="020B0604020202020204" pitchFamily="34" charset="0"/>
              <a:buChar char="•"/>
            </a:pPr>
            <a:r>
              <a:rPr lang="en-US" altLang="ja-JP" sz="2000" dirty="0"/>
              <a:t>The broadcast domain consists of all devices on the LAN that receive the broadcast traffic.</a:t>
            </a:r>
          </a:p>
          <a:p>
            <a:pPr>
              <a:buFont typeface="Arial" panose="020B0604020202020204" pitchFamily="34" charset="0"/>
              <a:buChar char="•"/>
            </a:pPr>
            <a:r>
              <a:rPr lang="en-US" altLang="ja-JP" sz="2000" dirty="0"/>
              <a:t>When the layer 2 switch receives the broadcast it will flood it out all interfaces except for the ingress interface. </a:t>
            </a:r>
          </a:p>
          <a:p>
            <a:pPr>
              <a:buFont typeface="Arial" panose="020B0604020202020204" pitchFamily="34" charset="0"/>
              <a:buChar char="•"/>
            </a:pPr>
            <a:r>
              <a:rPr lang="en-US" altLang="ja-JP" sz="2000" dirty="0"/>
              <a:t>Too many broadcasts may cause congestion and poor network performance.</a:t>
            </a:r>
          </a:p>
          <a:p>
            <a:pPr>
              <a:buFont typeface="Arial" panose="020B0604020202020204" pitchFamily="34" charset="0"/>
              <a:buChar char="•"/>
            </a:pPr>
            <a:r>
              <a:rPr lang="en-US" altLang="ja-JP" sz="2000" dirty="0"/>
              <a:t>Increasing devices at Layer 1 or layer 2 will cause the broadcast domain to expand.</a:t>
            </a: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1355" y="1361722"/>
            <a:ext cx="5237520" cy="3756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703112685"/>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70935" y="55191"/>
            <a:ext cx="7686816" cy="1105952"/>
          </a:xfrm>
        </p:spPr>
        <p:txBody>
          <a:bodyPr>
            <a:noAutofit/>
          </a:bodyPr>
          <a:lstStyle/>
          <a:p>
            <a:r>
              <a:rPr lang="en-US" altLang="en-US" sz="4000" dirty="0">
                <a:latin typeface="+mn-lt"/>
              </a:rPr>
              <a:t>Alleviated Network Congestion</a:t>
            </a:r>
          </a:p>
        </p:txBody>
      </p:sp>
      <p:sp>
        <p:nvSpPr>
          <p:cNvPr id="8195" name="Rectangle 6"/>
          <p:cNvSpPr>
            <a:spLocks noGrp="1" noChangeArrowheads="1"/>
          </p:cNvSpPr>
          <p:nvPr>
            <p:ph idx="1"/>
          </p:nvPr>
        </p:nvSpPr>
        <p:spPr>
          <a:xfrm>
            <a:off x="270935" y="1248151"/>
            <a:ext cx="11428459" cy="1320683"/>
          </a:xfrm>
        </p:spPr>
        <p:txBody>
          <a:bodyPr/>
          <a:lstStyle/>
          <a:p>
            <a:pPr marL="0" indent="0">
              <a:buNone/>
            </a:pPr>
            <a:r>
              <a:rPr lang="en-US" sz="2133" dirty="0"/>
              <a:t>Switches use the MAC address table and full-duplex to eliminate collisions and avoid congestion.</a:t>
            </a:r>
            <a:endParaRPr lang="en-US" altLang="ja-JP" dirty="0"/>
          </a:p>
          <a:p>
            <a:pPr marL="0" indent="0">
              <a:buNone/>
            </a:pPr>
            <a:r>
              <a:rPr lang="en-US" altLang="ja-JP" sz="2133" dirty="0"/>
              <a:t>Features of the switch that alleviate congestion are as follows:</a:t>
            </a:r>
          </a:p>
          <a:p>
            <a:pPr marL="0" indent="0">
              <a:buNone/>
            </a:pPr>
            <a:endParaRPr lang="en-US" altLang="ja-JP" dirty="0"/>
          </a:p>
        </p:txBody>
      </p:sp>
      <p:graphicFrame>
        <p:nvGraphicFramePr>
          <p:cNvPr id="2" name="Table 1"/>
          <p:cNvGraphicFramePr>
            <a:graphicFrameLocks noGrp="1"/>
          </p:cNvGraphicFramePr>
          <p:nvPr>
            <p:extLst>
              <p:ext uri="{D42A27DB-BD31-4B8C-83A1-F6EECF244321}">
                <p14:modId xmlns:p14="http://schemas.microsoft.com/office/powerpoint/2010/main" val="531862589"/>
              </p:ext>
            </p:extLst>
          </p:nvPr>
        </p:nvGraphicFramePr>
        <p:xfrm>
          <a:off x="610179" y="2655843"/>
          <a:ext cx="11089215" cy="2731378"/>
        </p:xfrm>
        <a:graphic>
          <a:graphicData uri="http://schemas.openxmlformats.org/drawingml/2006/table">
            <a:tbl>
              <a:tblPr firstRow="1" bandRow="1">
                <a:tableStyleId>{5C22544A-7EE6-4342-B048-85BDC9FD1C3A}</a:tableStyleId>
              </a:tblPr>
              <a:tblGrid>
                <a:gridCol w="2836304">
                  <a:extLst>
                    <a:ext uri="{9D8B030D-6E8A-4147-A177-3AD203B41FA5}">
                      <a16:colId xmlns:a16="http://schemas.microsoft.com/office/drawing/2014/main" val="20000"/>
                    </a:ext>
                  </a:extLst>
                </a:gridCol>
                <a:gridCol w="8252911">
                  <a:extLst>
                    <a:ext uri="{9D8B030D-6E8A-4147-A177-3AD203B41FA5}">
                      <a16:colId xmlns:a16="http://schemas.microsoft.com/office/drawing/2014/main" val="20001"/>
                    </a:ext>
                  </a:extLst>
                </a:gridCol>
              </a:tblGrid>
              <a:tr h="487680">
                <a:tc>
                  <a:txBody>
                    <a:bodyPr/>
                    <a:lstStyle/>
                    <a:p>
                      <a:r>
                        <a:rPr lang="en-US" sz="1800" dirty="0"/>
                        <a:t>Protocol</a:t>
                      </a:r>
                    </a:p>
                  </a:txBody>
                  <a:tcPr marL="121920" marR="121920" marT="60960" marB="60960"/>
                </a:tc>
                <a:tc>
                  <a:txBody>
                    <a:bodyPr/>
                    <a:lstStyle/>
                    <a:p>
                      <a:r>
                        <a:rPr lang="en-US" sz="1800" dirty="0"/>
                        <a:t>Function</a:t>
                      </a:r>
                    </a:p>
                  </a:txBody>
                  <a:tcPr marL="121920" marR="121920" marT="60960" marB="60960"/>
                </a:tc>
                <a:extLst>
                  <a:ext uri="{0D108BD9-81ED-4DB2-BD59-A6C34878D82A}">
                    <a16:rowId xmlns:a16="http://schemas.microsoft.com/office/drawing/2014/main" val="10000"/>
                  </a:ext>
                </a:extLst>
              </a:tr>
              <a:tr h="489039">
                <a:tc>
                  <a:txBody>
                    <a:bodyPr/>
                    <a:lstStyle/>
                    <a:p>
                      <a:r>
                        <a:rPr lang="en-US" sz="1800" b="1" dirty="0"/>
                        <a:t>Fast Port Speeds</a:t>
                      </a:r>
                      <a:endParaRPr lang="en-US" sz="1800" dirty="0"/>
                    </a:p>
                  </a:txBody>
                  <a:tcPr marL="121920" marR="121920" marT="60960" marB="60960"/>
                </a:tc>
                <a:tc>
                  <a:txBody>
                    <a:bodyPr/>
                    <a:lstStyle/>
                    <a:p>
                      <a:pPr marL="0" indent="0">
                        <a:buFont typeface="Wingdings" panose="05000000000000000000" pitchFamily="2" charset="2"/>
                        <a:buNone/>
                      </a:pPr>
                      <a:r>
                        <a:rPr lang="en-US" sz="1800" dirty="0"/>
                        <a:t>Depending on the model, switches may have up to 100Gbps port speeds.</a:t>
                      </a:r>
                    </a:p>
                  </a:txBody>
                  <a:tcPr marL="121920" marR="121920" marT="60960" marB="60960"/>
                </a:tc>
                <a:extLst>
                  <a:ext uri="{0D108BD9-81ED-4DB2-BD59-A6C34878D82A}">
                    <a16:rowId xmlns:a16="http://schemas.microsoft.com/office/drawing/2014/main" val="10001"/>
                  </a:ext>
                </a:extLst>
              </a:tr>
              <a:tr h="457200">
                <a:tc>
                  <a:txBody>
                    <a:bodyPr/>
                    <a:lstStyle/>
                    <a:p>
                      <a:r>
                        <a:rPr lang="en-US" sz="1800" b="1" dirty="0"/>
                        <a:t>Fast Internal Switching</a:t>
                      </a:r>
                      <a:endParaRPr lang="en-US" sz="1800" dirty="0"/>
                    </a:p>
                  </a:txBody>
                  <a:tcPr marL="121920" marR="121920" marT="60960" marB="60960"/>
                </a:tc>
                <a:tc>
                  <a:txBody>
                    <a:bodyPr/>
                    <a:lstStyle/>
                    <a:p>
                      <a:pPr marL="0" indent="0">
                        <a:buFont typeface="Wingdings" panose="05000000000000000000" pitchFamily="2" charset="2"/>
                        <a:buNone/>
                      </a:pPr>
                      <a:r>
                        <a:rPr lang="en-US" sz="1800" dirty="0"/>
                        <a:t>This uses fast internal bus or shared memory to improve</a:t>
                      </a:r>
                      <a:r>
                        <a:rPr lang="en-US" sz="1800" baseline="0" dirty="0"/>
                        <a:t> performance.</a:t>
                      </a:r>
                      <a:endParaRPr lang="en-US" sz="1800" dirty="0"/>
                    </a:p>
                  </a:txBody>
                  <a:tcPr marL="121920" marR="121920" marT="60960" marB="60960"/>
                </a:tc>
                <a:extLst>
                  <a:ext uri="{0D108BD9-81ED-4DB2-BD59-A6C34878D82A}">
                    <a16:rowId xmlns:a16="http://schemas.microsoft.com/office/drawing/2014/main" val="10002"/>
                  </a:ext>
                </a:extLst>
              </a:tr>
              <a:tr h="506627">
                <a:tc>
                  <a:txBody>
                    <a:bodyPr/>
                    <a:lstStyle/>
                    <a:p>
                      <a:r>
                        <a:rPr lang="en-US" sz="1800" b="1" dirty="0"/>
                        <a:t>Large Frame Buffers</a:t>
                      </a:r>
                      <a:endParaRPr lang="en-US" sz="1800" dirty="0"/>
                    </a:p>
                  </a:txBody>
                  <a:tcPr marL="121920" marR="121920" marT="60960" marB="60960"/>
                </a:tc>
                <a:tc>
                  <a:txBody>
                    <a:bodyPr/>
                    <a:lstStyle/>
                    <a:p>
                      <a:r>
                        <a:rPr lang="en-US" sz="1800" dirty="0"/>
                        <a:t>This allows for temporary</a:t>
                      </a:r>
                      <a:r>
                        <a:rPr lang="en-US" sz="1800" baseline="0" dirty="0"/>
                        <a:t> storage while processing large quantities of frames.</a:t>
                      </a:r>
                      <a:endParaRPr lang="en-US" sz="1800" dirty="0"/>
                    </a:p>
                  </a:txBody>
                  <a:tcPr marL="121920" marR="121920" marT="60960" marB="60960"/>
                </a:tc>
                <a:extLst>
                  <a:ext uri="{0D108BD9-81ED-4DB2-BD59-A6C34878D82A}">
                    <a16:rowId xmlns:a16="http://schemas.microsoft.com/office/drawing/2014/main" val="10003"/>
                  </a:ext>
                </a:extLst>
              </a:tr>
              <a:tr h="790832">
                <a:tc>
                  <a:txBody>
                    <a:bodyPr/>
                    <a:lstStyle/>
                    <a:p>
                      <a:r>
                        <a:rPr lang="en-US" sz="1800" b="1" dirty="0"/>
                        <a:t>High Port Density</a:t>
                      </a:r>
                      <a:endParaRPr lang="en-US" sz="1800" dirty="0"/>
                    </a:p>
                  </a:txBody>
                  <a:tcPr marL="121920" marR="121920" marT="60960" marB="60960"/>
                </a:tc>
                <a:tc>
                  <a:txBody>
                    <a:bodyPr/>
                    <a:lstStyle/>
                    <a:p>
                      <a:r>
                        <a:rPr lang="en-US" sz="1800" dirty="0"/>
                        <a:t>This provides many ports for devices to be connected to LAN with</a:t>
                      </a:r>
                      <a:r>
                        <a:rPr lang="en-US" sz="1800" baseline="0" dirty="0"/>
                        <a:t> less cost. This also provides for more local traffic with less congestion.</a:t>
                      </a:r>
                      <a:endParaRPr lang="en-US" sz="1800" dirty="0"/>
                    </a:p>
                  </a:txBody>
                  <a:tcPr marL="121920" marR="121920" marT="60960" marB="60960"/>
                </a:tc>
                <a:extLst>
                  <a:ext uri="{0D108BD9-81ED-4DB2-BD59-A6C34878D82A}">
                    <a16:rowId xmlns:a16="http://schemas.microsoft.com/office/drawing/2014/main" val="10004"/>
                  </a:ext>
                </a:extLst>
              </a:tr>
            </a:tbl>
          </a:graphicData>
        </a:graphic>
      </p:graphicFrame>
    </p:spTree>
    <p:custDataLst>
      <p:tags r:id="rId1"/>
    </p:custDataLst>
    <p:extLst>
      <p:ext uri="{BB962C8B-B14F-4D97-AF65-F5344CB8AC3E}">
        <p14:creationId xmlns:p14="http://schemas.microsoft.com/office/powerpoint/2010/main" val="2574144685"/>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381321" y="1731788"/>
            <a:ext cx="5412479" cy="3394423"/>
          </a:xfrm>
        </p:spPr>
        <p:txBody>
          <a:bodyPr wrap="square"/>
          <a:lstStyle/>
          <a:p>
            <a:r>
              <a:rPr lang="en-GB" sz="5400" b="1" dirty="0">
                <a:effectLst>
                  <a:outerShdw blurRad="38100" dist="38100" dir="2700000" algn="tl">
                    <a:srgbClr val="000000">
                      <a:alpha val="43137"/>
                    </a:srgbClr>
                  </a:outerShdw>
                </a:effectLst>
              </a:rPr>
              <a:t>Summary </a:t>
            </a:r>
          </a:p>
          <a:p>
            <a:r>
              <a:rPr lang="en-GB" sz="5400" b="1" dirty="0">
                <a:effectLst>
                  <a:outerShdw blurRad="38100" dist="38100" dir="2700000" algn="tl">
                    <a:srgbClr val="000000">
                      <a:alpha val="43137"/>
                    </a:srgbClr>
                  </a:outerShdw>
                </a:effectLst>
              </a:rPr>
              <a:t>&amp; </a:t>
            </a:r>
          </a:p>
          <a:p>
            <a:r>
              <a:rPr lang="en-GB" sz="5400" b="1" dirty="0">
                <a:effectLst>
                  <a:outerShdw blurRad="38100" dist="38100" dir="2700000" algn="tl">
                    <a:srgbClr val="000000">
                      <a:alpha val="43137"/>
                    </a:srgbClr>
                  </a:outerShdw>
                </a:effectLst>
              </a:rPr>
              <a:t>Any Questions? </a:t>
            </a:r>
          </a:p>
          <a:p>
            <a:endParaRPr lang="en-GB" sz="40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896</TotalTime>
  <Words>3088</Words>
  <Application>Microsoft Macintosh PowerPoint</Application>
  <PresentationFormat>Widescreen</PresentationFormat>
  <Paragraphs>304</Paragraphs>
  <Slides>28</Slides>
  <Notes>26</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28</vt:i4>
      </vt:variant>
    </vt:vector>
  </HeadingPairs>
  <TitlesOfParts>
    <vt:vector size="36" baseType="lpstr">
      <vt:lpstr>Arial</vt:lpstr>
      <vt:lpstr>Calibri</vt:lpstr>
      <vt:lpstr>Calibri Light</vt:lpstr>
      <vt:lpstr>Wingdings</vt:lpstr>
      <vt:lpstr>UWTSD 200_Title Page</vt:lpstr>
      <vt:lpstr>UWTSD 200_Text 1</vt:lpstr>
      <vt:lpstr>UWTSD 200_Title Page 2</vt:lpstr>
      <vt:lpstr>UWTSD 200_Subtitle 4</vt:lpstr>
      <vt:lpstr>PowerPoint Presentation</vt:lpstr>
      <vt:lpstr>PowerPoint Presentation</vt:lpstr>
      <vt:lpstr>Switch Boot Sequence</vt:lpstr>
      <vt:lpstr> The boot system Command</vt:lpstr>
      <vt:lpstr>Switch LED Indicators</vt:lpstr>
      <vt:lpstr>Switch LED Indicators (Cont.)</vt:lpstr>
      <vt:lpstr>Recovering from a System Crash</vt:lpstr>
      <vt:lpstr>Switch Management Access</vt:lpstr>
      <vt:lpstr>Switch SVI Configuration Example</vt:lpstr>
      <vt:lpstr>Switch SVI Configuration Example (Cont.)</vt:lpstr>
      <vt:lpstr>Switch SVI Configuration Example (Cont.)</vt:lpstr>
      <vt:lpstr>Switch SVI Configuration Example (Cont.)</vt:lpstr>
      <vt:lpstr>Configure Switch Ports Duplex Communication</vt:lpstr>
      <vt:lpstr>Configure Switch Ports at the Physical Layer</vt:lpstr>
      <vt:lpstr>Configure Switch Ports at the Physical Layer (Cont.)</vt:lpstr>
      <vt:lpstr>Auto-MDIX</vt:lpstr>
      <vt:lpstr>Switch Verification Commands</vt:lpstr>
      <vt:lpstr>Switching in Networking</vt:lpstr>
      <vt:lpstr>The Switch MAC Address Table</vt:lpstr>
      <vt:lpstr>The Switch Learn and Forward Method</vt:lpstr>
      <vt:lpstr>Switch Forwarding Methods</vt:lpstr>
      <vt:lpstr>Frame Forwarding Store-and-Forward Switching</vt:lpstr>
      <vt:lpstr>Frame Forwarding Cut-Through Switching</vt:lpstr>
      <vt:lpstr>Switching Domains</vt:lpstr>
      <vt:lpstr>Collision Domains</vt:lpstr>
      <vt:lpstr>Broadcast Domains</vt:lpstr>
      <vt:lpstr>Alleviated Network Congestion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Kapilan Radhakrishnan</cp:lastModifiedBy>
  <cp:revision>89</cp:revision>
  <dcterms:created xsi:type="dcterms:W3CDTF">2021-03-05T06:07:01Z</dcterms:created>
  <dcterms:modified xsi:type="dcterms:W3CDTF">2026-10-26T10:16:27Z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