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sldIdLst>
    <p:sldId id="256" r:id="rId2"/>
    <p:sldId id="257" r:id="rId3"/>
    <p:sldId id="258" r:id="rId4"/>
    <p:sldId id="259" r:id="rId5"/>
    <p:sldId id="281" r:id="rId6"/>
    <p:sldId id="264" r:id="rId7"/>
    <p:sldId id="263" r:id="rId8"/>
    <p:sldId id="262" r:id="rId9"/>
    <p:sldId id="260" r:id="rId10"/>
    <p:sldId id="274" r:id="rId11"/>
    <p:sldId id="261" r:id="rId12"/>
    <p:sldId id="265" r:id="rId13"/>
    <p:sldId id="266" r:id="rId14"/>
    <p:sldId id="267" r:id="rId15"/>
    <p:sldId id="268" r:id="rId16"/>
    <p:sldId id="269" r:id="rId17"/>
    <p:sldId id="270" r:id="rId18"/>
    <p:sldId id="273" r:id="rId19"/>
    <p:sldId id="276" r:id="rId20"/>
    <p:sldId id="275" r:id="rId21"/>
    <p:sldId id="277" r:id="rId22"/>
    <p:sldId id="278" r:id="rId23"/>
    <p:sldId id="279" r:id="rId24"/>
    <p:sldId id="282" r:id="rId25"/>
    <p:sldId id="280" r:id="rId26"/>
  </p:sldIdLst>
  <p:sldSz cx="12192000" cy="6858000"/>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2" d="100"/>
          <a:sy n="42" d="100"/>
        </p:scale>
        <p:origin x="48" y="4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3.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79B77B-9035-45CF-92B2-2B0F0B9A922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D1C3015-0102-4796-A8AA-406E00CD1991}">
      <dgm:prSet/>
      <dgm:spPr/>
      <dgm:t>
        <a:bodyPr/>
        <a:lstStyle/>
        <a:p>
          <a:r>
            <a:rPr lang="en-US"/>
            <a:t>References</a:t>
          </a:r>
        </a:p>
      </dgm:t>
    </dgm:pt>
    <dgm:pt modelId="{B9B18EF9-41E6-444A-8531-E7D9B5FA49D2}" type="parTrans" cxnId="{C622356D-A3D9-4CC1-918B-C5F6740BF9F8}">
      <dgm:prSet/>
      <dgm:spPr/>
      <dgm:t>
        <a:bodyPr/>
        <a:lstStyle/>
        <a:p>
          <a:endParaRPr lang="en-US"/>
        </a:p>
      </dgm:t>
    </dgm:pt>
    <dgm:pt modelId="{E88B1313-5DC0-4B58-BE49-F40103E1F59F}" type="sibTrans" cxnId="{C622356D-A3D9-4CC1-918B-C5F6740BF9F8}">
      <dgm:prSet/>
      <dgm:spPr/>
      <dgm:t>
        <a:bodyPr/>
        <a:lstStyle/>
        <a:p>
          <a:endParaRPr lang="en-US"/>
        </a:p>
      </dgm:t>
    </dgm:pt>
    <dgm:pt modelId="{01B6D64E-7352-4D64-9918-52356F6172E4}">
      <dgm:prSet/>
      <dgm:spPr/>
      <dgm:t>
        <a:bodyPr/>
        <a:lstStyle/>
        <a:p>
          <a:r>
            <a:rPr lang="en-US"/>
            <a:t>Kraaijenbrink, J., 2019. Why Is Primark So Successful? The Power Of Alignment. [online] Forbes. Available at: &lt;https://www.forbes.com/sites/jeroenkraaijenbrink/2019/01/22/why-is-primark-so-successful-the-power-of-alignment/#256831bb769d&gt; [Accessed 22 May 2020].</a:t>
          </a:r>
        </a:p>
      </dgm:t>
    </dgm:pt>
    <dgm:pt modelId="{C71775B5-D193-43C1-BD9F-0E6813305E63}" type="parTrans" cxnId="{17EE3359-181E-4233-ACE2-C2D47DA3CBE5}">
      <dgm:prSet/>
      <dgm:spPr/>
      <dgm:t>
        <a:bodyPr/>
        <a:lstStyle/>
        <a:p>
          <a:endParaRPr lang="en-US"/>
        </a:p>
      </dgm:t>
    </dgm:pt>
    <dgm:pt modelId="{B6893569-A47C-433D-9EA4-5D04031A3AFF}" type="sibTrans" cxnId="{17EE3359-181E-4233-ACE2-C2D47DA3CBE5}">
      <dgm:prSet/>
      <dgm:spPr/>
      <dgm:t>
        <a:bodyPr/>
        <a:lstStyle/>
        <a:p>
          <a:endParaRPr lang="en-US"/>
        </a:p>
      </dgm:t>
    </dgm:pt>
    <dgm:pt modelId="{529A1E68-1FE0-4260-9875-AB867D1FC1ED}">
      <dgm:prSet/>
      <dgm:spPr/>
      <dgm:t>
        <a:bodyPr/>
        <a:lstStyle/>
        <a:p>
          <a:r>
            <a:rPr lang="en-US"/>
            <a:t>Kush, J., (2017) "Pestle and Swot analysis of Primark 2016-2017" 123 Writing [Online] at https://www.123writing.com/free-sample/pestle-and-swot-analysis-of-primark-2016-2017 [Accessed 22 May 2020].</a:t>
          </a:r>
        </a:p>
      </dgm:t>
    </dgm:pt>
    <dgm:pt modelId="{8AE00039-95B6-4512-9C63-32893361605E}" type="parTrans" cxnId="{3DF3AF15-0F25-47E2-8E02-809B6DCE6928}">
      <dgm:prSet/>
      <dgm:spPr/>
      <dgm:t>
        <a:bodyPr/>
        <a:lstStyle/>
        <a:p>
          <a:endParaRPr lang="en-US"/>
        </a:p>
      </dgm:t>
    </dgm:pt>
    <dgm:pt modelId="{91121EE4-273A-4241-B231-5AFB8A3A4BC2}" type="sibTrans" cxnId="{3DF3AF15-0F25-47E2-8E02-809B6DCE6928}">
      <dgm:prSet/>
      <dgm:spPr/>
      <dgm:t>
        <a:bodyPr/>
        <a:lstStyle/>
        <a:p>
          <a:endParaRPr lang="en-US"/>
        </a:p>
      </dgm:t>
    </dgm:pt>
    <dgm:pt modelId="{D5E3F1C2-C50D-4417-9B01-9008588B51C4}">
      <dgm:prSet/>
      <dgm:spPr/>
      <dgm:t>
        <a:bodyPr/>
        <a:lstStyle/>
        <a:p>
          <a:r>
            <a:rPr lang="en-US"/>
            <a:t>Riley, J., 2018. Handy's Model Of Organizational Culture | Business | Tutor2u. [online] tutor2u. Available at: &lt;https://www.tutor2u.net/business/reference/models-of-organisational-culture-handy&gt; [Accessed 22 May 2020].</a:t>
          </a:r>
        </a:p>
      </dgm:t>
    </dgm:pt>
    <dgm:pt modelId="{9B474D76-CDDF-4832-BFEF-59862B404C1D}" type="parTrans" cxnId="{899478B1-1D7F-4952-B48F-DD8727BD6FD7}">
      <dgm:prSet/>
      <dgm:spPr/>
      <dgm:t>
        <a:bodyPr/>
        <a:lstStyle/>
        <a:p>
          <a:endParaRPr lang="en-US"/>
        </a:p>
      </dgm:t>
    </dgm:pt>
    <dgm:pt modelId="{318FE9BC-1C05-4A0E-A8C3-7FDECE2C41B3}" type="sibTrans" cxnId="{899478B1-1D7F-4952-B48F-DD8727BD6FD7}">
      <dgm:prSet/>
      <dgm:spPr/>
      <dgm:t>
        <a:bodyPr/>
        <a:lstStyle/>
        <a:p>
          <a:endParaRPr lang="en-US"/>
        </a:p>
      </dgm:t>
    </dgm:pt>
    <dgm:pt modelId="{0F8630EB-78BA-4ACD-BFFE-82205F905441}">
      <dgm:prSet/>
      <dgm:spPr/>
      <dgm:t>
        <a:bodyPr/>
        <a:lstStyle/>
        <a:p>
          <a:r>
            <a:rPr lang="en-US"/>
            <a:t>Rodger, J., 2019. Primark Set To Open 19 New Stores In 2020 - Full List Of Locations. [online] birminghammail. Available at: &lt;https://www.birminghammail.co.uk/whats-on/shopping/primark-set-open-19-new-17201082&gt; [Accessed 22 May 2020].</a:t>
          </a:r>
        </a:p>
      </dgm:t>
    </dgm:pt>
    <dgm:pt modelId="{1A0FFAE0-67A3-4C23-A449-A43B686A4BB9}" type="parTrans" cxnId="{C18B38F3-8891-4274-B2EF-FB7C0AB54253}">
      <dgm:prSet/>
      <dgm:spPr/>
      <dgm:t>
        <a:bodyPr/>
        <a:lstStyle/>
        <a:p>
          <a:endParaRPr lang="en-US"/>
        </a:p>
      </dgm:t>
    </dgm:pt>
    <dgm:pt modelId="{E048E069-281D-4DA6-92A1-AC6E4042199A}" type="sibTrans" cxnId="{C18B38F3-8891-4274-B2EF-FB7C0AB54253}">
      <dgm:prSet/>
      <dgm:spPr/>
      <dgm:t>
        <a:bodyPr/>
        <a:lstStyle/>
        <a:p>
          <a:endParaRPr lang="en-US"/>
        </a:p>
      </dgm:t>
    </dgm:pt>
    <dgm:pt modelId="{37856366-4021-40E0-805A-8F0059B7B195}" type="pres">
      <dgm:prSet presAssocID="{E879B77B-9035-45CF-92B2-2B0F0B9A9223}" presName="root" presStyleCnt="0">
        <dgm:presLayoutVars>
          <dgm:dir/>
          <dgm:resizeHandles val="exact"/>
        </dgm:presLayoutVars>
      </dgm:prSet>
      <dgm:spPr/>
    </dgm:pt>
    <dgm:pt modelId="{0C501788-EC86-4AE7-917A-56F3E701A82D}" type="pres">
      <dgm:prSet presAssocID="{BD1C3015-0102-4796-A8AA-406E00CD1991}" presName="compNode" presStyleCnt="0"/>
      <dgm:spPr/>
    </dgm:pt>
    <dgm:pt modelId="{573D5F4D-102E-41E6-82CF-80D351074903}" type="pres">
      <dgm:prSet presAssocID="{BD1C3015-0102-4796-A8AA-406E00CD1991}" presName="bgRect" presStyleLbl="bgShp" presStyleIdx="0" presStyleCnt="5"/>
      <dgm:spPr/>
    </dgm:pt>
    <dgm:pt modelId="{4C5EDA3F-D5D1-4454-910B-65EA45AAD84C}" type="pres">
      <dgm:prSet presAssocID="{BD1C3015-0102-4796-A8AA-406E00CD199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3C68FCF-25AD-4DCA-ACFB-7C8CB266BA43}" type="pres">
      <dgm:prSet presAssocID="{BD1C3015-0102-4796-A8AA-406E00CD1991}" presName="spaceRect" presStyleCnt="0"/>
      <dgm:spPr/>
    </dgm:pt>
    <dgm:pt modelId="{B7435DBA-4EE6-4AB4-8D32-0AAEC44390C8}" type="pres">
      <dgm:prSet presAssocID="{BD1C3015-0102-4796-A8AA-406E00CD1991}" presName="parTx" presStyleLbl="revTx" presStyleIdx="0" presStyleCnt="5">
        <dgm:presLayoutVars>
          <dgm:chMax val="0"/>
          <dgm:chPref val="0"/>
        </dgm:presLayoutVars>
      </dgm:prSet>
      <dgm:spPr/>
    </dgm:pt>
    <dgm:pt modelId="{918CF485-3FFA-47F8-9E29-B0D829F2DCF4}" type="pres">
      <dgm:prSet presAssocID="{E88B1313-5DC0-4B58-BE49-F40103E1F59F}" presName="sibTrans" presStyleCnt="0"/>
      <dgm:spPr/>
    </dgm:pt>
    <dgm:pt modelId="{0061FEF6-5F2F-4FD8-B76C-B203D69BEC89}" type="pres">
      <dgm:prSet presAssocID="{01B6D64E-7352-4D64-9918-52356F6172E4}" presName="compNode" presStyleCnt="0"/>
      <dgm:spPr/>
    </dgm:pt>
    <dgm:pt modelId="{4D2B82DD-48C0-4283-96BC-76F942FF1FFE}" type="pres">
      <dgm:prSet presAssocID="{01B6D64E-7352-4D64-9918-52356F6172E4}" presName="bgRect" presStyleLbl="bgShp" presStyleIdx="1" presStyleCnt="5"/>
      <dgm:spPr/>
    </dgm:pt>
    <dgm:pt modelId="{A7AAB44F-86B2-4E95-B236-15026C46B90C}" type="pres">
      <dgm:prSet presAssocID="{01B6D64E-7352-4D64-9918-52356F6172E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0A73A882-EF41-4763-BA2A-547CD0B7E795}" type="pres">
      <dgm:prSet presAssocID="{01B6D64E-7352-4D64-9918-52356F6172E4}" presName="spaceRect" presStyleCnt="0"/>
      <dgm:spPr/>
    </dgm:pt>
    <dgm:pt modelId="{88AB66FA-9FAC-4133-99EE-CAE530AD85DB}" type="pres">
      <dgm:prSet presAssocID="{01B6D64E-7352-4D64-9918-52356F6172E4}" presName="parTx" presStyleLbl="revTx" presStyleIdx="1" presStyleCnt="5">
        <dgm:presLayoutVars>
          <dgm:chMax val="0"/>
          <dgm:chPref val="0"/>
        </dgm:presLayoutVars>
      </dgm:prSet>
      <dgm:spPr/>
    </dgm:pt>
    <dgm:pt modelId="{529014BF-1962-43FD-B08E-F058C2FF3B3D}" type="pres">
      <dgm:prSet presAssocID="{B6893569-A47C-433D-9EA4-5D04031A3AFF}" presName="sibTrans" presStyleCnt="0"/>
      <dgm:spPr/>
    </dgm:pt>
    <dgm:pt modelId="{A14D5CA9-DACB-4A73-8E77-3ABDB4B5456A}" type="pres">
      <dgm:prSet presAssocID="{529A1E68-1FE0-4260-9875-AB867D1FC1ED}" presName="compNode" presStyleCnt="0"/>
      <dgm:spPr/>
    </dgm:pt>
    <dgm:pt modelId="{81D3C060-7DA7-4E36-8E4B-1D4771F7DC72}" type="pres">
      <dgm:prSet presAssocID="{529A1E68-1FE0-4260-9875-AB867D1FC1ED}" presName="bgRect" presStyleLbl="bgShp" presStyleIdx="2" presStyleCnt="5"/>
      <dgm:spPr/>
    </dgm:pt>
    <dgm:pt modelId="{27905D1C-8B81-465B-ADAE-54883E137FB0}" type="pres">
      <dgm:prSet presAssocID="{529A1E68-1FE0-4260-9875-AB867D1FC1E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40467811-8FB5-4BDD-9739-7D90B5B472C4}" type="pres">
      <dgm:prSet presAssocID="{529A1E68-1FE0-4260-9875-AB867D1FC1ED}" presName="spaceRect" presStyleCnt="0"/>
      <dgm:spPr/>
    </dgm:pt>
    <dgm:pt modelId="{68E73106-DE6B-4F75-AD20-7AB5704743FA}" type="pres">
      <dgm:prSet presAssocID="{529A1E68-1FE0-4260-9875-AB867D1FC1ED}" presName="parTx" presStyleLbl="revTx" presStyleIdx="2" presStyleCnt="5">
        <dgm:presLayoutVars>
          <dgm:chMax val="0"/>
          <dgm:chPref val="0"/>
        </dgm:presLayoutVars>
      </dgm:prSet>
      <dgm:spPr/>
    </dgm:pt>
    <dgm:pt modelId="{9761D125-06D8-46F5-ACE5-3511BCB69F3D}" type="pres">
      <dgm:prSet presAssocID="{91121EE4-273A-4241-B231-5AFB8A3A4BC2}" presName="sibTrans" presStyleCnt="0"/>
      <dgm:spPr/>
    </dgm:pt>
    <dgm:pt modelId="{6821D864-68B2-421C-AF0F-F7E09677FE88}" type="pres">
      <dgm:prSet presAssocID="{D5E3F1C2-C50D-4417-9B01-9008588B51C4}" presName="compNode" presStyleCnt="0"/>
      <dgm:spPr/>
    </dgm:pt>
    <dgm:pt modelId="{C7C2B304-EE2A-4513-AA78-A506FB1ED217}" type="pres">
      <dgm:prSet presAssocID="{D5E3F1C2-C50D-4417-9B01-9008588B51C4}" presName="bgRect" presStyleLbl="bgShp" presStyleIdx="3" presStyleCnt="5"/>
      <dgm:spPr/>
    </dgm:pt>
    <dgm:pt modelId="{130F7E20-422A-4FFB-855A-3A22F3DFB93F}" type="pres">
      <dgm:prSet presAssocID="{D5E3F1C2-C50D-4417-9B01-9008588B51C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nion"/>
        </a:ext>
      </dgm:extLst>
    </dgm:pt>
    <dgm:pt modelId="{63F07684-7E9E-41AD-826C-178BBC0A4551}" type="pres">
      <dgm:prSet presAssocID="{D5E3F1C2-C50D-4417-9B01-9008588B51C4}" presName="spaceRect" presStyleCnt="0"/>
      <dgm:spPr/>
    </dgm:pt>
    <dgm:pt modelId="{9F48D00B-0C63-4B74-82BB-E79E582D2DA5}" type="pres">
      <dgm:prSet presAssocID="{D5E3F1C2-C50D-4417-9B01-9008588B51C4}" presName="parTx" presStyleLbl="revTx" presStyleIdx="3" presStyleCnt="5">
        <dgm:presLayoutVars>
          <dgm:chMax val="0"/>
          <dgm:chPref val="0"/>
        </dgm:presLayoutVars>
      </dgm:prSet>
      <dgm:spPr/>
    </dgm:pt>
    <dgm:pt modelId="{C31F4E40-164C-4CDE-9B6D-9D344BF3745B}" type="pres">
      <dgm:prSet presAssocID="{318FE9BC-1C05-4A0E-A8C3-7FDECE2C41B3}" presName="sibTrans" presStyleCnt="0"/>
      <dgm:spPr/>
    </dgm:pt>
    <dgm:pt modelId="{505F406E-D627-4DA1-A220-1B9361D49DC1}" type="pres">
      <dgm:prSet presAssocID="{0F8630EB-78BA-4ACD-BFFE-82205F905441}" presName="compNode" presStyleCnt="0"/>
      <dgm:spPr/>
    </dgm:pt>
    <dgm:pt modelId="{DC5F3F21-44C9-4A15-BBB7-FE8D069E1150}" type="pres">
      <dgm:prSet presAssocID="{0F8630EB-78BA-4ACD-BFFE-82205F905441}" presName="bgRect" presStyleLbl="bgShp" presStyleIdx="4" presStyleCnt="5"/>
      <dgm:spPr/>
    </dgm:pt>
    <dgm:pt modelId="{B7EDCC75-FFC5-4E09-9FA3-71927F66E5BD}" type="pres">
      <dgm:prSet presAssocID="{0F8630EB-78BA-4ACD-BFFE-82205F90544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DB2B8BAE-060F-4ED7-AA15-A92FA9CC182E}" type="pres">
      <dgm:prSet presAssocID="{0F8630EB-78BA-4ACD-BFFE-82205F905441}" presName="spaceRect" presStyleCnt="0"/>
      <dgm:spPr/>
    </dgm:pt>
    <dgm:pt modelId="{7BCA3B8D-DAAA-4BB7-AAB5-EBEFFB0A7FE7}" type="pres">
      <dgm:prSet presAssocID="{0F8630EB-78BA-4ACD-BFFE-82205F905441}" presName="parTx" presStyleLbl="revTx" presStyleIdx="4" presStyleCnt="5">
        <dgm:presLayoutVars>
          <dgm:chMax val="0"/>
          <dgm:chPref val="0"/>
        </dgm:presLayoutVars>
      </dgm:prSet>
      <dgm:spPr/>
    </dgm:pt>
  </dgm:ptLst>
  <dgm:cxnLst>
    <dgm:cxn modelId="{5D754804-BBB8-4CFE-9F42-A807B57DD2F1}" type="presOf" srcId="{D5E3F1C2-C50D-4417-9B01-9008588B51C4}" destId="{9F48D00B-0C63-4B74-82BB-E79E582D2DA5}" srcOrd="0" destOrd="0" presId="urn:microsoft.com/office/officeart/2018/2/layout/IconVerticalSolidList"/>
    <dgm:cxn modelId="{3DF3AF15-0F25-47E2-8E02-809B6DCE6928}" srcId="{E879B77B-9035-45CF-92B2-2B0F0B9A9223}" destId="{529A1E68-1FE0-4260-9875-AB867D1FC1ED}" srcOrd="2" destOrd="0" parTransId="{8AE00039-95B6-4512-9C63-32893361605E}" sibTransId="{91121EE4-273A-4241-B231-5AFB8A3A4BC2}"/>
    <dgm:cxn modelId="{43FEDD2A-A83A-4568-B44F-78CE9E3E8607}" type="presOf" srcId="{01B6D64E-7352-4D64-9918-52356F6172E4}" destId="{88AB66FA-9FAC-4133-99EE-CAE530AD85DB}" srcOrd="0" destOrd="0" presId="urn:microsoft.com/office/officeart/2018/2/layout/IconVerticalSolidList"/>
    <dgm:cxn modelId="{C622356D-A3D9-4CC1-918B-C5F6740BF9F8}" srcId="{E879B77B-9035-45CF-92B2-2B0F0B9A9223}" destId="{BD1C3015-0102-4796-A8AA-406E00CD1991}" srcOrd="0" destOrd="0" parTransId="{B9B18EF9-41E6-444A-8531-E7D9B5FA49D2}" sibTransId="{E88B1313-5DC0-4B58-BE49-F40103E1F59F}"/>
    <dgm:cxn modelId="{17EE3359-181E-4233-ACE2-C2D47DA3CBE5}" srcId="{E879B77B-9035-45CF-92B2-2B0F0B9A9223}" destId="{01B6D64E-7352-4D64-9918-52356F6172E4}" srcOrd="1" destOrd="0" parTransId="{C71775B5-D193-43C1-BD9F-0E6813305E63}" sibTransId="{B6893569-A47C-433D-9EA4-5D04031A3AFF}"/>
    <dgm:cxn modelId="{94B65C96-EE14-4EF5-9CA1-37A46CE3A874}" type="presOf" srcId="{BD1C3015-0102-4796-A8AA-406E00CD1991}" destId="{B7435DBA-4EE6-4AB4-8D32-0AAEC44390C8}" srcOrd="0" destOrd="0" presId="urn:microsoft.com/office/officeart/2018/2/layout/IconVerticalSolidList"/>
    <dgm:cxn modelId="{C06321B1-8BCD-4F1B-AE33-0F4B70519A32}" type="presOf" srcId="{0F8630EB-78BA-4ACD-BFFE-82205F905441}" destId="{7BCA3B8D-DAAA-4BB7-AAB5-EBEFFB0A7FE7}" srcOrd="0" destOrd="0" presId="urn:microsoft.com/office/officeart/2018/2/layout/IconVerticalSolidList"/>
    <dgm:cxn modelId="{899478B1-1D7F-4952-B48F-DD8727BD6FD7}" srcId="{E879B77B-9035-45CF-92B2-2B0F0B9A9223}" destId="{D5E3F1C2-C50D-4417-9B01-9008588B51C4}" srcOrd="3" destOrd="0" parTransId="{9B474D76-CDDF-4832-BFEF-59862B404C1D}" sibTransId="{318FE9BC-1C05-4A0E-A8C3-7FDECE2C41B3}"/>
    <dgm:cxn modelId="{1D2668B8-B76F-4E98-A931-631985D06F6B}" type="presOf" srcId="{529A1E68-1FE0-4260-9875-AB867D1FC1ED}" destId="{68E73106-DE6B-4F75-AD20-7AB5704743FA}" srcOrd="0" destOrd="0" presId="urn:microsoft.com/office/officeart/2018/2/layout/IconVerticalSolidList"/>
    <dgm:cxn modelId="{E9BB7FC5-CAB9-4DCF-8AF9-EA4829EA7E57}" type="presOf" srcId="{E879B77B-9035-45CF-92B2-2B0F0B9A9223}" destId="{37856366-4021-40E0-805A-8F0059B7B195}" srcOrd="0" destOrd="0" presId="urn:microsoft.com/office/officeart/2018/2/layout/IconVerticalSolidList"/>
    <dgm:cxn modelId="{C18B38F3-8891-4274-B2EF-FB7C0AB54253}" srcId="{E879B77B-9035-45CF-92B2-2B0F0B9A9223}" destId="{0F8630EB-78BA-4ACD-BFFE-82205F905441}" srcOrd="4" destOrd="0" parTransId="{1A0FFAE0-67A3-4C23-A449-A43B686A4BB9}" sibTransId="{E048E069-281D-4DA6-92A1-AC6E4042199A}"/>
    <dgm:cxn modelId="{F807B9A0-6072-42F4-B061-56EB8C3158FB}" type="presParOf" srcId="{37856366-4021-40E0-805A-8F0059B7B195}" destId="{0C501788-EC86-4AE7-917A-56F3E701A82D}" srcOrd="0" destOrd="0" presId="urn:microsoft.com/office/officeart/2018/2/layout/IconVerticalSolidList"/>
    <dgm:cxn modelId="{4A9930B1-9616-4AD3-ABAE-2648937227F0}" type="presParOf" srcId="{0C501788-EC86-4AE7-917A-56F3E701A82D}" destId="{573D5F4D-102E-41E6-82CF-80D351074903}" srcOrd="0" destOrd="0" presId="urn:microsoft.com/office/officeart/2018/2/layout/IconVerticalSolidList"/>
    <dgm:cxn modelId="{8C47D14B-0263-4E1F-889F-7B86AB119FEC}" type="presParOf" srcId="{0C501788-EC86-4AE7-917A-56F3E701A82D}" destId="{4C5EDA3F-D5D1-4454-910B-65EA45AAD84C}" srcOrd="1" destOrd="0" presId="urn:microsoft.com/office/officeart/2018/2/layout/IconVerticalSolidList"/>
    <dgm:cxn modelId="{3D910B41-4DCE-4184-82B7-33EB8375DFEB}" type="presParOf" srcId="{0C501788-EC86-4AE7-917A-56F3E701A82D}" destId="{13C68FCF-25AD-4DCA-ACFB-7C8CB266BA43}" srcOrd="2" destOrd="0" presId="urn:microsoft.com/office/officeart/2018/2/layout/IconVerticalSolidList"/>
    <dgm:cxn modelId="{F5A8E9F2-D819-4B65-810E-5490D0165606}" type="presParOf" srcId="{0C501788-EC86-4AE7-917A-56F3E701A82D}" destId="{B7435DBA-4EE6-4AB4-8D32-0AAEC44390C8}" srcOrd="3" destOrd="0" presId="urn:microsoft.com/office/officeart/2018/2/layout/IconVerticalSolidList"/>
    <dgm:cxn modelId="{9467E964-77F5-46EC-8499-C9D2CDBD4CFA}" type="presParOf" srcId="{37856366-4021-40E0-805A-8F0059B7B195}" destId="{918CF485-3FFA-47F8-9E29-B0D829F2DCF4}" srcOrd="1" destOrd="0" presId="urn:microsoft.com/office/officeart/2018/2/layout/IconVerticalSolidList"/>
    <dgm:cxn modelId="{B5B1680C-20FB-4E9F-B027-1FBC2FF03126}" type="presParOf" srcId="{37856366-4021-40E0-805A-8F0059B7B195}" destId="{0061FEF6-5F2F-4FD8-B76C-B203D69BEC89}" srcOrd="2" destOrd="0" presId="urn:microsoft.com/office/officeart/2018/2/layout/IconVerticalSolidList"/>
    <dgm:cxn modelId="{CF983427-58C9-4E2E-9791-4829D5BE5FB4}" type="presParOf" srcId="{0061FEF6-5F2F-4FD8-B76C-B203D69BEC89}" destId="{4D2B82DD-48C0-4283-96BC-76F942FF1FFE}" srcOrd="0" destOrd="0" presId="urn:microsoft.com/office/officeart/2018/2/layout/IconVerticalSolidList"/>
    <dgm:cxn modelId="{F6DA4E67-5C0A-4D23-8EED-049A78DB8DE8}" type="presParOf" srcId="{0061FEF6-5F2F-4FD8-B76C-B203D69BEC89}" destId="{A7AAB44F-86B2-4E95-B236-15026C46B90C}" srcOrd="1" destOrd="0" presId="urn:microsoft.com/office/officeart/2018/2/layout/IconVerticalSolidList"/>
    <dgm:cxn modelId="{924D2DAB-9B2C-46F3-95C0-69B5D3E8559C}" type="presParOf" srcId="{0061FEF6-5F2F-4FD8-B76C-B203D69BEC89}" destId="{0A73A882-EF41-4763-BA2A-547CD0B7E795}" srcOrd="2" destOrd="0" presId="urn:microsoft.com/office/officeart/2018/2/layout/IconVerticalSolidList"/>
    <dgm:cxn modelId="{09691F03-2306-4432-BA18-1C8F2EC701B3}" type="presParOf" srcId="{0061FEF6-5F2F-4FD8-B76C-B203D69BEC89}" destId="{88AB66FA-9FAC-4133-99EE-CAE530AD85DB}" srcOrd="3" destOrd="0" presId="urn:microsoft.com/office/officeart/2018/2/layout/IconVerticalSolidList"/>
    <dgm:cxn modelId="{8EBCD18A-82FA-44CD-9198-9DA824E35AF8}" type="presParOf" srcId="{37856366-4021-40E0-805A-8F0059B7B195}" destId="{529014BF-1962-43FD-B08E-F058C2FF3B3D}" srcOrd="3" destOrd="0" presId="urn:microsoft.com/office/officeart/2018/2/layout/IconVerticalSolidList"/>
    <dgm:cxn modelId="{D7F9E6D7-6912-4EA9-8C2C-EE2BCC6FF57E}" type="presParOf" srcId="{37856366-4021-40E0-805A-8F0059B7B195}" destId="{A14D5CA9-DACB-4A73-8E77-3ABDB4B5456A}" srcOrd="4" destOrd="0" presId="urn:microsoft.com/office/officeart/2018/2/layout/IconVerticalSolidList"/>
    <dgm:cxn modelId="{85AC9B9F-1358-49E3-A9A7-C2D694F771FE}" type="presParOf" srcId="{A14D5CA9-DACB-4A73-8E77-3ABDB4B5456A}" destId="{81D3C060-7DA7-4E36-8E4B-1D4771F7DC72}" srcOrd="0" destOrd="0" presId="urn:microsoft.com/office/officeart/2018/2/layout/IconVerticalSolidList"/>
    <dgm:cxn modelId="{DA73BD00-883F-4434-A866-A7770EF5CB06}" type="presParOf" srcId="{A14D5CA9-DACB-4A73-8E77-3ABDB4B5456A}" destId="{27905D1C-8B81-465B-ADAE-54883E137FB0}" srcOrd="1" destOrd="0" presId="urn:microsoft.com/office/officeart/2018/2/layout/IconVerticalSolidList"/>
    <dgm:cxn modelId="{40BFACEE-4B0D-4D36-BB1C-11F3B7018A95}" type="presParOf" srcId="{A14D5CA9-DACB-4A73-8E77-3ABDB4B5456A}" destId="{40467811-8FB5-4BDD-9739-7D90B5B472C4}" srcOrd="2" destOrd="0" presId="urn:microsoft.com/office/officeart/2018/2/layout/IconVerticalSolidList"/>
    <dgm:cxn modelId="{51121605-6E22-4D04-B894-679368E78D87}" type="presParOf" srcId="{A14D5CA9-DACB-4A73-8E77-3ABDB4B5456A}" destId="{68E73106-DE6B-4F75-AD20-7AB5704743FA}" srcOrd="3" destOrd="0" presId="urn:microsoft.com/office/officeart/2018/2/layout/IconVerticalSolidList"/>
    <dgm:cxn modelId="{84683A84-337C-41D6-8C0C-A500E1B7E53C}" type="presParOf" srcId="{37856366-4021-40E0-805A-8F0059B7B195}" destId="{9761D125-06D8-46F5-ACE5-3511BCB69F3D}" srcOrd="5" destOrd="0" presId="urn:microsoft.com/office/officeart/2018/2/layout/IconVerticalSolidList"/>
    <dgm:cxn modelId="{358C69EE-A3C7-4D5E-A066-B12A0FDC5D60}" type="presParOf" srcId="{37856366-4021-40E0-805A-8F0059B7B195}" destId="{6821D864-68B2-421C-AF0F-F7E09677FE88}" srcOrd="6" destOrd="0" presId="urn:microsoft.com/office/officeart/2018/2/layout/IconVerticalSolidList"/>
    <dgm:cxn modelId="{4B7DA4EE-9183-47D1-90F1-6A9337D086AE}" type="presParOf" srcId="{6821D864-68B2-421C-AF0F-F7E09677FE88}" destId="{C7C2B304-EE2A-4513-AA78-A506FB1ED217}" srcOrd="0" destOrd="0" presId="urn:microsoft.com/office/officeart/2018/2/layout/IconVerticalSolidList"/>
    <dgm:cxn modelId="{2A89DBFA-6B4B-41E1-B8D4-CA14070D9F4B}" type="presParOf" srcId="{6821D864-68B2-421C-AF0F-F7E09677FE88}" destId="{130F7E20-422A-4FFB-855A-3A22F3DFB93F}" srcOrd="1" destOrd="0" presId="urn:microsoft.com/office/officeart/2018/2/layout/IconVerticalSolidList"/>
    <dgm:cxn modelId="{54D32785-4CFC-47B1-A2FD-2D2E508237CF}" type="presParOf" srcId="{6821D864-68B2-421C-AF0F-F7E09677FE88}" destId="{63F07684-7E9E-41AD-826C-178BBC0A4551}" srcOrd="2" destOrd="0" presId="urn:microsoft.com/office/officeart/2018/2/layout/IconVerticalSolidList"/>
    <dgm:cxn modelId="{6100BBDD-59AD-4AF5-A6E6-91064A4B50C6}" type="presParOf" srcId="{6821D864-68B2-421C-AF0F-F7E09677FE88}" destId="{9F48D00B-0C63-4B74-82BB-E79E582D2DA5}" srcOrd="3" destOrd="0" presId="urn:microsoft.com/office/officeart/2018/2/layout/IconVerticalSolidList"/>
    <dgm:cxn modelId="{CC8DD6C7-9D34-4A54-8B02-CC17A84E5FF1}" type="presParOf" srcId="{37856366-4021-40E0-805A-8F0059B7B195}" destId="{C31F4E40-164C-4CDE-9B6D-9D344BF3745B}" srcOrd="7" destOrd="0" presId="urn:microsoft.com/office/officeart/2018/2/layout/IconVerticalSolidList"/>
    <dgm:cxn modelId="{49BCAFC4-AAB0-4178-82E4-6E7B257835F5}" type="presParOf" srcId="{37856366-4021-40E0-805A-8F0059B7B195}" destId="{505F406E-D627-4DA1-A220-1B9361D49DC1}" srcOrd="8" destOrd="0" presId="urn:microsoft.com/office/officeart/2018/2/layout/IconVerticalSolidList"/>
    <dgm:cxn modelId="{2CA17AFD-EF30-44F7-A05A-8AD184E0EF68}" type="presParOf" srcId="{505F406E-D627-4DA1-A220-1B9361D49DC1}" destId="{DC5F3F21-44C9-4A15-BBB7-FE8D069E1150}" srcOrd="0" destOrd="0" presId="urn:microsoft.com/office/officeart/2018/2/layout/IconVerticalSolidList"/>
    <dgm:cxn modelId="{AFAC5C98-F04B-4A0D-98C7-3ED9DC9E24A5}" type="presParOf" srcId="{505F406E-D627-4DA1-A220-1B9361D49DC1}" destId="{B7EDCC75-FFC5-4E09-9FA3-71927F66E5BD}" srcOrd="1" destOrd="0" presId="urn:microsoft.com/office/officeart/2018/2/layout/IconVerticalSolidList"/>
    <dgm:cxn modelId="{F7AC6DB0-1F39-4D54-A98C-DE55C04F6FDC}" type="presParOf" srcId="{505F406E-D627-4DA1-A220-1B9361D49DC1}" destId="{DB2B8BAE-060F-4ED7-AA15-A92FA9CC182E}" srcOrd="2" destOrd="0" presId="urn:microsoft.com/office/officeart/2018/2/layout/IconVerticalSolidList"/>
    <dgm:cxn modelId="{9377B2B2-1636-447C-9AFB-8F6FD6BD002A}" type="presParOf" srcId="{505F406E-D627-4DA1-A220-1B9361D49DC1}" destId="{7BCA3B8D-DAAA-4BB7-AAB5-EBEFFB0A7FE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4AAE73-753D-4575-8380-49B44799EED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58BFBC0-EB71-404A-A74A-AB8D0AE95E41}">
      <dgm:prSet/>
      <dgm:spPr/>
      <dgm:t>
        <a:bodyPr/>
        <a:lstStyle/>
        <a:p>
          <a:r>
            <a:rPr lang="en-US"/>
            <a:t>References</a:t>
          </a:r>
        </a:p>
      </dgm:t>
    </dgm:pt>
    <dgm:pt modelId="{7780DC8E-53F6-4FDE-B4C5-0241C4E55B62}" type="parTrans" cxnId="{4EA3F479-A6E8-49E8-96A6-AB8295160D8E}">
      <dgm:prSet/>
      <dgm:spPr/>
      <dgm:t>
        <a:bodyPr/>
        <a:lstStyle/>
        <a:p>
          <a:endParaRPr lang="en-US"/>
        </a:p>
      </dgm:t>
    </dgm:pt>
    <dgm:pt modelId="{DD195353-6DCE-4F00-8A21-EE2AF201D04D}" type="sibTrans" cxnId="{4EA3F479-A6E8-49E8-96A6-AB8295160D8E}">
      <dgm:prSet/>
      <dgm:spPr/>
      <dgm:t>
        <a:bodyPr/>
        <a:lstStyle/>
        <a:p>
          <a:endParaRPr lang="en-US"/>
        </a:p>
      </dgm:t>
    </dgm:pt>
    <dgm:pt modelId="{D356CFB1-8683-4D19-A768-8F041D864141}">
      <dgm:prSet/>
      <dgm:spPr/>
      <dgm:t>
        <a:bodyPr/>
        <a:lstStyle/>
        <a:p>
          <a:r>
            <a:rPr lang="en-US"/>
            <a:t>Ruiz-Alba, M., 2012. 8 Reasons Why Primark Is Cheap. [online] Medium. Available at: &lt;https://medium.com/@mruizalba/8-reasons-why-primark-is-cheap-22a3e6450f55&gt; [Accessed 22 May 2020].</a:t>
          </a:r>
        </a:p>
      </dgm:t>
    </dgm:pt>
    <dgm:pt modelId="{A4355382-F5EC-4DC8-935B-7DF0178B67AA}" type="parTrans" cxnId="{65EE4C25-7F4B-4D09-AC70-D41CFF757C8B}">
      <dgm:prSet/>
      <dgm:spPr/>
      <dgm:t>
        <a:bodyPr/>
        <a:lstStyle/>
        <a:p>
          <a:endParaRPr lang="en-US"/>
        </a:p>
      </dgm:t>
    </dgm:pt>
    <dgm:pt modelId="{E57E38BE-0184-4394-B6C2-FCBC5C39D5EF}" type="sibTrans" cxnId="{65EE4C25-7F4B-4D09-AC70-D41CFF757C8B}">
      <dgm:prSet/>
      <dgm:spPr/>
      <dgm:t>
        <a:bodyPr/>
        <a:lstStyle/>
        <a:p>
          <a:endParaRPr lang="en-US"/>
        </a:p>
      </dgm:t>
    </dgm:pt>
    <dgm:pt modelId="{CEABE117-87CE-47EE-9CD7-5E9793F3D301}">
      <dgm:prSet/>
      <dgm:spPr/>
      <dgm:t>
        <a:bodyPr/>
        <a:lstStyle/>
        <a:p>
          <a:r>
            <a:rPr lang="en-US"/>
            <a:t>Sabanoglu, T., 2019. UK: Primark Stores' Net Worth | Statista. [online] Statista. Available at: &lt;https://www.statista.com/statistics/866899/primark-stores-net-worth-united-kingdom-uk/&gt; [Accessed 22 May 2020].</a:t>
          </a:r>
        </a:p>
      </dgm:t>
    </dgm:pt>
    <dgm:pt modelId="{B81856BE-61D1-4825-B79C-42E3B4629005}" type="parTrans" cxnId="{F40E7803-0FC4-4B10-BD2C-BC51AC20FD8D}">
      <dgm:prSet/>
      <dgm:spPr/>
      <dgm:t>
        <a:bodyPr/>
        <a:lstStyle/>
        <a:p>
          <a:endParaRPr lang="en-US"/>
        </a:p>
      </dgm:t>
    </dgm:pt>
    <dgm:pt modelId="{2A7CDAAE-C2CC-40C4-831E-70548ECBB020}" type="sibTrans" cxnId="{F40E7803-0FC4-4B10-BD2C-BC51AC20FD8D}">
      <dgm:prSet/>
      <dgm:spPr/>
      <dgm:t>
        <a:bodyPr/>
        <a:lstStyle/>
        <a:p>
          <a:endParaRPr lang="en-US"/>
        </a:p>
      </dgm:t>
    </dgm:pt>
    <dgm:pt modelId="{637BDCA8-99AB-4B70-906F-E2CFE7521630}">
      <dgm:prSet/>
      <dgm:spPr/>
      <dgm:t>
        <a:bodyPr/>
        <a:lstStyle/>
        <a:p>
          <a:r>
            <a:rPr lang="en-US"/>
            <a:t>Shawcross, J., 2014. AOL Is Now A Part Of Verizon Media. [online] Aol.co.uk. Available at: &lt;https://www.aol.co.uk/2014/03/23/the-rise-and-rise-of-primark/&gt; [Accessed 22 May 2020].</a:t>
          </a:r>
        </a:p>
      </dgm:t>
    </dgm:pt>
    <dgm:pt modelId="{4A9DA7EF-19F3-48CC-B4D4-645F82A5FD09}" type="parTrans" cxnId="{D65E994F-1B4C-4135-8C15-A0906FC28E32}">
      <dgm:prSet/>
      <dgm:spPr/>
      <dgm:t>
        <a:bodyPr/>
        <a:lstStyle/>
        <a:p>
          <a:endParaRPr lang="en-US"/>
        </a:p>
      </dgm:t>
    </dgm:pt>
    <dgm:pt modelId="{CB5B59DB-B883-4AD1-91CD-4D2D3E20B352}" type="sibTrans" cxnId="{D65E994F-1B4C-4135-8C15-A0906FC28E32}">
      <dgm:prSet/>
      <dgm:spPr/>
      <dgm:t>
        <a:bodyPr/>
        <a:lstStyle/>
        <a:p>
          <a:endParaRPr lang="en-US"/>
        </a:p>
      </dgm:t>
    </dgm:pt>
    <dgm:pt modelId="{8D8E2C97-B63E-46CB-9154-0F4A75B93874}">
      <dgm:prSet/>
      <dgm:spPr/>
      <dgm:t>
        <a:bodyPr/>
        <a:lstStyle/>
        <a:p>
          <a:r>
            <a:rPr lang="en-US"/>
            <a:t>Sites.google.com. 2020. Stakeholders Of Primark - Kpmanagementviews.Com. [online] Available at: &lt;https://sites.google.com/site/kpmanagementviewscom/stakeholders-of-primark&gt; [Accessed 22 May 2020].</a:t>
          </a:r>
        </a:p>
      </dgm:t>
    </dgm:pt>
    <dgm:pt modelId="{B2E40A78-665E-40E6-89FC-E46FBDCE898C}" type="parTrans" cxnId="{73755638-2A10-4D14-86D5-4B32E1C55402}">
      <dgm:prSet/>
      <dgm:spPr/>
      <dgm:t>
        <a:bodyPr/>
        <a:lstStyle/>
        <a:p>
          <a:endParaRPr lang="en-US"/>
        </a:p>
      </dgm:t>
    </dgm:pt>
    <dgm:pt modelId="{B5A1DFC9-DB44-43C9-8790-9434684C97F1}" type="sibTrans" cxnId="{73755638-2A10-4D14-86D5-4B32E1C55402}">
      <dgm:prSet/>
      <dgm:spPr/>
      <dgm:t>
        <a:bodyPr/>
        <a:lstStyle/>
        <a:p>
          <a:endParaRPr lang="en-US"/>
        </a:p>
      </dgm:t>
    </dgm:pt>
    <dgm:pt modelId="{0526DD6E-5A8B-4028-8B16-E02AF53E7665}" type="pres">
      <dgm:prSet presAssocID="{D64AAE73-753D-4575-8380-49B44799EED9}" presName="root" presStyleCnt="0">
        <dgm:presLayoutVars>
          <dgm:dir/>
          <dgm:resizeHandles val="exact"/>
        </dgm:presLayoutVars>
      </dgm:prSet>
      <dgm:spPr/>
    </dgm:pt>
    <dgm:pt modelId="{E1F395A9-48B4-43BA-AEE0-77A1747E0569}" type="pres">
      <dgm:prSet presAssocID="{D64AAE73-753D-4575-8380-49B44799EED9}" presName="container" presStyleCnt="0">
        <dgm:presLayoutVars>
          <dgm:dir/>
          <dgm:resizeHandles val="exact"/>
        </dgm:presLayoutVars>
      </dgm:prSet>
      <dgm:spPr/>
    </dgm:pt>
    <dgm:pt modelId="{22703678-A53F-4D52-8925-7594347CDBB0}" type="pres">
      <dgm:prSet presAssocID="{858BFBC0-EB71-404A-A74A-AB8D0AE95E41}" presName="compNode" presStyleCnt="0"/>
      <dgm:spPr/>
    </dgm:pt>
    <dgm:pt modelId="{CB372D6D-807E-4F99-A4D8-437098B33069}" type="pres">
      <dgm:prSet presAssocID="{858BFBC0-EB71-404A-A74A-AB8D0AE95E41}" presName="iconBgRect" presStyleLbl="bgShp" presStyleIdx="0" presStyleCnt="5"/>
      <dgm:spPr/>
    </dgm:pt>
    <dgm:pt modelId="{59F57CF3-B9C7-4877-A518-2C8A5281AE68}" type="pres">
      <dgm:prSet presAssocID="{858BFBC0-EB71-404A-A74A-AB8D0AE95E4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C0D94D6-0ACF-45F6-A60B-45F9B2D904A1}" type="pres">
      <dgm:prSet presAssocID="{858BFBC0-EB71-404A-A74A-AB8D0AE95E41}" presName="spaceRect" presStyleCnt="0"/>
      <dgm:spPr/>
    </dgm:pt>
    <dgm:pt modelId="{612B5F65-E926-4EC5-9243-7DE85FE4B206}" type="pres">
      <dgm:prSet presAssocID="{858BFBC0-EB71-404A-A74A-AB8D0AE95E41}" presName="textRect" presStyleLbl="revTx" presStyleIdx="0" presStyleCnt="5">
        <dgm:presLayoutVars>
          <dgm:chMax val="1"/>
          <dgm:chPref val="1"/>
        </dgm:presLayoutVars>
      </dgm:prSet>
      <dgm:spPr/>
    </dgm:pt>
    <dgm:pt modelId="{97267D43-33D2-430D-9FEB-308BE30C2551}" type="pres">
      <dgm:prSet presAssocID="{DD195353-6DCE-4F00-8A21-EE2AF201D04D}" presName="sibTrans" presStyleLbl="sibTrans2D1" presStyleIdx="0" presStyleCnt="0"/>
      <dgm:spPr/>
    </dgm:pt>
    <dgm:pt modelId="{5A83A62F-D65A-4E7B-8CA3-1B1F43F91074}" type="pres">
      <dgm:prSet presAssocID="{D356CFB1-8683-4D19-A768-8F041D864141}" presName="compNode" presStyleCnt="0"/>
      <dgm:spPr/>
    </dgm:pt>
    <dgm:pt modelId="{5945BE11-4978-4E3A-8BFA-FDF80FBE59D5}" type="pres">
      <dgm:prSet presAssocID="{D356CFB1-8683-4D19-A768-8F041D864141}" presName="iconBgRect" presStyleLbl="bgShp" presStyleIdx="1" presStyleCnt="5"/>
      <dgm:spPr/>
    </dgm:pt>
    <dgm:pt modelId="{188CC661-27DD-4FEC-828D-6B880EA37366}" type="pres">
      <dgm:prSet presAssocID="{D356CFB1-8683-4D19-A768-8F041D86414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D6675B49-62B5-4430-873C-08F544EDC08F}" type="pres">
      <dgm:prSet presAssocID="{D356CFB1-8683-4D19-A768-8F041D864141}" presName="spaceRect" presStyleCnt="0"/>
      <dgm:spPr/>
    </dgm:pt>
    <dgm:pt modelId="{8D128520-DDD4-4E89-82AF-AC0A94EDC955}" type="pres">
      <dgm:prSet presAssocID="{D356CFB1-8683-4D19-A768-8F041D864141}" presName="textRect" presStyleLbl="revTx" presStyleIdx="1" presStyleCnt="5">
        <dgm:presLayoutVars>
          <dgm:chMax val="1"/>
          <dgm:chPref val="1"/>
        </dgm:presLayoutVars>
      </dgm:prSet>
      <dgm:spPr/>
    </dgm:pt>
    <dgm:pt modelId="{C8D0EA4C-467A-445C-90A1-4A5E8AB112DB}" type="pres">
      <dgm:prSet presAssocID="{E57E38BE-0184-4394-B6C2-FCBC5C39D5EF}" presName="sibTrans" presStyleLbl="sibTrans2D1" presStyleIdx="0" presStyleCnt="0"/>
      <dgm:spPr/>
    </dgm:pt>
    <dgm:pt modelId="{F64AE8C8-3331-483E-8C7D-0198B9ACCD22}" type="pres">
      <dgm:prSet presAssocID="{CEABE117-87CE-47EE-9CD7-5E9793F3D301}" presName="compNode" presStyleCnt="0"/>
      <dgm:spPr/>
    </dgm:pt>
    <dgm:pt modelId="{EC2795DB-22AD-4E47-A539-41511013484C}" type="pres">
      <dgm:prSet presAssocID="{CEABE117-87CE-47EE-9CD7-5E9793F3D301}" presName="iconBgRect" presStyleLbl="bgShp" presStyleIdx="2" presStyleCnt="5"/>
      <dgm:spPr/>
    </dgm:pt>
    <dgm:pt modelId="{6F54F0A0-C647-4B0B-BBE6-F56A6B399205}" type="pres">
      <dgm:prSet presAssocID="{CEABE117-87CE-47EE-9CD7-5E9793F3D30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07798805-8DA9-4890-971A-ADFF669C6CA2}" type="pres">
      <dgm:prSet presAssocID="{CEABE117-87CE-47EE-9CD7-5E9793F3D301}" presName="spaceRect" presStyleCnt="0"/>
      <dgm:spPr/>
    </dgm:pt>
    <dgm:pt modelId="{9E9346AB-63E5-4A2F-9408-001730F0851B}" type="pres">
      <dgm:prSet presAssocID="{CEABE117-87CE-47EE-9CD7-5E9793F3D301}" presName="textRect" presStyleLbl="revTx" presStyleIdx="2" presStyleCnt="5">
        <dgm:presLayoutVars>
          <dgm:chMax val="1"/>
          <dgm:chPref val="1"/>
        </dgm:presLayoutVars>
      </dgm:prSet>
      <dgm:spPr/>
    </dgm:pt>
    <dgm:pt modelId="{6800478E-555E-45CB-B66A-10839236B116}" type="pres">
      <dgm:prSet presAssocID="{2A7CDAAE-C2CC-40C4-831E-70548ECBB020}" presName="sibTrans" presStyleLbl="sibTrans2D1" presStyleIdx="0" presStyleCnt="0"/>
      <dgm:spPr/>
    </dgm:pt>
    <dgm:pt modelId="{166FA5C8-3DDA-4BF0-B024-D0E05327D541}" type="pres">
      <dgm:prSet presAssocID="{637BDCA8-99AB-4B70-906F-E2CFE7521630}" presName="compNode" presStyleCnt="0"/>
      <dgm:spPr/>
    </dgm:pt>
    <dgm:pt modelId="{2F297809-1B62-40DC-B44B-197F7D0D3F41}" type="pres">
      <dgm:prSet presAssocID="{637BDCA8-99AB-4B70-906F-E2CFE7521630}" presName="iconBgRect" presStyleLbl="bgShp" presStyleIdx="3" presStyleCnt="5"/>
      <dgm:spPr/>
    </dgm:pt>
    <dgm:pt modelId="{473005DE-BC63-466E-ADCA-18BE8C77408E}" type="pres">
      <dgm:prSet presAssocID="{637BDCA8-99AB-4B70-906F-E2CFE752163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4ED25074-2F83-4BFE-B12E-2657CF09265E}" type="pres">
      <dgm:prSet presAssocID="{637BDCA8-99AB-4B70-906F-E2CFE7521630}" presName="spaceRect" presStyleCnt="0"/>
      <dgm:spPr/>
    </dgm:pt>
    <dgm:pt modelId="{3B01E9EF-8B45-4BFF-8ADA-6520F5505A84}" type="pres">
      <dgm:prSet presAssocID="{637BDCA8-99AB-4B70-906F-E2CFE7521630}" presName="textRect" presStyleLbl="revTx" presStyleIdx="3" presStyleCnt="5">
        <dgm:presLayoutVars>
          <dgm:chMax val="1"/>
          <dgm:chPref val="1"/>
        </dgm:presLayoutVars>
      </dgm:prSet>
      <dgm:spPr/>
    </dgm:pt>
    <dgm:pt modelId="{53EC7CC5-777A-42F2-87E7-E959A4A759B3}" type="pres">
      <dgm:prSet presAssocID="{CB5B59DB-B883-4AD1-91CD-4D2D3E20B352}" presName="sibTrans" presStyleLbl="sibTrans2D1" presStyleIdx="0" presStyleCnt="0"/>
      <dgm:spPr/>
    </dgm:pt>
    <dgm:pt modelId="{DC3B804A-E043-4FC7-ACD8-4EF52252B67A}" type="pres">
      <dgm:prSet presAssocID="{8D8E2C97-B63E-46CB-9154-0F4A75B93874}" presName="compNode" presStyleCnt="0"/>
      <dgm:spPr/>
    </dgm:pt>
    <dgm:pt modelId="{F840C98E-A62B-40F3-9A2F-C47CE66953E4}" type="pres">
      <dgm:prSet presAssocID="{8D8E2C97-B63E-46CB-9154-0F4A75B93874}" presName="iconBgRect" presStyleLbl="bgShp" presStyleIdx="4" presStyleCnt="5"/>
      <dgm:spPr/>
    </dgm:pt>
    <dgm:pt modelId="{5BF9D3C5-BAB6-4736-A9DD-09700469485A}" type="pres">
      <dgm:prSet presAssocID="{8D8E2C97-B63E-46CB-9154-0F4A75B9387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rker"/>
        </a:ext>
      </dgm:extLst>
    </dgm:pt>
    <dgm:pt modelId="{40D15FF7-C374-483F-8188-1564E888E91E}" type="pres">
      <dgm:prSet presAssocID="{8D8E2C97-B63E-46CB-9154-0F4A75B93874}" presName="spaceRect" presStyleCnt="0"/>
      <dgm:spPr/>
    </dgm:pt>
    <dgm:pt modelId="{7D95DF71-40D7-4DB1-B669-8D00B995924F}" type="pres">
      <dgm:prSet presAssocID="{8D8E2C97-B63E-46CB-9154-0F4A75B93874}" presName="textRect" presStyleLbl="revTx" presStyleIdx="4" presStyleCnt="5">
        <dgm:presLayoutVars>
          <dgm:chMax val="1"/>
          <dgm:chPref val="1"/>
        </dgm:presLayoutVars>
      </dgm:prSet>
      <dgm:spPr/>
    </dgm:pt>
  </dgm:ptLst>
  <dgm:cxnLst>
    <dgm:cxn modelId="{F40E7803-0FC4-4B10-BD2C-BC51AC20FD8D}" srcId="{D64AAE73-753D-4575-8380-49B44799EED9}" destId="{CEABE117-87CE-47EE-9CD7-5E9793F3D301}" srcOrd="2" destOrd="0" parTransId="{B81856BE-61D1-4825-B79C-42E3B4629005}" sibTransId="{2A7CDAAE-C2CC-40C4-831E-70548ECBB020}"/>
    <dgm:cxn modelId="{B134981C-F23E-440F-A891-8F2FF47EBA6E}" type="presOf" srcId="{DD195353-6DCE-4F00-8A21-EE2AF201D04D}" destId="{97267D43-33D2-430D-9FEB-308BE30C2551}" srcOrd="0" destOrd="0" presId="urn:microsoft.com/office/officeart/2018/2/layout/IconCircleList"/>
    <dgm:cxn modelId="{65EE4C25-7F4B-4D09-AC70-D41CFF757C8B}" srcId="{D64AAE73-753D-4575-8380-49B44799EED9}" destId="{D356CFB1-8683-4D19-A768-8F041D864141}" srcOrd="1" destOrd="0" parTransId="{A4355382-F5EC-4DC8-935B-7DF0178B67AA}" sibTransId="{E57E38BE-0184-4394-B6C2-FCBC5C39D5EF}"/>
    <dgm:cxn modelId="{51723D2E-98E4-42E8-BBDF-C42373E5787C}" type="presOf" srcId="{858BFBC0-EB71-404A-A74A-AB8D0AE95E41}" destId="{612B5F65-E926-4EC5-9243-7DE85FE4B206}" srcOrd="0" destOrd="0" presId="urn:microsoft.com/office/officeart/2018/2/layout/IconCircleList"/>
    <dgm:cxn modelId="{6ED93437-1B21-4B40-BFFE-E62DE08C1185}" type="presOf" srcId="{2A7CDAAE-C2CC-40C4-831E-70548ECBB020}" destId="{6800478E-555E-45CB-B66A-10839236B116}" srcOrd="0" destOrd="0" presId="urn:microsoft.com/office/officeart/2018/2/layout/IconCircleList"/>
    <dgm:cxn modelId="{73755638-2A10-4D14-86D5-4B32E1C55402}" srcId="{D64AAE73-753D-4575-8380-49B44799EED9}" destId="{8D8E2C97-B63E-46CB-9154-0F4A75B93874}" srcOrd="4" destOrd="0" parTransId="{B2E40A78-665E-40E6-89FC-E46FBDCE898C}" sibTransId="{B5A1DFC9-DB44-43C9-8790-9434684C97F1}"/>
    <dgm:cxn modelId="{E5468463-C423-4FD0-AFE9-903859E959E9}" type="presOf" srcId="{D356CFB1-8683-4D19-A768-8F041D864141}" destId="{8D128520-DDD4-4E89-82AF-AC0A94EDC955}" srcOrd="0" destOrd="0" presId="urn:microsoft.com/office/officeart/2018/2/layout/IconCircleList"/>
    <dgm:cxn modelId="{D65E994F-1B4C-4135-8C15-A0906FC28E32}" srcId="{D64AAE73-753D-4575-8380-49B44799EED9}" destId="{637BDCA8-99AB-4B70-906F-E2CFE7521630}" srcOrd="3" destOrd="0" parTransId="{4A9DA7EF-19F3-48CC-B4D4-645F82A5FD09}" sibTransId="{CB5B59DB-B883-4AD1-91CD-4D2D3E20B352}"/>
    <dgm:cxn modelId="{4EA3F479-A6E8-49E8-96A6-AB8295160D8E}" srcId="{D64AAE73-753D-4575-8380-49B44799EED9}" destId="{858BFBC0-EB71-404A-A74A-AB8D0AE95E41}" srcOrd="0" destOrd="0" parTransId="{7780DC8E-53F6-4FDE-B4C5-0241C4E55B62}" sibTransId="{DD195353-6DCE-4F00-8A21-EE2AF201D04D}"/>
    <dgm:cxn modelId="{6D52D57B-137E-4135-B48C-1445AC8F9B40}" type="presOf" srcId="{637BDCA8-99AB-4B70-906F-E2CFE7521630}" destId="{3B01E9EF-8B45-4BFF-8ADA-6520F5505A84}" srcOrd="0" destOrd="0" presId="urn:microsoft.com/office/officeart/2018/2/layout/IconCircleList"/>
    <dgm:cxn modelId="{CCDE7387-B324-447F-AADA-13C9F7FACC49}" type="presOf" srcId="{E57E38BE-0184-4394-B6C2-FCBC5C39D5EF}" destId="{C8D0EA4C-467A-445C-90A1-4A5E8AB112DB}" srcOrd="0" destOrd="0" presId="urn:microsoft.com/office/officeart/2018/2/layout/IconCircleList"/>
    <dgm:cxn modelId="{EBDBD89D-4B2A-41FB-ADA6-3C68655E1F50}" type="presOf" srcId="{8D8E2C97-B63E-46CB-9154-0F4A75B93874}" destId="{7D95DF71-40D7-4DB1-B669-8D00B995924F}" srcOrd="0" destOrd="0" presId="urn:microsoft.com/office/officeart/2018/2/layout/IconCircleList"/>
    <dgm:cxn modelId="{22B0FAA6-34AE-44CD-8D76-66B6D9FD08CD}" type="presOf" srcId="{CEABE117-87CE-47EE-9CD7-5E9793F3D301}" destId="{9E9346AB-63E5-4A2F-9408-001730F0851B}" srcOrd="0" destOrd="0" presId="urn:microsoft.com/office/officeart/2018/2/layout/IconCircleList"/>
    <dgm:cxn modelId="{76B4D9AD-9F3F-4F42-A106-B42AE3CC6003}" type="presOf" srcId="{D64AAE73-753D-4575-8380-49B44799EED9}" destId="{0526DD6E-5A8B-4028-8B16-E02AF53E7665}" srcOrd="0" destOrd="0" presId="urn:microsoft.com/office/officeart/2018/2/layout/IconCircleList"/>
    <dgm:cxn modelId="{366931D1-C1AD-4CE3-941E-191099D010E1}" type="presOf" srcId="{CB5B59DB-B883-4AD1-91CD-4D2D3E20B352}" destId="{53EC7CC5-777A-42F2-87E7-E959A4A759B3}" srcOrd="0" destOrd="0" presId="urn:microsoft.com/office/officeart/2018/2/layout/IconCircleList"/>
    <dgm:cxn modelId="{72D04CA4-B9A4-4B1A-A25B-DAF28BDB3270}" type="presParOf" srcId="{0526DD6E-5A8B-4028-8B16-E02AF53E7665}" destId="{E1F395A9-48B4-43BA-AEE0-77A1747E0569}" srcOrd="0" destOrd="0" presId="urn:microsoft.com/office/officeart/2018/2/layout/IconCircleList"/>
    <dgm:cxn modelId="{F4DCD5E3-40ED-42C1-A880-40B5C2708917}" type="presParOf" srcId="{E1F395A9-48B4-43BA-AEE0-77A1747E0569}" destId="{22703678-A53F-4D52-8925-7594347CDBB0}" srcOrd="0" destOrd="0" presId="urn:microsoft.com/office/officeart/2018/2/layout/IconCircleList"/>
    <dgm:cxn modelId="{C009105C-56DC-4A1A-828A-4331DF3259BE}" type="presParOf" srcId="{22703678-A53F-4D52-8925-7594347CDBB0}" destId="{CB372D6D-807E-4F99-A4D8-437098B33069}" srcOrd="0" destOrd="0" presId="urn:microsoft.com/office/officeart/2018/2/layout/IconCircleList"/>
    <dgm:cxn modelId="{7BCB119E-E2E3-4B39-BF28-BD3EE161201F}" type="presParOf" srcId="{22703678-A53F-4D52-8925-7594347CDBB0}" destId="{59F57CF3-B9C7-4877-A518-2C8A5281AE68}" srcOrd="1" destOrd="0" presId="urn:microsoft.com/office/officeart/2018/2/layout/IconCircleList"/>
    <dgm:cxn modelId="{9D628CE6-677C-4F57-99C8-1114D24CC79D}" type="presParOf" srcId="{22703678-A53F-4D52-8925-7594347CDBB0}" destId="{EC0D94D6-0ACF-45F6-A60B-45F9B2D904A1}" srcOrd="2" destOrd="0" presId="urn:microsoft.com/office/officeart/2018/2/layout/IconCircleList"/>
    <dgm:cxn modelId="{7F9E7A64-0E42-4233-98DF-5D80B7325261}" type="presParOf" srcId="{22703678-A53F-4D52-8925-7594347CDBB0}" destId="{612B5F65-E926-4EC5-9243-7DE85FE4B206}" srcOrd="3" destOrd="0" presId="urn:microsoft.com/office/officeart/2018/2/layout/IconCircleList"/>
    <dgm:cxn modelId="{ED2E656A-B07E-4FBE-BF01-666D0CEAF517}" type="presParOf" srcId="{E1F395A9-48B4-43BA-AEE0-77A1747E0569}" destId="{97267D43-33D2-430D-9FEB-308BE30C2551}" srcOrd="1" destOrd="0" presId="urn:microsoft.com/office/officeart/2018/2/layout/IconCircleList"/>
    <dgm:cxn modelId="{78CF6A38-9D9E-49F5-8606-A7EEB5CA5D63}" type="presParOf" srcId="{E1F395A9-48B4-43BA-AEE0-77A1747E0569}" destId="{5A83A62F-D65A-4E7B-8CA3-1B1F43F91074}" srcOrd="2" destOrd="0" presId="urn:microsoft.com/office/officeart/2018/2/layout/IconCircleList"/>
    <dgm:cxn modelId="{79375D32-FBCA-4137-82E2-E9F71332AF9B}" type="presParOf" srcId="{5A83A62F-D65A-4E7B-8CA3-1B1F43F91074}" destId="{5945BE11-4978-4E3A-8BFA-FDF80FBE59D5}" srcOrd="0" destOrd="0" presId="urn:microsoft.com/office/officeart/2018/2/layout/IconCircleList"/>
    <dgm:cxn modelId="{4F061BE6-D5C7-4B68-A8B6-F9CF0FA9F2F4}" type="presParOf" srcId="{5A83A62F-D65A-4E7B-8CA3-1B1F43F91074}" destId="{188CC661-27DD-4FEC-828D-6B880EA37366}" srcOrd="1" destOrd="0" presId="urn:microsoft.com/office/officeart/2018/2/layout/IconCircleList"/>
    <dgm:cxn modelId="{CD7098B3-F7E7-46A4-AFA5-A3B1C308DB82}" type="presParOf" srcId="{5A83A62F-D65A-4E7B-8CA3-1B1F43F91074}" destId="{D6675B49-62B5-4430-873C-08F544EDC08F}" srcOrd="2" destOrd="0" presId="urn:microsoft.com/office/officeart/2018/2/layout/IconCircleList"/>
    <dgm:cxn modelId="{7C3D5BC4-D917-47AE-9769-8AE66B143808}" type="presParOf" srcId="{5A83A62F-D65A-4E7B-8CA3-1B1F43F91074}" destId="{8D128520-DDD4-4E89-82AF-AC0A94EDC955}" srcOrd="3" destOrd="0" presId="urn:microsoft.com/office/officeart/2018/2/layout/IconCircleList"/>
    <dgm:cxn modelId="{751B8C33-79AE-44E1-9CBC-8E5E4916EEA6}" type="presParOf" srcId="{E1F395A9-48B4-43BA-AEE0-77A1747E0569}" destId="{C8D0EA4C-467A-445C-90A1-4A5E8AB112DB}" srcOrd="3" destOrd="0" presId="urn:microsoft.com/office/officeart/2018/2/layout/IconCircleList"/>
    <dgm:cxn modelId="{3D4719CC-DC43-4BCB-B0E6-5246A3748BB2}" type="presParOf" srcId="{E1F395A9-48B4-43BA-AEE0-77A1747E0569}" destId="{F64AE8C8-3331-483E-8C7D-0198B9ACCD22}" srcOrd="4" destOrd="0" presId="urn:microsoft.com/office/officeart/2018/2/layout/IconCircleList"/>
    <dgm:cxn modelId="{441B0BB1-C4E2-43DE-ADF6-5C250CB18B09}" type="presParOf" srcId="{F64AE8C8-3331-483E-8C7D-0198B9ACCD22}" destId="{EC2795DB-22AD-4E47-A539-41511013484C}" srcOrd="0" destOrd="0" presId="urn:microsoft.com/office/officeart/2018/2/layout/IconCircleList"/>
    <dgm:cxn modelId="{C844D77D-7431-489D-B2C6-A79F7FFAFA2C}" type="presParOf" srcId="{F64AE8C8-3331-483E-8C7D-0198B9ACCD22}" destId="{6F54F0A0-C647-4B0B-BBE6-F56A6B399205}" srcOrd="1" destOrd="0" presId="urn:microsoft.com/office/officeart/2018/2/layout/IconCircleList"/>
    <dgm:cxn modelId="{F76988F1-3A1C-4699-A622-753BE765985B}" type="presParOf" srcId="{F64AE8C8-3331-483E-8C7D-0198B9ACCD22}" destId="{07798805-8DA9-4890-971A-ADFF669C6CA2}" srcOrd="2" destOrd="0" presId="urn:microsoft.com/office/officeart/2018/2/layout/IconCircleList"/>
    <dgm:cxn modelId="{C07B91E1-D511-47BC-A23E-92F20B584783}" type="presParOf" srcId="{F64AE8C8-3331-483E-8C7D-0198B9ACCD22}" destId="{9E9346AB-63E5-4A2F-9408-001730F0851B}" srcOrd="3" destOrd="0" presId="urn:microsoft.com/office/officeart/2018/2/layout/IconCircleList"/>
    <dgm:cxn modelId="{A3620E30-1C4C-4E11-9934-95CDD61E0AAF}" type="presParOf" srcId="{E1F395A9-48B4-43BA-AEE0-77A1747E0569}" destId="{6800478E-555E-45CB-B66A-10839236B116}" srcOrd="5" destOrd="0" presId="urn:microsoft.com/office/officeart/2018/2/layout/IconCircleList"/>
    <dgm:cxn modelId="{620FED6C-72D3-41E8-A07D-34400E3FE025}" type="presParOf" srcId="{E1F395A9-48B4-43BA-AEE0-77A1747E0569}" destId="{166FA5C8-3DDA-4BF0-B024-D0E05327D541}" srcOrd="6" destOrd="0" presId="urn:microsoft.com/office/officeart/2018/2/layout/IconCircleList"/>
    <dgm:cxn modelId="{B3724915-67BE-40B6-B97D-605252B9F78C}" type="presParOf" srcId="{166FA5C8-3DDA-4BF0-B024-D0E05327D541}" destId="{2F297809-1B62-40DC-B44B-197F7D0D3F41}" srcOrd="0" destOrd="0" presId="urn:microsoft.com/office/officeart/2018/2/layout/IconCircleList"/>
    <dgm:cxn modelId="{3DBAB167-46CB-4E09-AAF1-DB00619AE4AD}" type="presParOf" srcId="{166FA5C8-3DDA-4BF0-B024-D0E05327D541}" destId="{473005DE-BC63-466E-ADCA-18BE8C77408E}" srcOrd="1" destOrd="0" presId="urn:microsoft.com/office/officeart/2018/2/layout/IconCircleList"/>
    <dgm:cxn modelId="{D54A072E-F929-4DB2-A36B-E84C06AD2AB4}" type="presParOf" srcId="{166FA5C8-3DDA-4BF0-B024-D0E05327D541}" destId="{4ED25074-2F83-4BFE-B12E-2657CF09265E}" srcOrd="2" destOrd="0" presId="urn:microsoft.com/office/officeart/2018/2/layout/IconCircleList"/>
    <dgm:cxn modelId="{E7D04833-8B58-4545-92C1-0A083514FA89}" type="presParOf" srcId="{166FA5C8-3DDA-4BF0-B024-D0E05327D541}" destId="{3B01E9EF-8B45-4BFF-8ADA-6520F5505A84}" srcOrd="3" destOrd="0" presId="urn:microsoft.com/office/officeart/2018/2/layout/IconCircleList"/>
    <dgm:cxn modelId="{E7899950-0620-4B27-84C9-7DA3DE18650C}" type="presParOf" srcId="{E1F395A9-48B4-43BA-AEE0-77A1747E0569}" destId="{53EC7CC5-777A-42F2-87E7-E959A4A759B3}" srcOrd="7" destOrd="0" presId="urn:microsoft.com/office/officeart/2018/2/layout/IconCircleList"/>
    <dgm:cxn modelId="{B8E7C7D6-99FC-4A7E-AC9F-ED9BA862EF11}" type="presParOf" srcId="{E1F395A9-48B4-43BA-AEE0-77A1747E0569}" destId="{DC3B804A-E043-4FC7-ACD8-4EF52252B67A}" srcOrd="8" destOrd="0" presId="urn:microsoft.com/office/officeart/2018/2/layout/IconCircleList"/>
    <dgm:cxn modelId="{14CEECEB-4ADC-4FB6-95FC-0CD1EB711D27}" type="presParOf" srcId="{DC3B804A-E043-4FC7-ACD8-4EF52252B67A}" destId="{F840C98E-A62B-40F3-9A2F-C47CE66953E4}" srcOrd="0" destOrd="0" presId="urn:microsoft.com/office/officeart/2018/2/layout/IconCircleList"/>
    <dgm:cxn modelId="{063A2EA9-A7AC-4BB3-9BA4-F89083FB0DD5}" type="presParOf" srcId="{DC3B804A-E043-4FC7-ACD8-4EF52252B67A}" destId="{5BF9D3C5-BAB6-4736-A9DD-09700469485A}" srcOrd="1" destOrd="0" presId="urn:microsoft.com/office/officeart/2018/2/layout/IconCircleList"/>
    <dgm:cxn modelId="{F0BC8F3C-A3CC-43F1-9DBE-232AA4992B33}" type="presParOf" srcId="{DC3B804A-E043-4FC7-ACD8-4EF52252B67A}" destId="{40D15FF7-C374-483F-8188-1564E888E91E}" srcOrd="2" destOrd="0" presId="urn:microsoft.com/office/officeart/2018/2/layout/IconCircleList"/>
    <dgm:cxn modelId="{F8A66D0A-DB82-4D77-8CF5-ED29019FA42D}" type="presParOf" srcId="{DC3B804A-E043-4FC7-ACD8-4EF52252B67A}" destId="{7D95DF71-40D7-4DB1-B669-8D00B995924F}"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DA22EA-36F2-44E5-8557-C32EE54125E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6C6007-874E-423D-8F25-A3B4D3664F9B}">
      <dgm:prSet/>
      <dgm:spPr/>
      <dgm:t>
        <a:bodyPr/>
        <a:lstStyle/>
        <a:p>
          <a:r>
            <a:rPr lang="en-US"/>
            <a:t>References</a:t>
          </a:r>
        </a:p>
      </dgm:t>
    </dgm:pt>
    <dgm:pt modelId="{5DC2322E-F082-4586-BA1B-6F889D81B310}" type="parTrans" cxnId="{75B6E4AA-0401-42E7-AC97-257197FAF692}">
      <dgm:prSet/>
      <dgm:spPr/>
      <dgm:t>
        <a:bodyPr/>
        <a:lstStyle/>
        <a:p>
          <a:endParaRPr lang="en-US"/>
        </a:p>
      </dgm:t>
    </dgm:pt>
    <dgm:pt modelId="{77F7657D-C3AB-4B0C-B369-D0B942021A25}" type="sibTrans" cxnId="{75B6E4AA-0401-42E7-AC97-257197FAF692}">
      <dgm:prSet/>
      <dgm:spPr/>
      <dgm:t>
        <a:bodyPr/>
        <a:lstStyle/>
        <a:p>
          <a:endParaRPr lang="en-US"/>
        </a:p>
      </dgm:t>
    </dgm:pt>
    <dgm:pt modelId="{FFFE62E1-8CD6-4B73-A5E6-CD4E09B41C05}">
      <dgm:prSet/>
      <dgm:spPr/>
      <dgm:t>
        <a:bodyPr/>
        <a:lstStyle/>
        <a:p>
          <a:r>
            <a:rPr lang="en-US"/>
            <a:t>Study.com. 2020. Lewin's 3-Stage Model Of Change: Unfreezing, Changing &amp; Refreezing.. [online] Available at: &lt;https://study.com/academy/lesson/lewins-3-stage-model-of-change-unfreezing-changing-refreezing.html&gt; [Accessed 22 May 2020].</a:t>
          </a:r>
        </a:p>
      </dgm:t>
    </dgm:pt>
    <dgm:pt modelId="{3D5A71B1-0939-43A5-85BF-75053D78DF51}" type="parTrans" cxnId="{5F177BA9-B62F-4F58-A1BB-A4D0C27D270A}">
      <dgm:prSet/>
      <dgm:spPr/>
      <dgm:t>
        <a:bodyPr/>
        <a:lstStyle/>
        <a:p>
          <a:endParaRPr lang="en-US"/>
        </a:p>
      </dgm:t>
    </dgm:pt>
    <dgm:pt modelId="{8DA65050-844A-4CB7-871A-BE80C8764BB9}" type="sibTrans" cxnId="{5F177BA9-B62F-4F58-A1BB-A4D0C27D270A}">
      <dgm:prSet/>
      <dgm:spPr/>
      <dgm:t>
        <a:bodyPr/>
        <a:lstStyle/>
        <a:p>
          <a:endParaRPr lang="en-US"/>
        </a:p>
      </dgm:t>
    </dgm:pt>
    <dgm:pt modelId="{43F9EB96-6801-4CFB-8A50-2D4626A41833}">
      <dgm:prSet/>
      <dgm:spPr/>
      <dgm:t>
        <a:bodyPr/>
        <a:lstStyle/>
        <a:p>
          <a:r>
            <a:rPr lang="en-US"/>
            <a:t>The Happy Manager. 2020. A Theory Of Change Management | Planned Or Emergent?. [online] Available at: &lt;https://the-happy-manager.com/articles/a-theory-of-change-management/&gt; [Accessed 22 May 2020].</a:t>
          </a:r>
        </a:p>
      </dgm:t>
    </dgm:pt>
    <dgm:pt modelId="{0CA9C759-C09C-43F7-A1D0-AA0598E25A9A}" type="parTrans" cxnId="{076E6A76-9797-4C9E-BBF8-D339BF761FAE}">
      <dgm:prSet/>
      <dgm:spPr/>
      <dgm:t>
        <a:bodyPr/>
        <a:lstStyle/>
        <a:p>
          <a:endParaRPr lang="en-US"/>
        </a:p>
      </dgm:t>
    </dgm:pt>
    <dgm:pt modelId="{7F091C00-B14F-4036-8CE0-5E166BCCDAA0}" type="sibTrans" cxnId="{076E6A76-9797-4C9E-BBF8-D339BF761FAE}">
      <dgm:prSet/>
      <dgm:spPr/>
      <dgm:t>
        <a:bodyPr/>
        <a:lstStyle/>
        <a:p>
          <a:endParaRPr lang="en-US"/>
        </a:p>
      </dgm:t>
    </dgm:pt>
    <dgm:pt modelId="{C60D9A77-4C56-4051-98DF-8E7C433C3079}">
      <dgm:prSet/>
      <dgm:spPr/>
      <dgm:t>
        <a:bodyPr/>
        <a:lstStyle/>
        <a:p>
          <a:r>
            <a:rPr lang="en-US"/>
            <a:t>UKEssays. November 2018. Primark Is A Private Limited Company Economics Essay. [online]. Available from:&lt;https://www.ukessays.com/essays/economics/primark-is-a-private-limited-company-economics-essay.php?vref=1&gt; [Accessed 22 May 2020].</a:t>
          </a:r>
        </a:p>
      </dgm:t>
    </dgm:pt>
    <dgm:pt modelId="{DF2F0C22-B084-4AAF-9E2E-AAF571ED0D58}" type="parTrans" cxnId="{2FAE8C3A-24F7-45EE-A8D2-860CDD950D6F}">
      <dgm:prSet/>
      <dgm:spPr/>
      <dgm:t>
        <a:bodyPr/>
        <a:lstStyle/>
        <a:p>
          <a:endParaRPr lang="en-US"/>
        </a:p>
      </dgm:t>
    </dgm:pt>
    <dgm:pt modelId="{DB98B9A3-B494-4C18-A0B1-D9E5F59AF543}" type="sibTrans" cxnId="{2FAE8C3A-24F7-45EE-A8D2-860CDD950D6F}">
      <dgm:prSet/>
      <dgm:spPr/>
      <dgm:t>
        <a:bodyPr/>
        <a:lstStyle/>
        <a:p>
          <a:endParaRPr lang="en-US"/>
        </a:p>
      </dgm:t>
    </dgm:pt>
    <dgm:pt modelId="{72899BAD-E801-4F91-BA57-7EB8E761C1E4}">
      <dgm:prSet/>
      <dgm:spPr/>
      <dgm:t>
        <a:bodyPr/>
        <a:lstStyle/>
        <a:p>
          <a:r>
            <a:rPr lang="en-US"/>
            <a:t>UKEssays. November 2018. Primark Internal and External Analysis. [online]. Available from: &lt;https://www.ukessays.com/essays/marketing/internal-and-external-influences-on-primark-marketing-essay.php?vref=1&gt; [Accessed 22 May 2020].</a:t>
          </a:r>
        </a:p>
      </dgm:t>
    </dgm:pt>
    <dgm:pt modelId="{CE5AE2B5-44BF-40B5-95B0-F0E15260C1CA}" type="parTrans" cxnId="{7C55E2BD-06E5-4038-847E-3D217292E555}">
      <dgm:prSet/>
      <dgm:spPr/>
      <dgm:t>
        <a:bodyPr/>
        <a:lstStyle/>
        <a:p>
          <a:endParaRPr lang="en-US"/>
        </a:p>
      </dgm:t>
    </dgm:pt>
    <dgm:pt modelId="{8C98C505-9D7D-4BBE-96C7-A604907328E8}" type="sibTrans" cxnId="{7C55E2BD-06E5-4038-847E-3D217292E555}">
      <dgm:prSet/>
      <dgm:spPr/>
      <dgm:t>
        <a:bodyPr/>
        <a:lstStyle/>
        <a:p>
          <a:endParaRPr lang="en-US"/>
        </a:p>
      </dgm:t>
    </dgm:pt>
    <dgm:pt modelId="{74D3172B-07AD-452B-8052-EA88DC51BED8}" type="pres">
      <dgm:prSet presAssocID="{35DA22EA-36F2-44E5-8557-C32EE54125EA}" presName="root" presStyleCnt="0">
        <dgm:presLayoutVars>
          <dgm:dir/>
          <dgm:resizeHandles val="exact"/>
        </dgm:presLayoutVars>
      </dgm:prSet>
      <dgm:spPr/>
    </dgm:pt>
    <dgm:pt modelId="{EAC02139-2891-418B-ADA3-5B92865082E3}" type="pres">
      <dgm:prSet presAssocID="{326C6007-874E-423D-8F25-A3B4D3664F9B}" presName="compNode" presStyleCnt="0"/>
      <dgm:spPr/>
    </dgm:pt>
    <dgm:pt modelId="{7173E4FF-76AF-4C53-A975-143709D25F64}" type="pres">
      <dgm:prSet presAssocID="{326C6007-874E-423D-8F25-A3B4D3664F9B}" presName="bgRect" presStyleLbl="bgShp" presStyleIdx="0" presStyleCnt="5"/>
      <dgm:spPr/>
    </dgm:pt>
    <dgm:pt modelId="{D1E155C7-25F9-4BBB-91B5-C0C495D671BF}" type="pres">
      <dgm:prSet presAssocID="{326C6007-874E-423D-8F25-A3B4D3664F9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52BF407-2404-4F42-A9FB-E4DB9B4079C2}" type="pres">
      <dgm:prSet presAssocID="{326C6007-874E-423D-8F25-A3B4D3664F9B}" presName="spaceRect" presStyleCnt="0"/>
      <dgm:spPr/>
    </dgm:pt>
    <dgm:pt modelId="{8A7021F6-2301-4996-A272-6A941AE50CAE}" type="pres">
      <dgm:prSet presAssocID="{326C6007-874E-423D-8F25-A3B4D3664F9B}" presName="parTx" presStyleLbl="revTx" presStyleIdx="0" presStyleCnt="5">
        <dgm:presLayoutVars>
          <dgm:chMax val="0"/>
          <dgm:chPref val="0"/>
        </dgm:presLayoutVars>
      </dgm:prSet>
      <dgm:spPr/>
    </dgm:pt>
    <dgm:pt modelId="{88AFBB1D-8677-4308-8EF0-A431A8D0F706}" type="pres">
      <dgm:prSet presAssocID="{77F7657D-C3AB-4B0C-B369-D0B942021A25}" presName="sibTrans" presStyleCnt="0"/>
      <dgm:spPr/>
    </dgm:pt>
    <dgm:pt modelId="{04BBB6EE-0C18-41F9-9409-9983B2FE13AB}" type="pres">
      <dgm:prSet presAssocID="{FFFE62E1-8CD6-4B73-A5E6-CD4E09B41C05}" presName="compNode" presStyleCnt="0"/>
      <dgm:spPr/>
    </dgm:pt>
    <dgm:pt modelId="{DEBEA2A4-431C-448F-927F-316F426FB1E0}" type="pres">
      <dgm:prSet presAssocID="{FFFE62E1-8CD6-4B73-A5E6-CD4E09B41C05}" presName="bgRect" presStyleLbl="bgShp" presStyleIdx="1" presStyleCnt="5"/>
      <dgm:spPr/>
    </dgm:pt>
    <dgm:pt modelId="{E1A8CCA1-8ED6-4C3C-A707-B7D71B886FCB}" type="pres">
      <dgm:prSet presAssocID="{FFFE62E1-8CD6-4B73-A5E6-CD4E09B41C0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B586F47A-5F31-4F15-905B-C69887B2A15D}" type="pres">
      <dgm:prSet presAssocID="{FFFE62E1-8CD6-4B73-A5E6-CD4E09B41C05}" presName="spaceRect" presStyleCnt="0"/>
      <dgm:spPr/>
    </dgm:pt>
    <dgm:pt modelId="{B4035A93-16C0-47A6-97C6-B53403520E8D}" type="pres">
      <dgm:prSet presAssocID="{FFFE62E1-8CD6-4B73-A5E6-CD4E09B41C05}" presName="parTx" presStyleLbl="revTx" presStyleIdx="1" presStyleCnt="5">
        <dgm:presLayoutVars>
          <dgm:chMax val="0"/>
          <dgm:chPref val="0"/>
        </dgm:presLayoutVars>
      </dgm:prSet>
      <dgm:spPr/>
    </dgm:pt>
    <dgm:pt modelId="{27E671B7-AA1B-4AFF-AB24-9C6E28F4803A}" type="pres">
      <dgm:prSet presAssocID="{8DA65050-844A-4CB7-871A-BE80C8764BB9}" presName="sibTrans" presStyleCnt="0"/>
      <dgm:spPr/>
    </dgm:pt>
    <dgm:pt modelId="{67EDF3A2-60F2-4F85-BD80-6555AE35CE96}" type="pres">
      <dgm:prSet presAssocID="{43F9EB96-6801-4CFB-8A50-2D4626A41833}" presName="compNode" presStyleCnt="0"/>
      <dgm:spPr/>
    </dgm:pt>
    <dgm:pt modelId="{34F4D1BA-544F-4C6C-9825-5BD4A37CF6A8}" type="pres">
      <dgm:prSet presAssocID="{43F9EB96-6801-4CFB-8A50-2D4626A41833}" presName="bgRect" presStyleLbl="bgShp" presStyleIdx="2" presStyleCnt="5"/>
      <dgm:spPr/>
    </dgm:pt>
    <dgm:pt modelId="{3B8F919B-6C8F-4049-8687-0299CDE36007}" type="pres">
      <dgm:prSet presAssocID="{43F9EB96-6801-4CFB-8A50-2D4626A4183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nion"/>
        </a:ext>
      </dgm:extLst>
    </dgm:pt>
    <dgm:pt modelId="{C0AA921A-6017-4526-B062-FE7B49B9D8EB}" type="pres">
      <dgm:prSet presAssocID="{43F9EB96-6801-4CFB-8A50-2D4626A41833}" presName="spaceRect" presStyleCnt="0"/>
      <dgm:spPr/>
    </dgm:pt>
    <dgm:pt modelId="{1908972B-9FFC-4BAD-8442-7BB94C69E5D9}" type="pres">
      <dgm:prSet presAssocID="{43F9EB96-6801-4CFB-8A50-2D4626A41833}" presName="parTx" presStyleLbl="revTx" presStyleIdx="2" presStyleCnt="5">
        <dgm:presLayoutVars>
          <dgm:chMax val="0"/>
          <dgm:chPref val="0"/>
        </dgm:presLayoutVars>
      </dgm:prSet>
      <dgm:spPr/>
    </dgm:pt>
    <dgm:pt modelId="{C4E05E84-150C-495A-BFF2-3634F2D8E280}" type="pres">
      <dgm:prSet presAssocID="{7F091C00-B14F-4036-8CE0-5E166BCCDAA0}" presName="sibTrans" presStyleCnt="0"/>
      <dgm:spPr/>
    </dgm:pt>
    <dgm:pt modelId="{D13475ED-F16D-413B-85F3-69336F9710E7}" type="pres">
      <dgm:prSet presAssocID="{C60D9A77-4C56-4051-98DF-8E7C433C3079}" presName="compNode" presStyleCnt="0"/>
      <dgm:spPr/>
    </dgm:pt>
    <dgm:pt modelId="{5C871974-7F6E-41C2-96E5-1AB45332F2A9}" type="pres">
      <dgm:prSet presAssocID="{C60D9A77-4C56-4051-98DF-8E7C433C3079}" presName="bgRect" presStyleLbl="bgShp" presStyleIdx="3" presStyleCnt="5"/>
      <dgm:spPr/>
    </dgm:pt>
    <dgm:pt modelId="{5A505A7A-28DF-4285-A1F6-D6CFCAEB270C}" type="pres">
      <dgm:prSet presAssocID="{C60D9A77-4C56-4051-98DF-8E7C433C307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156E5FC6-9E4E-407E-9B3A-B9E2605AB653}" type="pres">
      <dgm:prSet presAssocID="{C60D9A77-4C56-4051-98DF-8E7C433C3079}" presName="spaceRect" presStyleCnt="0"/>
      <dgm:spPr/>
    </dgm:pt>
    <dgm:pt modelId="{2FFB3245-FAA3-4FD3-AFFB-57D58E6B1D83}" type="pres">
      <dgm:prSet presAssocID="{C60D9A77-4C56-4051-98DF-8E7C433C3079}" presName="parTx" presStyleLbl="revTx" presStyleIdx="3" presStyleCnt="5">
        <dgm:presLayoutVars>
          <dgm:chMax val="0"/>
          <dgm:chPref val="0"/>
        </dgm:presLayoutVars>
      </dgm:prSet>
      <dgm:spPr/>
    </dgm:pt>
    <dgm:pt modelId="{F44D8BD3-F6A9-4C83-BAAB-D38D8F81FB46}" type="pres">
      <dgm:prSet presAssocID="{DB98B9A3-B494-4C18-A0B1-D9E5F59AF543}" presName="sibTrans" presStyleCnt="0"/>
      <dgm:spPr/>
    </dgm:pt>
    <dgm:pt modelId="{6365B602-1149-4022-9ADD-BBB85C582D83}" type="pres">
      <dgm:prSet presAssocID="{72899BAD-E801-4F91-BA57-7EB8E761C1E4}" presName="compNode" presStyleCnt="0"/>
      <dgm:spPr/>
    </dgm:pt>
    <dgm:pt modelId="{ED7A3C03-F0BC-4F8B-B2A2-417F401A8D7D}" type="pres">
      <dgm:prSet presAssocID="{72899BAD-E801-4F91-BA57-7EB8E761C1E4}" presName="bgRect" presStyleLbl="bgShp" presStyleIdx="4" presStyleCnt="5"/>
      <dgm:spPr/>
    </dgm:pt>
    <dgm:pt modelId="{6370F859-5D04-4BB8-A2C2-ACF3DB42423D}" type="pres">
      <dgm:prSet presAssocID="{72899BAD-E801-4F91-BA57-7EB8E761C1E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keleton"/>
        </a:ext>
      </dgm:extLst>
    </dgm:pt>
    <dgm:pt modelId="{98780302-AE96-4133-AFE5-6C110F81D98E}" type="pres">
      <dgm:prSet presAssocID="{72899BAD-E801-4F91-BA57-7EB8E761C1E4}" presName="spaceRect" presStyleCnt="0"/>
      <dgm:spPr/>
    </dgm:pt>
    <dgm:pt modelId="{2A5960B4-6EBB-4513-99FC-ADB003EA4569}" type="pres">
      <dgm:prSet presAssocID="{72899BAD-E801-4F91-BA57-7EB8E761C1E4}" presName="parTx" presStyleLbl="revTx" presStyleIdx="4" presStyleCnt="5">
        <dgm:presLayoutVars>
          <dgm:chMax val="0"/>
          <dgm:chPref val="0"/>
        </dgm:presLayoutVars>
      </dgm:prSet>
      <dgm:spPr/>
    </dgm:pt>
  </dgm:ptLst>
  <dgm:cxnLst>
    <dgm:cxn modelId="{57E86A2F-915F-46C6-A234-5B96D57B401E}" type="presOf" srcId="{72899BAD-E801-4F91-BA57-7EB8E761C1E4}" destId="{2A5960B4-6EBB-4513-99FC-ADB003EA4569}" srcOrd="0" destOrd="0" presId="urn:microsoft.com/office/officeart/2018/2/layout/IconVerticalSolidList"/>
    <dgm:cxn modelId="{2FAE8C3A-24F7-45EE-A8D2-860CDD950D6F}" srcId="{35DA22EA-36F2-44E5-8557-C32EE54125EA}" destId="{C60D9A77-4C56-4051-98DF-8E7C433C3079}" srcOrd="3" destOrd="0" parTransId="{DF2F0C22-B084-4AAF-9E2E-AAF571ED0D58}" sibTransId="{DB98B9A3-B494-4C18-A0B1-D9E5F59AF543}"/>
    <dgm:cxn modelId="{076E6A76-9797-4C9E-BBF8-D339BF761FAE}" srcId="{35DA22EA-36F2-44E5-8557-C32EE54125EA}" destId="{43F9EB96-6801-4CFB-8A50-2D4626A41833}" srcOrd="2" destOrd="0" parTransId="{0CA9C759-C09C-43F7-A1D0-AA0598E25A9A}" sibTransId="{7F091C00-B14F-4036-8CE0-5E166BCCDAA0}"/>
    <dgm:cxn modelId="{BEA2FD57-2F78-486C-B1C3-74D02A43DFAC}" type="presOf" srcId="{C60D9A77-4C56-4051-98DF-8E7C433C3079}" destId="{2FFB3245-FAA3-4FD3-AFFB-57D58E6B1D83}" srcOrd="0" destOrd="0" presId="urn:microsoft.com/office/officeart/2018/2/layout/IconVerticalSolidList"/>
    <dgm:cxn modelId="{5F177BA9-B62F-4F58-A1BB-A4D0C27D270A}" srcId="{35DA22EA-36F2-44E5-8557-C32EE54125EA}" destId="{FFFE62E1-8CD6-4B73-A5E6-CD4E09B41C05}" srcOrd="1" destOrd="0" parTransId="{3D5A71B1-0939-43A5-85BF-75053D78DF51}" sibTransId="{8DA65050-844A-4CB7-871A-BE80C8764BB9}"/>
    <dgm:cxn modelId="{75B6E4AA-0401-42E7-AC97-257197FAF692}" srcId="{35DA22EA-36F2-44E5-8557-C32EE54125EA}" destId="{326C6007-874E-423D-8F25-A3B4D3664F9B}" srcOrd="0" destOrd="0" parTransId="{5DC2322E-F082-4586-BA1B-6F889D81B310}" sibTransId="{77F7657D-C3AB-4B0C-B369-D0B942021A25}"/>
    <dgm:cxn modelId="{532D79BC-7DE8-49AE-80B9-FC22EB1E453E}" type="presOf" srcId="{35DA22EA-36F2-44E5-8557-C32EE54125EA}" destId="{74D3172B-07AD-452B-8052-EA88DC51BED8}" srcOrd="0" destOrd="0" presId="urn:microsoft.com/office/officeart/2018/2/layout/IconVerticalSolidList"/>
    <dgm:cxn modelId="{7C55E2BD-06E5-4038-847E-3D217292E555}" srcId="{35DA22EA-36F2-44E5-8557-C32EE54125EA}" destId="{72899BAD-E801-4F91-BA57-7EB8E761C1E4}" srcOrd="4" destOrd="0" parTransId="{CE5AE2B5-44BF-40B5-95B0-F0E15260C1CA}" sibTransId="{8C98C505-9D7D-4BBE-96C7-A604907328E8}"/>
    <dgm:cxn modelId="{A49EE2C1-DB05-4E22-9A72-5078CD13AFD4}" type="presOf" srcId="{FFFE62E1-8CD6-4B73-A5E6-CD4E09B41C05}" destId="{B4035A93-16C0-47A6-97C6-B53403520E8D}" srcOrd="0" destOrd="0" presId="urn:microsoft.com/office/officeart/2018/2/layout/IconVerticalSolidList"/>
    <dgm:cxn modelId="{77A2C3ED-0987-406A-81BA-2624CE6D728B}" type="presOf" srcId="{326C6007-874E-423D-8F25-A3B4D3664F9B}" destId="{8A7021F6-2301-4996-A272-6A941AE50CAE}" srcOrd="0" destOrd="0" presId="urn:microsoft.com/office/officeart/2018/2/layout/IconVerticalSolidList"/>
    <dgm:cxn modelId="{9A829BFA-0131-4572-93A6-CD58FE357483}" type="presOf" srcId="{43F9EB96-6801-4CFB-8A50-2D4626A41833}" destId="{1908972B-9FFC-4BAD-8442-7BB94C69E5D9}" srcOrd="0" destOrd="0" presId="urn:microsoft.com/office/officeart/2018/2/layout/IconVerticalSolidList"/>
    <dgm:cxn modelId="{B50338A4-4C1D-4AB5-BFDE-339176DFB8B1}" type="presParOf" srcId="{74D3172B-07AD-452B-8052-EA88DC51BED8}" destId="{EAC02139-2891-418B-ADA3-5B92865082E3}" srcOrd="0" destOrd="0" presId="urn:microsoft.com/office/officeart/2018/2/layout/IconVerticalSolidList"/>
    <dgm:cxn modelId="{CEA8F27C-2423-4949-94E0-1D0C2DB6829F}" type="presParOf" srcId="{EAC02139-2891-418B-ADA3-5B92865082E3}" destId="{7173E4FF-76AF-4C53-A975-143709D25F64}" srcOrd="0" destOrd="0" presId="urn:microsoft.com/office/officeart/2018/2/layout/IconVerticalSolidList"/>
    <dgm:cxn modelId="{49DFF737-D432-4E75-9C17-B4A4676D447D}" type="presParOf" srcId="{EAC02139-2891-418B-ADA3-5B92865082E3}" destId="{D1E155C7-25F9-4BBB-91B5-C0C495D671BF}" srcOrd="1" destOrd="0" presId="urn:microsoft.com/office/officeart/2018/2/layout/IconVerticalSolidList"/>
    <dgm:cxn modelId="{EFA56A4C-A91C-4101-8169-DB315DB8D591}" type="presParOf" srcId="{EAC02139-2891-418B-ADA3-5B92865082E3}" destId="{E52BF407-2404-4F42-A9FB-E4DB9B4079C2}" srcOrd="2" destOrd="0" presId="urn:microsoft.com/office/officeart/2018/2/layout/IconVerticalSolidList"/>
    <dgm:cxn modelId="{7053DA12-5A51-43CE-9D7B-F39F147F2BE2}" type="presParOf" srcId="{EAC02139-2891-418B-ADA3-5B92865082E3}" destId="{8A7021F6-2301-4996-A272-6A941AE50CAE}" srcOrd="3" destOrd="0" presId="urn:microsoft.com/office/officeart/2018/2/layout/IconVerticalSolidList"/>
    <dgm:cxn modelId="{605DF37E-8D1B-4C39-A54D-F169AD45DDE3}" type="presParOf" srcId="{74D3172B-07AD-452B-8052-EA88DC51BED8}" destId="{88AFBB1D-8677-4308-8EF0-A431A8D0F706}" srcOrd="1" destOrd="0" presId="urn:microsoft.com/office/officeart/2018/2/layout/IconVerticalSolidList"/>
    <dgm:cxn modelId="{3A6C45D8-89DB-4594-B54E-AE56818C2A88}" type="presParOf" srcId="{74D3172B-07AD-452B-8052-EA88DC51BED8}" destId="{04BBB6EE-0C18-41F9-9409-9983B2FE13AB}" srcOrd="2" destOrd="0" presId="urn:microsoft.com/office/officeart/2018/2/layout/IconVerticalSolidList"/>
    <dgm:cxn modelId="{F3CB3758-70DF-4074-BA46-41CD84E2B736}" type="presParOf" srcId="{04BBB6EE-0C18-41F9-9409-9983B2FE13AB}" destId="{DEBEA2A4-431C-448F-927F-316F426FB1E0}" srcOrd="0" destOrd="0" presId="urn:microsoft.com/office/officeart/2018/2/layout/IconVerticalSolidList"/>
    <dgm:cxn modelId="{3B791748-00CD-4657-8EB1-D51945F4163D}" type="presParOf" srcId="{04BBB6EE-0C18-41F9-9409-9983B2FE13AB}" destId="{E1A8CCA1-8ED6-4C3C-A707-B7D71B886FCB}" srcOrd="1" destOrd="0" presId="urn:microsoft.com/office/officeart/2018/2/layout/IconVerticalSolidList"/>
    <dgm:cxn modelId="{ACAA13C0-D55F-42C6-BBAF-26ECE3F627ED}" type="presParOf" srcId="{04BBB6EE-0C18-41F9-9409-9983B2FE13AB}" destId="{B586F47A-5F31-4F15-905B-C69887B2A15D}" srcOrd="2" destOrd="0" presId="urn:microsoft.com/office/officeart/2018/2/layout/IconVerticalSolidList"/>
    <dgm:cxn modelId="{1FFA4B4F-1314-4BDD-9ADB-8DA45A41C5F3}" type="presParOf" srcId="{04BBB6EE-0C18-41F9-9409-9983B2FE13AB}" destId="{B4035A93-16C0-47A6-97C6-B53403520E8D}" srcOrd="3" destOrd="0" presId="urn:microsoft.com/office/officeart/2018/2/layout/IconVerticalSolidList"/>
    <dgm:cxn modelId="{681BC558-5659-494A-BCE7-AD53021CF3C9}" type="presParOf" srcId="{74D3172B-07AD-452B-8052-EA88DC51BED8}" destId="{27E671B7-AA1B-4AFF-AB24-9C6E28F4803A}" srcOrd="3" destOrd="0" presId="urn:microsoft.com/office/officeart/2018/2/layout/IconVerticalSolidList"/>
    <dgm:cxn modelId="{17AFDE25-79C9-4445-BF8C-8147A14E8197}" type="presParOf" srcId="{74D3172B-07AD-452B-8052-EA88DC51BED8}" destId="{67EDF3A2-60F2-4F85-BD80-6555AE35CE96}" srcOrd="4" destOrd="0" presId="urn:microsoft.com/office/officeart/2018/2/layout/IconVerticalSolidList"/>
    <dgm:cxn modelId="{AF2F69C9-B14D-446F-A35A-EEDEC1640AA1}" type="presParOf" srcId="{67EDF3A2-60F2-4F85-BD80-6555AE35CE96}" destId="{34F4D1BA-544F-4C6C-9825-5BD4A37CF6A8}" srcOrd="0" destOrd="0" presId="urn:microsoft.com/office/officeart/2018/2/layout/IconVerticalSolidList"/>
    <dgm:cxn modelId="{540C8683-D502-4C4B-986F-C4B2572A1255}" type="presParOf" srcId="{67EDF3A2-60F2-4F85-BD80-6555AE35CE96}" destId="{3B8F919B-6C8F-4049-8687-0299CDE36007}" srcOrd="1" destOrd="0" presId="urn:microsoft.com/office/officeart/2018/2/layout/IconVerticalSolidList"/>
    <dgm:cxn modelId="{B9C84276-FDE2-489B-B9DC-E531493FAE6A}" type="presParOf" srcId="{67EDF3A2-60F2-4F85-BD80-6555AE35CE96}" destId="{C0AA921A-6017-4526-B062-FE7B49B9D8EB}" srcOrd="2" destOrd="0" presId="urn:microsoft.com/office/officeart/2018/2/layout/IconVerticalSolidList"/>
    <dgm:cxn modelId="{7D5B9E3D-0B0D-4580-B225-6AD5E928E751}" type="presParOf" srcId="{67EDF3A2-60F2-4F85-BD80-6555AE35CE96}" destId="{1908972B-9FFC-4BAD-8442-7BB94C69E5D9}" srcOrd="3" destOrd="0" presId="urn:microsoft.com/office/officeart/2018/2/layout/IconVerticalSolidList"/>
    <dgm:cxn modelId="{B175C700-5FA9-4B07-8536-E437FDB58FBA}" type="presParOf" srcId="{74D3172B-07AD-452B-8052-EA88DC51BED8}" destId="{C4E05E84-150C-495A-BFF2-3634F2D8E280}" srcOrd="5" destOrd="0" presId="urn:microsoft.com/office/officeart/2018/2/layout/IconVerticalSolidList"/>
    <dgm:cxn modelId="{ADBA7EF3-2F45-4FD4-8AD9-C64FB9540383}" type="presParOf" srcId="{74D3172B-07AD-452B-8052-EA88DC51BED8}" destId="{D13475ED-F16D-413B-85F3-69336F9710E7}" srcOrd="6" destOrd="0" presId="urn:microsoft.com/office/officeart/2018/2/layout/IconVerticalSolidList"/>
    <dgm:cxn modelId="{C1A50062-DCBB-45E2-ADFE-A6DF2833CCC8}" type="presParOf" srcId="{D13475ED-F16D-413B-85F3-69336F9710E7}" destId="{5C871974-7F6E-41C2-96E5-1AB45332F2A9}" srcOrd="0" destOrd="0" presId="urn:microsoft.com/office/officeart/2018/2/layout/IconVerticalSolidList"/>
    <dgm:cxn modelId="{3E2883B8-914A-437C-B409-F3F59CC01F95}" type="presParOf" srcId="{D13475ED-F16D-413B-85F3-69336F9710E7}" destId="{5A505A7A-28DF-4285-A1F6-D6CFCAEB270C}" srcOrd="1" destOrd="0" presId="urn:microsoft.com/office/officeart/2018/2/layout/IconVerticalSolidList"/>
    <dgm:cxn modelId="{B1E3678F-27E8-447E-A99B-68CEFAE415B1}" type="presParOf" srcId="{D13475ED-F16D-413B-85F3-69336F9710E7}" destId="{156E5FC6-9E4E-407E-9B3A-B9E2605AB653}" srcOrd="2" destOrd="0" presId="urn:microsoft.com/office/officeart/2018/2/layout/IconVerticalSolidList"/>
    <dgm:cxn modelId="{10EB9F47-01DA-41CA-B1C9-D021E6D93B10}" type="presParOf" srcId="{D13475ED-F16D-413B-85F3-69336F9710E7}" destId="{2FFB3245-FAA3-4FD3-AFFB-57D58E6B1D83}" srcOrd="3" destOrd="0" presId="urn:microsoft.com/office/officeart/2018/2/layout/IconVerticalSolidList"/>
    <dgm:cxn modelId="{DEAB51EA-5E4A-40C1-A346-E2968B6CF413}" type="presParOf" srcId="{74D3172B-07AD-452B-8052-EA88DC51BED8}" destId="{F44D8BD3-F6A9-4C83-BAAB-D38D8F81FB46}" srcOrd="7" destOrd="0" presId="urn:microsoft.com/office/officeart/2018/2/layout/IconVerticalSolidList"/>
    <dgm:cxn modelId="{F49D4262-91B8-4CD8-8D2F-3A8CA084F533}" type="presParOf" srcId="{74D3172B-07AD-452B-8052-EA88DC51BED8}" destId="{6365B602-1149-4022-9ADD-BBB85C582D83}" srcOrd="8" destOrd="0" presId="urn:microsoft.com/office/officeart/2018/2/layout/IconVerticalSolidList"/>
    <dgm:cxn modelId="{84BFA488-AFAE-4151-929A-A7BC67613ACA}" type="presParOf" srcId="{6365B602-1149-4022-9ADD-BBB85C582D83}" destId="{ED7A3C03-F0BC-4F8B-B2A2-417F401A8D7D}" srcOrd="0" destOrd="0" presId="urn:microsoft.com/office/officeart/2018/2/layout/IconVerticalSolidList"/>
    <dgm:cxn modelId="{2D93B0B5-7246-4F59-BEC6-DB30072BA984}" type="presParOf" srcId="{6365B602-1149-4022-9ADD-BBB85C582D83}" destId="{6370F859-5D04-4BB8-A2C2-ACF3DB42423D}" srcOrd="1" destOrd="0" presId="urn:microsoft.com/office/officeart/2018/2/layout/IconVerticalSolidList"/>
    <dgm:cxn modelId="{81211D42-DDDE-4000-9B82-609BF00A870A}" type="presParOf" srcId="{6365B602-1149-4022-9ADD-BBB85C582D83}" destId="{98780302-AE96-4133-AFE5-6C110F81D98E}" srcOrd="2" destOrd="0" presId="urn:microsoft.com/office/officeart/2018/2/layout/IconVerticalSolidList"/>
    <dgm:cxn modelId="{C129E26D-E28D-44AD-8654-3EC7EC15FE71}" type="presParOf" srcId="{6365B602-1149-4022-9ADD-BBB85C582D83}" destId="{2A5960B4-6EBB-4513-99FC-ADB003EA456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D5F4D-102E-41E6-82CF-80D351074903}">
      <dsp:nvSpPr>
        <dsp:cNvPr id="0" name=""/>
        <dsp:cNvSpPr/>
      </dsp:nvSpPr>
      <dsp:spPr>
        <a:xfrm>
          <a:off x="0" y="4117"/>
          <a:ext cx="6683374" cy="7243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5EDA3F-D5D1-4454-910B-65EA45AAD84C}">
      <dsp:nvSpPr>
        <dsp:cNvPr id="0" name=""/>
        <dsp:cNvSpPr/>
      </dsp:nvSpPr>
      <dsp:spPr>
        <a:xfrm>
          <a:off x="219118" y="167098"/>
          <a:ext cx="398786" cy="3983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435DBA-4EE6-4AB4-8D32-0AAEC44390C8}">
      <dsp:nvSpPr>
        <dsp:cNvPr id="0" name=""/>
        <dsp:cNvSpPr/>
      </dsp:nvSpPr>
      <dsp:spPr>
        <a:xfrm>
          <a:off x="837024" y="4117"/>
          <a:ext cx="5460812" cy="770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28" tIns="81528" rIns="81528" bIns="81528" numCol="1" spcCol="1270" anchor="ctr" anchorCtr="0">
          <a:noAutofit/>
        </a:bodyPr>
        <a:lstStyle/>
        <a:p>
          <a:pPr marL="0" lvl="0" indent="0" algn="l" defTabSz="622300">
            <a:lnSpc>
              <a:spcPct val="90000"/>
            </a:lnSpc>
            <a:spcBef>
              <a:spcPct val="0"/>
            </a:spcBef>
            <a:spcAft>
              <a:spcPct val="35000"/>
            </a:spcAft>
            <a:buNone/>
          </a:pPr>
          <a:r>
            <a:rPr lang="en-US" sz="1400" kern="1200"/>
            <a:t>References</a:t>
          </a:r>
        </a:p>
      </dsp:txBody>
      <dsp:txXfrm>
        <a:off x="837024" y="4117"/>
        <a:ext cx="5460812" cy="770338"/>
      </dsp:txXfrm>
    </dsp:sp>
    <dsp:sp modelId="{4D2B82DD-48C0-4283-96BC-76F942FF1FFE}">
      <dsp:nvSpPr>
        <dsp:cNvPr id="0" name=""/>
        <dsp:cNvSpPr/>
      </dsp:nvSpPr>
      <dsp:spPr>
        <a:xfrm>
          <a:off x="0" y="961205"/>
          <a:ext cx="6683374" cy="7243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AB44F-86B2-4E95-B236-15026C46B90C}">
      <dsp:nvSpPr>
        <dsp:cNvPr id="0" name=""/>
        <dsp:cNvSpPr/>
      </dsp:nvSpPr>
      <dsp:spPr>
        <a:xfrm>
          <a:off x="219118" y="1124186"/>
          <a:ext cx="398786" cy="3983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AB66FA-9FAC-4133-99EE-CAE530AD85DB}">
      <dsp:nvSpPr>
        <dsp:cNvPr id="0" name=""/>
        <dsp:cNvSpPr/>
      </dsp:nvSpPr>
      <dsp:spPr>
        <a:xfrm>
          <a:off x="837024" y="961205"/>
          <a:ext cx="5460812" cy="770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28" tIns="81528" rIns="81528" bIns="81528" numCol="1" spcCol="1270" anchor="ctr" anchorCtr="0">
          <a:noAutofit/>
        </a:bodyPr>
        <a:lstStyle/>
        <a:p>
          <a:pPr marL="0" lvl="0" indent="0" algn="l" defTabSz="622300">
            <a:lnSpc>
              <a:spcPct val="90000"/>
            </a:lnSpc>
            <a:spcBef>
              <a:spcPct val="0"/>
            </a:spcBef>
            <a:spcAft>
              <a:spcPct val="35000"/>
            </a:spcAft>
            <a:buNone/>
          </a:pPr>
          <a:r>
            <a:rPr lang="en-US" sz="1400" kern="1200"/>
            <a:t>Kraaijenbrink, J., 2019. Why Is Primark So Successful? The Power Of Alignment. [online] Forbes. Available at: &lt;https://www.forbes.com/sites/jeroenkraaijenbrink/2019/01/22/why-is-primark-so-successful-the-power-of-alignment/#256831bb769d&gt; [Accessed 22 May 2020].</a:t>
          </a:r>
        </a:p>
      </dsp:txBody>
      <dsp:txXfrm>
        <a:off x="837024" y="961205"/>
        <a:ext cx="5460812" cy="770338"/>
      </dsp:txXfrm>
    </dsp:sp>
    <dsp:sp modelId="{81D3C060-7DA7-4E36-8E4B-1D4771F7DC72}">
      <dsp:nvSpPr>
        <dsp:cNvPr id="0" name=""/>
        <dsp:cNvSpPr/>
      </dsp:nvSpPr>
      <dsp:spPr>
        <a:xfrm>
          <a:off x="0" y="1918293"/>
          <a:ext cx="6683374" cy="7243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905D1C-8B81-465B-ADAE-54883E137FB0}">
      <dsp:nvSpPr>
        <dsp:cNvPr id="0" name=""/>
        <dsp:cNvSpPr/>
      </dsp:nvSpPr>
      <dsp:spPr>
        <a:xfrm>
          <a:off x="219118" y="2081273"/>
          <a:ext cx="398786" cy="3983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E73106-DE6B-4F75-AD20-7AB5704743FA}">
      <dsp:nvSpPr>
        <dsp:cNvPr id="0" name=""/>
        <dsp:cNvSpPr/>
      </dsp:nvSpPr>
      <dsp:spPr>
        <a:xfrm>
          <a:off x="837024" y="1918293"/>
          <a:ext cx="5460812" cy="770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28" tIns="81528" rIns="81528" bIns="81528" numCol="1" spcCol="1270" anchor="ctr" anchorCtr="0">
          <a:noAutofit/>
        </a:bodyPr>
        <a:lstStyle/>
        <a:p>
          <a:pPr marL="0" lvl="0" indent="0" algn="l" defTabSz="622300">
            <a:lnSpc>
              <a:spcPct val="90000"/>
            </a:lnSpc>
            <a:spcBef>
              <a:spcPct val="0"/>
            </a:spcBef>
            <a:spcAft>
              <a:spcPct val="35000"/>
            </a:spcAft>
            <a:buNone/>
          </a:pPr>
          <a:r>
            <a:rPr lang="en-US" sz="1400" kern="1200"/>
            <a:t>Kush, J., (2017) "Pestle and Swot analysis of Primark 2016-2017" 123 Writing [Online] at https://www.123writing.com/free-sample/pestle-and-swot-analysis-of-primark-2016-2017 [Accessed 22 May 2020].</a:t>
          </a:r>
        </a:p>
      </dsp:txBody>
      <dsp:txXfrm>
        <a:off x="837024" y="1918293"/>
        <a:ext cx="5460812" cy="770338"/>
      </dsp:txXfrm>
    </dsp:sp>
    <dsp:sp modelId="{C7C2B304-EE2A-4513-AA78-A506FB1ED217}">
      <dsp:nvSpPr>
        <dsp:cNvPr id="0" name=""/>
        <dsp:cNvSpPr/>
      </dsp:nvSpPr>
      <dsp:spPr>
        <a:xfrm>
          <a:off x="0" y="2875380"/>
          <a:ext cx="6683374" cy="7243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0F7E20-422A-4FFB-855A-3A22F3DFB93F}">
      <dsp:nvSpPr>
        <dsp:cNvPr id="0" name=""/>
        <dsp:cNvSpPr/>
      </dsp:nvSpPr>
      <dsp:spPr>
        <a:xfrm>
          <a:off x="219118" y="3038361"/>
          <a:ext cx="398786" cy="3983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48D00B-0C63-4B74-82BB-E79E582D2DA5}">
      <dsp:nvSpPr>
        <dsp:cNvPr id="0" name=""/>
        <dsp:cNvSpPr/>
      </dsp:nvSpPr>
      <dsp:spPr>
        <a:xfrm>
          <a:off x="837024" y="2875380"/>
          <a:ext cx="5460812" cy="770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28" tIns="81528" rIns="81528" bIns="81528" numCol="1" spcCol="1270" anchor="ctr" anchorCtr="0">
          <a:noAutofit/>
        </a:bodyPr>
        <a:lstStyle/>
        <a:p>
          <a:pPr marL="0" lvl="0" indent="0" algn="l" defTabSz="622300">
            <a:lnSpc>
              <a:spcPct val="90000"/>
            </a:lnSpc>
            <a:spcBef>
              <a:spcPct val="0"/>
            </a:spcBef>
            <a:spcAft>
              <a:spcPct val="35000"/>
            </a:spcAft>
            <a:buNone/>
          </a:pPr>
          <a:r>
            <a:rPr lang="en-US" sz="1400" kern="1200"/>
            <a:t>Riley, J., 2018. Handy's Model Of Organizational Culture | Business | Tutor2u. [online] tutor2u. Available at: &lt;https://www.tutor2u.net/business/reference/models-of-organisational-culture-handy&gt; [Accessed 22 May 2020].</a:t>
          </a:r>
        </a:p>
      </dsp:txBody>
      <dsp:txXfrm>
        <a:off x="837024" y="2875380"/>
        <a:ext cx="5460812" cy="770338"/>
      </dsp:txXfrm>
    </dsp:sp>
    <dsp:sp modelId="{DC5F3F21-44C9-4A15-BBB7-FE8D069E1150}">
      <dsp:nvSpPr>
        <dsp:cNvPr id="0" name=""/>
        <dsp:cNvSpPr/>
      </dsp:nvSpPr>
      <dsp:spPr>
        <a:xfrm>
          <a:off x="0" y="3832468"/>
          <a:ext cx="6683374" cy="7243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EDCC75-FFC5-4E09-9FA3-71927F66E5BD}">
      <dsp:nvSpPr>
        <dsp:cNvPr id="0" name=""/>
        <dsp:cNvSpPr/>
      </dsp:nvSpPr>
      <dsp:spPr>
        <a:xfrm>
          <a:off x="219118" y="3995449"/>
          <a:ext cx="398786" cy="39839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CA3B8D-DAAA-4BB7-AAB5-EBEFFB0A7FE7}">
      <dsp:nvSpPr>
        <dsp:cNvPr id="0" name=""/>
        <dsp:cNvSpPr/>
      </dsp:nvSpPr>
      <dsp:spPr>
        <a:xfrm>
          <a:off x="837024" y="3832468"/>
          <a:ext cx="5460812" cy="770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28" tIns="81528" rIns="81528" bIns="81528" numCol="1" spcCol="1270" anchor="ctr" anchorCtr="0">
          <a:noAutofit/>
        </a:bodyPr>
        <a:lstStyle/>
        <a:p>
          <a:pPr marL="0" lvl="0" indent="0" algn="l" defTabSz="622300">
            <a:lnSpc>
              <a:spcPct val="90000"/>
            </a:lnSpc>
            <a:spcBef>
              <a:spcPct val="0"/>
            </a:spcBef>
            <a:spcAft>
              <a:spcPct val="35000"/>
            </a:spcAft>
            <a:buNone/>
          </a:pPr>
          <a:r>
            <a:rPr lang="en-US" sz="1400" kern="1200"/>
            <a:t>Rodger, J., 2019. Primark Set To Open 19 New Stores In 2020 - Full List Of Locations. [online] birminghammail. Available at: &lt;https://www.birminghammail.co.uk/whats-on/shopping/primark-set-open-19-new-17201082&gt; [Accessed 22 May 2020].</a:t>
          </a:r>
        </a:p>
      </dsp:txBody>
      <dsp:txXfrm>
        <a:off x="837024" y="3832468"/>
        <a:ext cx="5460812" cy="7703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72D6D-807E-4F99-A4D8-437098B33069}">
      <dsp:nvSpPr>
        <dsp:cNvPr id="0" name=""/>
        <dsp:cNvSpPr/>
      </dsp:nvSpPr>
      <dsp:spPr>
        <a:xfrm>
          <a:off x="37178" y="365150"/>
          <a:ext cx="891912" cy="8919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57CF3-B9C7-4877-A518-2C8A5281AE68}">
      <dsp:nvSpPr>
        <dsp:cNvPr id="0" name=""/>
        <dsp:cNvSpPr/>
      </dsp:nvSpPr>
      <dsp:spPr>
        <a:xfrm>
          <a:off x="224480" y="552452"/>
          <a:ext cx="517308" cy="5173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2B5F65-E926-4EC5-9243-7DE85FE4B206}">
      <dsp:nvSpPr>
        <dsp:cNvPr id="0" name=""/>
        <dsp:cNvSpPr/>
      </dsp:nvSpPr>
      <dsp:spPr>
        <a:xfrm>
          <a:off x="1120214" y="365150"/>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References</a:t>
          </a:r>
        </a:p>
      </dsp:txBody>
      <dsp:txXfrm>
        <a:off x="1120214" y="365150"/>
        <a:ext cx="2102364" cy="891912"/>
      </dsp:txXfrm>
    </dsp:sp>
    <dsp:sp modelId="{5945BE11-4978-4E3A-8BFA-FDF80FBE59D5}">
      <dsp:nvSpPr>
        <dsp:cNvPr id="0" name=""/>
        <dsp:cNvSpPr/>
      </dsp:nvSpPr>
      <dsp:spPr>
        <a:xfrm>
          <a:off x="3588900" y="365150"/>
          <a:ext cx="891912" cy="8919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CC661-27DD-4FEC-828D-6B880EA37366}">
      <dsp:nvSpPr>
        <dsp:cNvPr id="0" name=""/>
        <dsp:cNvSpPr/>
      </dsp:nvSpPr>
      <dsp:spPr>
        <a:xfrm>
          <a:off x="3776201" y="552452"/>
          <a:ext cx="517308" cy="5173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128520-DDD4-4E89-82AF-AC0A94EDC955}">
      <dsp:nvSpPr>
        <dsp:cNvPr id="0" name=""/>
        <dsp:cNvSpPr/>
      </dsp:nvSpPr>
      <dsp:spPr>
        <a:xfrm>
          <a:off x="4671935" y="365150"/>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Ruiz-Alba, M., 2012. 8 Reasons Why Primark Is Cheap. [online] Medium. Available at: &lt;https://medium.com/@mruizalba/8-reasons-why-primark-is-cheap-22a3e6450f55&gt; [Accessed 22 May 2020].</a:t>
          </a:r>
        </a:p>
      </dsp:txBody>
      <dsp:txXfrm>
        <a:off x="4671935" y="365150"/>
        <a:ext cx="2102364" cy="891912"/>
      </dsp:txXfrm>
    </dsp:sp>
    <dsp:sp modelId="{EC2795DB-22AD-4E47-A539-41511013484C}">
      <dsp:nvSpPr>
        <dsp:cNvPr id="0" name=""/>
        <dsp:cNvSpPr/>
      </dsp:nvSpPr>
      <dsp:spPr>
        <a:xfrm>
          <a:off x="7140621" y="365150"/>
          <a:ext cx="891912" cy="8919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4F0A0-C647-4B0B-BBE6-F56A6B399205}">
      <dsp:nvSpPr>
        <dsp:cNvPr id="0" name=""/>
        <dsp:cNvSpPr/>
      </dsp:nvSpPr>
      <dsp:spPr>
        <a:xfrm>
          <a:off x="7327922" y="552452"/>
          <a:ext cx="517308" cy="5173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9346AB-63E5-4A2F-9408-001730F0851B}">
      <dsp:nvSpPr>
        <dsp:cNvPr id="0" name=""/>
        <dsp:cNvSpPr/>
      </dsp:nvSpPr>
      <dsp:spPr>
        <a:xfrm>
          <a:off x="8223657" y="365150"/>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Sabanoglu, T., 2019. UK: Primark Stores' Net Worth | Statista. [online] Statista. Available at: &lt;https://www.statista.com/statistics/866899/primark-stores-net-worth-united-kingdom-uk/&gt; [Accessed 22 May 2020].</a:t>
          </a:r>
        </a:p>
      </dsp:txBody>
      <dsp:txXfrm>
        <a:off x="8223657" y="365150"/>
        <a:ext cx="2102364" cy="891912"/>
      </dsp:txXfrm>
    </dsp:sp>
    <dsp:sp modelId="{2F297809-1B62-40DC-B44B-197F7D0D3F41}">
      <dsp:nvSpPr>
        <dsp:cNvPr id="0" name=""/>
        <dsp:cNvSpPr/>
      </dsp:nvSpPr>
      <dsp:spPr>
        <a:xfrm>
          <a:off x="37178" y="1772004"/>
          <a:ext cx="891912" cy="89191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005DE-BC63-466E-ADCA-18BE8C77408E}">
      <dsp:nvSpPr>
        <dsp:cNvPr id="0" name=""/>
        <dsp:cNvSpPr/>
      </dsp:nvSpPr>
      <dsp:spPr>
        <a:xfrm>
          <a:off x="224480" y="1959305"/>
          <a:ext cx="517308" cy="5173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01E9EF-8B45-4BFF-8ADA-6520F5505A84}">
      <dsp:nvSpPr>
        <dsp:cNvPr id="0" name=""/>
        <dsp:cNvSpPr/>
      </dsp:nvSpPr>
      <dsp:spPr>
        <a:xfrm>
          <a:off x="1120214" y="1772004"/>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Shawcross, J., 2014. AOL Is Now A Part Of Verizon Media. [online] Aol.co.uk. Available at: &lt;https://www.aol.co.uk/2014/03/23/the-rise-and-rise-of-primark/&gt; [Accessed 22 May 2020].</a:t>
          </a:r>
        </a:p>
      </dsp:txBody>
      <dsp:txXfrm>
        <a:off x="1120214" y="1772004"/>
        <a:ext cx="2102364" cy="891912"/>
      </dsp:txXfrm>
    </dsp:sp>
    <dsp:sp modelId="{F840C98E-A62B-40F3-9A2F-C47CE66953E4}">
      <dsp:nvSpPr>
        <dsp:cNvPr id="0" name=""/>
        <dsp:cNvSpPr/>
      </dsp:nvSpPr>
      <dsp:spPr>
        <a:xfrm>
          <a:off x="3588900" y="1772004"/>
          <a:ext cx="891912" cy="89191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F9D3C5-BAB6-4736-A9DD-09700469485A}">
      <dsp:nvSpPr>
        <dsp:cNvPr id="0" name=""/>
        <dsp:cNvSpPr/>
      </dsp:nvSpPr>
      <dsp:spPr>
        <a:xfrm>
          <a:off x="3776201" y="1959305"/>
          <a:ext cx="517308" cy="51730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95DF71-40D7-4DB1-B669-8D00B995924F}">
      <dsp:nvSpPr>
        <dsp:cNvPr id="0" name=""/>
        <dsp:cNvSpPr/>
      </dsp:nvSpPr>
      <dsp:spPr>
        <a:xfrm>
          <a:off x="4671936" y="1772004"/>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Sites.google.com. 2020. Stakeholders Of Primark - Kpmanagementviews.Com. [online] Available at: &lt;https://sites.google.com/site/kpmanagementviewscom/stakeholders-of-primark&gt; [Accessed 22 May 2020].</a:t>
          </a:r>
        </a:p>
      </dsp:txBody>
      <dsp:txXfrm>
        <a:off x="4671936" y="1772004"/>
        <a:ext cx="2102364" cy="8919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73E4FF-76AF-4C53-A975-143709D25F64}">
      <dsp:nvSpPr>
        <dsp:cNvPr id="0" name=""/>
        <dsp:cNvSpPr/>
      </dsp:nvSpPr>
      <dsp:spPr>
        <a:xfrm>
          <a:off x="0" y="5845"/>
          <a:ext cx="6683374" cy="662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E155C7-25F9-4BBB-91B5-C0C495D671BF}">
      <dsp:nvSpPr>
        <dsp:cNvPr id="0" name=""/>
        <dsp:cNvSpPr/>
      </dsp:nvSpPr>
      <dsp:spPr>
        <a:xfrm>
          <a:off x="200368" y="154879"/>
          <a:ext cx="364663" cy="3643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7021F6-2301-4996-A272-6A941AE50CAE}">
      <dsp:nvSpPr>
        <dsp:cNvPr id="0" name=""/>
        <dsp:cNvSpPr/>
      </dsp:nvSpPr>
      <dsp:spPr>
        <a:xfrm>
          <a:off x="765400" y="5845"/>
          <a:ext cx="5860604" cy="765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55" tIns="81055" rIns="81055" bIns="81055" numCol="1" spcCol="1270" anchor="ctr" anchorCtr="0">
          <a:noAutofit/>
        </a:bodyPr>
        <a:lstStyle/>
        <a:p>
          <a:pPr marL="0" lvl="0" indent="0" algn="l" defTabSz="622300">
            <a:lnSpc>
              <a:spcPct val="90000"/>
            </a:lnSpc>
            <a:spcBef>
              <a:spcPct val="0"/>
            </a:spcBef>
            <a:spcAft>
              <a:spcPct val="35000"/>
            </a:spcAft>
            <a:buNone/>
          </a:pPr>
          <a:r>
            <a:rPr lang="en-US" sz="1400" kern="1200"/>
            <a:t>References</a:t>
          </a:r>
        </a:p>
      </dsp:txBody>
      <dsp:txXfrm>
        <a:off x="765400" y="5845"/>
        <a:ext cx="5860604" cy="765872"/>
      </dsp:txXfrm>
    </dsp:sp>
    <dsp:sp modelId="{DEBEA2A4-431C-448F-927F-316F426FB1E0}">
      <dsp:nvSpPr>
        <dsp:cNvPr id="0" name=""/>
        <dsp:cNvSpPr/>
      </dsp:nvSpPr>
      <dsp:spPr>
        <a:xfrm>
          <a:off x="0" y="963185"/>
          <a:ext cx="6683374" cy="662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8CCA1-8ED6-4C3C-A707-B7D71B886FCB}">
      <dsp:nvSpPr>
        <dsp:cNvPr id="0" name=""/>
        <dsp:cNvSpPr/>
      </dsp:nvSpPr>
      <dsp:spPr>
        <a:xfrm>
          <a:off x="200368" y="1112220"/>
          <a:ext cx="364663" cy="3643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035A93-16C0-47A6-97C6-B53403520E8D}">
      <dsp:nvSpPr>
        <dsp:cNvPr id="0" name=""/>
        <dsp:cNvSpPr/>
      </dsp:nvSpPr>
      <dsp:spPr>
        <a:xfrm>
          <a:off x="765400" y="963185"/>
          <a:ext cx="5860604" cy="765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55" tIns="81055" rIns="81055" bIns="81055" numCol="1" spcCol="1270" anchor="ctr" anchorCtr="0">
          <a:noAutofit/>
        </a:bodyPr>
        <a:lstStyle/>
        <a:p>
          <a:pPr marL="0" lvl="0" indent="0" algn="l" defTabSz="622300">
            <a:lnSpc>
              <a:spcPct val="90000"/>
            </a:lnSpc>
            <a:spcBef>
              <a:spcPct val="0"/>
            </a:spcBef>
            <a:spcAft>
              <a:spcPct val="35000"/>
            </a:spcAft>
            <a:buNone/>
          </a:pPr>
          <a:r>
            <a:rPr lang="en-US" sz="1400" kern="1200"/>
            <a:t>Study.com. 2020. Lewin's 3-Stage Model Of Change: Unfreezing, Changing &amp; Refreezing.. [online] Available at: &lt;https://study.com/academy/lesson/lewins-3-stage-model-of-change-unfreezing-changing-refreezing.html&gt; [Accessed 22 May 2020].</a:t>
          </a:r>
        </a:p>
      </dsp:txBody>
      <dsp:txXfrm>
        <a:off x="765400" y="963185"/>
        <a:ext cx="5860604" cy="765872"/>
      </dsp:txXfrm>
    </dsp:sp>
    <dsp:sp modelId="{34F4D1BA-544F-4C6C-9825-5BD4A37CF6A8}">
      <dsp:nvSpPr>
        <dsp:cNvPr id="0" name=""/>
        <dsp:cNvSpPr/>
      </dsp:nvSpPr>
      <dsp:spPr>
        <a:xfrm>
          <a:off x="0" y="1920526"/>
          <a:ext cx="6683374" cy="662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F919B-6C8F-4049-8687-0299CDE36007}">
      <dsp:nvSpPr>
        <dsp:cNvPr id="0" name=""/>
        <dsp:cNvSpPr/>
      </dsp:nvSpPr>
      <dsp:spPr>
        <a:xfrm>
          <a:off x="200368" y="2069560"/>
          <a:ext cx="364663" cy="3643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08972B-9FFC-4BAD-8442-7BB94C69E5D9}">
      <dsp:nvSpPr>
        <dsp:cNvPr id="0" name=""/>
        <dsp:cNvSpPr/>
      </dsp:nvSpPr>
      <dsp:spPr>
        <a:xfrm>
          <a:off x="765400" y="1920526"/>
          <a:ext cx="5860604" cy="765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55" tIns="81055" rIns="81055" bIns="81055" numCol="1" spcCol="1270" anchor="ctr" anchorCtr="0">
          <a:noAutofit/>
        </a:bodyPr>
        <a:lstStyle/>
        <a:p>
          <a:pPr marL="0" lvl="0" indent="0" algn="l" defTabSz="622300">
            <a:lnSpc>
              <a:spcPct val="90000"/>
            </a:lnSpc>
            <a:spcBef>
              <a:spcPct val="0"/>
            </a:spcBef>
            <a:spcAft>
              <a:spcPct val="35000"/>
            </a:spcAft>
            <a:buNone/>
          </a:pPr>
          <a:r>
            <a:rPr lang="en-US" sz="1400" kern="1200"/>
            <a:t>The Happy Manager. 2020. A Theory Of Change Management | Planned Or Emergent?. [online] Available at: &lt;https://the-happy-manager.com/articles/a-theory-of-change-management/&gt; [Accessed 22 May 2020].</a:t>
          </a:r>
        </a:p>
      </dsp:txBody>
      <dsp:txXfrm>
        <a:off x="765400" y="1920526"/>
        <a:ext cx="5860604" cy="765872"/>
      </dsp:txXfrm>
    </dsp:sp>
    <dsp:sp modelId="{5C871974-7F6E-41C2-96E5-1AB45332F2A9}">
      <dsp:nvSpPr>
        <dsp:cNvPr id="0" name=""/>
        <dsp:cNvSpPr/>
      </dsp:nvSpPr>
      <dsp:spPr>
        <a:xfrm>
          <a:off x="0" y="2877866"/>
          <a:ext cx="6683374" cy="662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505A7A-28DF-4285-A1F6-D6CFCAEB270C}">
      <dsp:nvSpPr>
        <dsp:cNvPr id="0" name=""/>
        <dsp:cNvSpPr/>
      </dsp:nvSpPr>
      <dsp:spPr>
        <a:xfrm>
          <a:off x="200368" y="3026901"/>
          <a:ext cx="364663" cy="3643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FB3245-FAA3-4FD3-AFFB-57D58E6B1D83}">
      <dsp:nvSpPr>
        <dsp:cNvPr id="0" name=""/>
        <dsp:cNvSpPr/>
      </dsp:nvSpPr>
      <dsp:spPr>
        <a:xfrm>
          <a:off x="765400" y="2877866"/>
          <a:ext cx="5860604" cy="765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55" tIns="81055" rIns="81055" bIns="81055" numCol="1" spcCol="1270" anchor="ctr" anchorCtr="0">
          <a:noAutofit/>
        </a:bodyPr>
        <a:lstStyle/>
        <a:p>
          <a:pPr marL="0" lvl="0" indent="0" algn="l" defTabSz="622300">
            <a:lnSpc>
              <a:spcPct val="90000"/>
            </a:lnSpc>
            <a:spcBef>
              <a:spcPct val="0"/>
            </a:spcBef>
            <a:spcAft>
              <a:spcPct val="35000"/>
            </a:spcAft>
            <a:buNone/>
          </a:pPr>
          <a:r>
            <a:rPr lang="en-US" sz="1400" kern="1200"/>
            <a:t>UKEssays. November 2018. Primark Is A Private Limited Company Economics Essay. [online]. Available from:&lt;https://www.ukessays.com/essays/economics/primark-is-a-private-limited-company-economics-essay.php?vref=1&gt; [Accessed 22 May 2020].</a:t>
          </a:r>
        </a:p>
      </dsp:txBody>
      <dsp:txXfrm>
        <a:off x="765400" y="2877866"/>
        <a:ext cx="5860604" cy="765872"/>
      </dsp:txXfrm>
    </dsp:sp>
    <dsp:sp modelId="{ED7A3C03-F0BC-4F8B-B2A2-417F401A8D7D}">
      <dsp:nvSpPr>
        <dsp:cNvPr id="0" name=""/>
        <dsp:cNvSpPr/>
      </dsp:nvSpPr>
      <dsp:spPr>
        <a:xfrm>
          <a:off x="0" y="3835207"/>
          <a:ext cx="6683374" cy="662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70F859-5D04-4BB8-A2C2-ACF3DB42423D}">
      <dsp:nvSpPr>
        <dsp:cNvPr id="0" name=""/>
        <dsp:cNvSpPr/>
      </dsp:nvSpPr>
      <dsp:spPr>
        <a:xfrm>
          <a:off x="200368" y="3984242"/>
          <a:ext cx="364663" cy="3643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5960B4-6EBB-4513-99FC-ADB003EA4569}">
      <dsp:nvSpPr>
        <dsp:cNvPr id="0" name=""/>
        <dsp:cNvSpPr/>
      </dsp:nvSpPr>
      <dsp:spPr>
        <a:xfrm>
          <a:off x="765400" y="3835207"/>
          <a:ext cx="5860604" cy="765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55" tIns="81055" rIns="81055" bIns="81055" numCol="1" spcCol="1270" anchor="ctr" anchorCtr="0">
          <a:noAutofit/>
        </a:bodyPr>
        <a:lstStyle/>
        <a:p>
          <a:pPr marL="0" lvl="0" indent="0" algn="l" defTabSz="622300">
            <a:lnSpc>
              <a:spcPct val="90000"/>
            </a:lnSpc>
            <a:spcBef>
              <a:spcPct val="0"/>
            </a:spcBef>
            <a:spcAft>
              <a:spcPct val="35000"/>
            </a:spcAft>
            <a:buNone/>
          </a:pPr>
          <a:r>
            <a:rPr lang="en-US" sz="1400" kern="1200"/>
            <a:t>UKEssays. November 2018. Primark Internal and External Analysis. [online]. Available from: &lt;https://www.ukessays.com/essays/marketing/internal-and-external-influences-on-primark-marketing-essay.php?vref=1&gt; [Accessed 22 May 2020].</a:t>
          </a:r>
        </a:p>
      </dsp:txBody>
      <dsp:txXfrm>
        <a:off x="765400" y="3835207"/>
        <a:ext cx="5860604" cy="7658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3849657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539094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2019028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2774822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2758324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172542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337383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2099605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3423632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3957259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8434066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79419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16201915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975350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38710317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13891102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1A1706-CF70-4439-8D60-B7519B5D4C06}" type="datetimeFigureOut">
              <a:rPr lang="en-US" smtClean="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3358891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5F1A1706-CF70-4439-8D60-B7519B5D4C06}" type="datetimeFigureOut">
              <a:rPr lang="en-US" smtClean="0"/>
              <a:t>5/29/2020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922F101-8A78-4D21-A71B-AAE8BB06FDC9}" type="slidenum">
              <a:rPr lang="en-US" smtClean="0"/>
              <a:t>‹#›</a:t>
            </a:fld>
            <a:endParaRPr lang="en-US" dirty="0"/>
          </a:p>
        </p:txBody>
      </p:sp>
    </p:spTree>
    <p:extLst>
      <p:ext uri="{BB962C8B-B14F-4D97-AF65-F5344CB8AC3E}">
        <p14:creationId xmlns:p14="http://schemas.microsoft.com/office/powerpoint/2010/main" val="666594056"/>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 id="2147483833"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5.sv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2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png"/><Relationship Id="rId9" Type="http://schemas.microsoft.com/office/2007/relationships/diagramDrawing" Target="../diagrams/drawing3.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A29CAD9-00D9-4D79-B982-85CD7FBD3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3F01E04B-E3A4-4B2D-92DF-752C4E7EF9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Graphic 8" descr="Handshake">
            <a:extLst>
              <a:ext uri="{FF2B5EF4-FFF2-40B4-BE49-F238E27FC236}">
                <a16:creationId xmlns:a16="http://schemas.microsoft.com/office/drawing/2014/main" id="{954331ED-7E98-4099-B561-83EBA9013D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91139" y="957486"/>
            <a:ext cx="4940394" cy="494039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765896F8-7BC7-4574-8E2B-4A1A603670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4"/>
          <p:cNvSpPr>
            <a:spLocks noGrp="1"/>
          </p:cNvSpPr>
          <p:nvPr>
            <p:ph type="subTitle" idx="1"/>
          </p:nvPr>
        </p:nvSpPr>
        <p:spPr>
          <a:xfrm>
            <a:off x="7570383" y="4165600"/>
            <a:ext cx="3707844" cy="1717675"/>
          </a:xfrm>
        </p:spPr>
        <p:txBody>
          <a:bodyPr>
            <a:normAutofit/>
          </a:bodyPr>
          <a:lstStyle/>
          <a:p>
            <a:r>
              <a:rPr lang="en-US" dirty="0"/>
              <a:t>Name: Asma chowdhury</a:t>
            </a:r>
          </a:p>
          <a:p>
            <a:r>
              <a:rPr lang="en-US" dirty="0"/>
              <a:t>Student ID: 1704999</a:t>
            </a:r>
          </a:p>
        </p:txBody>
      </p:sp>
      <p:sp>
        <p:nvSpPr>
          <p:cNvPr id="4" name="Title 3"/>
          <p:cNvSpPr>
            <a:spLocks noGrp="1"/>
          </p:cNvSpPr>
          <p:nvPr>
            <p:ph type="ctrTitle"/>
          </p:nvPr>
        </p:nvSpPr>
        <p:spPr>
          <a:xfrm>
            <a:off x="7570382" y="957486"/>
            <a:ext cx="3707844" cy="3131913"/>
          </a:xfrm>
        </p:spPr>
        <p:txBody>
          <a:bodyPr>
            <a:normAutofit/>
          </a:bodyPr>
          <a:lstStyle/>
          <a:p>
            <a:r>
              <a:rPr lang="en-US" sz="4400"/>
              <a:t>Leading And Implementing Workplace Change Proposal</a:t>
            </a:r>
          </a:p>
        </p:txBody>
      </p:sp>
    </p:spTree>
    <p:extLst>
      <p:ext uri="{BB962C8B-B14F-4D97-AF65-F5344CB8AC3E}">
        <p14:creationId xmlns:p14="http://schemas.microsoft.com/office/powerpoint/2010/main" val="3555079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 calcmode="lin" valueType="num">
                                      <p:cBhvr additive="base">
                                        <p:cTn id="18"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913776" y="643466"/>
            <a:ext cx="3418784" cy="4308475"/>
          </a:xfrm>
        </p:spPr>
        <p:txBody>
          <a:bodyPr anchor="t">
            <a:normAutofit/>
          </a:bodyPr>
          <a:lstStyle/>
          <a:p>
            <a:pPr algn="l"/>
            <a:r>
              <a:rPr lang="en-US" sz="4400"/>
              <a:t>Overview </a:t>
            </a:r>
          </a:p>
        </p:txBody>
      </p:sp>
      <p:sp>
        <p:nvSpPr>
          <p:cNvPr id="5" name="Content Placeholder 4"/>
          <p:cNvSpPr>
            <a:spLocks noGrp="1"/>
          </p:cNvSpPr>
          <p:nvPr>
            <p:ph sz="quarter" idx="13"/>
          </p:nvPr>
        </p:nvSpPr>
        <p:spPr>
          <a:xfrm>
            <a:off x="4654295" y="643466"/>
            <a:ext cx="6623305" cy="4308476"/>
          </a:xfrm>
        </p:spPr>
        <p:txBody>
          <a:bodyPr>
            <a:normAutofit/>
          </a:bodyPr>
          <a:lstStyle/>
          <a:p>
            <a:pPr>
              <a:lnSpc>
                <a:spcPct val="110000"/>
              </a:lnSpc>
            </a:pPr>
            <a:r>
              <a:rPr lang="en-US" sz="1700"/>
              <a:t>Primark an Irish Fast Fashion company that has taken the world by storm with its amazing collection and competitive prices</a:t>
            </a:r>
          </a:p>
          <a:p>
            <a:pPr>
              <a:lnSpc>
                <a:spcPct val="110000"/>
              </a:lnSpc>
            </a:pPr>
            <a:r>
              <a:rPr lang="en-US" sz="1700"/>
              <a:t>The organization has gone through a recent organizational change involving the relocation  about 200 positions related to Buying, Merchandising, Design, Quality and Sourcing to their Head office in Dublin, Ireland from their UK Head office in Reading in order to operate more efficiently</a:t>
            </a:r>
          </a:p>
          <a:p>
            <a:pPr>
              <a:lnSpc>
                <a:spcPct val="110000"/>
              </a:lnSpc>
            </a:pPr>
            <a:r>
              <a:rPr lang="en-US" sz="1700"/>
              <a:t>This change was brought about due to their need to be more efficient in term of these jobs. The staff were offered the move to Dublin or face redundancy since it was not really an option to retain these specific jobs in the UK.</a:t>
            </a:r>
          </a:p>
        </p:txBody>
      </p:sp>
      <p:pic>
        <p:nvPicPr>
          <p:cNvPr id="16" name="Picture 15">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3575545314"/>
      </p:ext>
    </p:extLst>
  </p:cSld>
  <p:clrMapOvr>
    <a:overrideClrMapping bg1="dk1" tx1="lt1" bg2="dk2" tx2="lt2" accent1="accent1" accent2="accent2" accent3="accent3" accent4="accent4" accent5="accent5" accent6="accent6" hlink="hlink" folHlink="folHlink"/>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41074" y="1588878"/>
            <a:ext cx="2844002" cy="3680244"/>
          </a:xfrm>
        </p:spPr>
        <p:txBody>
          <a:bodyPr>
            <a:normAutofit/>
          </a:bodyPr>
          <a:lstStyle/>
          <a:p>
            <a:pPr algn="l"/>
            <a:r>
              <a:rPr lang="en-US" sz="3100">
                <a:solidFill>
                  <a:srgbClr val="FFFFFF"/>
                </a:solidFill>
              </a:rPr>
              <a:t>Organization Development Profile</a:t>
            </a:r>
          </a:p>
        </p:txBody>
      </p:sp>
      <p:pic>
        <p:nvPicPr>
          <p:cNvPr id="14" name="Picture 13">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5" name="Content Placeholder 4"/>
          <p:cNvSpPr>
            <a:spLocks noGrp="1"/>
          </p:cNvSpPr>
          <p:nvPr>
            <p:ph sz="quarter" idx="13"/>
          </p:nvPr>
        </p:nvSpPr>
        <p:spPr>
          <a:xfrm>
            <a:off x="4634794" y="1049695"/>
            <a:ext cx="6642806" cy="4758611"/>
          </a:xfrm>
        </p:spPr>
        <p:txBody>
          <a:bodyPr anchor="ctr">
            <a:normAutofit/>
          </a:bodyPr>
          <a:lstStyle/>
          <a:p>
            <a:pPr>
              <a:lnSpc>
                <a:spcPct val="110000"/>
              </a:lnSpc>
            </a:pPr>
            <a:r>
              <a:rPr lang="en-US" dirty="0"/>
              <a:t>Primark began as Penny’s in Berlin, Ireland in the year 1969</a:t>
            </a:r>
          </a:p>
          <a:p>
            <a:pPr>
              <a:lnSpc>
                <a:spcPct val="110000"/>
              </a:lnSpc>
            </a:pPr>
            <a:r>
              <a:rPr lang="en-US" dirty="0"/>
              <a:t>Within just a year it gained enough fame and grew to open 4 more stores inside greater Berlin</a:t>
            </a:r>
          </a:p>
          <a:p>
            <a:pPr>
              <a:lnSpc>
                <a:spcPct val="110000"/>
              </a:lnSpc>
            </a:pPr>
            <a:r>
              <a:rPr lang="en-US" dirty="0"/>
              <a:t>The company gained rapid expansion and growth when it expanded to England in the Year 1973</a:t>
            </a:r>
          </a:p>
          <a:p>
            <a:pPr>
              <a:lnSpc>
                <a:spcPct val="110000"/>
              </a:lnSpc>
            </a:pPr>
            <a:r>
              <a:rPr lang="en-US" dirty="0"/>
              <a:t>Primark grew even more popular by capitalizing on Fast Fashion that was taking the world by a storm in the 1990s</a:t>
            </a:r>
          </a:p>
          <a:p>
            <a:pPr>
              <a:lnSpc>
                <a:spcPct val="110000"/>
              </a:lnSpc>
            </a:pPr>
            <a:r>
              <a:rPr lang="en-US" dirty="0"/>
              <a:t>The company grew by taking in and snapping up stores from other chains in 2005</a:t>
            </a:r>
          </a:p>
        </p:txBody>
      </p:sp>
      <p:pic>
        <p:nvPicPr>
          <p:cNvPr id="16" name="Picture 15">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61920921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wipe(down)">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wipe(down)">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wipe(down)">
                                      <p:cBhvr>
                                        <p:cTn id="2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3700"/>
              <a:t>Organization Development Profile</a:t>
            </a:r>
          </a:p>
        </p:txBody>
      </p:sp>
      <p:sp>
        <p:nvSpPr>
          <p:cNvPr id="3" name="Content Placeholder 2"/>
          <p:cNvSpPr>
            <a:spLocks noGrp="1"/>
          </p:cNvSpPr>
          <p:nvPr>
            <p:ph sz="quarter" idx="13"/>
          </p:nvPr>
        </p:nvSpPr>
        <p:spPr>
          <a:xfrm>
            <a:off x="4654295" y="643466"/>
            <a:ext cx="6623305" cy="4308476"/>
          </a:xfrm>
        </p:spPr>
        <p:txBody>
          <a:bodyPr>
            <a:normAutofit/>
          </a:bodyPr>
          <a:lstStyle/>
          <a:p>
            <a:pPr>
              <a:lnSpc>
                <a:spcPct val="110000"/>
              </a:lnSpc>
            </a:pPr>
            <a:r>
              <a:rPr lang="en-US" sz="1800"/>
              <a:t>Operating in the Private sector, Primark is a Retail Industry.</a:t>
            </a:r>
          </a:p>
          <a:p>
            <a:pPr>
              <a:lnSpc>
                <a:spcPct val="110000"/>
              </a:lnSpc>
            </a:pPr>
            <a:r>
              <a:rPr lang="en-US" sz="1800"/>
              <a:t>Primark first ventured into Spain in the year 2006 as its first foreign foray away from its base</a:t>
            </a:r>
          </a:p>
          <a:p>
            <a:pPr>
              <a:lnSpc>
                <a:spcPct val="110000"/>
              </a:lnSpc>
            </a:pPr>
            <a:r>
              <a:rPr lang="en-US" sz="1800"/>
              <a:t>AS of 2019 it is reported to have 78,000 Employees and staff working under Primark</a:t>
            </a:r>
          </a:p>
          <a:p>
            <a:pPr>
              <a:lnSpc>
                <a:spcPct val="110000"/>
              </a:lnSpc>
            </a:pPr>
            <a:r>
              <a:rPr lang="en-US" sz="1800"/>
              <a:t>Primark is a fast fashion outlet owned by Associated British Foods (ABF) and provides people with a huge amount of choice at very cheap and competitive prices</a:t>
            </a:r>
          </a:p>
          <a:p>
            <a:pPr>
              <a:lnSpc>
                <a:spcPct val="110000"/>
              </a:lnSpc>
            </a:pPr>
            <a:r>
              <a:rPr lang="en-US" sz="1800"/>
              <a:t>Primark’s net worth reported in 2018 was </a:t>
            </a:r>
            <a:r>
              <a:rPr lang="en-GB" sz="1800"/>
              <a:t>approximately 841.8 million </a:t>
            </a:r>
            <a:r>
              <a:rPr lang="en-US" sz="1800" b="1"/>
              <a:t>British</a:t>
            </a:r>
            <a:r>
              <a:rPr lang="en-US" sz="1800"/>
              <a:t> pounds, which is about 3 times what it was back in 2010.</a:t>
            </a:r>
          </a:p>
        </p:txBody>
      </p:sp>
      <p:pic>
        <p:nvPicPr>
          <p:cNvPr id="19"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793177879"/>
      </p:ext>
    </p:extLst>
  </p:cSld>
  <p:clrMapOvr>
    <a:overrideClrMapping bg1="dk1" tx1="lt1" bg2="dk2" tx2="lt2" accent1="accent1" accent2="accent2" accent3="accent3" accent4="accent4" accent5="accent5" accent6="accent6" hlink="hlink" folHlink="folHlink"/>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3">
                                            <p:txEl>
                                              <p:pRg st="3" end="3"/>
                                            </p:txEl>
                                          </p:spTgt>
                                        </p:tgtEl>
                                      </p:cBhvr>
                                    </p:animEffect>
                                    <p:animScale>
                                      <p:cBhvr>
                                        <p:cTn id="22" dur="250" autoRev="1" fill="hold"/>
                                        <p:tgtEl>
                                          <p:spTgt spid="3">
                                            <p:txEl>
                                              <p:pRg st="3" end="3"/>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3">
                                            <p:txEl>
                                              <p:pRg st="4" end="4"/>
                                            </p:txEl>
                                          </p:spTgt>
                                        </p:tgtEl>
                                      </p:cBhvr>
                                    </p:animEffect>
                                    <p:animScale>
                                      <p:cBhvr>
                                        <p:cTn id="27" dur="250" autoRev="1" fill="hold"/>
                                        <p:tgtEl>
                                          <p:spTgt spid="3">
                                            <p:txEl>
                                              <p:pRg st="4" end="4"/>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US" sz="4400">
                <a:solidFill>
                  <a:srgbClr val="FFFFFF"/>
                </a:solidFill>
              </a:rPr>
              <a:t>5 key dates for Primark In 2020</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pPr>
              <a:lnSpc>
                <a:spcPct val="110000"/>
              </a:lnSpc>
            </a:pPr>
            <a:r>
              <a:rPr lang="en-US" sz="1600"/>
              <a:t>16</a:t>
            </a:r>
            <a:r>
              <a:rPr lang="en-US" sz="1600" baseline="30000"/>
              <a:t>th</a:t>
            </a:r>
            <a:r>
              <a:rPr lang="en-US" sz="1600"/>
              <a:t> January 2020: Primark reports continuous sales growth as it successfully expands worldwide.</a:t>
            </a:r>
          </a:p>
          <a:p>
            <a:pPr>
              <a:lnSpc>
                <a:spcPct val="110000"/>
              </a:lnSpc>
            </a:pPr>
            <a:r>
              <a:rPr lang="en-US" sz="1600"/>
              <a:t>February 2020: The Brexit deal enables Primark to gain an unusual exchange rates-based advantage in the market. (Discussed later in the presentation).</a:t>
            </a:r>
          </a:p>
          <a:p>
            <a:pPr>
              <a:lnSpc>
                <a:spcPct val="110000"/>
              </a:lnSpc>
            </a:pPr>
            <a:r>
              <a:rPr lang="en-US" sz="1600"/>
              <a:t>3</a:t>
            </a:r>
            <a:r>
              <a:rPr lang="en-US" sz="1600" baseline="30000"/>
              <a:t>rd</a:t>
            </a:r>
            <a:r>
              <a:rPr lang="en-US" sz="1600"/>
              <a:t> March 2020: Primark Showcases their plans and actions for the Welfare of the planet and the wellbeing of all the people through a pop-up at Boxpark in East London.</a:t>
            </a:r>
          </a:p>
          <a:p>
            <a:pPr>
              <a:lnSpc>
                <a:spcPct val="110000"/>
              </a:lnSpc>
            </a:pPr>
            <a:r>
              <a:rPr lang="en-US" sz="1600"/>
              <a:t>23</a:t>
            </a:r>
            <a:r>
              <a:rPr lang="en-US" sz="1600" baseline="30000"/>
              <a:t>rd</a:t>
            </a:r>
            <a:r>
              <a:rPr lang="en-US" sz="1600"/>
              <a:t> March 2020: Primark unfortunately announces its halt on placing orders to their suppliers, due to Corona Virus Outbreak and Closing of stores.</a:t>
            </a:r>
          </a:p>
          <a:p>
            <a:pPr>
              <a:lnSpc>
                <a:spcPct val="110000"/>
              </a:lnSpc>
            </a:pPr>
            <a:r>
              <a:rPr lang="en-US" sz="1600"/>
              <a:t>23</a:t>
            </a:r>
            <a:r>
              <a:rPr lang="en-US" sz="1600" baseline="30000"/>
              <a:t>rd</a:t>
            </a:r>
            <a:r>
              <a:rPr lang="en-US" sz="1600"/>
              <a:t> April 2020: When the UN called for collaboration to support the garment workers who have been affected by the Covid-19 Pandemic, Primark came forward and endorsed that call.</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857718125"/>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3">
                                            <p:txEl>
                                              <p:pRg st="3" end="3"/>
                                            </p:txEl>
                                          </p:spTgt>
                                        </p:tgtEl>
                                      </p:cBhvr>
                                    </p:animEffect>
                                    <p:animScale>
                                      <p:cBhvr>
                                        <p:cTn id="22" dur="250" autoRev="1" fill="hold"/>
                                        <p:tgtEl>
                                          <p:spTgt spid="3">
                                            <p:txEl>
                                              <p:pRg st="3" end="3"/>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3">
                                            <p:txEl>
                                              <p:pRg st="4" end="4"/>
                                            </p:txEl>
                                          </p:spTgt>
                                        </p:tgtEl>
                                      </p:cBhvr>
                                    </p:animEffect>
                                    <p:animScale>
                                      <p:cBhvr>
                                        <p:cTn id="27" dur="250" autoRev="1" fill="hold"/>
                                        <p:tgtEl>
                                          <p:spTgt spid="3">
                                            <p:txEl>
                                              <p:pRg st="4" end="4"/>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9CB45896-DF82-4158-8135-BB4EF22198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0A29CAD9-00D9-4D79-B982-85CD7FBD3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3F01E04B-E3A4-4B2D-92DF-752C4E7EF9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765896F8-7BC7-4574-8E2B-4A1A603670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p:cNvPicPr>
            <a:picLocks noGrp="1" noChangeAspect="1"/>
          </p:cNvPicPr>
          <p:nvPr>
            <p:ph sz="quarter" idx="13"/>
          </p:nvPr>
        </p:nvPicPr>
        <p:blipFill>
          <a:blip r:embed="rId4">
            <a:extLst>
              <a:ext uri="{28A0092B-C50C-407E-A947-70E740481C1C}">
                <a14:useLocalDpi xmlns:a14="http://schemas.microsoft.com/office/drawing/2010/main" val="0"/>
              </a:ext>
            </a:extLst>
          </a:blip>
          <a:stretch>
            <a:fillRect/>
          </a:stretch>
        </p:blipFill>
        <p:spPr>
          <a:xfrm>
            <a:off x="960120" y="1236796"/>
            <a:ext cx="6002432" cy="438177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p:cNvSpPr>
            <a:spLocks noGrp="1"/>
          </p:cNvSpPr>
          <p:nvPr>
            <p:ph type="title"/>
          </p:nvPr>
        </p:nvSpPr>
        <p:spPr>
          <a:xfrm>
            <a:off x="7570382" y="957486"/>
            <a:ext cx="3707844" cy="3131913"/>
          </a:xfrm>
        </p:spPr>
        <p:txBody>
          <a:bodyPr vert="horz" lIns="91440" tIns="45720" rIns="91440" bIns="45720" rtlCol="0" anchor="b">
            <a:normAutofit/>
          </a:bodyPr>
          <a:lstStyle/>
          <a:p>
            <a:r>
              <a:rPr lang="en-US" sz="4800" dirty="0"/>
              <a:t>SWOT </a:t>
            </a:r>
          </a:p>
        </p:txBody>
      </p:sp>
    </p:spTree>
    <p:extLst>
      <p:ext uri="{BB962C8B-B14F-4D97-AF65-F5344CB8AC3E}">
        <p14:creationId xmlns:p14="http://schemas.microsoft.com/office/powerpoint/2010/main" val="131781089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0"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0">
            <a:extLst>
              <a:ext uri="{FF2B5EF4-FFF2-40B4-BE49-F238E27FC236}">
                <a16:creationId xmlns:a16="http://schemas.microsoft.com/office/drawing/2014/main" id="{9CB45896-DF82-4158-8135-BB4EF22198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2" name="Rectangle 12">
            <a:extLst>
              <a:ext uri="{FF2B5EF4-FFF2-40B4-BE49-F238E27FC236}">
                <a16:creationId xmlns:a16="http://schemas.microsoft.com/office/drawing/2014/main" id="{F1F3722F-F18A-458A-84A7-C96905E49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
            <a:extLst>
              <a:ext uri="{FF2B5EF4-FFF2-40B4-BE49-F238E27FC236}">
                <a16:creationId xmlns:a16="http://schemas.microsoft.com/office/drawing/2014/main" id="{F21F2C29-113F-45BE-AE61-3A923404B2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4" name="Rounded Rectangle 5">
            <a:extLst>
              <a:ext uri="{FF2B5EF4-FFF2-40B4-BE49-F238E27FC236}">
                <a16:creationId xmlns:a16="http://schemas.microsoft.com/office/drawing/2014/main" id="{323BCD79-7A8A-4ED6-BCE6-96877ECE0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439" y="1215213"/>
            <a:ext cx="6005039" cy="4940394"/>
          </a:xfrm>
          <a:prstGeom prst="roundRect">
            <a:avLst>
              <a:gd name="adj" fmla="val 444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vert="horz" lIns="91440" tIns="45720" rIns="91440" bIns="45720" rtlCol="0" anchor="t">
            <a:normAutofit/>
          </a:bodyPr>
          <a:lstStyle/>
          <a:p>
            <a:pPr algn="ctr">
              <a:lnSpc>
                <a:spcPct val="120000"/>
              </a:lnSpc>
              <a:spcBef>
                <a:spcPts val="1000"/>
              </a:spcBef>
              <a:buClr>
                <a:schemeClr val="tx1"/>
              </a:buClr>
              <a:buFont typeface="Arial" panose="020B0604020202020204" pitchFamily="34" charset="0"/>
              <a:buNone/>
            </a:pPr>
            <a:endParaRPr lang="en-US" sz="3200" cap="all">
              <a:solidFill>
                <a:schemeClr val="bg1">
                  <a:lumMod val="50000"/>
                </a:schemeClr>
              </a:solidFill>
            </a:endParaRPr>
          </a:p>
        </p:txBody>
      </p:sp>
      <p:pic>
        <p:nvPicPr>
          <p:cNvPr id="19" name="Picture 18">
            <a:extLst>
              <a:ext uri="{FF2B5EF4-FFF2-40B4-BE49-F238E27FC236}">
                <a16:creationId xmlns:a16="http://schemas.microsoft.com/office/drawing/2014/main" id="{2763D3CD-07B8-4C0F-A75E-9E7C44A7CE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607" y="1"/>
            <a:ext cx="12192000" cy="6858000"/>
          </a:xfrm>
          <a:prstGeom prst="rect">
            <a:avLst/>
          </a:prstGeom>
        </p:spPr>
      </p:pic>
      <p:pic>
        <p:nvPicPr>
          <p:cNvPr id="4" name="Content Placeholder 3"/>
          <p:cNvPicPr>
            <a:picLocks noGrp="1" noChangeAspect="1"/>
          </p:cNvPicPr>
          <p:nvPr>
            <p:ph sz="quarter" idx="13"/>
          </p:nvPr>
        </p:nvPicPr>
        <p:blipFill>
          <a:blip r:embed="rId4">
            <a:extLst>
              <a:ext uri="{28A0092B-C50C-407E-A947-70E740481C1C}">
                <a14:useLocalDpi xmlns:a14="http://schemas.microsoft.com/office/drawing/2010/main" val="0"/>
              </a:ext>
            </a:extLst>
          </a:blip>
          <a:stretch>
            <a:fillRect/>
          </a:stretch>
        </p:blipFill>
        <p:spPr>
          <a:xfrm>
            <a:off x="1371419" y="1765024"/>
            <a:ext cx="5037079" cy="3840772"/>
          </a:xfrm>
          <a:prstGeom prst="rect">
            <a:avLst/>
          </a:prstGeom>
        </p:spPr>
      </p:pic>
      <p:sp>
        <p:nvSpPr>
          <p:cNvPr id="2" name="Title 1"/>
          <p:cNvSpPr>
            <a:spLocks noGrp="1"/>
          </p:cNvSpPr>
          <p:nvPr>
            <p:ph type="title"/>
          </p:nvPr>
        </p:nvSpPr>
        <p:spPr>
          <a:xfrm>
            <a:off x="7570382" y="957486"/>
            <a:ext cx="3707844" cy="3131913"/>
          </a:xfrm>
        </p:spPr>
        <p:txBody>
          <a:bodyPr vert="horz" lIns="91440" tIns="45720" rIns="91440" bIns="45720" rtlCol="0" anchor="b">
            <a:normAutofit/>
          </a:bodyPr>
          <a:lstStyle/>
          <a:p>
            <a:r>
              <a:rPr lang="en-US" sz="4800"/>
              <a:t>PESTLE </a:t>
            </a:r>
          </a:p>
        </p:txBody>
      </p:sp>
    </p:spTree>
    <p:extLst>
      <p:ext uri="{BB962C8B-B14F-4D97-AF65-F5344CB8AC3E}">
        <p14:creationId xmlns:p14="http://schemas.microsoft.com/office/powerpoint/2010/main" val="110659918"/>
      </p:ext>
    </p:extLst>
  </p:cSld>
  <p:clrMapOvr>
    <a:masterClrMapping/>
  </p:clrMapOvr>
  <p:transition spd="slow">
    <p:push dir="r"/>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US" sz="4400">
                <a:solidFill>
                  <a:srgbClr val="FFFFFF"/>
                </a:solidFill>
              </a:rPr>
              <a:t>Pestle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r>
              <a:rPr lang="en-US" dirty="0"/>
              <a:t>Primark’s decision to move the employees from its Reading, England, head office back to Berlin, Ireland, was brought about due to its need to expand properly. And to be able to expand needed its operations to run smoothly.</a:t>
            </a:r>
          </a:p>
          <a:p>
            <a:r>
              <a:rPr lang="en-US" dirty="0"/>
              <a:t>The expansions are brought about due to political, economic and Technological factors.</a:t>
            </a:r>
          </a:p>
          <a:p>
            <a:r>
              <a:rPr lang="en-US" dirty="0"/>
              <a:t>Due to Brexit the political unrest between UK and The EU cause the market to become somewhat uncertain, which proved to be beneficial to Primark’s operation in EU thanks to the weaker pound value.</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6168196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400"/>
              <a:t>Pestle </a:t>
            </a:r>
          </a:p>
        </p:txBody>
      </p:sp>
      <p:sp>
        <p:nvSpPr>
          <p:cNvPr id="3" name="Content Placeholder 2"/>
          <p:cNvSpPr>
            <a:spLocks noGrp="1"/>
          </p:cNvSpPr>
          <p:nvPr>
            <p:ph sz="quarter" idx="13"/>
          </p:nvPr>
        </p:nvSpPr>
        <p:spPr>
          <a:xfrm>
            <a:off x="4654295" y="643466"/>
            <a:ext cx="6623305" cy="4308476"/>
          </a:xfrm>
        </p:spPr>
        <p:txBody>
          <a:bodyPr>
            <a:normAutofit/>
          </a:bodyPr>
          <a:lstStyle/>
          <a:p>
            <a:r>
              <a:rPr lang="en-US" sz="1800"/>
              <a:t>In the economic sense Primark was able to fight through even if the investors were threatening to pull out of the market, however the weakening of the sterling was used to its benefit and played with the translation benefit due to the exchange rates.</a:t>
            </a:r>
          </a:p>
          <a:p>
            <a:r>
              <a:rPr lang="en-US" sz="1800"/>
              <a:t>Due to the emergence of e-commerce and the rise of online based shopping and retailers the traditional marketplace has taken a general hit. Primark not having an online presence is facing the most difficult time in this regard and so their only way to move forward is to expand further and more efficiently.</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1764783504"/>
      </p:ext>
    </p:extLst>
  </p:cSld>
  <p:clrMapOvr>
    <a:overrideClrMapping bg1="dk1" tx1="lt1" bg2="dk2" tx2="lt2" accent1="accent1" accent2="accent2" accent3="accent3" accent4="accent4" accent5="accent5" accent6="accent6" hlink="hlink" folHlink="folHlink"/>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3">
                                            <p:txEl>
                                              <p:pRg st="0" end="0"/>
                                            </p:txEl>
                                          </p:spTgt>
                                        </p:tgtEl>
                                        <p:attrNameLst>
                                          <p:attrName>r</p:attrName>
                                        </p:attrNameLst>
                                      </p:cBhvr>
                                    </p:animRot>
                                    <p:animRot by="-240000">
                                      <p:cBhvr>
                                        <p:cTn id="7" dur="200" fill="hold">
                                          <p:stCondLst>
                                            <p:cond delay="200"/>
                                          </p:stCondLst>
                                        </p:cTn>
                                        <p:tgtEl>
                                          <p:spTgt spid="3">
                                            <p:txEl>
                                              <p:pRg st="0" end="0"/>
                                            </p:txEl>
                                          </p:spTgt>
                                        </p:tgtEl>
                                        <p:attrNameLst>
                                          <p:attrName>r</p:attrName>
                                        </p:attrNameLst>
                                      </p:cBhvr>
                                    </p:animRot>
                                    <p:animRot by="240000">
                                      <p:cBhvr>
                                        <p:cTn id="8" dur="200" fill="hold">
                                          <p:stCondLst>
                                            <p:cond delay="400"/>
                                          </p:stCondLst>
                                        </p:cTn>
                                        <p:tgtEl>
                                          <p:spTgt spid="3">
                                            <p:txEl>
                                              <p:pRg st="0" end="0"/>
                                            </p:txEl>
                                          </p:spTgt>
                                        </p:tgtEl>
                                        <p:attrNameLst>
                                          <p:attrName>r</p:attrName>
                                        </p:attrNameLst>
                                      </p:cBhvr>
                                    </p:animRot>
                                    <p:animRot by="-240000">
                                      <p:cBhvr>
                                        <p:cTn id="9" dur="200" fill="hold">
                                          <p:stCondLst>
                                            <p:cond delay="600"/>
                                          </p:stCondLst>
                                        </p:cTn>
                                        <p:tgtEl>
                                          <p:spTgt spid="3">
                                            <p:txEl>
                                              <p:pRg st="0" end="0"/>
                                            </p:txEl>
                                          </p:spTgt>
                                        </p:tgtEl>
                                        <p:attrNameLst>
                                          <p:attrName>r</p:attrName>
                                        </p:attrNameLst>
                                      </p:cBhvr>
                                    </p:animRot>
                                    <p:animRot by="120000">
                                      <p:cBhvr>
                                        <p:cTn id="10" dur="200" fill="hold">
                                          <p:stCondLst>
                                            <p:cond delay="800"/>
                                          </p:stCondLst>
                                        </p:cTn>
                                        <p:tgtEl>
                                          <p:spTgt spid="3">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2" presetClass="emph" presetSubtype="0" fill="hold" grpId="0" nodeType="clickEffect">
                                  <p:stCondLst>
                                    <p:cond delay="0"/>
                                  </p:stCondLst>
                                  <p:childTnLst>
                                    <p:animRot by="120000">
                                      <p:cBhvr>
                                        <p:cTn id="14" dur="100" fill="hold">
                                          <p:stCondLst>
                                            <p:cond delay="0"/>
                                          </p:stCondLst>
                                        </p:cTn>
                                        <p:tgtEl>
                                          <p:spTgt spid="3">
                                            <p:txEl>
                                              <p:pRg st="1" end="1"/>
                                            </p:txEl>
                                          </p:spTgt>
                                        </p:tgtEl>
                                        <p:attrNameLst>
                                          <p:attrName>r</p:attrName>
                                        </p:attrNameLst>
                                      </p:cBhvr>
                                    </p:animRot>
                                    <p:animRot by="-240000">
                                      <p:cBhvr>
                                        <p:cTn id="15" dur="200" fill="hold">
                                          <p:stCondLst>
                                            <p:cond delay="200"/>
                                          </p:stCondLst>
                                        </p:cTn>
                                        <p:tgtEl>
                                          <p:spTgt spid="3">
                                            <p:txEl>
                                              <p:pRg st="1" end="1"/>
                                            </p:txEl>
                                          </p:spTgt>
                                        </p:tgtEl>
                                        <p:attrNameLst>
                                          <p:attrName>r</p:attrName>
                                        </p:attrNameLst>
                                      </p:cBhvr>
                                    </p:animRot>
                                    <p:animRot by="240000">
                                      <p:cBhvr>
                                        <p:cTn id="16" dur="200" fill="hold">
                                          <p:stCondLst>
                                            <p:cond delay="400"/>
                                          </p:stCondLst>
                                        </p:cTn>
                                        <p:tgtEl>
                                          <p:spTgt spid="3">
                                            <p:txEl>
                                              <p:pRg st="1" end="1"/>
                                            </p:txEl>
                                          </p:spTgt>
                                        </p:tgtEl>
                                        <p:attrNameLst>
                                          <p:attrName>r</p:attrName>
                                        </p:attrNameLst>
                                      </p:cBhvr>
                                    </p:animRot>
                                    <p:animRot by="-240000">
                                      <p:cBhvr>
                                        <p:cTn id="17" dur="200" fill="hold">
                                          <p:stCondLst>
                                            <p:cond delay="600"/>
                                          </p:stCondLst>
                                        </p:cTn>
                                        <p:tgtEl>
                                          <p:spTgt spid="3">
                                            <p:txEl>
                                              <p:pRg st="1" end="1"/>
                                            </p:txEl>
                                          </p:spTgt>
                                        </p:tgtEl>
                                        <p:attrNameLst>
                                          <p:attrName>r</p:attrName>
                                        </p:attrNameLst>
                                      </p:cBhvr>
                                    </p:animRot>
                                    <p:animRot by="120000">
                                      <p:cBhvr>
                                        <p:cTn id="18" dur="200" fill="hold">
                                          <p:stCondLst>
                                            <p:cond delay="800"/>
                                          </p:stCondLst>
                                        </p:cTn>
                                        <p:tgtEl>
                                          <p:spTgt spid="3">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US" sz="4400">
                <a:solidFill>
                  <a:srgbClr val="FFFFFF"/>
                </a:solidFill>
              </a:rPr>
              <a:t>Impact of Changes on Primark</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r>
              <a:rPr lang="en-US" dirty="0"/>
              <a:t>The changes that Primark has gone through has made quite the many positive and beneficial impacts. Most of the changes caused Physical, Financial And operational impacts where the most visible is the Financial impact.</a:t>
            </a:r>
          </a:p>
          <a:p>
            <a:r>
              <a:rPr lang="en-US" dirty="0"/>
              <a:t>The expansion has rapidly allowed Primark to be on the rise and constantly improve its general financial stature. The company profits through these expansions and then these profits soon turn into prospective expansions and causes a great incremental impact in the financial sector of the company</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11878269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100"/>
              <a:t>Change Management Models and Theories</a:t>
            </a:r>
            <a:br>
              <a:rPr lang="en-US" sz="4100"/>
            </a:br>
            <a:endParaRPr lang="en-US" sz="4100"/>
          </a:p>
        </p:txBody>
      </p:sp>
      <p:sp>
        <p:nvSpPr>
          <p:cNvPr id="3" name="Content Placeholder 2"/>
          <p:cNvSpPr>
            <a:spLocks noGrp="1"/>
          </p:cNvSpPr>
          <p:nvPr>
            <p:ph sz="quarter" idx="13"/>
          </p:nvPr>
        </p:nvSpPr>
        <p:spPr>
          <a:xfrm>
            <a:off x="4654295" y="643466"/>
            <a:ext cx="6623305" cy="4308476"/>
          </a:xfrm>
        </p:spPr>
        <p:txBody>
          <a:bodyPr>
            <a:normAutofit/>
          </a:bodyPr>
          <a:lstStyle/>
          <a:p>
            <a:r>
              <a:rPr lang="en-GB" sz="1800"/>
              <a:t>Burnes Nine Element Model contains elements that are to dictate what steps to take for and against a change</a:t>
            </a:r>
            <a:br>
              <a:rPr lang="en-US" sz="1800"/>
            </a:br>
            <a:r>
              <a:rPr lang="en-US" sz="1800"/>
              <a:t>1. </a:t>
            </a:r>
            <a:r>
              <a:rPr lang="en-GB" sz="1800"/>
              <a:t>Create a vision</a:t>
            </a:r>
            <a:br>
              <a:rPr lang="en-US" sz="1800"/>
            </a:br>
            <a:r>
              <a:rPr lang="en-US" sz="1800"/>
              <a:t>2. </a:t>
            </a:r>
            <a:r>
              <a:rPr lang="en-GB" sz="1800"/>
              <a:t>Develop Strategies</a:t>
            </a:r>
            <a:br>
              <a:rPr lang="en-US" sz="1800"/>
            </a:br>
            <a:r>
              <a:rPr lang="en-US" sz="1800"/>
              <a:t>3. </a:t>
            </a:r>
            <a:r>
              <a:rPr lang="en-GB" sz="1800"/>
              <a:t>Create conditions for successful change</a:t>
            </a:r>
            <a:br>
              <a:rPr lang="en-US" sz="1800"/>
            </a:br>
            <a:r>
              <a:rPr lang="en-US" sz="1800"/>
              <a:t>4. </a:t>
            </a:r>
            <a:r>
              <a:rPr lang="en-GB" sz="1800"/>
              <a:t>Create right Culture</a:t>
            </a:r>
            <a:br>
              <a:rPr lang="en-US" sz="1800"/>
            </a:br>
            <a:r>
              <a:rPr lang="en-US" sz="1800"/>
              <a:t>5. </a:t>
            </a:r>
            <a:r>
              <a:rPr lang="en-GB" sz="1800"/>
              <a:t>Assess need for &amp; type of Change</a:t>
            </a:r>
            <a:br>
              <a:rPr lang="en-US" sz="1800"/>
            </a:br>
            <a:r>
              <a:rPr lang="en-US" sz="1800"/>
              <a:t>6. </a:t>
            </a:r>
            <a:r>
              <a:rPr lang="en-GB" sz="1800"/>
              <a:t>Plan &amp; Implement Change</a:t>
            </a:r>
            <a:br>
              <a:rPr lang="en-US" sz="1800"/>
            </a:br>
            <a:r>
              <a:rPr lang="en-US" sz="1800"/>
              <a:t>7. </a:t>
            </a:r>
            <a:r>
              <a:rPr lang="en-GB" sz="1800"/>
              <a:t>Involve everyone </a:t>
            </a:r>
            <a:br>
              <a:rPr lang="en-US" sz="1800"/>
            </a:br>
            <a:r>
              <a:rPr lang="en-US" sz="1800"/>
              <a:t>8. </a:t>
            </a:r>
            <a:r>
              <a:rPr lang="en-GB" sz="1800"/>
              <a:t>Sustain Momentum</a:t>
            </a:r>
            <a:br>
              <a:rPr lang="en-US" sz="1800"/>
            </a:br>
            <a:r>
              <a:rPr lang="en-US" sz="1800"/>
              <a:t>9. </a:t>
            </a:r>
            <a:r>
              <a:rPr lang="en-GB" sz="1800"/>
              <a:t>Commit to continuous improvement</a:t>
            </a:r>
            <a:endParaRPr lang="en-US" sz="1800"/>
          </a:p>
          <a:p>
            <a:endParaRPr lang="en-US" sz="1800"/>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35086496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US" sz="3400">
                <a:solidFill>
                  <a:srgbClr val="FFFFFF"/>
                </a:solidFill>
              </a:rPr>
              <a:t>Change Management Models and Theories Contd.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r>
              <a:rPr lang="en-US" dirty="0"/>
              <a:t>Burnes Change management theory suggests that a having a situational view and approach is the best way to move forward with a change and dealing with it based on the context. </a:t>
            </a:r>
          </a:p>
          <a:p>
            <a:r>
              <a:rPr lang="en-US" dirty="0"/>
              <a:t>It further provides a step by step guide in order to plan and tackle said change and following through to implementing that change so that its beneficial to the company.</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92512362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16C2F8-A84C-4357-A755-81D3F466D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031306E5-EFE3-459A-89EF-0EF2185CD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8061" y="867588"/>
            <a:ext cx="6200163" cy="4665622"/>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3" name="Picture 12">
            <a:extLst>
              <a:ext uri="{FF2B5EF4-FFF2-40B4-BE49-F238E27FC236}">
                <a16:creationId xmlns:a16="http://schemas.microsoft.com/office/drawing/2014/main" id="{4A23C976-ECF8-49F1-914B-B5BD60613B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sz="quarter" idx="13"/>
          </p:nvPr>
        </p:nvSpPr>
        <p:spPr>
          <a:xfrm>
            <a:off x="913774" y="2367092"/>
            <a:ext cx="3893978" cy="3424107"/>
          </a:xfrm>
        </p:spPr>
        <p:txBody>
          <a:bodyPr>
            <a:normAutofit/>
          </a:bodyPr>
          <a:lstStyle/>
          <a:p>
            <a:pPr algn="ctr"/>
            <a:r>
              <a:rPr lang="en-US" sz="1600"/>
              <a:t>Following through to the part of the Burnes Change management Model which states creating the right culture comes another great model; Handy’s Organizational Culture Model </a:t>
            </a:r>
          </a:p>
          <a:p>
            <a:pPr algn="ctr"/>
            <a:endParaRPr lang="en-US" sz="1600"/>
          </a:p>
        </p:txBody>
      </p:sp>
      <p:sp>
        <p:nvSpPr>
          <p:cNvPr id="2" name="Title 1"/>
          <p:cNvSpPr>
            <a:spLocks noGrp="1"/>
          </p:cNvSpPr>
          <p:nvPr>
            <p:ph type="title"/>
          </p:nvPr>
        </p:nvSpPr>
        <p:spPr>
          <a:xfrm>
            <a:off x="913776" y="618517"/>
            <a:ext cx="3893976" cy="1596177"/>
          </a:xfrm>
        </p:spPr>
        <p:txBody>
          <a:bodyPr anchor="b">
            <a:normAutofit/>
          </a:bodyPr>
          <a:lstStyle/>
          <a:p>
            <a:r>
              <a:rPr lang="en-US" sz="2700"/>
              <a:t>Change Management Models and Theories Contd.</a:t>
            </a:r>
          </a:p>
        </p:txBody>
      </p:sp>
    </p:spTree>
    <p:extLst>
      <p:ext uri="{BB962C8B-B14F-4D97-AF65-F5344CB8AC3E}">
        <p14:creationId xmlns:p14="http://schemas.microsoft.com/office/powerpoint/2010/main" val="32515651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100"/>
              <a:t>Change Management Models and Theories Contd.</a:t>
            </a:r>
          </a:p>
        </p:txBody>
      </p:sp>
      <p:sp>
        <p:nvSpPr>
          <p:cNvPr id="3" name="Content Placeholder 2"/>
          <p:cNvSpPr>
            <a:spLocks noGrp="1"/>
          </p:cNvSpPr>
          <p:nvPr>
            <p:ph sz="quarter" idx="13"/>
          </p:nvPr>
        </p:nvSpPr>
        <p:spPr>
          <a:xfrm>
            <a:off x="4654295" y="643466"/>
            <a:ext cx="6623305" cy="4308476"/>
          </a:xfrm>
        </p:spPr>
        <p:txBody>
          <a:bodyPr>
            <a:normAutofit/>
          </a:bodyPr>
          <a:lstStyle/>
          <a:p>
            <a:r>
              <a:rPr lang="en-GB" sz="1800"/>
              <a:t>It revolves around the idea that Organisational Culture and change of these cultures can cause all the difference in change management. The cultures that are involved are Power, Role, Task and Person.</a:t>
            </a:r>
            <a:endParaRPr lang="en-US" sz="1800"/>
          </a:p>
          <a:p>
            <a:r>
              <a:rPr lang="en-US" sz="1800"/>
              <a:t>Each class has a different way to handle change, for example, Power Culture is fast to respond to change</a:t>
            </a:r>
          </a:p>
          <a:p>
            <a:r>
              <a:rPr lang="en-US" sz="1800"/>
              <a:t>While Role culture determines your power from the organizational structure, position and hierarchy, which causes response to change to be slow.</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169441762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US" sz="3400">
                <a:solidFill>
                  <a:srgbClr val="FFFFFF"/>
                </a:solidFill>
              </a:rPr>
              <a:t>Change Management Models and Theories Contd.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r>
              <a:rPr lang="en-US" dirty="0"/>
              <a:t>Task culture determines power depending on the task at hand, effective teamwork can cause fast responses to change, while each team can form their own risks.</a:t>
            </a:r>
          </a:p>
          <a:p>
            <a:r>
              <a:rPr lang="en-US" dirty="0"/>
              <a:t>And finally the Person Culture is all about individuals, this culture may be infrequent but is created solely since individuals are working together. Response to change is situational and depends on the type of change and the individual’s level of skill.</a:t>
            </a:r>
          </a:p>
          <a:p>
            <a:endParaRPr lang="en-US"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06528151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100"/>
              <a:t>Change Management Models and Theories Contd.</a:t>
            </a:r>
          </a:p>
        </p:txBody>
      </p:sp>
      <p:sp>
        <p:nvSpPr>
          <p:cNvPr id="3" name="Content Placeholder 2"/>
          <p:cNvSpPr>
            <a:spLocks noGrp="1"/>
          </p:cNvSpPr>
          <p:nvPr>
            <p:ph sz="quarter" idx="13"/>
          </p:nvPr>
        </p:nvSpPr>
        <p:spPr>
          <a:xfrm>
            <a:off x="4654295" y="643466"/>
            <a:ext cx="6623305" cy="4308476"/>
          </a:xfrm>
        </p:spPr>
        <p:txBody>
          <a:bodyPr>
            <a:normAutofit/>
          </a:bodyPr>
          <a:lstStyle/>
          <a:p>
            <a:r>
              <a:rPr lang="en-US" sz="1800"/>
              <a:t>The Kurt Lewin change management model</a:t>
            </a:r>
          </a:p>
          <a:p>
            <a:pPr lvl="1"/>
            <a:r>
              <a:rPr lang="en-US" dirty="0"/>
              <a:t>it is a 3-stage change management theory and is referred to as Unfreeze, Change, Freeze.</a:t>
            </a:r>
          </a:p>
          <a:p>
            <a:pPr lvl="1"/>
            <a:r>
              <a:rPr lang="en-US" dirty="0"/>
              <a:t>Unfreeze involves accepting the idea of a necessary and required change</a:t>
            </a:r>
          </a:p>
          <a:p>
            <a:pPr lvl="1"/>
            <a:r>
              <a:rPr lang="en-US" dirty="0"/>
              <a:t>Change stage involves making and transitioning along with the changes that need to be made</a:t>
            </a:r>
          </a:p>
          <a:p>
            <a:pPr lvl="1"/>
            <a:r>
              <a:rPr lang="en-US" dirty="0"/>
              <a:t>The final stage, Freeze, involves committing to the changes made and reestablishing stability where people become more and more comfortable to their new routines.</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20515981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3">
                                            <p:txEl>
                                              <p:pRg st="2" end="2"/>
                                            </p:txEl>
                                          </p:spTgt>
                                        </p:tgtEl>
                                      </p:cBhvr>
                                    </p:animEffect>
                                  </p:childTnLst>
                                </p:cTn>
                              </p:par>
                              <p:par>
                                <p:cTn id="23" presetID="3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3" end="3"/>
                                            </p:txEl>
                                          </p:spTgt>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27" name="Rectangle 18">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0">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US" sz="3400">
                <a:solidFill>
                  <a:srgbClr val="FFFFFF"/>
                </a:solidFill>
              </a:rPr>
              <a:t>Change Management Models and Theories Contd.</a:t>
            </a:r>
          </a:p>
        </p:txBody>
      </p:sp>
      <p:pic>
        <p:nvPicPr>
          <p:cNvPr id="29" name="Picture 22">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r>
              <a:rPr lang="en-US"/>
              <a:t>While all The change management theories and models work with Primark's recent change, the one that applies to it the most is Burnes’ Change management Method. </a:t>
            </a:r>
          </a:p>
          <a:p>
            <a:r>
              <a:rPr lang="en-US"/>
              <a:t>Primark developed the vision of expanding overseas and works step by step according to Burnes’ Method to facilitate that change, involving everyone required, gaining and sustaining momentum and establishing stability to commit to the changes. Especially in this case where Primark relocated about 200 of its employees in order to function more efficiently.</a:t>
            </a:r>
            <a:endParaRPr lang="en-US" dirty="0"/>
          </a:p>
        </p:txBody>
      </p:sp>
      <p:pic>
        <p:nvPicPr>
          <p:cNvPr id="30" name="Picture 24">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37137633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400"/>
              <a:t>Proof of success</a:t>
            </a:r>
          </a:p>
        </p:txBody>
      </p:sp>
      <p:sp>
        <p:nvSpPr>
          <p:cNvPr id="3" name="Content Placeholder 2"/>
          <p:cNvSpPr>
            <a:spLocks noGrp="1"/>
          </p:cNvSpPr>
          <p:nvPr>
            <p:ph sz="quarter" idx="13"/>
          </p:nvPr>
        </p:nvSpPr>
        <p:spPr>
          <a:xfrm>
            <a:off x="4654295" y="643466"/>
            <a:ext cx="6623305" cy="4308476"/>
          </a:xfrm>
        </p:spPr>
        <p:txBody>
          <a:bodyPr>
            <a:normAutofit/>
          </a:bodyPr>
          <a:lstStyle/>
          <a:p>
            <a:pPr>
              <a:lnSpc>
                <a:spcPct val="110000"/>
              </a:lnSpc>
            </a:pPr>
            <a:r>
              <a:rPr lang="en-GB" sz="1500"/>
              <a:t>Although due to the emergence of COVID19 and the lockdown that followed, the sales figures have seen a rather downward momentum, however this change did not occur due to their employee move to Berlin.</a:t>
            </a:r>
          </a:p>
          <a:p>
            <a:pPr>
              <a:lnSpc>
                <a:spcPct val="110000"/>
              </a:lnSpc>
            </a:pPr>
            <a:r>
              <a:rPr lang="en-GB" sz="1500"/>
              <a:t>After the move of the head office employees and the expansion that began soon after, Primark Revenues have seen an increase and is said to be 4.2% ahead of what it was just the prior year. </a:t>
            </a:r>
            <a:endParaRPr lang="en-US" sz="1500"/>
          </a:p>
          <a:p>
            <a:pPr>
              <a:lnSpc>
                <a:spcPct val="110000"/>
              </a:lnSpc>
            </a:pPr>
            <a:r>
              <a:rPr lang="en-US" sz="1500"/>
              <a:t>Primark was said to be coming into market in 2020 with 19 more stores all around the world including a 65,000 sq. ft. store in Trafford center Manchester.</a:t>
            </a:r>
          </a:p>
          <a:p>
            <a:pPr>
              <a:lnSpc>
                <a:spcPct val="110000"/>
              </a:lnSpc>
            </a:pPr>
            <a:r>
              <a:rPr lang="en-US" sz="1500"/>
              <a:t>Since the change is very recent not much has been recorded, however from the progress that we can see, This change looks to be successful and potentially could change the way Primark operates.</a:t>
            </a:r>
          </a:p>
          <a:p>
            <a:pPr>
              <a:lnSpc>
                <a:spcPct val="110000"/>
              </a:lnSpc>
            </a:pPr>
            <a:endParaRPr lang="en-US" sz="1500"/>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176748494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Rectangle 10">
            <a:extLst>
              <a:ext uri="{FF2B5EF4-FFF2-40B4-BE49-F238E27FC236}">
                <a16:creationId xmlns:a16="http://schemas.microsoft.com/office/drawing/2014/main" id="{864672EB-02A8-48AB-BCFB-00B78DBA6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55A803-13A1-44E9-ACA9-889A5CC39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98"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BC82C52F-0333-430E-AF00-FA48A518A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6708"/>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E9CCFFE-A385-4D35-8504-960F050EF7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76269"/>
          <a:stretch/>
        </p:blipFill>
        <p:spPr>
          <a:xfrm>
            <a:off x="0" y="0"/>
            <a:ext cx="12192000" cy="1627464"/>
          </a:xfrm>
          <a:prstGeom prst="rect">
            <a:avLst/>
          </a:prstGeom>
        </p:spPr>
      </p:pic>
      <p:pic>
        <p:nvPicPr>
          <p:cNvPr id="19" name="Picture 18">
            <a:extLst>
              <a:ext uri="{FF2B5EF4-FFF2-40B4-BE49-F238E27FC236}">
                <a16:creationId xmlns:a16="http://schemas.microsoft.com/office/drawing/2014/main" id="{1AD41804-3572-46FD-8124-D3079B64271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8251" t="72447" r="32841"/>
          <a:stretch/>
        </p:blipFill>
        <p:spPr>
          <a:xfrm>
            <a:off x="6526134" y="3384053"/>
            <a:ext cx="2305206"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1" name="Picture 20">
            <a:extLst>
              <a:ext uri="{FF2B5EF4-FFF2-40B4-BE49-F238E27FC236}">
                <a16:creationId xmlns:a16="http://schemas.microsoft.com/office/drawing/2014/main" id="{5316A1D8-3445-4B94-B595-2285C05EEE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25269" t="72447" r="62822"/>
          <a:stretch/>
        </p:blipFill>
        <p:spPr>
          <a:xfrm>
            <a:off x="5443064" y="3371019"/>
            <a:ext cx="1451918"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3" name="Picture 22">
            <a:extLst>
              <a:ext uri="{FF2B5EF4-FFF2-40B4-BE49-F238E27FC236}">
                <a16:creationId xmlns:a16="http://schemas.microsoft.com/office/drawing/2014/main" id="{2FA7483C-C90B-453F-AB53-60D8FDE6D3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445" t="47340"/>
          <a:stretch/>
        </p:blipFill>
        <p:spPr>
          <a:xfrm>
            <a:off x="8965579" y="1675248"/>
            <a:ext cx="3237619" cy="3611460"/>
          </a:xfrm>
          <a:custGeom>
            <a:avLst/>
            <a:gdLst>
              <a:gd name="connsiteX0" fmla="*/ 2237500 w 3237619"/>
              <a:gd name="connsiteY0" fmla="*/ 2921316 h 3611460"/>
              <a:gd name="connsiteX1" fmla="*/ 2237500 w 3237619"/>
              <a:gd name="connsiteY1" fmla="*/ 3598426 h 3611460"/>
              <a:gd name="connsiteX2" fmla="*/ 2563236 w 3237619"/>
              <a:gd name="connsiteY2" fmla="*/ 3598426 h 3611460"/>
              <a:gd name="connsiteX3" fmla="*/ 2563236 w 3237619"/>
              <a:gd name="connsiteY3" fmla="*/ 2921316 h 3611460"/>
              <a:gd name="connsiteX4" fmla="*/ 0 w 3237619"/>
              <a:gd name="connsiteY4" fmla="*/ 0 h 3611460"/>
              <a:gd name="connsiteX5" fmla="*/ 3237619 w 3237619"/>
              <a:gd name="connsiteY5" fmla="*/ 0 h 3611460"/>
              <a:gd name="connsiteX6" fmla="*/ 3237619 w 3237619"/>
              <a:gd name="connsiteY6" fmla="*/ 3611460 h 3611460"/>
              <a:gd name="connsiteX7" fmla="*/ 557562 w 3237619"/>
              <a:gd name="connsiteY7" fmla="*/ 3611460 h 3611460"/>
              <a:gd name="connsiteX8" fmla="*/ 557562 w 3237619"/>
              <a:gd name="connsiteY8" fmla="*/ 2822752 h 3611460"/>
              <a:gd name="connsiteX9" fmla="*/ 0 w 3237619"/>
              <a:gd name="connsiteY9" fmla="*/ 2822752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7619" h="3611460">
                <a:moveTo>
                  <a:pt x="2237500" y="2921316"/>
                </a:moveTo>
                <a:lnTo>
                  <a:pt x="2237500" y="3598426"/>
                </a:lnTo>
                <a:lnTo>
                  <a:pt x="2563236" y="3598426"/>
                </a:lnTo>
                <a:lnTo>
                  <a:pt x="2563236" y="2921316"/>
                </a:lnTo>
                <a:close/>
                <a:moveTo>
                  <a:pt x="0" y="0"/>
                </a:moveTo>
                <a:lnTo>
                  <a:pt x="3237619" y="0"/>
                </a:lnTo>
                <a:lnTo>
                  <a:pt x="3237619" y="3611460"/>
                </a:lnTo>
                <a:lnTo>
                  <a:pt x="557562" y="3611460"/>
                </a:lnTo>
                <a:lnTo>
                  <a:pt x="557562" y="2822752"/>
                </a:lnTo>
                <a:lnTo>
                  <a:pt x="0" y="2822752"/>
                </a:lnTo>
                <a:close/>
              </a:path>
            </a:pathLst>
          </a:custGeom>
        </p:spPr>
      </p:pic>
      <p:sp>
        <p:nvSpPr>
          <p:cNvPr id="2" name="TextBox 1"/>
          <p:cNvSpPr txBox="1"/>
          <p:nvPr/>
        </p:nvSpPr>
        <p:spPr>
          <a:xfrm>
            <a:off x="1835233" y="1124125"/>
            <a:ext cx="8689976" cy="1844385"/>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000" cap="all">
                <a:latin typeface="+mj-lt"/>
                <a:ea typeface="+mj-ea"/>
                <a:cs typeface="+mj-cs"/>
              </a:rPr>
              <a:t>Thank You!</a:t>
            </a:r>
          </a:p>
        </p:txBody>
      </p:sp>
    </p:spTree>
    <p:extLst>
      <p:ext uri="{BB962C8B-B14F-4D97-AF65-F5344CB8AC3E}">
        <p14:creationId xmlns:p14="http://schemas.microsoft.com/office/powerpoint/2010/main" val="21566792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06403CAC-6103-44C9-B687-A2C18173F2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9FE846C3-878B-4A61-87F4-2A5656E986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4290E407-46D5-417C-950B-FFCE020FBA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59757E87-8140-4CB5-A5D5-45526A7987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DF2D775-F697-4312-8D8D-A48F5EF70F5A}"/>
              </a:ext>
            </a:extLst>
          </p:cNvPr>
          <p:cNvPicPr>
            <a:picLocks noChangeAspect="1"/>
          </p:cNvPicPr>
          <p:nvPr/>
        </p:nvPicPr>
        <p:blipFill rotWithShape="1">
          <a:blip r:embed="rId4"/>
          <a:srcRect l="37051" r="23329" b="-1"/>
          <a:stretch/>
        </p:blipFill>
        <p:spPr>
          <a:xfrm>
            <a:off x="8121445" y="10"/>
            <a:ext cx="4070555" cy="6857990"/>
          </a:xfrm>
          <a:prstGeom prst="rect">
            <a:avLst/>
          </a:prstGeom>
        </p:spPr>
      </p:pic>
      <p:pic>
        <p:nvPicPr>
          <p:cNvPr id="18" name="Picture 17">
            <a:extLst>
              <a:ext uri="{FF2B5EF4-FFF2-40B4-BE49-F238E27FC236}">
                <a16:creationId xmlns:a16="http://schemas.microsoft.com/office/drawing/2014/main" id="{B07B28F1-DF3A-40EC-B797-F8D0E88FC9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p:cNvSpPr txBox="1"/>
          <p:nvPr/>
        </p:nvSpPr>
        <p:spPr>
          <a:xfrm>
            <a:off x="913774" y="2367092"/>
            <a:ext cx="6672887" cy="3424107"/>
          </a:xfrm>
          <a:prstGeom prst="rect">
            <a:avLst/>
          </a:prstGeom>
        </p:spPr>
        <p:txBody>
          <a:bodyPr vert="horz" lIns="91440" tIns="45720" rIns="91440" bIns="45720" rtlCol="0">
            <a:normAutofit/>
          </a:bodyPr>
          <a:lstStyle/>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000" cap="all"/>
              <a:t>References</a:t>
            </a:r>
          </a:p>
          <a:p>
            <a:pPr marL="285750" marR="0" indent="-228600" defTabSz="914400">
              <a:lnSpc>
                <a:spcPct val="110000"/>
              </a:lnSpc>
              <a:spcBef>
                <a:spcPts val="0"/>
              </a:spcBef>
              <a:spcAft>
                <a:spcPts val="900"/>
              </a:spcAft>
              <a:buClr>
                <a:schemeClr val="tx1"/>
              </a:buClr>
              <a:buFont typeface="Arial" panose="020B0604020202020204" pitchFamily="34" charset="0"/>
              <a:buChar char="•"/>
            </a:pPr>
            <a:endParaRPr lang="en-US" sz="1000" cap="all"/>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000" cap="all"/>
              <a:t>Busby, A., 2020. </a:t>
            </a:r>
            <a:r>
              <a:rPr lang="en-US" sz="1000" i="1" cap="all"/>
              <a:t>Why Primark's Plan To ‘Come Back With A Bang’ Is Fundamentally Flawed</a:t>
            </a:r>
            <a:r>
              <a:rPr lang="en-US" sz="1000" cap="all"/>
              <a:t>. [online] Forbes. Available at: &lt;https://www.forbes.com/sites/andrewbusby/2020/04/22/why-primarks-plan-to-come-back-with-a-bang-is-fundamentally-flawed/#3ff8d93a5c3a&gt; [Accessed 22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000" cap="all"/>
              <a:t>Butler, S., 2019. </a:t>
            </a:r>
            <a:r>
              <a:rPr lang="en-US" sz="1000" i="1" cap="all"/>
              <a:t>Primark Ramps Up US Ambitions As Sales Defy High Street Gloom</a:t>
            </a:r>
            <a:r>
              <a:rPr lang="en-US" sz="1000" cap="all"/>
              <a:t>. [online] the Guardian. Available at: &lt;https://www.theguardian.com/business/2019/nov/05/primark-ramps-up-us-ambitions-sales-defy-high-street-gloom&gt; [Accessed 22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000" cap="all"/>
              <a:t>Connelly, M., 2016. </a:t>
            </a:r>
            <a:r>
              <a:rPr lang="en-US" sz="1000" i="1" cap="all"/>
              <a:t>The Kurt Lewin Model Of Change</a:t>
            </a:r>
            <a:r>
              <a:rPr lang="en-US" sz="1000" cap="all"/>
              <a:t>. [online] Change Management Coach. Available at: &lt;https://www.change-management-coach.com/kurt_lewin.html&gt; [Accessed 22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000" cap="all"/>
              <a:t>Fish, I., Whelan, G., Sutherland, E. and Whelan, G., 2020. </a:t>
            </a:r>
            <a:r>
              <a:rPr lang="en-US" sz="1000" i="1" cap="all"/>
              <a:t>Expansion Boosts Primark Revenues</a:t>
            </a:r>
            <a:r>
              <a:rPr lang="en-US" sz="1000" cap="all"/>
              <a:t>. [online] Drapers. Available at: &lt;https://www.drapersonline.com/news/expansion-boosts-primark-revenues/7039603.article&gt; [Accessed 22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endParaRPr lang="en-US" sz="1000" cap="all"/>
          </a:p>
        </p:txBody>
      </p:sp>
      <p:cxnSp>
        <p:nvCxnSpPr>
          <p:cNvPr id="20" name="Straight Connector 19">
            <a:extLst>
              <a:ext uri="{FF2B5EF4-FFF2-40B4-BE49-F238E27FC236}">
                <a16:creationId xmlns:a16="http://schemas.microsoft.com/office/drawing/2014/main" id="{064BBE8E-0488-4569-B2DA-2BC2186AC7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7460"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8734743"/>
      </p:ext>
    </p:extLst>
  </p:cSld>
  <p:clrMapOvr>
    <a:masterClrMapping/>
  </p:clrMapOvr>
  <p:transition spd="med">
    <p:pull/>
  </p:transition>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AC1D0BB8-9BD1-42C5-91EA-27669094A4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5261E0EC-A983-4DF0-AF6B-CFFEA0192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0" name="Picture 19">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6" name="TextBox 3">
            <a:extLst>
              <a:ext uri="{FF2B5EF4-FFF2-40B4-BE49-F238E27FC236}">
                <a16:creationId xmlns:a16="http://schemas.microsoft.com/office/drawing/2014/main" id="{E073D774-5B2A-460B-8CAB-BA775117AAA0}"/>
              </a:ext>
            </a:extLst>
          </p:cNvPr>
          <p:cNvGraphicFramePr/>
          <p:nvPr>
            <p:extLst>
              <p:ext uri="{D42A27DB-BD31-4B8C-83A1-F6EECF244321}">
                <p14:modId xmlns:p14="http://schemas.microsoft.com/office/powerpoint/2010/main" val="371401625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81219688"/>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AC1D0BB8-9BD1-42C5-91EA-27669094A4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5261E0EC-A983-4DF0-AF6B-CFFEA0192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6" name="TextBox 3">
            <a:extLst>
              <a:ext uri="{FF2B5EF4-FFF2-40B4-BE49-F238E27FC236}">
                <a16:creationId xmlns:a16="http://schemas.microsoft.com/office/drawing/2014/main" id="{B94E44A8-3C46-4D66-827B-42F6FC10A35E}"/>
              </a:ext>
            </a:extLst>
          </p:cNvPr>
          <p:cNvGraphicFramePr/>
          <p:nvPr>
            <p:extLst>
              <p:ext uri="{D42A27DB-BD31-4B8C-83A1-F6EECF244321}">
                <p14:modId xmlns:p14="http://schemas.microsoft.com/office/powerpoint/2010/main" val="3904029348"/>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71002196"/>
      </p:ext>
    </p:extLst>
  </p:cSld>
  <p:clrMapOvr>
    <a:masterClrMapping/>
  </p:clrMapOvr>
  <p:transition spd="slow">
    <p:push dir="r"/>
  </p:transition>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AC1D0BB8-9BD1-42C5-91EA-27669094A4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5261E0EC-A983-4DF0-AF6B-CFFEA0192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0" name="Picture 19">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6" name="TextBox 3">
            <a:extLst>
              <a:ext uri="{FF2B5EF4-FFF2-40B4-BE49-F238E27FC236}">
                <a16:creationId xmlns:a16="http://schemas.microsoft.com/office/drawing/2014/main" id="{D79F8FAB-AAEF-429F-A40E-1C8827E5F5A3}"/>
              </a:ext>
            </a:extLst>
          </p:cNvPr>
          <p:cNvGraphicFramePr/>
          <p:nvPr>
            <p:extLst>
              <p:ext uri="{D42A27DB-BD31-4B8C-83A1-F6EECF244321}">
                <p14:modId xmlns:p14="http://schemas.microsoft.com/office/powerpoint/2010/main" val="419499206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76661795"/>
      </p:ext>
    </p:extLst>
  </p:cSld>
  <p:clrMapOvr>
    <a:masterClrMapping/>
  </p:clrMapOvr>
  <p:transition spd="slow">
    <p:push dir="d"/>
  </p:transition>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pic>
        <p:nvPicPr>
          <p:cNvPr id="24"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8" name="Rectangle 2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654295" y="643466"/>
            <a:ext cx="6623305" cy="4308476"/>
          </a:xfrm>
          <a:prstGeom prst="rect">
            <a:avLst/>
          </a:prstGeom>
        </p:spPr>
        <p:txBody>
          <a:bodyPr vert="horz" lIns="91440" tIns="45720" rIns="91440" bIns="45720" rtlCol="0">
            <a:normAutofit/>
          </a:bodyPr>
          <a:lstStyle/>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100" cap="all"/>
              <a:t>References</a:t>
            </a:r>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100" cap="all"/>
              <a:t>Jahshan, E., 2020. </a:t>
            </a:r>
            <a:r>
              <a:rPr lang="en-US" sz="1100" i="1" cap="all"/>
              <a:t>Primark Endorses UN Call For Garment Worker Support - Retail Gazette</a:t>
            </a:r>
            <a:r>
              <a:rPr lang="en-US" sz="1100" cap="all"/>
              <a:t>. [online] Retailgazette.co.uk. Available at: &lt;https://www.retailgazette.co.uk/blog/2020/04/primark-endorses-un-call-for-garment-worker-support/&gt; [Accessed 29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100" cap="all"/>
              <a:t>Sillitoe, B., 2020. </a:t>
            </a:r>
            <a:r>
              <a:rPr lang="en-US" sz="1100" i="1" cap="all"/>
              <a:t>#TOTPU: Primark Promotes People And Planet Wellness At Boxpark</a:t>
            </a:r>
            <a:r>
              <a:rPr lang="en-US" sz="1100" cap="all"/>
              <a:t>. [online] Essential Retail. Available at: &lt;https://www.essentialretail.com/features/totpu-primark-wellness-boxpark/&gt; [Accessed 29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100" cap="all"/>
              <a:t>Sillitoe, B., 2020. </a:t>
            </a:r>
            <a:r>
              <a:rPr lang="en-US" sz="1100" i="1" cap="all"/>
              <a:t>Covid-19: Primark Stops Placing New Orders To Suppliers</a:t>
            </a:r>
            <a:r>
              <a:rPr lang="en-US" sz="1100" cap="all"/>
              <a:t>. [online] Essential Retail. Available at: &lt;https://www.essentialretail.com/news/primark-stops-placing-new-orders/&gt; [Accessed 29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100" cap="all"/>
              <a:t>Wright, B., 2020. </a:t>
            </a:r>
            <a:r>
              <a:rPr lang="en-US" sz="1100" i="1" cap="all"/>
              <a:t>Store Growth Continues To Drive Primark Sales</a:t>
            </a:r>
            <a:r>
              <a:rPr lang="en-US" sz="1100" cap="all"/>
              <a:t>. [online] Just-style.com. Available at: &lt;https://www.just-style.com/news/store-growth-continues-to-drive-primark-sales_id137899.aspx&gt; [Accessed 29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endParaRPr lang="en-US" sz="1100" cap="all"/>
          </a:p>
        </p:txBody>
      </p:sp>
      <p:pic>
        <p:nvPicPr>
          <p:cNvPr id="34" name="Picture 3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2462104142"/>
      </p:ext>
    </p:extLst>
  </p:cSld>
  <p:clrMapOvr>
    <a:overrideClrMapping bg1="dk1" tx1="lt1" bg2="dk2" tx2="lt2" accent1="accent1" accent2="accent2" accent3="accent3" accent4="accent4" accent5="accent5" accent6="accent6" hlink="hlink" folHlink="folHlink"/>
  </p:clrMapOvr>
  <p:transition spd="slow">
    <p:push dir="d"/>
  </p:transition>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Rectangle 10">
            <a:extLst>
              <a:ext uri="{FF2B5EF4-FFF2-40B4-BE49-F238E27FC236}">
                <a16:creationId xmlns:a16="http://schemas.microsoft.com/office/drawing/2014/main" id="{864672EB-02A8-48AB-BCFB-00B78DBA6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55A803-13A1-44E9-ACA9-889A5CC39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98"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BC82C52F-0333-430E-AF00-FA48A518A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6708"/>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E9CCFFE-A385-4D35-8504-960F050EF7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76269"/>
          <a:stretch/>
        </p:blipFill>
        <p:spPr>
          <a:xfrm>
            <a:off x="0" y="0"/>
            <a:ext cx="12192000" cy="1627464"/>
          </a:xfrm>
          <a:prstGeom prst="rect">
            <a:avLst/>
          </a:prstGeom>
        </p:spPr>
      </p:pic>
      <p:pic>
        <p:nvPicPr>
          <p:cNvPr id="19" name="Picture 18">
            <a:extLst>
              <a:ext uri="{FF2B5EF4-FFF2-40B4-BE49-F238E27FC236}">
                <a16:creationId xmlns:a16="http://schemas.microsoft.com/office/drawing/2014/main" id="{1AD41804-3572-46FD-8124-D3079B64271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8251" t="72447" r="32841"/>
          <a:stretch/>
        </p:blipFill>
        <p:spPr>
          <a:xfrm>
            <a:off x="6526134" y="3384053"/>
            <a:ext cx="2305206"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1" name="Picture 20">
            <a:extLst>
              <a:ext uri="{FF2B5EF4-FFF2-40B4-BE49-F238E27FC236}">
                <a16:creationId xmlns:a16="http://schemas.microsoft.com/office/drawing/2014/main" id="{5316A1D8-3445-4B94-B595-2285C05EEE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25269" t="72447" r="62822"/>
          <a:stretch/>
        </p:blipFill>
        <p:spPr>
          <a:xfrm>
            <a:off x="5443064" y="3371019"/>
            <a:ext cx="1451918"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3" name="Picture 22">
            <a:extLst>
              <a:ext uri="{FF2B5EF4-FFF2-40B4-BE49-F238E27FC236}">
                <a16:creationId xmlns:a16="http://schemas.microsoft.com/office/drawing/2014/main" id="{2FA7483C-C90B-453F-AB53-60D8FDE6D3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445" t="47340"/>
          <a:stretch/>
        </p:blipFill>
        <p:spPr>
          <a:xfrm>
            <a:off x="8965579" y="1675248"/>
            <a:ext cx="3237619" cy="3611460"/>
          </a:xfrm>
          <a:custGeom>
            <a:avLst/>
            <a:gdLst>
              <a:gd name="connsiteX0" fmla="*/ 2237500 w 3237619"/>
              <a:gd name="connsiteY0" fmla="*/ 2921316 h 3611460"/>
              <a:gd name="connsiteX1" fmla="*/ 2237500 w 3237619"/>
              <a:gd name="connsiteY1" fmla="*/ 3598426 h 3611460"/>
              <a:gd name="connsiteX2" fmla="*/ 2563236 w 3237619"/>
              <a:gd name="connsiteY2" fmla="*/ 3598426 h 3611460"/>
              <a:gd name="connsiteX3" fmla="*/ 2563236 w 3237619"/>
              <a:gd name="connsiteY3" fmla="*/ 2921316 h 3611460"/>
              <a:gd name="connsiteX4" fmla="*/ 0 w 3237619"/>
              <a:gd name="connsiteY4" fmla="*/ 0 h 3611460"/>
              <a:gd name="connsiteX5" fmla="*/ 3237619 w 3237619"/>
              <a:gd name="connsiteY5" fmla="*/ 0 h 3611460"/>
              <a:gd name="connsiteX6" fmla="*/ 3237619 w 3237619"/>
              <a:gd name="connsiteY6" fmla="*/ 3611460 h 3611460"/>
              <a:gd name="connsiteX7" fmla="*/ 557562 w 3237619"/>
              <a:gd name="connsiteY7" fmla="*/ 3611460 h 3611460"/>
              <a:gd name="connsiteX8" fmla="*/ 557562 w 3237619"/>
              <a:gd name="connsiteY8" fmla="*/ 2822752 h 3611460"/>
              <a:gd name="connsiteX9" fmla="*/ 0 w 3237619"/>
              <a:gd name="connsiteY9" fmla="*/ 2822752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7619" h="3611460">
                <a:moveTo>
                  <a:pt x="2237500" y="2921316"/>
                </a:moveTo>
                <a:lnTo>
                  <a:pt x="2237500" y="3598426"/>
                </a:lnTo>
                <a:lnTo>
                  <a:pt x="2563236" y="3598426"/>
                </a:lnTo>
                <a:lnTo>
                  <a:pt x="2563236" y="2921316"/>
                </a:lnTo>
                <a:close/>
                <a:moveTo>
                  <a:pt x="0" y="0"/>
                </a:moveTo>
                <a:lnTo>
                  <a:pt x="3237619" y="0"/>
                </a:lnTo>
                <a:lnTo>
                  <a:pt x="3237619" y="3611460"/>
                </a:lnTo>
                <a:lnTo>
                  <a:pt x="557562" y="3611460"/>
                </a:lnTo>
                <a:lnTo>
                  <a:pt x="557562" y="2822752"/>
                </a:lnTo>
                <a:lnTo>
                  <a:pt x="0" y="2822752"/>
                </a:lnTo>
                <a:close/>
              </a:path>
            </a:pathLst>
          </a:custGeom>
        </p:spPr>
      </p:pic>
      <p:sp>
        <p:nvSpPr>
          <p:cNvPr id="2" name="TextBox 1"/>
          <p:cNvSpPr txBox="1"/>
          <p:nvPr/>
        </p:nvSpPr>
        <p:spPr>
          <a:xfrm>
            <a:off x="1835233" y="1124125"/>
            <a:ext cx="8689976" cy="1844385"/>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000" cap="all">
                <a:latin typeface="+mj-lt"/>
                <a:ea typeface="+mj-ea"/>
                <a:cs typeface="+mj-cs"/>
              </a:rPr>
              <a:t>End of Slide</a:t>
            </a:r>
          </a:p>
        </p:txBody>
      </p:sp>
    </p:spTree>
    <p:extLst>
      <p:ext uri="{BB962C8B-B14F-4D97-AF65-F5344CB8AC3E}">
        <p14:creationId xmlns:p14="http://schemas.microsoft.com/office/powerpoint/2010/main" val="21130221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otalTime>2</TotalTime>
  <Words>2361</Words>
  <Application>Microsoft Office PowerPoint</Application>
  <PresentationFormat>Widescreen</PresentationFormat>
  <Paragraphs>93</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Tw Cen MT</vt:lpstr>
      <vt:lpstr>Droplet</vt:lpstr>
      <vt:lpstr>Leading And Implementing Workplace Change Proposal</vt:lpstr>
      <vt:lpstr>Overview </vt:lpstr>
      <vt:lpstr>Organization Development Profile</vt:lpstr>
      <vt:lpstr>Organization Development Profile</vt:lpstr>
      <vt:lpstr>5 key dates for Primark In 2020</vt:lpstr>
      <vt:lpstr>SWOT </vt:lpstr>
      <vt:lpstr>PESTLE </vt:lpstr>
      <vt:lpstr>Pestle </vt:lpstr>
      <vt:lpstr>Pestle </vt:lpstr>
      <vt:lpstr>Impact of Changes on Primark</vt:lpstr>
      <vt:lpstr>Change Management Models and Theories </vt:lpstr>
      <vt:lpstr>Change Management Models and Theories Contd.</vt:lpstr>
      <vt:lpstr>Change Management Models and Theories Contd.</vt:lpstr>
      <vt:lpstr>Change Management Models and Theories Contd.</vt:lpstr>
      <vt:lpstr>Change Management Models and Theories Contd.</vt:lpstr>
      <vt:lpstr>Change Management Models and Theories Contd.</vt:lpstr>
      <vt:lpstr>Change Management Models and Theories Contd.</vt:lpstr>
      <vt:lpstr>Proof of success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 Proposal</dc:title>
  <dc:creator>Asma Chowdhury</dc:creator>
  <cp:lastModifiedBy>Asma Chowdhury</cp:lastModifiedBy>
  <cp:revision>1</cp:revision>
  <dcterms:created xsi:type="dcterms:W3CDTF">2020-05-29T19:42:55Z</dcterms:created>
  <dcterms:modified xsi:type="dcterms:W3CDTF">2020-05-29T19:45:08Z</dcterms:modified>
</cp:coreProperties>
</file>