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3"/>
  </p:notesMasterIdLst>
  <p:handoutMasterIdLst>
    <p:handoutMasterId r:id="rId24"/>
  </p:handoutMasterIdLst>
  <p:sldIdLst>
    <p:sldId id="256" r:id="rId2"/>
    <p:sldId id="265" r:id="rId3"/>
    <p:sldId id="266" r:id="rId4"/>
    <p:sldId id="269" r:id="rId5"/>
    <p:sldId id="1078" r:id="rId6"/>
    <p:sldId id="270" r:id="rId7"/>
    <p:sldId id="1079" r:id="rId8"/>
    <p:sldId id="273" r:id="rId9"/>
    <p:sldId id="274" r:id="rId10"/>
    <p:sldId id="1082" r:id="rId11"/>
    <p:sldId id="1083" r:id="rId12"/>
    <p:sldId id="277" r:id="rId13"/>
    <p:sldId id="1089" r:id="rId14"/>
    <p:sldId id="1096" r:id="rId15"/>
    <p:sldId id="1095" r:id="rId16"/>
    <p:sldId id="1097" r:id="rId17"/>
    <p:sldId id="1098" r:id="rId18"/>
    <p:sldId id="1086" r:id="rId19"/>
    <p:sldId id="1093" r:id="rId20"/>
    <p:sldId id="282" r:id="rId21"/>
    <p:sldId id="884" r:id="rId2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111" d="100"/>
          <a:sy n="111" d="100"/>
        </p:scale>
        <p:origin x="1032" y="3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4.1: Home Network Basics
4.1.2: Components of a Home Network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4.1: Home Network Basics
4.1.3: Typical Home Network Routers</a:t>
            </a:r>
            <a:endParaRPr lang="pt-BR"/>
          </a:p>
          <a:p>
            <a:r>
              <a:rPr lang="en-US" dirty="0"/>
              <a:t>4.1.4: Check Your Understanding - Home Network Basics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4.2: Network Technologies in the Home
4.2.1: LAN Wireless Frequencies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4.2: Network Technologies in the Home
4.2.1: LAN Wireless Frequencies (Cont.)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445673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4.2: Network Technologies in the Home
4.2.2: Wired Network Technologies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4.2: Network Technologies in the Home
4.2.2: Wired Network Technologies (Cont.)</a:t>
            </a:r>
            <a:endParaRPr lang="pt-BR" dirty="0"/>
          </a:p>
          <a:p>
            <a:r>
              <a:rPr lang="en-US" dirty="0"/>
              <a:t>4.2.3: Check Your Understanding - Network Technologies in the Home</a:t>
            </a:r>
            <a:br>
              <a:rPr lang="en-US" dirty="0">
                <a:cs typeface="+mn-lt"/>
              </a:rPr>
            </a:br>
            <a:endParaRPr lang="en-US" dirty="0"/>
          </a:p>
          <a:p>
            <a:r>
              <a:rPr lang="en-US" dirty="0"/>
              <a:t>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221400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4.3: Wireless Standards
4.3.1: Wi-Fi Networks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4.3: Wireless Standards
4.3.2: Wireless Settings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4.3: Wireless Standards
4.3.2: Wireless Settings (Cont.)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981890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4.3: Wireless Standards
4.3.2: Wireless Settings (Cont.)</a:t>
            </a:r>
            <a:endParaRPr lang="pt-BR"/>
          </a:p>
          <a:p>
            <a:r>
              <a:rPr lang="en-US" dirty="0"/>
              <a:t>4.3.3: Check Your Understanding - Wireless Standards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898327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4.4: Set Up a Home Router
4.4.1: First Time Setup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4.4: Set Up a Home Router
4.4.1: First Time Setup (Cont.)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937554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4.4: Set Up a Home Router
4.4.2: Design Considerations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9736680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4.4: Set Up a Home Router
4.4.2: Design Considerations (Cont.)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795583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4.4: Set Up a Home Router
4.4.2: Design Considerations (Cont.)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2194728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4.5: Build a Home Network Summary
4.5.1: What Did I Learn in this Module?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Home Network
4.5: Build a Home Network Summary
4.5.1: What Did I Learn in this Module? (Cont.)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497278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19</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dirty="0">
                <a:solidFill>
                  <a:srgbClr val="024C69"/>
                </a:solidFill>
                <a:latin typeface="Arial" pitchFamily="34" charset="0"/>
                <a:ea typeface="Arial" pitchFamily="34" charset="-122"/>
                <a:cs typeface="Arial" pitchFamily="34" charset="-120"/>
              </a:rPr>
              <a:t>(custom placeholder text!)</a:t>
            </a:r>
            <a:endParaRPr lang="en-US" sz="2200" dirty="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dirty="0">
                <a:solidFill>
                  <a:srgbClr val="024C69"/>
                </a:solidFill>
                <a:latin typeface="Arial" pitchFamily="34" charset="0"/>
                <a:ea typeface="Arial" pitchFamily="34" charset="-122"/>
                <a:cs typeface="Arial" pitchFamily="34" charset="-120"/>
              </a:rPr>
              <a:t>(custom placeholder text!)</a:t>
            </a:r>
            <a:endParaRPr lang="en-US" sz="1600" dirty="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dirty="0">
                <a:solidFill>
                  <a:srgbClr val="D9D9D9"/>
                </a:solidFill>
              </a:rPr>
              <a:t>© 2020  Cisco and/or its affiliates. All rights reserved.   Cisco Confidential</a:t>
            </a:r>
            <a:endParaRPr lang="en-US" sz="600" dirty="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1360050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228600" y="1565005"/>
            <a:ext cx="88392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400" b="1" dirty="0">
                <a:solidFill>
                  <a:schemeClr val="tx1"/>
                </a:solidFill>
                <a:latin typeface="Arial" charset="0"/>
              </a:rPr>
              <a:t>Lecture 4: Build a Home Network</a:t>
            </a:r>
            <a:endParaRPr lang="en-US" sz="24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Home Network Basics</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Components of a Home Network</a:t>
            </a:r>
          </a:p>
        </p:txBody>
      </p:sp>
      <p:sp>
        <p:nvSpPr>
          <p:cNvPr id="5" name="Text 2"/>
          <p:cNvSpPr/>
          <p:nvPr/>
        </p:nvSpPr>
        <p:spPr>
          <a:xfrm>
            <a:off x="158178" y="1816525"/>
            <a:ext cx="4358498" cy="3671617"/>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In addition to an integrated router, there are many different types of devices that might be connecting to a home network, as shown in the figure. </a:t>
            </a:r>
          </a:p>
          <a:p>
            <a:pPr marL="285750" indent="-285750">
              <a:buFont typeface="Arial"/>
              <a:buChar char="•"/>
            </a:pPr>
            <a:r>
              <a:rPr lang="en-US" sz="1400" dirty="0">
                <a:latin typeface="Arial"/>
                <a:ea typeface="+mn-lt"/>
                <a:cs typeface="+mn-lt"/>
              </a:rPr>
              <a:t>Here are a few examples:</a:t>
            </a:r>
            <a:endParaRPr lang="en-US" sz="1400" dirty="0">
              <a:latin typeface="Arial"/>
              <a:cs typeface="Calibri"/>
            </a:endParaRPr>
          </a:p>
          <a:p>
            <a:pPr marL="742950" lvl="1" indent="-285750">
              <a:buFont typeface="Arial"/>
              <a:buChar char="•"/>
            </a:pPr>
            <a:r>
              <a:rPr lang="en-US" sz="1400" dirty="0">
                <a:latin typeface="Arial"/>
                <a:ea typeface="+mn-lt"/>
                <a:cs typeface="+mn-lt"/>
              </a:rPr>
              <a:t>Desktop computers</a:t>
            </a:r>
            <a:endParaRPr lang="en-US" sz="1400" dirty="0">
              <a:latin typeface="Arial"/>
              <a:cs typeface="Arial"/>
            </a:endParaRPr>
          </a:p>
          <a:p>
            <a:pPr marL="742950" lvl="1" indent="-285750">
              <a:buFont typeface="Arial"/>
              <a:buChar char="•"/>
            </a:pPr>
            <a:r>
              <a:rPr lang="en-US" sz="1400" dirty="0">
                <a:latin typeface="Arial"/>
                <a:ea typeface="+mn-lt"/>
                <a:cs typeface="+mn-lt"/>
              </a:rPr>
              <a:t>Gaming systems</a:t>
            </a:r>
            <a:endParaRPr lang="en-US" sz="1400" dirty="0">
              <a:latin typeface="Arial"/>
              <a:cs typeface="Arial"/>
            </a:endParaRPr>
          </a:p>
          <a:p>
            <a:pPr marL="742950" lvl="1" indent="-285750">
              <a:buFont typeface="Arial"/>
              <a:buChar char="•"/>
            </a:pPr>
            <a:r>
              <a:rPr lang="en-US" sz="1400" dirty="0">
                <a:latin typeface="Arial"/>
                <a:ea typeface="+mn-lt"/>
                <a:cs typeface="+mn-lt"/>
              </a:rPr>
              <a:t>Smart TV systems</a:t>
            </a:r>
            <a:endParaRPr lang="en-US" sz="1400" dirty="0">
              <a:latin typeface="Arial"/>
              <a:cs typeface="Arial"/>
            </a:endParaRPr>
          </a:p>
          <a:p>
            <a:pPr marL="742950" lvl="1" indent="-285750">
              <a:buFont typeface="Arial"/>
              <a:buChar char="•"/>
            </a:pPr>
            <a:r>
              <a:rPr lang="en-US" sz="1400" dirty="0">
                <a:latin typeface="Arial"/>
                <a:ea typeface="+mn-lt"/>
                <a:cs typeface="+mn-lt"/>
              </a:rPr>
              <a:t>Printers</a:t>
            </a:r>
            <a:endParaRPr lang="en-US" sz="1400" dirty="0">
              <a:latin typeface="Arial"/>
              <a:cs typeface="Arial"/>
            </a:endParaRPr>
          </a:p>
          <a:p>
            <a:pPr marL="742950" lvl="1" indent="-285750">
              <a:buFont typeface="Arial"/>
              <a:buChar char="•"/>
            </a:pPr>
            <a:r>
              <a:rPr lang="en-US" sz="1400" dirty="0">
                <a:latin typeface="Arial"/>
                <a:ea typeface="+mn-lt"/>
                <a:cs typeface="+mn-lt"/>
              </a:rPr>
              <a:t>Scanners</a:t>
            </a:r>
            <a:endParaRPr lang="en-US" sz="1400" dirty="0">
              <a:latin typeface="Arial"/>
              <a:cs typeface="Arial"/>
            </a:endParaRPr>
          </a:p>
          <a:p>
            <a:pPr marL="742950" lvl="1" indent="-285750">
              <a:buFont typeface="Arial"/>
              <a:buChar char="•"/>
            </a:pPr>
            <a:r>
              <a:rPr lang="en-US" sz="1400" dirty="0">
                <a:latin typeface="Arial"/>
                <a:ea typeface="+mn-lt"/>
                <a:cs typeface="+mn-lt"/>
              </a:rPr>
              <a:t>Security cameras</a:t>
            </a:r>
            <a:endParaRPr lang="en-US" sz="1400" dirty="0">
              <a:latin typeface="Arial"/>
              <a:cs typeface="Arial"/>
            </a:endParaRPr>
          </a:p>
          <a:p>
            <a:pPr marL="742950" lvl="1" indent="-285750">
              <a:buFont typeface="Arial"/>
              <a:buChar char="•"/>
            </a:pPr>
            <a:r>
              <a:rPr lang="en-US" sz="1400" dirty="0">
                <a:latin typeface="Arial"/>
                <a:ea typeface="+mn-lt"/>
                <a:cs typeface="+mn-lt"/>
              </a:rPr>
              <a:t>Telephones</a:t>
            </a:r>
            <a:endParaRPr lang="en-US" sz="1400" dirty="0">
              <a:latin typeface="Arial"/>
              <a:cs typeface="Arial"/>
            </a:endParaRPr>
          </a:p>
          <a:p>
            <a:pPr marL="742950" lvl="1" indent="-285750">
              <a:buFont typeface="Arial"/>
              <a:buChar char="•"/>
            </a:pPr>
            <a:r>
              <a:rPr lang="en-US" sz="1400" dirty="0">
                <a:latin typeface="Arial"/>
                <a:ea typeface="+mn-lt"/>
                <a:cs typeface="+mn-lt"/>
              </a:rPr>
              <a:t>Climate control devices</a:t>
            </a:r>
            <a:endParaRPr lang="en-US" sz="1400" dirty="0">
              <a:latin typeface="Arial"/>
              <a:cs typeface="Calibri"/>
            </a:endParaRPr>
          </a:p>
          <a:p>
            <a:pPr marL="285750" indent="-285750">
              <a:buFont typeface="Arial"/>
              <a:buChar char="•"/>
            </a:pPr>
            <a:r>
              <a:rPr lang="en-US" sz="1400" dirty="0">
                <a:latin typeface="Arial"/>
                <a:ea typeface="+mn-lt"/>
                <a:cs typeface="+mn-lt"/>
              </a:rPr>
              <a:t>As the new technologies come on the market, more and more household functions will rely on the network to provide connectivity and control.</a:t>
            </a:r>
            <a:endParaRPr lang="en-US" sz="1400" dirty="0">
              <a:latin typeface="Arial"/>
              <a:cs typeface="Arial"/>
            </a:endParaRPr>
          </a:p>
          <a:p>
            <a:pPr>
              <a:lnSpc>
                <a:spcPts val="2000"/>
              </a:lnSpc>
            </a:pPr>
            <a:endParaRPr lang="en-US" sz="1400" dirty="0">
              <a:latin typeface="Arial"/>
              <a:cs typeface="Arial"/>
            </a:endParaRPr>
          </a:p>
        </p:txBody>
      </p:sp>
      <p:sp>
        <p:nvSpPr>
          <p:cNvPr id="6" name="CaixaDeTexto 5">
            <a:extLst>
              <a:ext uri="{FF2B5EF4-FFF2-40B4-BE49-F238E27FC236}">
                <a16:creationId xmlns:a16="http://schemas.microsoft.com/office/drawing/2014/main" id="{57D254D6-3622-A23A-C3D5-2EE5E4E42B9B}"/>
              </a:ext>
            </a:extLst>
          </p:cNvPr>
          <p:cNvSpPr txBox="1"/>
          <p:nvPr/>
        </p:nvSpPr>
        <p:spPr>
          <a:xfrm>
            <a:off x="4826192" y="1925737"/>
            <a:ext cx="38932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Home Wireless Local Area Network (WLAN)</a:t>
            </a:r>
            <a:endParaRPr lang="pt-BR" sz="1400" dirty="0">
              <a:ea typeface="+mn-lt"/>
              <a:cs typeface="+mn-lt"/>
            </a:endParaRPr>
          </a:p>
        </p:txBody>
      </p:sp>
      <p:pic>
        <p:nvPicPr>
          <p:cNvPr id="4" name="Imagem 5" descr="Diagrama&#10;&#10;Descrição gerada automaticamente">
            <a:extLst>
              <a:ext uri="{FF2B5EF4-FFF2-40B4-BE49-F238E27FC236}">
                <a16:creationId xmlns:a16="http://schemas.microsoft.com/office/drawing/2014/main" id="{9637E689-9DB1-C59A-550E-C6B7E891C3AB}"/>
              </a:ext>
            </a:extLst>
          </p:cNvPr>
          <p:cNvPicPr>
            <a:picLocks noChangeAspect="1"/>
          </p:cNvPicPr>
          <p:nvPr/>
        </p:nvPicPr>
        <p:blipFill>
          <a:blip r:embed="rId3"/>
          <a:stretch>
            <a:fillRect/>
          </a:stretch>
        </p:blipFill>
        <p:spPr>
          <a:xfrm>
            <a:off x="4667080" y="2386053"/>
            <a:ext cx="4382218" cy="227307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Home Network Basics</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Typical Home Network Routers</a:t>
            </a:r>
          </a:p>
        </p:txBody>
      </p:sp>
      <p:sp>
        <p:nvSpPr>
          <p:cNvPr id="5" name="Text 2"/>
          <p:cNvSpPr/>
          <p:nvPr/>
        </p:nvSpPr>
        <p:spPr>
          <a:xfrm>
            <a:off x="97832" y="1775931"/>
            <a:ext cx="5975949" cy="2614884"/>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000000"/>
                </a:solidFill>
                <a:latin typeface="Arial"/>
                <a:cs typeface="Arial"/>
              </a:rPr>
              <a:t>Small business and home routers typically have two primary types of ports:</a:t>
            </a:r>
            <a:endParaRPr lang="pt-BR" dirty="0"/>
          </a:p>
          <a:p>
            <a:pPr marL="742950" lvl="1" indent="-285750">
              <a:lnSpc>
                <a:spcPts val="2000"/>
              </a:lnSpc>
              <a:buFont typeface="Arial"/>
              <a:buChar char="•"/>
            </a:pPr>
            <a:r>
              <a:rPr lang="en-US" sz="1400" b="1" dirty="0">
                <a:latin typeface="Arial"/>
                <a:cs typeface="Arial"/>
              </a:rPr>
              <a:t>Ethernet Ports:</a:t>
            </a:r>
            <a:r>
              <a:rPr lang="en-US" sz="1400" dirty="0">
                <a:latin typeface="Arial"/>
                <a:cs typeface="Arial"/>
              </a:rPr>
              <a:t> They connect to the internal switch portion of the router and are usually labeled “Ethernet” or “LAN”. All devices connected to the switch ports are on the same local network.</a:t>
            </a:r>
          </a:p>
          <a:p>
            <a:pPr marL="742950" lvl="1" indent="-285750">
              <a:lnSpc>
                <a:spcPts val="2000"/>
              </a:lnSpc>
              <a:buFont typeface="Arial"/>
              <a:buChar char="•"/>
            </a:pPr>
            <a:r>
              <a:rPr lang="en-US" sz="1400" b="1" dirty="0">
                <a:latin typeface="Arial"/>
                <a:cs typeface="Arial"/>
              </a:rPr>
              <a:t>Internet Port:</a:t>
            </a:r>
            <a:r>
              <a:rPr lang="en-US" sz="1400" dirty="0">
                <a:latin typeface="Arial"/>
                <a:cs typeface="Arial"/>
              </a:rPr>
              <a:t> It is used to connect the device to another network. It connects the router to a different network than the Ethernet ports. It is often used to connect to the cable or DSL modem to access the internet.</a:t>
            </a:r>
          </a:p>
        </p:txBody>
      </p:sp>
      <p:pic>
        <p:nvPicPr>
          <p:cNvPr id="4" name="Imagem 5">
            <a:extLst>
              <a:ext uri="{FF2B5EF4-FFF2-40B4-BE49-F238E27FC236}">
                <a16:creationId xmlns:a16="http://schemas.microsoft.com/office/drawing/2014/main" id="{A8C47287-038A-A874-4F8A-9936BA7E3B5A}"/>
              </a:ext>
            </a:extLst>
          </p:cNvPr>
          <p:cNvPicPr>
            <a:picLocks noChangeAspect="1"/>
          </p:cNvPicPr>
          <p:nvPr/>
        </p:nvPicPr>
        <p:blipFill>
          <a:blip r:embed="rId3"/>
          <a:stretch>
            <a:fillRect/>
          </a:stretch>
        </p:blipFill>
        <p:spPr>
          <a:xfrm>
            <a:off x="6176514" y="2145947"/>
            <a:ext cx="2743200" cy="2113221"/>
          </a:xfrm>
          <a:prstGeom prst="rect">
            <a:avLst/>
          </a:prstGeom>
        </p:spPr>
      </p:pic>
      <p:sp>
        <p:nvSpPr>
          <p:cNvPr id="6" name="CaixaDeTexto 5">
            <a:extLst>
              <a:ext uri="{FF2B5EF4-FFF2-40B4-BE49-F238E27FC236}">
                <a16:creationId xmlns:a16="http://schemas.microsoft.com/office/drawing/2014/main" id="{EE810125-0E67-8F6B-3792-0851B2708055}"/>
              </a:ext>
            </a:extLst>
          </p:cNvPr>
          <p:cNvSpPr txBox="1"/>
          <p:nvPr/>
        </p:nvSpPr>
        <p:spPr>
          <a:xfrm>
            <a:off x="103018" y="4395783"/>
            <a:ext cx="8595349" cy="1094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ts val="2000"/>
              </a:lnSpc>
              <a:buFont typeface="Arial,Sans-Serif"/>
              <a:buChar char="•"/>
            </a:pPr>
            <a:r>
              <a:rPr lang="en-US" sz="1400" dirty="0">
                <a:latin typeface="Arial"/>
                <a:cs typeface="Arial"/>
              </a:rPr>
              <a:t>Many home routers also include a radio antenna and a built-in wireless access point. </a:t>
            </a:r>
            <a:endParaRPr lang="en-US" sz="1400" dirty="0">
              <a:latin typeface="Arial"/>
              <a:cs typeface="Calibri" panose="020F0502020204030204"/>
            </a:endParaRPr>
          </a:p>
          <a:p>
            <a:pPr marL="285750" indent="-285750">
              <a:lnSpc>
                <a:spcPts val="2000"/>
              </a:lnSpc>
              <a:buFont typeface="Arial,Sans-Serif"/>
              <a:buChar char="•"/>
            </a:pPr>
            <a:r>
              <a:rPr lang="en-US" sz="1400" dirty="0">
                <a:latin typeface="Arial"/>
                <a:cs typeface="Arial"/>
              </a:rPr>
              <a:t>By default, the wireless devices are on the same local network as the devices physically plugged into the LAN switch ports. </a:t>
            </a:r>
            <a:endParaRPr lang="en-US" sz="1400" dirty="0">
              <a:latin typeface="Arial"/>
              <a:cs typeface="Calibri" panose="020F0502020204030204"/>
            </a:endParaRPr>
          </a:p>
          <a:p>
            <a:pPr marL="285750" indent="-285750">
              <a:lnSpc>
                <a:spcPts val="2000"/>
              </a:lnSpc>
              <a:buFont typeface="Arial,Sans-Serif"/>
              <a:buChar char="•"/>
            </a:pPr>
            <a:r>
              <a:rPr lang="en-US" sz="1400" dirty="0">
                <a:latin typeface="Arial"/>
                <a:cs typeface="Arial"/>
              </a:rPr>
              <a:t>The internet port is the only port that is on a different network in the default configuration.</a:t>
            </a: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Network Technologies in the Home</a:t>
            </a:r>
          </a:p>
        </p:txBody>
      </p:sp>
      <p:sp>
        <p:nvSpPr>
          <p:cNvPr id="3" name="Text 0"/>
          <p:cNvSpPr>
            <a:spLocks noGrp="1"/>
          </p:cNvSpPr>
          <p:nvPr>
            <p:ph type="body" idx="100" hasCustomPrompt="1"/>
          </p:nvPr>
        </p:nvSpPr>
        <p:spPr>
          <a:xfrm>
            <a:off x="0" y="1131571"/>
            <a:ext cx="9144000" cy="364467"/>
          </a:xfrm>
          <a:prstGeom prst="rect">
            <a:avLst/>
          </a:prstGeom>
          <a:noFill/>
          <a:ln/>
        </p:spPr>
        <p:txBody>
          <a:bodyPr wrap="square" rtlCol="0" anchor="t"/>
          <a:lstStyle/>
          <a:p>
            <a:r>
              <a:rPr lang="en-US" dirty="0"/>
              <a:t>LAN Wireless Frequencies</a:t>
            </a:r>
          </a:p>
        </p:txBody>
      </p:sp>
      <p:sp>
        <p:nvSpPr>
          <p:cNvPr id="5" name="Text 2"/>
          <p:cNvSpPr/>
          <p:nvPr/>
        </p:nvSpPr>
        <p:spPr>
          <a:xfrm>
            <a:off x="357604" y="1858749"/>
            <a:ext cx="8229600" cy="286289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 wireless technologies most frequently used in home networks are in the unlicensed 2.4 GHz and 5 GHz frequency ranges.</a:t>
            </a:r>
            <a:endParaRPr lang="en-US" dirty="0">
              <a:ea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Bluetooth is a technology that makes use of the 2.4 GHz band.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It is limited to low-speed, short-range communications, but has the advantage of communicating with many devices at the same time. </a:t>
            </a:r>
            <a:endParaRPr lang="en-US">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This one-to-many communication has made Bluetooth technology the preferred method for connecting computer peripherals such as wireless mice, keyboards, and printers.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Bluetooth is a good method for transmitting audio to speakers or headphones.</a:t>
            </a:r>
            <a:endParaRPr lang="en-US">
              <a:ea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Other technologies that use the 2.4 GHz and 5 GHz bands are the modern wireless LAN technologies that conform to the various IEEE 802.11 standards.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Unlike Bluetooth technology, 802.11 devices transmit at a much higher power level giving them a great range and improved throughput. </a:t>
            </a:r>
            <a:endParaRPr lang="en-US">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Certain areas of the electromagnetic spectrum can be used without a permit.</a:t>
            </a:r>
            <a:endParaRPr lang="en-US">
              <a:ea typeface="Calibri" panose="020F0502020204030204"/>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Network Technologies in the Home</a:t>
            </a:r>
          </a:p>
        </p:txBody>
      </p:sp>
      <p:sp>
        <p:nvSpPr>
          <p:cNvPr id="3" name="Text 0"/>
          <p:cNvSpPr>
            <a:spLocks noGrp="1"/>
          </p:cNvSpPr>
          <p:nvPr>
            <p:ph type="body" idx="100" hasCustomPrompt="1"/>
          </p:nvPr>
        </p:nvSpPr>
        <p:spPr>
          <a:xfrm>
            <a:off x="0" y="1131571"/>
            <a:ext cx="9144000" cy="407599"/>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LAN Wireless Frequencies (Cont.)</a:t>
            </a:r>
            <a:endParaRPr lang="en-US"/>
          </a:p>
        </p:txBody>
      </p:sp>
      <p:sp>
        <p:nvSpPr>
          <p:cNvPr id="5" name="Text 2"/>
          <p:cNvSpPr/>
          <p:nvPr/>
        </p:nvSpPr>
        <p:spPr>
          <a:xfrm>
            <a:off x="336823" y="1817970"/>
            <a:ext cx="8218817" cy="393581"/>
          </a:xfrm>
          <a:prstGeom prst="rect">
            <a:avLst/>
          </a:prstGeom>
          <a:noFill/>
          <a:ln/>
        </p:spPr>
        <p:txBody>
          <a:bodyPr wrap="square" lIns="91440" tIns="45720" rIns="91440" bIns="45720" rtlCol="0" anchor="t"/>
          <a:lstStyle/>
          <a:p>
            <a:r>
              <a:rPr lang="en-US" sz="1400" dirty="0">
                <a:solidFill>
                  <a:srgbClr val="000000"/>
                </a:solidFill>
                <a:latin typeface="Arial"/>
                <a:cs typeface="Arial"/>
              </a:rPr>
              <a:t>The figure shows where wireless technologies exist on the electromagnetic spectrum.</a:t>
            </a:r>
            <a:endParaRPr lang="en-US" dirty="0">
              <a:cs typeface="Calibri" panose="020F0502020204030204"/>
            </a:endParaRPr>
          </a:p>
        </p:txBody>
      </p:sp>
      <p:pic>
        <p:nvPicPr>
          <p:cNvPr id="4" name="Picture 5" descr="Timeline&#10;&#10;Description automatically generated">
            <a:extLst>
              <a:ext uri="{FF2B5EF4-FFF2-40B4-BE49-F238E27FC236}">
                <a16:creationId xmlns:a16="http://schemas.microsoft.com/office/drawing/2014/main" id="{FE01F8A7-3F15-22D1-AEAF-9FBE239E4237}"/>
              </a:ext>
            </a:extLst>
          </p:cNvPr>
          <p:cNvPicPr>
            <a:picLocks noChangeAspect="1"/>
          </p:cNvPicPr>
          <p:nvPr/>
        </p:nvPicPr>
        <p:blipFill rotWithShape="1">
          <a:blip r:embed="rId3"/>
          <a:srcRect l="19048" t="24105" r="17178" b="7910"/>
          <a:stretch/>
        </p:blipFill>
        <p:spPr>
          <a:xfrm>
            <a:off x="1698914" y="2331028"/>
            <a:ext cx="5140330" cy="304800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extLst>
      <p:ext uri="{BB962C8B-B14F-4D97-AF65-F5344CB8AC3E}">
        <p14:creationId xmlns:p14="http://schemas.microsoft.com/office/powerpoint/2010/main" val="131913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Network Technologies in the Home</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Wired Network Technologies</a:t>
            </a:r>
          </a:p>
        </p:txBody>
      </p:sp>
      <p:sp>
        <p:nvSpPr>
          <p:cNvPr id="5" name="Text 2"/>
          <p:cNvSpPr/>
          <p:nvPr/>
        </p:nvSpPr>
        <p:spPr>
          <a:xfrm>
            <a:off x="419949" y="1836546"/>
            <a:ext cx="8229600" cy="2884457"/>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cs typeface="Arial"/>
              </a:rPr>
              <a:t>Although many home network devices support wireless communications, there are still a few applications where devices benefit from a wired switch connection that is not shared with other users on the network.</a:t>
            </a:r>
            <a:endParaRPr lang="en-US" dirty="0">
              <a:ea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The most implemented wired protocol is the Ethernet protocol.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Ethernet uses a suite of protocols that allow network devices to communicate over a wired LAN connection.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An Ethernet LAN can connect devices using many different types of wiring media.</a:t>
            </a:r>
            <a:endParaRPr lang="en-US" dirty="0">
              <a:ea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Directly connected devices use an Ethernet patch cable, usually unshielded twisted pair.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These cables can be purchased with the RJ-45 connectors already installed, and they come in various lengths.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Recently constructed homes may have Ethernet jacks already wired in the walls of the home. </a:t>
            </a:r>
            <a:endParaRPr lang="en-US">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For those homes that do not have UTP wiring, there are other technologies, such as powerline, that can distribute wired connectivity throughout the premises.</a:t>
            </a:r>
            <a:endParaRPr lang="en-US">
              <a:ea typeface="Calibri" panose="020F0502020204030204"/>
              <a:cs typeface="Calibri" panose="020F0502020204030204"/>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Network Technologies in the Home</a:t>
            </a:r>
          </a:p>
        </p:txBody>
      </p:sp>
      <p:sp>
        <p:nvSpPr>
          <p:cNvPr id="3" name="Text 0"/>
          <p:cNvSpPr>
            <a:spLocks noGrp="1"/>
          </p:cNvSpPr>
          <p:nvPr>
            <p:ph type="body" idx="100" hasCustomPrompt="1"/>
          </p:nvPr>
        </p:nvSpPr>
        <p:spPr>
          <a:xfrm>
            <a:off x="0" y="1131570"/>
            <a:ext cx="9144000" cy="46151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Wired Network Technologies (Cont.)</a:t>
            </a:r>
            <a:endParaRPr lang="en-US"/>
          </a:p>
        </p:txBody>
      </p:sp>
      <p:sp>
        <p:nvSpPr>
          <p:cNvPr id="5" name="Text 2"/>
          <p:cNvSpPr/>
          <p:nvPr/>
        </p:nvSpPr>
        <p:spPr>
          <a:xfrm>
            <a:off x="97832" y="1830648"/>
            <a:ext cx="8229600" cy="393581"/>
          </a:xfrm>
          <a:prstGeom prst="rect">
            <a:avLst/>
          </a:prstGeom>
          <a:noFill/>
          <a:ln/>
        </p:spPr>
        <p:txBody>
          <a:bodyPr wrap="square" lIns="91440" tIns="45720" rIns="91440" bIns="45720" rtlCol="0" anchor="t"/>
          <a:lstStyle/>
          <a:p>
            <a:r>
              <a:rPr lang="en-US" sz="1400" dirty="0">
                <a:solidFill>
                  <a:srgbClr val="000000"/>
                </a:solidFill>
                <a:latin typeface="Arial"/>
                <a:cs typeface="Arial"/>
              </a:rPr>
              <a:t>Wired technologies include:</a:t>
            </a:r>
            <a:endParaRPr lang="en-US" sz="1400" b="1" dirty="0">
              <a:solidFill>
                <a:srgbClr val="000000"/>
              </a:solidFill>
              <a:latin typeface="Arial"/>
              <a:cs typeface="Arial"/>
            </a:endParaRPr>
          </a:p>
          <a:p>
            <a:pPr marL="285750" indent="-285750">
              <a:buFont typeface="Arial"/>
              <a:buChar char="•"/>
            </a:pPr>
            <a:endParaRPr lang="en-US" sz="1400" dirty="0">
              <a:latin typeface="Arial"/>
              <a:ea typeface="Calibri" panose="020F0502020204030204"/>
              <a:cs typeface="Arial"/>
            </a:endParaRPr>
          </a:p>
        </p:txBody>
      </p:sp>
      <p:graphicFrame>
        <p:nvGraphicFramePr>
          <p:cNvPr id="4" name="Tabela 5">
            <a:extLst>
              <a:ext uri="{FF2B5EF4-FFF2-40B4-BE49-F238E27FC236}">
                <a16:creationId xmlns:a16="http://schemas.microsoft.com/office/drawing/2014/main" id="{8D440321-D2A5-5385-C231-8DA4DFB8D5C5}"/>
              </a:ext>
            </a:extLst>
          </p:cNvPr>
          <p:cNvGraphicFramePr>
            <a:graphicFrameLocks noGrp="1"/>
          </p:cNvGraphicFramePr>
          <p:nvPr/>
        </p:nvGraphicFramePr>
        <p:xfrm>
          <a:off x="124651" y="2248173"/>
          <a:ext cx="8909538" cy="1981200"/>
        </p:xfrm>
        <a:graphic>
          <a:graphicData uri="http://schemas.openxmlformats.org/drawingml/2006/table">
            <a:tbl>
              <a:tblPr firstRow="1" bandRow="1">
                <a:tableStyleId>{5C22544A-7EE6-4342-B048-85BDC9FD1C3A}</a:tableStyleId>
              </a:tblPr>
              <a:tblGrid>
                <a:gridCol w="1787769">
                  <a:extLst>
                    <a:ext uri="{9D8B030D-6E8A-4147-A177-3AD203B41FA5}">
                      <a16:colId xmlns:a16="http://schemas.microsoft.com/office/drawing/2014/main" val="2629279284"/>
                    </a:ext>
                  </a:extLst>
                </a:gridCol>
                <a:gridCol w="7121769">
                  <a:extLst>
                    <a:ext uri="{9D8B030D-6E8A-4147-A177-3AD203B41FA5}">
                      <a16:colId xmlns:a16="http://schemas.microsoft.com/office/drawing/2014/main" val="2511170185"/>
                    </a:ext>
                  </a:extLst>
                </a:gridCol>
              </a:tblGrid>
              <a:tr h="370840">
                <a:tc>
                  <a:txBody>
                    <a:bodyPr/>
                    <a:lstStyle/>
                    <a:p>
                      <a:r>
                        <a:rPr lang="pt-BR" sz="1400" b="1" i="0" dirty="0" err="1">
                          <a:solidFill>
                            <a:schemeClr val="tx1"/>
                          </a:solidFill>
                          <a:latin typeface="Arial"/>
                        </a:rPr>
                        <a:t>Category</a:t>
                      </a:r>
                      <a:r>
                        <a:rPr lang="pt-BR" sz="1400" b="1" i="0" dirty="0">
                          <a:solidFill>
                            <a:schemeClr val="tx1"/>
                          </a:solidFill>
                          <a:latin typeface="Arial"/>
                        </a:rPr>
                        <a:t> 5e </a:t>
                      </a:r>
                      <a:r>
                        <a:rPr lang="pt-BR" sz="1400" b="1" i="0" dirty="0" err="1">
                          <a:solidFill>
                            <a:schemeClr val="tx1"/>
                          </a:solidFill>
                          <a:latin typeface="Arial"/>
                        </a:rPr>
                        <a:t>Cable</a:t>
                      </a:r>
                    </a:p>
                  </a:txBody>
                  <a:tcPr>
                    <a:solidFill>
                      <a:srgbClr val="CFD5EA"/>
                    </a:solidFill>
                  </a:tcPr>
                </a:tc>
                <a:tc>
                  <a:txBody>
                    <a:bodyPr/>
                    <a:lstStyle/>
                    <a:p>
                      <a:pPr lvl="0" algn="l">
                        <a:lnSpc>
                          <a:spcPct val="100000"/>
                        </a:lnSpc>
                        <a:spcBef>
                          <a:spcPts val="0"/>
                        </a:spcBef>
                        <a:spcAft>
                          <a:spcPts val="0"/>
                        </a:spcAft>
                        <a:buNone/>
                      </a:pPr>
                      <a:r>
                        <a:rPr lang="en-US" sz="1400" b="0" i="0" u="none" strike="noStrike" noProof="0" dirty="0">
                          <a:solidFill>
                            <a:srgbClr val="000000"/>
                          </a:solidFill>
                          <a:latin typeface="Arial"/>
                        </a:rPr>
                        <a:t>It is the most common wiring used in a LAN. The cable is made up of 4 pairs of wires that are twisted to reduce electrical interference.</a:t>
                      </a:r>
                      <a:endParaRPr lang="pt-BR" sz="1400" b="0" i="0" u="none" strike="noStrike" noProof="0">
                        <a:latin typeface="Arial"/>
                      </a:endParaRPr>
                    </a:p>
                  </a:txBody>
                  <a:tcPr>
                    <a:solidFill>
                      <a:srgbClr val="CFD5EA"/>
                    </a:solidFill>
                  </a:tcPr>
                </a:tc>
                <a:extLst>
                  <a:ext uri="{0D108BD9-81ED-4DB2-BD59-A6C34878D82A}">
                    <a16:rowId xmlns:a16="http://schemas.microsoft.com/office/drawing/2014/main" val="3851697551"/>
                  </a:ext>
                </a:extLst>
              </a:tr>
              <a:tr h="370840">
                <a:tc>
                  <a:txBody>
                    <a:bodyPr/>
                    <a:lstStyle/>
                    <a:p>
                      <a:r>
                        <a:rPr lang="pt-BR" sz="1400" b="1" i="0" dirty="0">
                          <a:solidFill>
                            <a:schemeClr val="tx1"/>
                          </a:solidFill>
                          <a:latin typeface="Arial"/>
                        </a:rPr>
                        <a:t>Coaxial </a:t>
                      </a:r>
                      <a:r>
                        <a:rPr lang="pt-BR" sz="1400" b="1" i="0" dirty="0" err="1">
                          <a:solidFill>
                            <a:schemeClr val="tx1"/>
                          </a:solidFill>
                          <a:latin typeface="Arial"/>
                        </a:rPr>
                        <a:t>Cable</a:t>
                      </a:r>
                    </a:p>
                  </a:txBody>
                  <a:tcPr>
                    <a:solidFill>
                      <a:srgbClr val="E9EBF5"/>
                    </a:solidFill>
                  </a:tcPr>
                </a:tc>
                <a:tc>
                  <a:txBody>
                    <a:bodyPr/>
                    <a:lstStyle/>
                    <a:p>
                      <a:pPr marL="0" marR="0" indent="0" algn="l">
                        <a:lnSpc>
                          <a:spcPct val="100000"/>
                        </a:lnSpc>
                        <a:spcBef>
                          <a:spcPts val="0"/>
                        </a:spcBef>
                        <a:spcAft>
                          <a:spcPts val="0"/>
                        </a:spcAft>
                        <a:buClr>
                          <a:srgbClr val="000000"/>
                        </a:buClr>
                        <a:buNone/>
                      </a:pPr>
                      <a:r>
                        <a:rPr lang="pt-BR" sz="1400" dirty="0">
                          <a:solidFill>
                            <a:schemeClr val="tx1"/>
                          </a:solidFill>
                          <a:latin typeface="Arial"/>
                        </a:rPr>
                        <a:t>It </a:t>
                      </a:r>
                      <a:r>
                        <a:rPr lang="en-US" sz="1400" b="0" i="0" u="none" strike="noStrike" noProof="0" dirty="0">
                          <a:latin typeface="Arial"/>
                        </a:rPr>
                        <a:t>has an inner wire surrounded by a tubular insulating layer that is then surrounded by a tubular conducting shield. Most coax cables also have an external insulating sheath or jacket.</a:t>
                      </a:r>
                    </a:p>
                  </a:txBody>
                  <a:tcPr>
                    <a:solidFill>
                      <a:srgbClr val="E9EBF5"/>
                    </a:solidFill>
                  </a:tcPr>
                </a:tc>
                <a:extLst>
                  <a:ext uri="{0D108BD9-81ED-4DB2-BD59-A6C34878D82A}">
                    <a16:rowId xmlns:a16="http://schemas.microsoft.com/office/drawing/2014/main" val="2633690360"/>
                  </a:ext>
                </a:extLst>
              </a:tr>
              <a:tr h="370840">
                <a:tc>
                  <a:txBody>
                    <a:bodyPr/>
                    <a:lstStyle/>
                    <a:p>
                      <a:r>
                        <a:rPr lang="pt-BR" sz="1400" b="1" i="0" dirty="0" err="1">
                          <a:solidFill>
                            <a:schemeClr val="tx1"/>
                          </a:solidFill>
                          <a:latin typeface="Arial"/>
                        </a:rPr>
                        <a:t>Fiber-optic</a:t>
                      </a:r>
                      <a:r>
                        <a:rPr lang="pt-BR" sz="1400" b="1" i="0" dirty="0">
                          <a:solidFill>
                            <a:schemeClr val="tx1"/>
                          </a:solidFill>
                          <a:latin typeface="Arial"/>
                        </a:rPr>
                        <a:t> </a:t>
                      </a:r>
                      <a:r>
                        <a:rPr lang="pt-BR" sz="1400" b="1" i="0" dirty="0" err="1">
                          <a:solidFill>
                            <a:schemeClr val="tx1"/>
                          </a:solidFill>
                          <a:latin typeface="Arial"/>
                        </a:rPr>
                        <a:t>Cable</a:t>
                      </a:r>
                    </a:p>
                  </a:txBody>
                  <a:tcPr>
                    <a:solidFill>
                      <a:srgbClr val="CFD5EA"/>
                    </a:solidFill>
                  </a:tcPr>
                </a:tc>
                <a:tc>
                  <a:txBody>
                    <a:bodyPr/>
                    <a:lstStyle/>
                    <a:p>
                      <a:pPr lvl="0" algn="l">
                        <a:lnSpc>
                          <a:spcPct val="100000"/>
                        </a:lnSpc>
                        <a:spcBef>
                          <a:spcPts val="0"/>
                        </a:spcBef>
                        <a:spcAft>
                          <a:spcPts val="0"/>
                        </a:spcAft>
                        <a:buNone/>
                      </a:pPr>
                      <a:r>
                        <a:rPr lang="en-US" sz="1400" b="0" i="0" u="none" strike="noStrike" noProof="0" dirty="0">
                          <a:latin typeface="Arial"/>
                        </a:rPr>
                        <a:t>It can be either glass or plastic with a diameter about the same as a human hair and can carry digital information at very high speeds over long distances. Fiber-optic cables have a very high bandwidth, which enables them to carry very large amounts of data.</a:t>
                      </a:r>
                      <a:endParaRPr lang="pt-BR" sz="1400" b="0" i="0" u="none" strike="noStrike" noProof="0" dirty="0">
                        <a:latin typeface="Arial"/>
                      </a:endParaRPr>
                    </a:p>
                  </a:txBody>
                  <a:tcPr>
                    <a:solidFill>
                      <a:srgbClr val="CFD5EA"/>
                    </a:solidFill>
                  </a:tcPr>
                </a:tc>
                <a:extLst>
                  <a:ext uri="{0D108BD9-81ED-4DB2-BD59-A6C34878D82A}">
                    <a16:rowId xmlns:a16="http://schemas.microsoft.com/office/drawing/2014/main" val="4072102611"/>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374693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Wireless Standards</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dirty="0"/>
              <a:t>Wi-Fi Networks</a:t>
            </a:r>
          </a:p>
        </p:txBody>
      </p:sp>
      <p:sp>
        <p:nvSpPr>
          <p:cNvPr id="5" name="Text 2"/>
          <p:cNvSpPr/>
          <p:nvPr/>
        </p:nvSpPr>
        <p:spPr>
          <a:xfrm>
            <a:off x="370659" y="1725450"/>
            <a:ext cx="8229600" cy="3272647"/>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ea typeface="Arial" pitchFamily="34" charset="-122"/>
                <a:cs typeface="Arial"/>
              </a:rPr>
              <a:t>Standards specify the RF spectrum used, data rates, how the information is transmitted, and more. </a:t>
            </a:r>
            <a:endParaRPr lang="en-US" dirty="0">
              <a:solidFill>
                <a:srgbClr val="000000"/>
              </a:solidFill>
              <a:latin typeface="Calibri" panose="020F0502020204030204"/>
              <a:ea typeface="Arial" pitchFamily="34" charset="-122"/>
              <a:cs typeface="Calibri" panose="020F0502020204030204"/>
            </a:endParaRPr>
          </a:p>
          <a:p>
            <a:pPr marL="285750" indent="-285750">
              <a:buFont typeface="Arial"/>
              <a:buChar char="•"/>
            </a:pPr>
            <a:r>
              <a:rPr lang="en-US" sz="1400" dirty="0">
                <a:solidFill>
                  <a:srgbClr val="000000"/>
                </a:solidFill>
                <a:latin typeface="Arial"/>
                <a:ea typeface="Arial" pitchFamily="34" charset="-122"/>
                <a:cs typeface="Arial"/>
              </a:rPr>
              <a:t>The main organization responsible for the creation of wireless technical standards is the IEEE.</a:t>
            </a:r>
            <a:endParaRPr lang="en-US" dirty="0">
              <a:ea typeface="Calibri" panose="020F0502020204030204"/>
              <a:cs typeface="Calibri" panose="020F0502020204030204"/>
            </a:endParaRPr>
          </a:p>
          <a:p>
            <a:pPr marL="285750" indent="-285750">
              <a:buFont typeface="Arial"/>
              <a:buChar char="•"/>
            </a:pPr>
            <a:r>
              <a:rPr lang="en-US" sz="1400" dirty="0">
                <a:solidFill>
                  <a:srgbClr val="000000"/>
                </a:solidFill>
                <a:latin typeface="Arial"/>
                <a:ea typeface="Arial" pitchFamily="34" charset="-122"/>
                <a:cs typeface="Arial"/>
              </a:rPr>
              <a:t>The IEEE 802.11 standard governs the WLAN environment. </a:t>
            </a:r>
            <a:endParaRPr lang="en-US" dirty="0">
              <a:solidFill>
                <a:srgbClr val="000000"/>
              </a:solidFill>
              <a:latin typeface="Calibri" panose="020F0502020204030204"/>
              <a:ea typeface="Arial" pitchFamily="34" charset="-122"/>
              <a:cs typeface="Calibri" panose="020F0502020204030204"/>
            </a:endParaRPr>
          </a:p>
          <a:p>
            <a:pPr marL="285750" indent="-285750">
              <a:buFont typeface="Arial"/>
              <a:buChar char="•"/>
            </a:pPr>
            <a:r>
              <a:rPr lang="en-US" sz="1400" dirty="0">
                <a:solidFill>
                  <a:srgbClr val="000000"/>
                </a:solidFill>
                <a:latin typeface="Arial"/>
                <a:ea typeface="Arial" pitchFamily="34" charset="-122"/>
                <a:cs typeface="Arial"/>
              </a:rPr>
              <a:t>There are amendments to the IEEE 802.11 standard that describe characteristics for different standards of wireless communications. </a:t>
            </a:r>
            <a:endParaRPr lang="en-US" dirty="0">
              <a:solidFill>
                <a:srgbClr val="000000"/>
              </a:solidFill>
              <a:latin typeface="Calibri" panose="020F0502020204030204"/>
              <a:ea typeface="Arial" pitchFamily="34" charset="-122"/>
              <a:cs typeface="Calibri" panose="020F0502020204030204"/>
            </a:endParaRPr>
          </a:p>
          <a:p>
            <a:pPr marL="285750" indent="-285750">
              <a:buFont typeface="Arial"/>
              <a:buChar char="•"/>
            </a:pPr>
            <a:r>
              <a:rPr lang="en-US" sz="1400" dirty="0">
                <a:solidFill>
                  <a:srgbClr val="000000"/>
                </a:solidFill>
                <a:latin typeface="Arial"/>
                <a:ea typeface="Arial" pitchFamily="34" charset="-122"/>
                <a:cs typeface="Arial"/>
              </a:rPr>
              <a:t>Wireless standards for LANs use the 2.4 GHz and 5 GHz frequency bands. </a:t>
            </a:r>
            <a:endParaRPr lang="en-US" dirty="0">
              <a:solidFill>
                <a:srgbClr val="000000"/>
              </a:solidFill>
              <a:latin typeface="Calibri" panose="020F0502020204030204"/>
              <a:ea typeface="Arial" pitchFamily="34" charset="-122"/>
              <a:cs typeface="Calibri" panose="020F0502020204030204"/>
            </a:endParaRPr>
          </a:p>
          <a:p>
            <a:pPr marL="285750" indent="-285750">
              <a:buFont typeface="Arial"/>
              <a:buChar char="•"/>
            </a:pPr>
            <a:r>
              <a:rPr lang="en-US" sz="1400" dirty="0">
                <a:solidFill>
                  <a:srgbClr val="000000"/>
                </a:solidFill>
                <a:latin typeface="Arial"/>
                <a:ea typeface="Arial" pitchFamily="34" charset="-122"/>
                <a:cs typeface="Arial"/>
              </a:rPr>
              <a:t>Collectively these technologies are referred to as Wi-Fi.</a:t>
            </a:r>
            <a:endParaRPr lang="en-US" dirty="0">
              <a:ea typeface="Calibri" panose="020F0502020204030204"/>
              <a:cs typeface="Calibri" panose="020F0502020204030204"/>
            </a:endParaRPr>
          </a:p>
          <a:p>
            <a:pPr marL="285750" indent="-285750">
              <a:buFont typeface="Arial,Sans-Serif"/>
              <a:buChar char="•"/>
            </a:pPr>
            <a:r>
              <a:rPr lang="en-US" sz="1400" dirty="0">
                <a:solidFill>
                  <a:srgbClr val="000000"/>
                </a:solidFill>
                <a:latin typeface="Arial"/>
                <a:ea typeface="+mn-lt"/>
                <a:cs typeface="Arial"/>
              </a:rPr>
              <a:t>Another organization, the Wi-Fi Alliance, is responsible for testing wireless LAN devices from different manufacturers. </a:t>
            </a:r>
            <a:endParaRPr lang="en-US" sz="1400" dirty="0">
              <a:solidFill>
                <a:srgbClr val="000000"/>
              </a:solidFill>
              <a:latin typeface="Calibri" panose="020F0502020204030204"/>
              <a:ea typeface="+mn-lt"/>
              <a:cs typeface="Calibri" panose="020F0502020204030204"/>
            </a:endParaRPr>
          </a:p>
          <a:p>
            <a:pPr marL="285750" indent="-285750">
              <a:buFont typeface="Arial,Sans-Serif"/>
              <a:buChar char="•"/>
            </a:pPr>
            <a:r>
              <a:rPr lang="en-US" sz="1400" dirty="0">
                <a:solidFill>
                  <a:srgbClr val="000000"/>
                </a:solidFill>
                <a:latin typeface="Arial"/>
                <a:ea typeface="+mn-lt"/>
                <a:cs typeface="Arial"/>
              </a:rPr>
              <a:t>The Wi-Fi logo on a device means that this equipment meets standards and should operate with other devices that use the same standard.</a:t>
            </a:r>
            <a:endParaRPr lang="en-US" sz="1400" dirty="0">
              <a:ea typeface="+mn-lt"/>
              <a:cs typeface="+mn-lt"/>
            </a:endParaRPr>
          </a:p>
          <a:p>
            <a:pPr marL="285750" indent="-285750">
              <a:buFont typeface="Arial,Sans-Serif"/>
              <a:buChar char="•"/>
            </a:pPr>
            <a:r>
              <a:rPr lang="en-US" sz="1400" dirty="0">
                <a:solidFill>
                  <a:srgbClr val="000000"/>
                </a:solidFill>
                <a:latin typeface="Arial"/>
                <a:ea typeface="+mn-lt"/>
                <a:cs typeface="Arial"/>
              </a:rPr>
              <a:t>Wireless standards are constantly improving the connectivity and speed of Wi-Fi networks.</a:t>
            </a:r>
            <a:endParaRPr lang="en-US" sz="1400" dirty="0">
              <a:solidFill>
                <a:srgbClr val="000000"/>
              </a:solidFill>
              <a:latin typeface="Calibri" panose="020F0502020204030204"/>
              <a:ea typeface="+mn-lt"/>
              <a:cs typeface="Calibri" panose="020F0502020204030204"/>
            </a:endParaRPr>
          </a:p>
          <a:p>
            <a:pPr marL="285750" indent="-285750">
              <a:buFont typeface="Arial,Sans-Serif"/>
              <a:buChar char="•"/>
            </a:pPr>
            <a:r>
              <a:rPr lang="en-US" sz="1400" dirty="0">
                <a:solidFill>
                  <a:srgbClr val="000000"/>
                </a:solidFill>
                <a:latin typeface="Arial"/>
                <a:ea typeface="+mn-lt"/>
                <a:cs typeface="Arial"/>
              </a:rPr>
              <a:t>It is important to be aware of new standards as they are introduced because manufacturers of wireless devices will implement these standards quickly in their new products.</a:t>
            </a:r>
            <a:endParaRPr lang="en-US" sz="1400" dirty="0">
              <a:ea typeface="+mn-lt"/>
              <a:cs typeface="+mn-lt"/>
            </a:endParaRPr>
          </a:p>
          <a:p>
            <a:pPr marL="285750" indent="-285750">
              <a:buFont typeface="Arial"/>
              <a:buChar char="•"/>
            </a:pPr>
            <a:endParaRPr lang="en-US" sz="1400" dirty="0">
              <a:solidFill>
                <a:srgbClr val="000000"/>
              </a:solidFill>
              <a:latin typeface="Arial"/>
              <a:ea typeface="Arial" pitchFamily="34" charset="-122"/>
              <a:cs typeface="Arial"/>
            </a:endParaRPr>
          </a:p>
          <a:p>
            <a:endParaRPr lang="en-US" sz="1400" dirty="0">
              <a:latin typeface="Arial"/>
              <a:cs typeface="Arial"/>
            </a:endParaRPr>
          </a:p>
          <a:p>
            <a:endParaRPr lang="en-US" sz="1400" dirty="0">
              <a:latin typeface="Arial"/>
              <a:cs typeface="Arial"/>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Wireless Standards</a:t>
            </a:r>
          </a:p>
        </p:txBody>
      </p:sp>
      <p:sp>
        <p:nvSpPr>
          <p:cNvPr id="3" name="Text 0"/>
          <p:cNvSpPr>
            <a:spLocks noGrp="1"/>
          </p:cNvSpPr>
          <p:nvPr>
            <p:ph type="body" idx="100" hasCustomPrompt="1"/>
          </p:nvPr>
        </p:nvSpPr>
        <p:spPr>
          <a:xfrm>
            <a:off x="0" y="1131571"/>
            <a:ext cx="9144000" cy="386033"/>
          </a:xfrm>
          <a:prstGeom prst="rect">
            <a:avLst/>
          </a:prstGeom>
          <a:noFill/>
          <a:ln/>
        </p:spPr>
        <p:txBody>
          <a:bodyPr wrap="square" rtlCol="0" anchor="t"/>
          <a:lstStyle/>
          <a:p>
            <a:r>
              <a:rPr lang="en-US" dirty="0"/>
              <a:t>Wireless Settings</a:t>
            </a:r>
          </a:p>
        </p:txBody>
      </p:sp>
      <p:sp>
        <p:nvSpPr>
          <p:cNvPr id="6" name="CaixaDeTexto 5">
            <a:extLst>
              <a:ext uri="{FF2B5EF4-FFF2-40B4-BE49-F238E27FC236}">
                <a16:creationId xmlns:a16="http://schemas.microsoft.com/office/drawing/2014/main" id="{FD3C3636-A1C4-87C4-9B0D-F3154ACB945B}"/>
              </a:ext>
            </a:extLst>
          </p:cNvPr>
          <p:cNvSpPr txBox="1"/>
          <p:nvPr/>
        </p:nvSpPr>
        <p:spPr>
          <a:xfrm>
            <a:off x="42393" y="1629512"/>
            <a:ext cx="893884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The Packet Tracer Basic Wireless Settings interface is shown in the figure.</a:t>
            </a:r>
            <a:endParaRPr lang="pt-BR" sz="1400" dirty="0">
              <a:cs typeface="Calibri" panose="020F0502020204030204"/>
            </a:endParaRPr>
          </a:p>
        </p:txBody>
      </p:sp>
      <p:sp>
        <p:nvSpPr>
          <p:cNvPr id="5" name="Text 2"/>
          <p:cNvSpPr/>
          <p:nvPr/>
        </p:nvSpPr>
        <p:spPr>
          <a:xfrm>
            <a:off x="45877" y="1953336"/>
            <a:ext cx="5339750" cy="3821993"/>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000000"/>
                </a:solidFill>
                <a:latin typeface="Arial"/>
                <a:cs typeface="Arial"/>
              </a:rPr>
              <a:t>Wireless routers using the 802.11 standards have multiple settings to be configured, including:</a:t>
            </a:r>
            <a:endParaRPr lang="pt-BR" dirty="0">
              <a:solidFill>
                <a:srgbClr val="000000"/>
              </a:solidFill>
              <a:latin typeface="Calibri" panose="020F0502020204030204"/>
              <a:cs typeface="Calibri"/>
            </a:endParaRPr>
          </a:p>
          <a:p>
            <a:pPr marL="742950" lvl="1" indent="-285750">
              <a:lnSpc>
                <a:spcPts val="2000"/>
              </a:lnSpc>
              <a:buFont typeface="Arial"/>
              <a:buChar char="•"/>
            </a:pPr>
            <a:r>
              <a:rPr lang="en-US" sz="1400" b="1" dirty="0">
                <a:latin typeface="Arial"/>
                <a:cs typeface="Arial"/>
              </a:rPr>
              <a:t>Network Mode:</a:t>
            </a:r>
            <a:r>
              <a:rPr lang="en-US" sz="1400" dirty="0">
                <a:latin typeface="Arial"/>
                <a:cs typeface="Arial"/>
              </a:rPr>
              <a:t> The type of technology that must be supported (802.11b, 802.11g, 802.11n or Mixed Mode).</a:t>
            </a:r>
          </a:p>
          <a:p>
            <a:pPr marL="742950" lvl="1" indent="-285750">
              <a:lnSpc>
                <a:spcPts val="2000"/>
              </a:lnSpc>
              <a:buFont typeface="Arial"/>
              <a:buChar char="•"/>
            </a:pPr>
            <a:r>
              <a:rPr lang="en-US" sz="1400" b="1" dirty="0">
                <a:latin typeface="Arial"/>
                <a:cs typeface="Arial"/>
              </a:rPr>
              <a:t>Network Name (SSID):</a:t>
            </a:r>
            <a:r>
              <a:rPr lang="en-US" sz="1400" dirty="0">
                <a:latin typeface="Arial"/>
                <a:cs typeface="Arial"/>
              </a:rPr>
              <a:t> Identifies the WLAN. All devices that wish to participate in the WLAN must have the same service set identifier (SSID).</a:t>
            </a:r>
            <a:endParaRPr lang="en-US" dirty="0">
              <a:latin typeface="Calibri" panose="020F0502020204030204"/>
              <a:cs typeface="Calibri" panose="020F0502020204030204"/>
            </a:endParaRPr>
          </a:p>
          <a:p>
            <a:pPr marL="742950" lvl="1" indent="-285750">
              <a:lnSpc>
                <a:spcPts val="2000"/>
              </a:lnSpc>
              <a:buFont typeface="Arial,Sans-Serif"/>
              <a:buChar char="•"/>
            </a:pPr>
            <a:r>
              <a:rPr lang="en-US" sz="1400" b="1" dirty="0">
                <a:latin typeface="Arial"/>
                <a:ea typeface="+mn-lt"/>
                <a:cs typeface="Arial"/>
              </a:rPr>
              <a:t>Standard Channel:</a:t>
            </a:r>
            <a:r>
              <a:rPr lang="en-US" sz="1400" dirty="0">
                <a:latin typeface="Arial"/>
                <a:ea typeface="+mn-lt"/>
                <a:cs typeface="Arial"/>
              </a:rPr>
              <a:t> Specifies the channel over which communication will occur. By default, this is set to </a:t>
            </a:r>
            <a:r>
              <a:rPr lang="en-US" sz="1400" b="1" dirty="0">
                <a:latin typeface="Arial"/>
                <a:ea typeface="+mn-lt"/>
                <a:cs typeface="Arial"/>
              </a:rPr>
              <a:t>Auto</a:t>
            </a:r>
            <a:r>
              <a:rPr lang="en-US" sz="1400" dirty="0">
                <a:latin typeface="Arial"/>
                <a:ea typeface="+mn-lt"/>
                <a:cs typeface="Arial"/>
              </a:rPr>
              <a:t> to allow the AP to determine the optimum channel to use.</a:t>
            </a:r>
            <a:endParaRPr lang="en-US" sz="1400" dirty="0">
              <a:ea typeface="+mn-lt"/>
              <a:cs typeface="+mn-lt"/>
            </a:endParaRPr>
          </a:p>
          <a:p>
            <a:pPr marL="742950" lvl="1" indent="-285750">
              <a:buFont typeface="Arial,Sans-Serif"/>
              <a:buChar char="•"/>
            </a:pPr>
            <a:r>
              <a:rPr lang="en-US" sz="1400" b="1" dirty="0">
                <a:latin typeface="Arial"/>
                <a:ea typeface="+mn-lt"/>
                <a:cs typeface="Arial"/>
              </a:rPr>
              <a:t>SSID Broadcast:</a:t>
            </a:r>
            <a:r>
              <a:rPr lang="en-US" sz="1400" dirty="0">
                <a:latin typeface="Arial"/>
                <a:ea typeface="+mn-lt"/>
                <a:cs typeface="Arial"/>
              </a:rPr>
              <a:t> Determines if the SSID will be broadcast to all devices within range. By default, it's set to </a:t>
            </a:r>
            <a:r>
              <a:rPr lang="en-US" sz="1400" b="1" dirty="0">
                <a:latin typeface="Arial"/>
                <a:ea typeface="+mn-lt"/>
                <a:cs typeface="Arial"/>
              </a:rPr>
              <a:t>Enabled</a:t>
            </a:r>
            <a:r>
              <a:rPr lang="en-US" sz="1400" dirty="0">
                <a:latin typeface="Arial"/>
                <a:ea typeface="+mn-lt"/>
                <a:cs typeface="Arial"/>
              </a:rPr>
              <a:t>.</a:t>
            </a:r>
            <a:endParaRPr lang="en-US" sz="1400" dirty="0">
              <a:ea typeface="+mn-lt"/>
              <a:cs typeface="+mn-lt"/>
            </a:endParaRPr>
          </a:p>
        </p:txBody>
      </p:sp>
      <p:pic>
        <p:nvPicPr>
          <p:cNvPr id="4" name="Imagem 5" descr="Interface gráfica do usuário&#10;&#10;Descrição gerada automaticamente">
            <a:extLst>
              <a:ext uri="{FF2B5EF4-FFF2-40B4-BE49-F238E27FC236}">
                <a16:creationId xmlns:a16="http://schemas.microsoft.com/office/drawing/2014/main" id="{BD308AF8-0F9B-F9EE-9BA6-AD1097B3C7F9}"/>
              </a:ext>
            </a:extLst>
          </p:cNvPr>
          <p:cNvPicPr>
            <a:picLocks noChangeAspect="1"/>
          </p:cNvPicPr>
          <p:nvPr/>
        </p:nvPicPr>
        <p:blipFill>
          <a:blip r:embed="rId3"/>
          <a:stretch>
            <a:fillRect/>
          </a:stretch>
        </p:blipFill>
        <p:spPr>
          <a:xfrm>
            <a:off x="5462345" y="2139728"/>
            <a:ext cx="3605840" cy="287517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Wireless Standards</a:t>
            </a:r>
          </a:p>
        </p:txBody>
      </p:sp>
      <p:sp>
        <p:nvSpPr>
          <p:cNvPr id="3" name="Text 0"/>
          <p:cNvSpPr>
            <a:spLocks noGrp="1"/>
          </p:cNvSpPr>
          <p:nvPr>
            <p:ph type="body" idx="100" hasCustomPrompt="1"/>
          </p:nvPr>
        </p:nvSpPr>
        <p:spPr>
          <a:xfrm>
            <a:off x="0" y="1131571"/>
            <a:ext cx="9144000" cy="42916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Wireless Settings (Cont.)</a:t>
            </a:r>
            <a:endParaRPr lang="en-US"/>
          </a:p>
        </p:txBody>
      </p:sp>
      <p:sp>
        <p:nvSpPr>
          <p:cNvPr id="5" name="Text 2"/>
          <p:cNvSpPr/>
          <p:nvPr/>
        </p:nvSpPr>
        <p:spPr>
          <a:xfrm>
            <a:off x="305649" y="1820958"/>
            <a:ext cx="8229600" cy="3046202"/>
          </a:xfrm>
          <a:prstGeom prst="rect">
            <a:avLst/>
          </a:prstGeom>
          <a:noFill/>
          <a:ln/>
        </p:spPr>
        <p:txBody>
          <a:bodyPr wrap="square" lIns="91440" tIns="45720" rIns="91440" bIns="45720" rtlCol="0" anchor="t"/>
          <a:lstStyle/>
          <a:p>
            <a:r>
              <a:rPr lang="en-US" sz="1400" b="1" dirty="0">
                <a:solidFill>
                  <a:srgbClr val="000000"/>
                </a:solidFill>
                <a:latin typeface="Arial"/>
                <a:cs typeface="Arial"/>
              </a:rPr>
              <a:t>    Network</a:t>
            </a:r>
            <a:r>
              <a:rPr lang="en-US" sz="1400" b="1" dirty="0">
                <a:latin typeface="Arial"/>
                <a:cs typeface="Arial"/>
              </a:rPr>
              <a:t> Mode</a:t>
            </a:r>
            <a:r>
              <a:rPr lang="en-US" sz="1400" dirty="0">
                <a:latin typeface="Arial"/>
                <a:cs typeface="Arial"/>
              </a:rPr>
              <a:t>: </a:t>
            </a:r>
            <a:endParaRPr lang="en-US" dirty="0">
              <a:latin typeface="Calibri"/>
              <a:ea typeface="Calibri"/>
              <a:cs typeface="Calibri"/>
            </a:endParaRPr>
          </a:p>
          <a:p>
            <a:endParaRPr lang="en-US" sz="1400" dirty="0">
              <a:latin typeface="Arial"/>
              <a:cs typeface="Arial"/>
            </a:endParaRPr>
          </a:p>
          <a:p>
            <a:pPr marL="742950" lvl="1" indent="-285750">
              <a:buFont typeface="Arial"/>
              <a:buChar char="•"/>
            </a:pPr>
            <a:r>
              <a:rPr lang="en-US" sz="1400" dirty="0">
                <a:latin typeface="Arial"/>
                <a:cs typeface="Arial"/>
              </a:rPr>
              <a:t>The 802.11 protocol can provide increased throughput based on the wireless network environment. </a:t>
            </a:r>
            <a:endParaRPr lang="en-US" dirty="0">
              <a:latin typeface="Calibri"/>
              <a:cs typeface="Calibri"/>
            </a:endParaRPr>
          </a:p>
          <a:p>
            <a:pPr marL="742950" lvl="1" indent="-285750">
              <a:buFont typeface="Arial"/>
              <a:buChar char="•"/>
            </a:pPr>
            <a:r>
              <a:rPr lang="en-US" sz="1400" dirty="0">
                <a:latin typeface="Arial"/>
                <a:cs typeface="Arial"/>
              </a:rPr>
              <a:t>If all wireless devices connect with the same 802.11 standard, maximum speeds can be obtained for that standard. </a:t>
            </a:r>
            <a:endParaRPr lang="en-US" dirty="0">
              <a:latin typeface="Calibri"/>
              <a:cs typeface="Calibri"/>
            </a:endParaRPr>
          </a:p>
          <a:p>
            <a:pPr marL="742950" lvl="1" indent="-285750">
              <a:buFont typeface="Arial"/>
              <a:buChar char="•"/>
            </a:pPr>
            <a:r>
              <a:rPr lang="en-US" sz="1400" dirty="0">
                <a:latin typeface="Arial"/>
                <a:cs typeface="Arial"/>
              </a:rPr>
              <a:t>If the access point is configured to accept only one 802.11 standard, devices that do not use that standard cannot connect to the access point.</a:t>
            </a:r>
            <a:endParaRPr lang="en-US" dirty="0">
              <a:latin typeface="Calibri"/>
              <a:ea typeface="Calibri"/>
              <a:cs typeface="Calibri"/>
            </a:endParaRPr>
          </a:p>
          <a:p>
            <a:pPr marL="742950" lvl="1" indent="-285750">
              <a:buFont typeface="Arial"/>
              <a:buChar char="•"/>
            </a:pPr>
            <a:r>
              <a:rPr lang="en-US" sz="1400" dirty="0">
                <a:latin typeface="Arial"/>
                <a:cs typeface="Arial"/>
              </a:rPr>
              <a:t>A mixed mode wireless network environment can include devices that use any of the existing Wi-Fi standards. </a:t>
            </a:r>
            <a:endParaRPr lang="en-US" dirty="0">
              <a:latin typeface="Calibri" panose="020F0502020204030204"/>
              <a:cs typeface="Calibri" panose="020F0502020204030204"/>
            </a:endParaRPr>
          </a:p>
          <a:p>
            <a:pPr marL="742950" lvl="1" indent="-285750">
              <a:buFont typeface="Arial"/>
              <a:buChar char="•"/>
            </a:pPr>
            <a:r>
              <a:rPr lang="en-US" sz="1400" dirty="0">
                <a:latin typeface="Arial"/>
                <a:cs typeface="Arial"/>
              </a:rPr>
              <a:t>This environment provides easy access for older devices that need a wireless connection but do not support the latest standards.</a:t>
            </a:r>
            <a:endParaRPr lang="en-US" dirty="0">
              <a:ea typeface="Calibri" panose="020F0502020204030204"/>
              <a:cs typeface="Calibri" panose="020F0502020204030204"/>
            </a:endParaRPr>
          </a:p>
          <a:p>
            <a:pPr marL="742950" lvl="1" indent="-285750">
              <a:buFont typeface="Arial"/>
              <a:buChar char="•"/>
            </a:pPr>
            <a:r>
              <a:rPr lang="en-US" sz="1400" dirty="0">
                <a:latin typeface="Arial"/>
                <a:cs typeface="Arial"/>
              </a:rPr>
              <a:t>When building a wireless network, it is important that the wireless components connect to the appropriate WLAN. This is done using the SSID.</a:t>
            </a:r>
            <a:endParaRPr lang="en-US" dirty="0">
              <a:latin typeface="Calibri" panose="020F0502020204030204"/>
              <a:ea typeface="Calibri" panose="020F0502020204030204"/>
              <a:cs typeface="Calibri" panose="020F0502020204030204"/>
            </a:endParaRPr>
          </a:p>
          <a:p>
            <a:endParaRPr lang="en-US" sz="1400" dirty="0">
              <a:latin typeface="Arial"/>
              <a:cs typeface="Arial"/>
            </a:endParaRPr>
          </a:p>
          <a:p>
            <a:pPr>
              <a:lnSpc>
                <a:spcPts val="2000"/>
              </a:lnSpc>
            </a:pPr>
            <a:endParaRPr lang="en-US" sz="1400" dirty="0">
              <a:latin typeface="Arial"/>
              <a:ea typeface="Calibri"/>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extLst>
      <p:ext uri="{BB962C8B-B14F-4D97-AF65-F5344CB8AC3E}">
        <p14:creationId xmlns:p14="http://schemas.microsoft.com/office/powerpoint/2010/main" val="93682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Wireless Standards</a:t>
            </a:r>
          </a:p>
        </p:txBody>
      </p:sp>
      <p:sp>
        <p:nvSpPr>
          <p:cNvPr id="3" name="Text 0"/>
          <p:cNvSpPr>
            <a:spLocks noGrp="1"/>
          </p:cNvSpPr>
          <p:nvPr>
            <p:ph type="body" idx="100" hasCustomPrompt="1"/>
          </p:nvPr>
        </p:nvSpPr>
        <p:spPr>
          <a:xfrm>
            <a:off x="0" y="113157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Wireless Settings (Cont.)</a:t>
            </a:r>
            <a:endParaRPr lang="en-US"/>
          </a:p>
        </p:txBody>
      </p:sp>
      <p:sp>
        <p:nvSpPr>
          <p:cNvPr id="5" name="Text 2"/>
          <p:cNvSpPr/>
          <p:nvPr/>
        </p:nvSpPr>
        <p:spPr>
          <a:xfrm>
            <a:off x="425411" y="1649545"/>
            <a:ext cx="8229600" cy="4068825"/>
          </a:xfrm>
          <a:prstGeom prst="rect">
            <a:avLst/>
          </a:prstGeom>
          <a:noFill/>
          <a:ln/>
        </p:spPr>
        <p:txBody>
          <a:bodyPr wrap="square" lIns="91440" tIns="45720" rIns="91440" bIns="45720" rtlCol="0" anchor="t"/>
          <a:lstStyle/>
          <a:p>
            <a:pPr marL="285750" indent="-285750">
              <a:buFont typeface="Arial"/>
              <a:buChar char="•"/>
            </a:pPr>
            <a:r>
              <a:rPr lang="en-US" sz="1400" dirty="0">
                <a:latin typeface="Arial"/>
                <a:cs typeface="Arial"/>
              </a:rPr>
              <a:t>The SSID is a case-sensitive, alphanumeric string that contains up to 32 characters. </a:t>
            </a:r>
          </a:p>
          <a:p>
            <a:pPr marL="742950" lvl="1" indent="-285750">
              <a:buFont typeface="Arial"/>
              <a:buChar char="•"/>
            </a:pPr>
            <a:r>
              <a:rPr lang="en-US" sz="1400" dirty="0">
                <a:latin typeface="Arial"/>
                <a:cs typeface="Arial"/>
              </a:rPr>
              <a:t>It is sent in the header of all frames transmitted over the WLAN. </a:t>
            </a:r>
          </a:p>
          <a:p>
            <a:pPr marL="742950" lvl="1" indent="-285750">
              <a:buFont typeface="Arial"/>
              <a:buChar char="•"/>
            </a:pPr>
            <a:r>
              <a:rPr lang="en-US" sz="1400" dirty="0">
                <a:latin typeface="Arial"/>
                <a:cs typeface="Arial"/>
              </a:rPr>
              <a:t>It is used to tell wireless devices (STAs), which WLAN they belong to and with which other devices they can communicate.</a:t>
            </a:r>
            <a:endParaRPr lang="en-US" sz="1400" dirty="0">
              <a:latin typeface="Arial"/>
              <a:ea typeface="Calibri"/>
              <a:cs typeface="Arial"/>
            </a:endParaRPr>
          </a:p>
          <a:p>
            <a:pPr marL="742950" lvl="1" indent="-285750">
              <a:buFont typeface="Arial"/>
              <a:buChar char="•"/>
            </a:pPr>
            <a:endParaRPr lang="en-US" sz="1400" dirty="0">
              <a:latin typeface="Arial"/>
              <a:ea typeface="Calibri"/>
              <a:cs typeface="Arial"/>
            </a:endParaRPr>
          </a:p>
          <a:p>
            <a:pPr marL="285750" indent="-285750">
              <a:buFont typeface="Arial"/>
              <a:buChar char="•"/>
            </a:pPr>
            <a:r>
              <a:rPr lang="en-US" sz="1400" dirty="0">
                <a:latin typeface="Arial"/>
                <a:ea typeface="Calibri"/>
                <a:cs typeface="Arial"/>
              </a:rPr>
              <a:t>We use the SSID to identify a specific </a:t>
            </a:r>
            <a:r>
              <a:rPr lang="en-US" sz="1400" dirty="0">
                <a:latin typeface="Arial"/>
                <a:cs typeface="Arial"/>
              </a:rPr>
              <a:t>wireless network that is essentially the name of the network.</a:t>
            </a:r>
            <a:endParaRPr lang="en-US" dirty="0">
              <a:latin typeface="Calibri" panose="020F0502020204030204"/>
              <a:cs typeface="Calibri" panose="020F0502020204030204"/>
            </a:endParaRPr>
          </a:p>
          <a:p>
            <a:pPr marL="285750" indent="-285750">
              <a:buFont typeface="Arial"/>
              <a:buChar char="•"/>
            </a:pPr>
            <a:endParaRPr lang="en-US" sz="1400" dirty="0">
              <a:latin typeface="Arial"/>
              <a:cs typeface="Arial"/>
            </a:endParaRPr>
          </a:p>
          <a:p>
            <a:pPr marL="285750" indent="-285750">
              <a:buFont typeface="Arial"/>
              <a:buChar char="•"/>
            </a:pPr>
            <a:r>
              <a:rPr lang="en-US" sz="1400" dirty="0">
                <a:latin typeface="Arial"/>
                <a:cs typeface="Arial"/>
              </a:rPr>
              <a:t>Wireless routers usually broadcast their configured SSIDs by default. </a:t>
            </a:r>
            <a:endParaRPr lang="en-US" dirty="0">
              <a:latin typeface="Calibri" panose="020F0502020204030204"/>
              <a:cs typeface="Calibri"/>
            </a:endParaRPr>
          </a:p>
          <a:p>
            <a:pPr marL="285750" indent="-285750">
              <a:buFont typeface="Arial"/>
              <a:buChar char="•"/>
            </a:pPr>
            <a:endParaRPr lang="en-US" sz="1400" dirty="0">
              <a:latin typeface="Arial"/>
              <a:cs typeface="Arial"/>
            </a:endParaRPr>
          </a:p>
          <a:p>
            <a:pPr marL="285750" indent="-285750">
              <a:buFont typeface="Arial"/>
              <a:buChar char="•"/>
            </a:pPr>
            <a:r>
              <a:rPr lang="en-US" sz="1400" dirty="0">
                <a:latin typeface="Arial"/>
                <a:cs typeface="Arial"/>
              </a:rPr>
              <a:t>The SSID broadcast allows other devices and wireless clients to automatically discover the name of the wireless network. </a:t>
            </a:r>
            <a:endParaRPr lang="en-US" dirty="0">
              <a:latin typeface="Calibri" panose="020F0502020204030204"/>
              <a:cs typeface="Calibri"/>
            </a:endParaRPr>
          </a:p>
          <a:p>
            <a:pPr marL="285750" indent="-285750">
              <a:buFont typeface="Arial"/>
              <a:buChar char="•"/>
            </a:pPr>
            <a:endParaRPr lang="en-US" sz="1400" dirty="0">
              <a:latin typeface="Arial"/>
              <a:cs typeface="Arial"/>
            </a:endParaRPr>
          </a:p>
          <a:p>
            <a:pPr marL="285750" indent="-285750">
              <a:buFont typeface="Arial"/>
              <a:buChar char="•"/>
            </a:pPr>
            <a:r>
              <a:rPr lang="en-US" sz="1400" dirty="0">
                <a:latin typeface="Arial"/>
                <a:cs typeface="Arial"/>
              </a:rPr>
              <a:t>When the SSID broadcast is disabled, you must manually enter the SSID on wireless devices.</a:t>
            </a:r>
            <a:endParaRPr lang="en-US" dirty="0">
              <a:cs typeface="Calibri"/>
            </a:endParaRPr>
          </a:p>
          <a:p>
            <a:pPr marL="742950" lvl="1" indent="-285750">
              <a:buFont typeface="Arial"/>
              <a:buChar char="•"/>
            </a:pPr>
            <a:r>
              <a:rPr lang="en-US" sz="1400" dirty="0">
                <a:latin typeface="Arial"/>
                <a:cs typeface="Arial"/>
              </a:rPr>
              <a:t>Disabling SSID broadcasting can make it more difficult for legitimate clients to find the wireless network. </a:t>
            </a:r>
            <a:endParaRPr lang="en-US" dirty="0">
              <a:latin typeface="Calibri" panose="020F0502020204030204"/>
              <a:cs typeface="Calibri" panose="020F0502020204030204"/>
            </a:endParaRPr>
          </a:p>
          <a:p>
            <a:pPr marL="742950" lvl="1" indent="-285750">
              <a:buFont typeface="Arial"/>
              <a:buChar char="•"/>
            </a:pPr>
            <a:r>
              <a:rPr lang="en-US" sz="1400" dirty="0">
                <a:latin typeface="Arial"/>
                <a:cs typeface="Arial"/>
              </a:rPr>
              <a:t>Simply turning off the SSID broadcast is not sufficient to prevent unauthorized clients from connecting to the wireless network. </a:t>
            </a:r>
            <a:endParaRPr lang="en-US" dirty="0">
              <a:latin typeface="Calibri" panose="020F0502020204030204"/>
              <a:cs typeface="Calibri"/>
            </a:endParaRPr>
          </a:p>
          <a:p>
            <a:pPr marL="742950" lvl="1" indent="-285750">
              <a:buFont typeface="Arial"/>
              <a:buChar char="•"/>
            </a:pPr>
            <a:r>
              <a:rPr lang="en-US" sz="1400" dirty="0">
                <a:latin typeface="Arial"/>
                <a:cs typeface="Arial"/>
              </a:rPr>
              <a:t>All wireless networks should use the strongest available encryption to restrict unauthorized access.</a:t>
            </a:r>
            <a:endParaRPr lang="en-US" dirty="0">
              <a:cs typeface="Calibri"/>
            </a:endParaRPr>
          </a:p>
          <a:p>
            <a:endParaRPr lang="en-US" sz="1400" dirty="0">
              <a:latin typeface="Arial"/>
              <a:ea typeface="Calibri"/>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extLst>
      <p:ext uri="{BB962C8B-B14F-4D97-AF65-F5344CB8AC3E}">
        <p14:creationId xmlns:p14="http://schemas.microsoft.com/office/powerpoint/2010/main" val="187235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Set Up a Home Router</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First Time Setup</a:t>
            </a:r>
          </a:p>
        </p:txBody>
      </p:sp>
      <p:sp>
        <p:nvSpPr>
          <p:cNvPr id="5" name="Text 2"/>
          <p:cNvSpPr/>
          <p:nvPr/>
        </p:nvSpPr>
        <p:spPr>
          <a:xfrm>
            <a:off x="380250" y="1464588"/>
            <a:ext cx="8229600" cy="4072940"/>
          </a:xfrm>
          <a:prstGeom prst="rect">
            <a:avLst/>
          </a:prstGeom>
          <a:noFill/>
          <a:ln/>
        </p:spPr>
        <p:txBody>
          <a:bodyPr wrap="square" lIns="91440" tIns="45720" rIns="91440" bIns="45720" rtlCol="0" anchor="t"/>
          <a:lstStyle/>
          <a:p>
            <a:pPr marL="285750" indent="-285750">
              <a:buFont typeface="Arial"/>
              <a:buChar char="•"/>
            </a:pPr>
            <a:r>
              <a:rPr lang="en-US" sz="1300" dirty="0">
                <a:solidFill>
                  <a:srgbClr val="000000"/>
                </a:solidFill>
                <a:latin typeface="Arial"/>
                <a:cs typeface="Arial"/>
              </a:rPr>
              <a:t>Many wireless routers designed for home use have an automatic setup utility that can be used to configure the basic settings on the router.</a:t>
            </a:r>
            <a:endParaRPr lang="en-US" sz="1300" dirty="0">
              <a:solidFill>
                <a:srgbClr val="000000"/>
              </a:solidFill>
              <a:latin typeface="Calibri" panose="020F0502020204030204"/>
              <a:cs typeface="Calibri" panose="020F0502020204030204"/>
            </a:endParaRPr>
          </a:p>
          <a:p>
            <a:pPr marL="742950" lvl="1" indent="-285750">
              <a:buFont typeface="Arial"/>
              <a:buChar char="•"/>
            </a:pPr>
            <a:r>
              <a:rPr lang="en-US" sz="1300" dirty="0">
                <a:solidFill>
                  <a:srgbClr val="000000"/>
                </a:solidFill>
                <a:latin typeface="Arial"/>
                <a:cs typeface="Arial"/>
              </a:rPr>
              <a:t>These utilities usually require a PC or laptop to be connected to a wired port on the router. </a:t>
            </a:r>
            <a:endParaRPr lang="en-US" sz="1300" dirty="0">
              <a:solidFill>
                <a:srgbClr val="000000"/>
              </a:solidFill>
              <a:latin typeface="Calibri" panose="020F0502020204030204"/>
              <a:cs typeface="Calibri" panose="020F0502020204030204"/>
            </a:endParaRPr>
          </a:p>
          <a:p>
            <a:pPr marL="285750" indent="-285750">
              <a:buFont typeface="Arial"/>
              <a:buChar char="•"/>
            </a:pPr>
            <a:endParaRPr lang="en-US" sz="1300" dirty="0">
              <a:solidFill>
                <a:srgbClr val="000000"/>
              </a:solidFill>
              <a:latin typeface="Arial"/>
              <a:cs typeface="Arial"/>
            </a:endParaRPr>
          </a:p>
          <a:p>
            <a:pPr marL="285750" indent="-285750">
              <a:buFont typeface="Arial"/>
              <a:buChar char="•"/>
            </a:pPr>
            <a:r>
              <a:rPr lang="en-US" sz="1300" dirty="0">
                <a:solidFill>
                  <a:srgbClr val="000000"/>
                </a:solidFill>
                <a:latin typeface="Arial"/>
                <a:cs typeface="Arial"/>
              </a:rPr>
              <a:t>If no device is available that has a wired connection, it may be necessary to configure the wireless client software on the laptop or tablet first.</a:t>
            </a:r>
            <a:endParaRPr lang="en-US" sz="1300" dirty="0">
              <a:ea typeface="Calibri" panose="020F0502020204030204"/>
              <a:cs typeface="Calibri" panose="020F0502020204030204"/>
            </a:endParaRPr>
          </a:p>
          <a:p>
            <a:pPr marL="285750" indent="-285750">
              <a:buFont typeface="Arial"/>
              <a:buChar char="•"/>
            </a:pPr>
            <a:endParaRPr lang="en-US" sz="1300" dirty="0">
              <a:solidFill>
                <a:srgbClr val="000000"/>
              </a:solidFill>
              <a:latin typeface="Arial"/>
              <a:cs typeface="Arial"/>
            </a:endParaRPr>
          </a:p>
          <a:p>
            <a:pPr marL="285750" indent="-285750">
              <a:buFont typeface="Arial"/>
              <a:buChar char="•"/>
            </a:pPr>
            <a:r>
              <a:rPr lang="en-US" sz="1300" dirty="0">
                <a:solidFill>
                  <a:srgbClr val="000000"/>
                </a:solidFill>
                <a:latin typeface="Arial"/>
                <a:cs typeface="Arial"/>
              </a:rPr>
              <a:t>To connect to the router using a wired connection:</a:t>
            </a:r>
            <a:endParaRPr lang="en-US" sz="1300" dirty="0">
              <a:solidFill>
                <a:srgbClr val="000000"/>
              </a:solidFill>
              <a:latin typeface="Calibri" panose="020F0502020204030204"/>
              <a:cs typeface="Calibri" panose="020F0502020204030204"/>
            </a:endParaRPr>
          </a:p>
          <a:p>
            <a:pPr marL="742950" lvl="1" indent="-285750">
              <a:buFont typeface="Arial"/>
              <a:buChar char="•"/>
            </a:pPr>
            <a:r>
              <a:rPr lang="en-US" sz="1300" dirty="0">
                <a:solidFill>
                  <a:srgbClr val="000000"/>
                </a:solidFill>
                <a:latin typeface="Arial"/>
                <a:cs typeface="Arial"/>
              </a:rPr>
              <a:t>Plug an Ethernet patch cable into the network port on the computer. </a:t>
            </a:r>
            <a:endParaRPr lang="en-US" sz="1300" dirty="0">
              <a:solidFill>
                <a:srgbClr val="000000"/>
              </a:solidFill>
              <a:latin typeface="Calibri" panose="020F0502020204030204"/>
              <a:cs typeface="Calibri" panose="020F0502020204030204"/>
            </a:endParaRPr>
          </a:p>
          <a:p>
            <a:pPr marL="742950" lvl="1" indent="-285750">
              <a:buFont typeface="Arial"/>
              <a:buChar char="•"/>
            </a:pPr>
            <a:r>
              <a:rPr lang="en-US" sz="1300" dirty="0">
                <a:solidFill>
                  <a:srgbClr val="000000"/>
                </a:solidFill>
                <a:latin typeface="Arial"/>
                <a:cs typeface="Arial"/>
              </a:rPr>
              <a:t>Plug the other end into a LAN port on the router. </a:t>
            </a:r>
            <a:endParaRPr lang="en-US" sz="1300" dirty="0">
              <a:solidFill>
                <a:srgbClr val="000000"/>
              </a:solidFill>
              <a:latin typeface="Calibri" panose="020F0502020204030204"/>
              <a:cs typeface="Calibri" panose="020F0502020204030204"/>
            </a:endParaRPr>
          </a:p>
          <a:p>
            <a:pPr marL="742950" lvl="1" indent="-285750">
              <a:buFont typeface="Arial"/>
              <a:buChar char="•"/>
            </a:pPr>
            <a:r>
              <a:rPr lang="en-US" sz="1300" dirty="0">
                <a:solidFill>
                  <a:srgbClr val="000000"/>
                </a:solidFill>
                <a:latin typeface="Arial"/>
                <a:cs typeface="Arial"/>
              </a:rPr>
              <a:t>Do not plug the cable into the port or interface that is labeled “Internet” as it will connect to the DSL or cable modem. </a:t>
            </a:r>
            <a:endParaRPr lang="en-US" sz="1300" dirty="0">
              <a:solidFill>
                <a:srgbClr val="000000"/>
              </a:solidFill>
              <a:latin typeface="Calibri" panose="020F0502020204030204"/>
              <a:cs typeface="Calibri" panose="020F0502020204030204"/>
            </a:endParaRPr>
          </a:p>
          <a:p>
            <a:pPr lvl="1"/>
            <a:endParaRPr lang="en-US" sz="1300" dirty="0">
              <a:solidFill>
                <a:srgbClr val="000000"/>
              </a:solidFill>
              <a:latin typeface="Arial"/>
              <a:cs typeface="Arial"/>
            </a:endParaRPr>
          </a:p>
          <a:p>
            <a:pPr marL="285750" indent="-285750">
              <a:buFont typeface="Arial"/>
              <a:buChar char="•"/>
            </a:pPr>
            <a:r>
              <a:rPr lang="en-US" sz="1300" dirty="0">
                <a:solidFill>
                  <a:srgbClr val="000000"/>
                </a:solidFill>
                <a:latin typeface="Arial"/>
                <a:cs typeface="Arial"/>
              </a:rPr>
              <a:t>Some home routers may have a built-in modem for internet connections. </a:t>
            </a:r>
            <a:endParaRPr lang="en-US" sz="1300" dirty="0">
              <a:solidFill>
                <a:srgbClr val="000000"/>
              </a:solidFill>
              <a:latin typeface="Calibri" panose="020F0502020204030204"/>
              <a:cs typeface="Calibri" panose="020F0502020204030204"/>
            </a:endParaRPr>
          </a:p>
          <a:p>
            <a:pPr marL="742950" lvl="1" indent="-285750">
              <a:buFont typeface="Arial"/>
              <a:buChar char="•"/>
            </a:pPr>
            <a:r>
              <a:rPr lang="en-US" sz="1300" dirty="0">
                <a:solidFill>
                  <a:srgbClr val="000000"/>
                </a:solidFill>
                <a:latin typeface="Arial"/>
                <a:cs typeface="Arial"/>
              </a:rPr>
              <a:t>If so, verify that the type of connection is correct for your internet service. </a:t>
            </a:r>
            <a:endParaRPr lang="en-US" sz="1300" dirty="0">
              <a:solidFill>
                <a:srgbClr val="000000"/>
              </a:solidFill>
              <a:latin typeface="Calibri" panose="020F0502020204030204"/>
              <a:cs typeface="Calibri" panose="020F0502020204030204"/>
            </a:endParaRPr>
          </a:p>
          <a:p>
            <a:pPr marL="742950" lvl="1" indent="-285750">
              <a:buFont typeface="Arial"/>
              <a:buChar char="•"/>
            </a:pPr>
            <a:endParaRPr lang="en-US" sz="1300" dirty="0">
              <a:solidFill>
                <a:srgbClr val="000000"/>
              </a:solidFill>
              <a:latin typeface="Arial"/>
              <a:cs typeface="Arial"/>
            </a:endParaRPr>
          </a:p>
          <a:p>
            <a:pPr marL="285750" indent="-285750">
              <a:buFont typeface="Arial"/>
              <a:buChar char="•"/>
            </a:pPr>
            <a:r>
              <a:rPr lang="en-US" sz="1300" dirty="0">
                <a:solidFill>
                  <a:srgbClr val="000000"/>
                </a:solidFill>
                <a:latin typeface="Arial"/>
                <a:cs typeface="Arial"/>
              </a:rPr>
              <a:t>A cable modem connection will have a coaxial terminal to accept a BNC-type connector. </a:t>
            </a:r>
            <a:endParaRPr lang="en-US" sz="1300" dirty="0">
              <a:solidFill>
                <a:srgbClr val="000000"/>
              </a:solidFill>
              <a:latin typeface="Calibri" panose="020F0502020204030204"/>
              <a:cs typeface="Calibri" panose="020F0502020204030204"/>
            </a:endParaRPr>
          </a:p>
          <a:p>
            <a:pPr marL="285750" indent="-285750">
              <a:buFont typeface="Arial"/>
              <a:buChar char="•"/>
            </a:pPr>
            <a:endParaRPr lang="en-US" sz="1300" dirty="0">
              <a:solidFill>
                <a:srgbClr val="000000"/>
              </a:solidFill>
              <a:latin typeface="Arial"/>
              <a:cs typeface="Arial"/>
            </a:endParaRPr>
          </a:p>
          <a:p>
            <a:pPr marL="285750" indent="-285750">
              <a:buFont typeface="Arial"/>
              <a:buChar char="•"/>
            </a:pPr>
            <a:r>
              <a:rPr lang="en-US" sz="1300" dirty="0">
                <a:solidFill>
                  <a:srgbClr val="000000"/>
                </a:solidFill>
                <a:latin typeface="Arial"/>
                <a:cs typeface="Arial"/>
              </a:rPr>
              <a:t>A DSL connection will have a port for a telephone-type cable, usually an RJ-11 connector.</a:t>
            </a:r>
            <a:endParaRPr lang="en-US" sz="1300" dirty="0">
              <a:ea typeface="Calibri" panose="020F0502020204030204"/>
              <a:cs typeface="Calibri" panose="020F0502020204030204"/>
            </a:endParaRPr>
          </a:p>
          <a:p>
            <a:endParaRPr lang="en-US" sz="1300" dirty="0">
              <a:solidFill>
                <a:srgbClr val="000000"/>
              </a:solidFill>
              <a:latin typeface="Arial"/>
              <a:cs typeface="Arial"/>
            </a:endParaRPr>
          </a:p>
          <a:p>
            <a:pPr>
              <a:lnSpc>
                <a:spcPts val="2000"/>
              </a:lnSpc>
            </a:pPr>
            <a:endParaRPr lang="en-US" sz="13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Set Up a Home Router</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First Time Setup </a:t>
            </a:r>
            <a:r>
              <a:rPr lang="en-US">
                <a:latin typeface="Arial"/>
                <a:cs typeface="Arial"/>
              </a:rPr>
              <a:t>(Cont.)</a:t>
            </a:r>
            <a:endParaRPr lang="en-US"/>
          </a:p>
        </p:txBody>
      </p:sp>
      <p:sp>
        <p:nvSpPr>
          <p:cNvPr id="5" name="Text 2"/>
          <p:cNvSpPr/>
          <p:nvPr/>
        </p:nvSpPr>
        <p:spPr>
          <a:xfrm>
            <a:off x="354673" y="1905161"/>
            <a:ext cx="8229600" cy="2574299"/>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cs typeface="Arial"/>
              </a:rPr>
              <a:t>After confirming that the computer is connected to the network router and the link lights on the NIC indicate a working connection, the computer needs an IP address. </a:t>
            </a:r>
            <a:endParaRPr lang="en-US" dirty="0">
              <a:solidFill>
                <a:srgbClr val="000000"/>
              </a:solidFill>
              <a:latin typeface="Calibri"/>
              <a:ea typeface="Calibri"/>
              <a:cs typeface="Calibri"/>
            </a:endParaRPr>
          </a:p>
          <a:p>
            <a:pPr marL="285750" indent="-285750">
              <a:buFont typeface="Arial"/>
              <a:buChar char="•"/>
            </a:pPr>
            <a:endParaRPr lang="en-US" sz="1400" dirty="0">
              <a:solidFill>
                <a:srgbClr val="000000"/>
              </a:solidFill>
              <a:latin typeface="Arial"/>
              <a:cs typeface="Arial"/>
            </a:endParaRPr>
          </a:p>
          <a:p>
            <a:pPr marL="285750" indent="-285750">
              <a:buFont typeface="Arial"/>
              <a:buChar char="•"/>
            </a:pPr>
            <a:r>
              <a:rPr lang="en-US" sz="1400" dirty="0">
                <a:solidFill>
                  <a:srgbClr val="000000"/>
                </a:solidFill>
                <a:latin typeface="Arial"/>
                <a:cs typeface="Arial"/>
              </a:rPr>
              <a:t>Most network routers are set up so that the computer receives an IP address automatically from a local DHCP server automatically configured on the wireless router. </a:t>
            </a:r>
            <a:endParaRPr lang="en-US" dirty="0">
              <a:solidFill>
                <a:srgbClr val="000000"/>
              </a:solidFill>
              <a:latin typeface="Calibri"/>
              <a:ea typeface="Calibri"/>
              <a:cs typeface="Calibri"/>
            </a:endParaRPr>
          </a:p>
          <a:p>
            <a:pPr marL="285750" indent="-285750">
              <a:buFont typeface="Arial"/>
              <a:buChar char="•"/>
            </a:pPr>
            <a:endParaRPr lang="en-US" sz="1400" dirty="0">
              <a:solidFill>
                <a:srgbClr val="000000"/>
              </a:solidFill>
              <a:latin typeface="Arial"/>
              <a:cs typeface="Arial"/>
            </a:endParaRPr>
          </a:p>
          <a:p>
            <a:pPr marL="285750" indent="-285750">
              <a:buFont typeface="Arial"/>
              <a:buChar char="•"/>
            </a:pPr>
            <a:r>
              <a:rPr lang="en-US" sz="1400" dirty="0">
                <a:solidFill>
                  <a:srgbClr val="000000"/>
                </a:solidFill>
                <a:latin typeface="Arial"/>
                <a:cs typeface="Arial"/>
              </a:rPr>
              <a:t>If the computer does not have an IP address:</a:t>
            </a:r>
            <a:endParaRPr lang="en-US" dirty="0">
              <a:solidFill>
                <a:srgbClr val="000000"/>
              </a:solidFill>
              <a:latin typeface="Calibri"/>
              <a:cs typeface="Calibri"/>
            </a:endParaRPr>
          </a:p>
          <a:p>
            <a:pPr marL="742950" lvl="1" indent="-285750">
              <a:buFont typeface="Arial"/>
              <a:buChar char="•"/>
            </a:pPr>
            <a:r>
              <a:rPr lang="en-US" sz="1400" dirty="0">
                <a:solidFill>
                  <a:srgbClr val="000000"/>
                </a:solidFill>
                <a:latin typeface="Arial"/>
                <a:cs typeface="Arial"/>
              </a:rPr>
              <a:t>Check the router documentation.</a:t>
            </a:r>
            <a:endParaRPr lang="en-US" dirty="0">
              <a:solidFill>
                <a:srgbClr val="000000"/>
              </a:solidFill>
              <a:latin typeface="Calibri"/>
              <a:cs typeface="Calibri"/>
            </a:endParaRPr>
          </a:p>
          <a:p>
            <a:pPr marL="742950" lvl="1" indent="-285750">
              <a:buFont typeface="Arial"/>
              <a:buChar char="•"/>
            </a:pPr>
            <a:r>
              <a:rPr lang="en-US" sz="1400" dirty="0">
                <a:solidFill>
                  <a:srgbClr val="000000"/>
                </a:solidFill>
                <a:latin typeface="Arial"/>
                <a:cs typeface="Arial"/>
              </a:rPr>
              <a:t>Configure the PC or tablet with a unique IP address, subnet mask, default gateway, and DNS information.</a:t>
            </a:r>
            <a:endParaRPr lang="en-US" dirty="0">
              <a:latin typeface="Calibri"/>
              <a:ea typeface="Calibri"/>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extLst>
      <p:ext uri="{BB962C8B-B14F-4D97-AF65-F5344CB8AC3E}">
        <p14:creationId xmlns:p14="http://schemas.microsoft.com/office/powerpoint/2010/main" val="189694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Set Up a Home Router</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Design Considerations</a:t>
            </a:r>
          </a:p>
        </p:txBody>
      </p:sp>
      <p:sp>
        <p:nvSpPr>
          <p:cNvPr id="5" name="Text 2"/>
          <p:cNvSpPr/>
          <p:nvPr/>
        </p:nvSpPr>
        <p:spPr>
          <a:xfrm>
            <a:off x="391042" y="1963257"/>
            <a:ext cx="8229600" cy="1468979"/>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000000"/>
                </a:solidFill>
                <a:latin typeface="Arial"/>
                <a:cs typeface="Arial"/>
              </a:rPr>
              <a:t>Before entering the configuration utility, or manually configuring the router through a web browser, you should consider how your network will be used. </a:t>
            </a:r>
            <a:endParaRPr lang="en-US" dirty="0">
              <a:solidFill>
                <a:srgbClr val="000000"/>
              </a:solidFill>
              <a:latin typeface="Calibri" panose="020F0502020204030204"/>
              <a:cs typeface="Calibri" panose="020F0502020204030204"/>
            </a:endParaRPr>
          </a:p>
          <a:p>
            <a:pPr marL="285750" indent="-285750">
              <a:lnSpc>
                <a:spcPts val="2000"/>
              </a:lnSpc>
              <a:buFont typeface="Arial"/>
              <a:buChar char="•"/>
            </a:pPr>
            <a:endParaRPr lang="en-US" sz="1400" dirty="0">
              <a:solidFill>
                <a:srgbClr val="000000"/>
              </a:solidFill>
              <a:latin typeface="Arial"/>
              <a:cs typeface="Arial"/>
            </a:endParaRPr>
          </a:p>
          <a:p>
            <a:pPr marL="285750" indent="-285750">
              <a:lnSpc>
                <a:spcPts val="2000"/>
              </a:lnSpc>
              <a:buFont typeface="Arial"/>
              <a:buChar char="•"/>
            </a:pPr>
            <a:r>
              <a:rPr lang="en-US" sz="1400" dirty="0">
                <a:solidFill>
                  <a:srgbClr val="000000"/>
                </a:solidFill>
                <a:latin typeface="Arial"/>
                <a:cs typeface="Arial"/>
              </a:rPr>
              <a:t>You do not want to configure the router and have that configuration limit what you are able to do on the network, nor do you want to leave your network unprotected.</a:t>
            </a:r>
            <a:endParaRPr lang="en-US" dirty="0">
              <a:solidFill>
                <a:srgbClr val="000000"/>
              </a:solidFill>
              <a:latin typeface="Calibri" panose="020F0502020204030204"/>
              <a:ea typeface="Calibri" panose="020F0502020204030204"/>
              <a:cs typeface="Calibri" panose="020F0502020204030204"/>
            </a:endParaRPr>
          </a:p>
        </p:txBody>
      </p:sp>
      <p:graphicFrame>
        <p:nvGraphicFramePr>
          <p:cNvPr id="4" name="Tabela 5">
            <a:extLst>
              <a:ext uri="{FF2B5EF4-FFF2-40B4-BE49-F238E27FC236}">
                <a16:creationId xmlns:a16="http://schemas.microsoft.com/office/drawing/2014/main" id="{58E754F7-1404-6F0B-2ECB-6B3176099FF5}"/>
              </a:ext>
            </a:extLst>
          </p:cNvPr>
          <p:cNvGraphicFramePr>
            <a:graphicFrameLocks noGrp="1"/>
          </p:cNvGraphicFramePr>
          <p:nvPr/>
        </p:nvGraphicFramePr>
        <p:xfrm>
          <a:off x="90135" y="3745577"/>
          <a:ext cx="8968142" cy="1478280"/>
        </p:xfrm>
        <a:graphic>
          <a:graphicData uri="http://schemas.openxmlformats.org/drawingml/2006/table">
            <a:tbl>
              <a:tblPr firstRow="1" bandRow="1">
                <a:tableStyleId>{5C22544A-7EE6-4342-B048-85BDC9FD1C3A}</a:tableStyleId>
              </a:tblPr>
              <a:tblGrid>
                <a:gridCol w="1886682">
                  <a:extLst>
                    <a:ext uri="{9D8B030D-6E8A-4147-A177-3AD203B41FA5}">
                      <a16:colId xmlns:a16="http://schemas.microsoft.com/office/drawing/2014/main" val="1393028443"/>
                    </a:ext>
                  </a:extLst>
                </a:gridCol>
                <a:gridCol w="7081460">
                  <a:extLst>
                    <a:ext uri="{9D8B030D-6E8A-4147-A177-3AD203B41FA5}">
                      <a16:colId xmlns:a16="http://schemas.microsoft.com/office/drawing/2014/main" val="3505436540"/>
                    </a:ext>
                  </a:extLst>
                </a:gridCol>
              </a:tblGrid>
              <a:tr h="370840">
                <a:tc>
                  <a:txBody>
                    <a:bodyPr/>
                    <a:lstStyle/>
                    <a:p>
                      <a:pPr lvl="0">
                        <a:buNone/>
                      </a:pPr>
                      <a:r>
                        <a:rPr lang="en-US" sz="1300" b="1" i="0" u="none" strike="noStrike" noProof="0" dirty="0">
                          <a:solidFill>
                            <a:schemeClr val="tx1"/>
                          </a:solidFill>
                          <a:latin typeface="Arial"/>
                        </a:rPr>
                        <a:t>What should my network be called?</a:t>
                      </a:r>
                      <a:endParaRPr lang="pt-BR" sz="1300" b="1">
                        <a:solidFill>
                          <a:schemeClr val="tx1"/>
                        </a:solidFill>
                        <a:latin typeface="Arial"/>
                      </a:endParaRPr>
                    </a:p>
                  </a:txBody>
                  <a:tcPr anchor="ctr">
                    <a:solidFill>
                      <a:srgbClr val="CFD5EA"/>
                    </a:solidFill>
                  </a:tcPr>
                </a:tc>
                <a:tc>
                  <a:txBody>
                    <a:bodyPr/>
                    <a:lstStyle/>
                    <a:p>
                      <a:pPr marL="28575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If SSID broadcasting is on, the SSID name will be seen by all wireless clients within your signal range. </a:t>
                      </a:r>
                      <a:endParaRPr lang="pt-BR" sz="1300" b="0" i="0" u="none" strike="noStrike" noProof="0" dirty="0">
                        <a:solidFill>
                          <a:schemeClr val="tx1"/>
                        </a:solidFill>
                        <a:latin typeface="Arial"/>
                      </a:endParaRPr>
                    </a:p>
                    <a:p>
                      <a:pPr marL="28575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Many times, the SSID gives away too much information about the network to unknown client devices. </a:t>
                      </a:r>
                      <a:endParaRPr lang="pt-BR" sz="1300" b="0" i="0" u="none" strike="noStrike" noProof="0" dirty="0">
                        <a:solidFill>
                          <a:schemeClr val="tx1"/>
                        </a:solidFill>
                        <a:latin typeface="Arial"/>
                      </a:endParaRPr>
                    </a:p>
                    <a:p>
                      <a:pPr marL="28575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It is not a good practice to include the device model or brand name as part of the SSID. </a:t>
                      </a:r>
                      <a:endParaRPr lang="pt-BR" sz="1300" b="0" i="0" u="none" strike="noStrike" noProof="0" dirty="0">
                        <a:solidFill>
                          <a:schemeClr val="tx1"/>
                        </a:solidFill>
                        <a:latin typeface="Arial"/>
                      </a:endParaRPr>
                    </a:p>
                    <a:p>
                      <a:pPr marL="28575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Wireless devices have default settings that are easy to find on the internet, as well as known security weaknesses.</a:t>
                      </a:r>
                      <a:endParaRPr lang="pt-BR" sz="1300" b="0" i="0" u="none" strike="noStrike" noProof="0" dirty="0">
                        <a:solidFill>
                          <a:schemeClr val="tx1"/>
                        </a:solidFill>
                        <a:latin typeface="Arial"/>
                      </a:endParaRPr>
                    </a:p>
                  </a:txBody>
                  <a:tcPr anchor="ctr">
                    <a:solidFill>
                      <a:srgbClr val="CFD5EA"/>
                    </a:solidFill>
                  </a:tcPr>
                </a:tc>
                <a:extLst>
                  <a:ext uri="{0D108BD9-81ED-4DB2-BD59-A6C34878D82A}">
                    <a16:rowId xmlns:a16="http://schemas.microsoft.com/office/drawing/2014/main" val="2425419447"/>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extLst>
      <p:ext uri="{BB962C8B-B14F-4D97-AF65-F5344CB8AC3E}">
        <p14:creationId xmlns:p14="http://schemas.microsoft.com/office/powerpoint/2010/main" val="343093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Set Up a Home Router</a:t>
            </a:r>
          </a:p>
        </p:txBody>
      </p:sp>
      <p:sp>
        <p:nvSpPr>
          <p:cNvPr id="3" name="Text 0"/>
          <p:cNvSpPr>
            <a:spLocks noGrp="1"/>
          </p:cNvSpPr>
          <p:nvPr>
            <p:ph type="body" idx="100" hasCustomPrompt="1"/>
          </p:nvPr>
        </p:nvSpPr>
        <p:spPr>
          <a:xfrm>
            <a:off x="0" y="1131570"/>
            <a:ext cx="9144000" cy="37525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Design Considerations (Cont.)</a:t>
            </a:r>
            <a:endParaRPr lang="en-US" dirty="0"/>
          </a:p>
        </p:txBody>
      </p:sp>
      <p:graphicFrame>
        <p:nvGraphicFramePr>
          <p:cNvPr id="7" name="Tabela 5">
            <a:extLst>
              <a:ext uri="{FF2B5EF4-FFF2-40B4-BE49-F238E27FC236}">
                <a16:creationId xmlns:a16="http://schemas.microsoft.com/office/drawing/2014/main" id="{2F59AE61-1B81-CA26-DC36-FEB64966D2F2}"/>
              </a:ext>
            </a:extLst>
          </p:cNvPr>
          <p:cNvGraphicFramePr>
            <a:graphicFrameLocks noGrp="1"/>
          </p:cNvGraphicFramePr>
          <p:nvPr/>
        </p:nvGraphicFramePr>
        <p:xfrm>
          <a:off x="82809" y="1950480"/>
          <a:ext cx="8968135" cy="3154680"/>
        </p:xfrm>
        <a:graphic>
          <a:graphicData uri="http://schemas.openxmlformats.org/drawingml/2006/table">
            <a:tbl>
              <a:tblPr firstRow="1" bandRow="1">
                <a:tableStyleId>{5C22544A-7EE6-4342-B048-85BDC9FD1C3A}</a:tableStyleId>
              </a:tblPr>
              <a:tblGrid>
                <a:gridCol w="1904999">
                  <a:extLst>
                    <a:ext uri="{9D8B030D-6E8A-4147-A177-3AD203B41FA5}">
                      <a16:colId xmlns:a16="http://schemas.microsoft.com/office/drawing/2014/main" val="1393028443"/>
                    </a:ext>
                  </a:extLst>
                </a:gridCol>
                <a:gridCol w="7063136">
                  <a:extLst>
                    <a:ext uri="{9D8B030D-6E8A-4147-A177-3AD203B41FA5}">
                      <a16:colId xmlns:a16="http://schemas.microsoft.com/office/drawing/2014/main" val="3505436540"/>
                    </a:ext>
                  </a:extLst>
                </a:gridCol>
              </a:tblGrid>
              <a:tr h="527538">
                <a:tc>
                  <a:txBody>
                    <a:bodyPr/>
                    <a:lstStyle/>
                    <a:p>
                      <a:pPr lvl="0">
                        <a:buNone/>
                      </a:pPr>
                      <a:r>
                        <a:rPr lang="en-US" sz="1300" b="1" i="0" u="none" strike="noStrike" noProof="0" dirty="0">
                          <a:solidFill>
                            <a:schemeClr val="tx1"/>
                          </a:solidFill>
                          <a:latin typeface="Arial"/>
                        </a:rPr>
                        <a:t>What types of devices will attach to my network? </a:t>
                      </a:r>
                      <a:endParaRPr lang="pt-BR" sz="1300" b="1">
                        <a:solidFill>
                          <a:schemeClr val="tx1"/>
                        </a:solidFill>
                        <a:latin typeface="Arial"/>
                      </a:endParaRPr>
                    </a:p>
                  </a:txBody>
                  <a:tcPr anchor="ctr">
                    <a:solidFill>
                      <a:srgbClr val="E9EBF5"/>
                    </a:solidFill>
                  </a:tcPr>
                </a:tc>
                <a:tc>
                  <a:txBody>
                    <a:bodyPr/>
                    <a:lstStyle/>
                    <a:p>
                      <a:pPr marL="285750" marR="0" lvl="0" indent="-285750" algn="l">
                        <a:lnSpc>
                          <a:spcPct val="100000"/>
                        </a:lnSpc>
                        <a:spcBef>
                          <a:spcPts val="0"/>
                        </a:spcBef>
                        <a:spcAft>
                          <a:spcPts val="0"/>
                        </a:spcAft>
                        <a:buClr>
                          <a:srgbClr val="000000"/>
                        </a:buClr>
                        <a:buFont typeface="Arial"/>
                        <a:buChar char="•"/>
                      </a:pPr>
                      <a:r>
                        <a:rPr lang="en-US" sz="1300" b="0" i="0" u="none" strike="noStrike" noProof="0" dirty="0">
                          <a:solidFill>
                            <a:schemeClr val="tx1"/>
                          </a:solidFill>
                          <a:latin typeface="Arial"/>
                        </a:rPr>
                        <a:t>Wireless devices contain radio transmitter/receivers that function within a specific frequency range. </a:t>
                      </a:r>
                      <a:endParaRPr lang="pt-BR" sz="1300" dirty="0">
                        <a:solidFill>
                          <a:schemeClr val="tx1"/>
                        </a:solidFill>
                        <a:latin typeface="Arial"/>
                      </a:endParaRPr>
                    </a:p>
                    <a:p>
                      <a:pPr marL="285750" marR="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If a device only has the necessary radio for 802.11 b/g, it will not connect if the wireless router or access point is configured to only accept 802.11n or 802.11ac standards. </a:t>
                      </a:r>
                      <a:endParaRPr lang="pt-BR" sz="1300" dirty="0">
                        <a:solidFill>
                          <a:schemeClr val="tx1"/>
                        </a:solidFill>
                        <a:latin typeface="Arial"/>
                      </a:endParaRPr>
                    </a:p>
                    <a:p>
                      <a:pPr marL="285750" marR="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If all devices support the same standard, the network will work at its optimum speed. </a:t>
                      </a:r>
                      <a:endParaRPr lang="pt-BR" sz="1300" dirty="0">
                        <a:solidFill>
                          <a:schemeClr val="tx1"/>
                        </a:solidFill>
                        <a:latin typeface="Arial"/>
                      </a:endParaRPr>
                    </a:p>
                    <a:p>
                      <a:pPr marL="285750" marR="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If you have devices that do not support the n or ac standards, then you will have to enable legacy mode. </a:t>
                      </a:r>
                      <a:endParaRPr lang="pt-BR" sz="1300" dirty="0">
                        <a:solidFill>
                          <a:schemeClr val="tx1"/>
                        </a:solidFill>
                        <a:latin typeface="Arial"/>
                      </a:endParaRPr>
                    </a:p>
                    <a:p>
                      <a:pPr marL="285750" marR="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A legacy mode wireless network environment varies between router models. </a:t>
                      </a:r>
                      <a:endParaRPr lang="pt-BR" sz="1300" dirty="0">
                        <a:solidFill>
                          <a:schemeClr val="tx1"/>
                        </a:solidFill>
                        <a:latin typeface="Arial"/>
                      </a:endParaRPr>
                    </a:p>
                    <a:p>
                      <a:pPr marL="285750" marR="0" lvl="0" indent="-285750" algn="l">
                        <a:lnSpc>
                          <a:spcPct val="100000"/>
                        </a:lnSpc>
                        <a:spcBef>
                          <a:spcPts val="0"/>
                        </a:spcBef>
                        <a:spcAft>
                          <a:spcPts val="0"/>
                        </a:spcAft>
                        <a:buFont typeface="Arial"/>
                        <a:buChar char="•"/>
                      </a:pPr>
                      <a:r>
                        <a:rPr lang="en-US" sz="1300" b="0" i="0" u="none" strike="noStrike" noProof="0" dirty="0">
                          <a:solidFill>
                            <a:schemeClr val="tx1"/>
                          </a:solidFill>
                          <a:latin typeface="Arial"/>
                        </a:rPr>
                        <a:t>This environment provides easy access for legacy devices that need a wireless connection.</a:t>
                      </a:r>
                      <a:endParaRPr lang="pt-BR" sz="1300">
                        <a:solidFill>
                          <a:schemeClr val="tx1"/>
                        </a:solidFill>
                        <a:latin typeface="Arial"/>
                      </a:endParaRPr>
                    </a:p>
                  </a:txBody>
                  <a:tcPr anchor="ctr">
                    <a:solidFill>
                      <a:srgbClr val="E9EBF5"/>
                    </a:solidFill>
                  </a:tcPr>
                </a:tc>
                <a:extLst>
                  <a:ext uri="{0D108BD9-81ED-4DB2-BD59-A6C34878D82A}">
                    <a16:rowId xmlns:a16="http://schemas.microsoft.com/office/drawing/2014/main" val="1522673897"/>
                  </a:ext>
                </a:extLst>
              </a:tr>
              <a:tr h="370840">
                <a:tc>
                  <a:txBody>
                    <a:bodyPr/>
                    <a:lstStyle/>
                    <a:p>
                      <a:pPr lvl="0">
                        <a:buNone/>
                      </a:pPr>
                      <a:r>
                        <a:rPr lang="en-US" sz="1300" b="1" i="0" u="none" strike="noStrike" noProof="0" dirty="0">
                          <a:solidFill>
                            <a:schemeClr val="tx1"/>
                          </a:solidFill>
                          <a:latin typeface="Arial"/>
                        </a:rPr>
                        <a:t>How Do I Add New Devices?</a:t>
                      </a:r>
                      <a:endParaRPr lang="pt-BR" sz="1300" b="1">
                        <a:solidFill>
                          <a:schemeClr val="tx1"/>
                        </a:solidFill>
                        <a:latin typeface="Arial"/>
                      </a:endParaRPr>
                    </a:p>
                  </a:txBody>
                  <a:tcPr anchor="ctr">
                    <a:solidFill>
                      <a:srgbClr val="CFD5EA"/>
                    </a:solidFill>
                  </a:tcPr>
                </a:tc>
                <a:tc>
                  <a:txBody>
                    <a:bodyPr/>
                    <a:lstStyle/>
                    <a:p>
                      <a:pPr marL="285750" marR="0" lvl="0" indent="-285750" algn="l">
                        <a:lnSpc>
                          <a:spcPct val="100000"/>
                        </a:lnSpc>
                        <a:spcBef>
                          <a:spcPts val="0"/>
                        </a:spcBef>
                        <a:spcAft>
                          <a:spcPts val="0"/>
                        </a:spcAft>
                        <a:buClr>
                          <a:srgbClr val="000000"/>
                        </a:buClr>
                        <a:buFont typeface="Arial"/>
                        <a:buChar char="•"/>
                      </a:pPr>
                      <a:r>
                        <a:rPr lang="en-US" sz="1300" b="0" i="0" u="none" strike="noStrike" noProof="0" dirty="0">
                          <a:latin typeface="Arial"/>
                        </a:rPr>
                        <a:t>The decision regarding who can access your home network should be determined by how you plan to use the network. </a:t>
                      </a:r>
                      <a:endParaRPr lang="en-US" dirty="0"/>
                    </a:p>
                    <a:p>
                      <a:pPr marL="285750" marR="0" lvl="0" indent="-285750" algn="l">
                        <a:lnSpc>
                          <a:spcPct val="100000"/>
                        </a:lnSpc>
                        <a:spcBef>
                          <a:spcPts val="0"/>
                        </a:spcBef>
                        <a:spcAft>
                          <a:spcPts val="0"/>
                        </a:spcAft>
                        <a:buClr>
                          <a:srgbClr val="000000"/>
                        </a:buClr>
                        <a:buFont typeface="Arial"/>
                        <a:buChar char="•"/>
                      </a:pPr>
                      <a:r>
                        <a:rPr lang="en-US" sz="1300" b="0" i="0" u="none" strike="noStrike" noProof="0" dirty="0">
                          <a:latin typeface="Arial"/>
                        </a:rPr>
                        <a:t>On some wireless routers, it is possible to set up guest access. </a:t>
                      </a:r>
                    </a:p>
                    <a:p>
                      <a:pPr marL="285750" marR="0" lvl="0" indent="-285750" algn="l">
                        <a:lnSpc>
                          <a:spcPct val="100000"/>
                        </a:lnSpc>
                        <a:spcBef>
                          <a:spcPts val="0"/>
                        </a:spcBef>
                        <a:spcAft>
                          <a:spcPts val="0"/>
                        </a:spcAft>
                        <a:buClr>
                          <a:srgbClr val="000000"/>
                        </a:buClr>
                        <a:buFont typeface="Arial"/>
                        <a:buChar char="•"/>
                      </a:pPr>
                      <a:r>
                        <a:rPr lang="en-US" sz="1300" b="0" i="0" u="none" strike="noStrike" noProof="0" dirty="0">
                          <a:latin typeface="Arial"/>
                        </a:rPr>
                        <a:t>This is a special SSID coverage area that allows open access but restricts that access to using the internet only.</a:t>
                      </a:r>
                      <a:endParaRPr lang="en-US" dirty="0"/>
                    </a:p>
                  </a:txBody>
                  <a:tcPr anchor="ctr">
                    <a:solidFill>
                      <a:srgbClr val="CFD5EA"/>
                    </a:solidFill>
                  </a:tcPr>
                </a:tc>
                <a:extLst>
                  <a:ext uri="{0D108BD9-81ED-4DB2-BD59-A6C34878D82A}">
                    <a16:rowId xmlns:a16="http://schemas.microsoft.com/office/drawing/2014/main" val="54964515"/>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409516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Set Up a Home Router</a:t>
            </a:r>
          </a:p>
        </p:txBody>
      </p:sp>
      <p:sp>
        <p:nvSpPr>
          <p:cNvPr id="3" name="Text 0"/>
          <p:cNvSpPr>
            <a:spLocks noGrp="1"/>
          </p:cNvSpPr>
          <p:nvPr>
            <p:ph type="body" idx="100" hasCustomPrompt="1"/>
          </p:nvPr>
        </p:nvSpPr>
        <p:spPr>
          <a:xfrm>
            <a:off x="0" y="1131570"/>
            <a:ext cx="9144000" cy="37525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Design Considerations (Cont.)</a:t>
            </a:r>
            <a:endParaRPr lang="en-US" dirty="0"/>
          </a:p>
        </p:txBody>
      </p:sp>
      <p:sp>
        <p:nvSpPr>
          <p:cNvPr id="4" name="TextBox 3">
            <a:extLst>
              <a:ext uri="{FF2B5EF4-FFF2-40B4-BE49-F238E27FC236}">
                <a16:creationId xmlns:a16="http://schemas.microsoft.com/office/drawing/2014/main" id="{A5735591-5D34-EEAD-7985-FDFA5D5BACD5}"/>
              </a:ext>
            </a:extLst>
          </p:cNvPr>
          <p:cNvSpPr txBox="1"/>
          <p:nvPr/>
        </p:nvSpPr>
        <p:spPr>
          <a:xfrm>
            <a:off x="399317" y="2324466"/>
            <a:ext cx="276591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Arial"/>
                <a:cs typeface="Calibri"/>
              </a:rPr>
              <a:t>The figure shows a wireless setup screen.</a:t>
            </a:r>
            <a:endParaRPr lang="en-US" sz="1400" dirty="0">
              <a:latin typeface="Arial"/>
              <a:cs typeface="Arial"/>
            </a:endParaRPr>
          </a:p>
          <a:p>
            <a:pPr marL="285750" indent="-285750">
              <a:buFont typeface="Arial"/>
              <a:buChar char="•"/>
            </a:pPr>
            <a:endParaRPr lang="en-US" sz="1400" dirty="0">
              <a:latin typeface="Arial"/>
              <a:cs typeface="Calibri"/>
            </a:endParaRPr>
          </a:p>
          <a:p>
            <a:pPr marL="285750" indent="-285750">
              <a:buFont typeface="Arial"/>
              <a:buChar char="•"/>
            </a:pPr>
            <a:r>
              <a:rPr lang="en-US" sz="1400" dirty="0">
                <a:latin typeface="Arial"/>
                <a:cs typeface="Calibri"/>
              </a:rPr>
              <a:t>Some wireless routers may label legacy mode as mixed mode.</a:t>
            </a:r>
            <a:endParaRPr lang="en-US" sz="1400" dirty="0">
              <a:latin typeface="Arial"/>
              <a:cs typeface="Arial"/>
            </a:endParaRPr>
          </a:p>
        </p:txBody>
      </p:sp>
      <p:pic>
        <p:nvPicPr>
          <p:cNvPr id="5" name="Picture 5" descr="Graphical user interface, application&#10;&#10;Description automatically generated">
            <a:extLst>
              <a:ext uri="{FF2B5EF4-FFF2-40B4-BE49-F238E27FC236}">
                <a16:creationId xmlns:a16="http://schemas.microsoft.com/office/drawing/2014/main" id="{D58A9ACD-ED99-171A-1707-0C23CF56762E}"/>
              </a:ext>
            </a:extLst>
          </p:cNvPr>
          <p:cNvPicPr>
            <a:picLocks noChangeAspect="1"/>
          </p:cNvPicPr>
          <p:nvPr/>
        </p:nvPicPr>
        <p:blipFill>
          <a:blip r:embed="rId3"/>
          <a:stretch>
            <a:fillRect/>
          </a:stretch>
        </p:blipFill>
        <p:spPr>
          <a:xfrm>
            <a:off x="3632690" y="1612069"/>
            <a:ext cx="5219699" cy="4198036"/>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398050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Summary</a:t>
            </a:r>
          </a:p>
        </p:txBody>
      </p:sp>
      <p:sp>
        <p:nvSpPr>
          <p:cNvPr id="5" name="Text 2"/>
          <p:cNvSpPr/>
          <p:nvPr/>
        </p:nvSpPr>
        <p:spPr>
          <a:xfrm>
            <a:off x="121545" y="1479402"/>
            <a:ext cx="8985101" cy="4097546"/>
          </a:xfrm>
          <a:prstGeom prst="rect">
            <a:avLst/>
          </a:prstGeom>
          <a:noFill/>
          <a:ln/>
        </p:spPr>
        <p:txBody>
          <a:bodyPr wrap="square" lIns="91440" tIns="45720" rIns="91440" bIns="45720" rtlCol="0" anchor="t"/>
          <a:lstStyle/>
          <a:p>
            <a:pPr marL="285750" indent="-285750">
              <a:buFont typeface="Arial"/>
              <a:buChar char="•"/>
            </a:pPr>
            <a:r>
              <a:rPr lang="en-US" sz="1300" dirty="0">
                <a:latin typeface="Arial"/>
                <a:cs typeface="Arial"/>
              </a:rPr>
              <a:t>Most home networks consist of at least two separate networks with the public network coming in from the service provider. </a:t>
            </a:r>
            <a:endParaRPr lang="en-US" sz="1300" dirty="0">
              <a:latin typeface="Calibri" panose="020F0502020204030204"/>
              <a:cs typeface="Calibri" panose="020F0502020204030204"/>
            </a:endParaRPr>
          </a:p>
          <a:p>
            <a:pPr marL="285750" indent="-285750">
              <a:buFont typeface="Arial"/>
              <a:buChar char="•"/>
            </a:pPr>
            <a:r>
              <a:rPr lang="en-US" sz="1300" dirty="0">
                <a:latin typeface="Arial"/>
                <a:cs typeface="Arial"/>
              </a:rPr>
              <a:t>The router is connected to the internet and is most likely equipped with both wired and wireless capabilities. </a:t>
            </a:r>
            <a:endParaRPr lang="en-US" sz="1300" dirty="0">
              <a:latin typeface="Calibri" panose="020F0502020204030204"/>
              <a:cs typeface="Calibri" panose="020F0502020204030204"/>
            </a:endParaRPr>
          </a:p>
          <a:p>
            <a:pPr marL="285750" indent="-285750">
              <a:buFont typeface="Arial"/>
              <a:buChar char="•"/>
            </a:pPr>
            <a:r>
              <a:rPr lang="en-US" sz="1300" dirty="0">
                <a:latin typeface="Arial"/>
                <a:cs typeface="Arial"/>
              </a:rPr>
              <a:t>A home network is a small LAN with devices that usually connect to an integrated router and to each other to exchange information.</a:t>
            </a:r>
            <a:endParaRPr lang="en-US" sz="1300" dirty="0">
              <a:ea typeface="Calibri" panose="020F0502020204030204"/>
              <a:cs typeface="Calibri" panose="020F0502020204030204"/>
            </a:endParaRPr>
          </a:p>
          <a:p>
            <a:pPr marL="285750" indent="-285750">
              <a:buFont typeface="Arial"/>
              <a:buChar char="•"/>
            </a:pPr>
            <a:r>
              <a:rPr lang="en-US" sz="1300" dirty="0">
                <a:latin typeface="Arial"/>
                <a:cs typeface="Arial"/>
              </a:rPr>
              <a:t>Other types of devices that might be connecting to a home network include desktop computers, gaming systems, smart tv systems, printers, scanners, security cameras, and climate control devices.</a:t>
            </a:r>
            <a:endParaRPr lang="en-US" sz="1300" dirty="0">
              <a:latin typeface="Calibri" panose="020F0502020204030204"/>
              <a:cs typeface="Calibri" panose="020F0502020204030204"/>
            </a:endParaRPr>
          </a:p>
          <a:p>
            <a:pPr marL="285750" indent="-285750">
              <a:buFont typeface="Arial"/>
              <a:buChar char="•"/>
            </a:pPr>
            <a:r>
              <a:rPr lang="en-US" sz="1300" dirty="0">
                <a:latin typeface="Arial"/>
                <a:cs typeface="Arial"/>
              </a:rPr>
              <a:t>Port types for small business and home routers include ethernet ports and internet ports. </a:t>
            </a:r>
            <a:endParaRPr lang="en-US" sz="1300" dirty="0">
              <a:latin typeface="Calibri" panose="020F0502020204030204"/>
              <a:cs typeface="Calibri" panose="020F0502020204030204"/>
            </a:endParaRPr>
          </a:p>
          <a:p>
            <a:pPr marL="285750" indent="-285750">
              <a:buFont typeface="Arial"/>
              <a:buChar char="•"/>
            </a:pPr>
            <a:r>
              <a:rPr lang="en-US" sz="1300" dirty="0">
                <a:latin typeface="Arial"/>
                <a:cs typeface="Arial"/>
              </a:rPr>
              <a:t>Many home routers include wired ports, a radio antenna, and a built-in wireless access point.</a:t>
            </a:r>
            <a:endParaRPr lang="en-US" sz="1300" dirty="0">
              <a:ea typeface="Calibri" panose="020F0502020204030204"/>
              <a:cs typeface="Calibri" panose="020F0502020204030204"/>
            </a:endParaRPr>
          </a:p>
          <a:p>
            <a:pPr marL="285750" indent="-285750">
              <a:buFont typeface="Arial,Sans-Serif"/>
              <a:buChar char="•"/>
            </a:pPr>
            <a:r>
              <a:rPr lang="en-US" sz="1300" dirty="0">
                <a:latin typeface="Arial"/>
                <a:cs typeface="Arial"/>
              </a:rPr>
              <a:t>Wireless technologies use electromagnetic waves to carry information between devices and most frequently use the unlicensed 2.4 GHz and 5 GHz frequency ranges in home networks.</a:t>
            </a:r>
            <a:endParaRPr lang="en-US" sz="1300" dirty="0">
              <a:latin typeface="Calibri" panose="020F0502020204030204"/>
              <a:cs typeface="Calibri" panose="020F0502020204030204"/>
            </a:endParaRPr>
          </a:p>
          <a:p>
            <a:pPr marL="285750" indent="-285750">
              <a:buFont typeface="Arial,Sans-Serif"/>
              <a:buChar char="•"/>
            </a:pPr>
            <a:r>
              <a:rPr lang="en-US" sz="1300" dirty="0">
                <a:latin typeface="Arial"/>
                <a:ea typeface="+mn-lt"/>
                <a:cs typeface="Arial"/>
              </a:rPr>
              <a:t>Bluetooth uses the 2.4 GHz band. </a:t>
            </a:r>
            <a:endParaRPr lang="en-US" sz="1300" dirty="0">
              <a:ea typeface="+mn-lt"/>
              <a:cs typeface="+mn-lt"/>
            </a:endParaRPr>
          </a:p>
          <a:p>
            <a:pPr marL="285750" indent="-285750">
              <a:buFont typeface="Arial,Sans-Serif"/>
              <a:buChar char="•"/>
            </a:pPr>
            <a:r>
              <a:rPr lang="en-US" sz="1300" dirty="0">
                <a:latin typeface="Arial"/>
                <a:ea typeface="+mn-lt"/>
                <a:cs typeface="Arial"/>
              </a:rPr>
              <a:t>Other technologies that use the 2.4 GHz and 5 GHz bands are modern wireless LAN technologies that conform to the various IEEE 802.11 standards. </a:t>
            </a:r>
            <a:endParaRPr lang="en-US" sz="1300" dirty="0">
              <a:ea typeface="+mn-lt"/>
              <a:cs typeface="+mn-lt"/>
            </a:endParaRPr>
          </a:p>
          <a:p>
            <a:pPr marL="285750" indent="-285750">
              <a:buFont typeface="Arial,Sans-Serif"/>
              <a:buChar char="•"/>
            </a:pPr>
            <a:r>
              <a:rPr lang="en-US" sz="1300" dirty="0">
                <a:latin typeface="Arial"/>
                <a:ea typeface="+mn-lt"/>
                <a:cs typeface="Arial"/>
              </a:rPr>
              <a:t>802.11 devices transmit at a much higher power level than Bluetooth technology, giving them a great range and improved throughput.</a:t>
            </a:r>
            <a:endParaRPr lang="en-US" sz="1300" dirty="0">
              <a:ea typeface="+mn-lt"/>
              <a:cs typeface="+mn-lt"/>
            </a:endParaRPr>
          </a:p>
          <a:p>
            <a:pPr marL="285750" indent="-285750">
              <a:buFont typeface="Arial,Sans-Serif"/>
              <a:buChar char="•"/>
            </a:pPr>
            <a:r>
              <a:rPr lang="en-US" sz="1300" dirty="0">
                <a:latin typeface="Arial"/>
                <a:ea typeface="+mn-lt"/>
                <a:cs typeface="Arial"/>
              </a:rPr>
              <a:t>Directly connected devices use an Ethernet patch cable, usually unshielded twisted pair. </a:t>
            </a:r>
            <a:endParaRPr lang="en-US" sz="1300" dirty="0">
              <a:ea typeface="+mn-lt"/>
              <a:cs typeface="+mn-lt"/>
            </a:endParaRPr>
          </a:p>
          <a:p>
            <a:pPr marL="285750" indent="-285750">
              <a:buFont typeface="Arial,Sans-Serif"/>
              <a:buChar char="•"/>
            </a:pPr>
            <a:r>
              <a:rPr lang="en-US" sz="1300" dirty="0">
                <a:latin typeface="Arial"/>
                <a:ea typeface="+mn-lt"/>
                <a:cs typeface="Arial"/>
              </a:rPr>
              <a:t>Category 5e, the most common wiring used in a LAN, is made up of 4 pairs of wires that are twisted to reduce electrical interference.</a:t>
            </a:r>
            <a:endParaRPr lang="en-US" sz="1300" dirty="0"/>
          </a:p>
          <a:p>
            <a:pPr marL="285750" indent="-285750">
              <a:buFont typeface="Arial,Sans-Serif"/>
              <a:buChar char="•"/>
            </a:pPr>
            <a:endParaRPr lang="en-US" sz="1300" dirty="0">
              <a:latin typeface="Arial"/>
              <a:cs typeface="Arial"/>
            </a:endParaRPr>
          </a:p>
          <a:p>
            <a:pPr>
              <a:lnSpc>
                <a:spcPts val="2000"/>
              </a:lnSpc>
            </a:pPr>
            <a:endParaRPr lang="en-US" sz="13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Summary</a:t>
            </a:r>
          </a:p>
        </p:txBody>
      </p:sp>
      <p:sp>
        <p:nvSpPr>
          <p:cNvPr id="5" name="Text 2"/>
          <p:cNvSpPr/>
          <p:nvPr/>
        </p:nvSpPr>
        <p:spPr>
          <a:xfrm>
            <a:off x="180160" y="1517603"/>
            <a:ext cx="8898147" cy="4273062"/>
          </a:xfrm>
          <a:prstGeom prst="rect">
            <a:avLst/>
          </a:prstGeom>
          <a:noFill/>
          <a:ln/>
        </p:spPr>
        <p:txBody>
          <a:bodyPr wrap="square" lIns="91440" tIns="45720" rIns="91440" bIns="45720" rtlCol="0" anchor="t"/>
          <a:lstStyle/>
          <a:p>
            <a:pPr marL="285750" indent="-285750">
              <a:buFont typeface="Arial"/>
              <a:buChar char="•"/>
            </a:pPr>
            <a:r>
              <a:rPr lang="en-US" sz="1300" dirty="0">
                <a:latin typeface="Arial"/>
                <a:cs typeface="Arial"/>
              </a:rPr>
              <a:t>The IEEE 802.11 standard governs the WLAN environment and Wireless standards for LANs use the 2.4 GHz and 5 GHz frequency bands and are collectively referred to as Wi-Fi.</a:t>
            </a:r>
            <a:endParaRPr lang="en-US" sz="1300" dirty="0">
              <a:latin typeface="Calibri" panose="020F0502020204030204"/>
              <a:cs typeface="Calibri" panose="020F0502020204030204"/>
            </a:endParaRPr>
          </a:p>
          <a:p>
            <a:pPr marL="285750" indent="-285750">
              <a:buFont typeface="Arial"/>
              <a:buChar char="•"/>
            </a:pPr>
            <a:r>
              <a:rPr lang="en-US" sz="1300" dirty="0">
                <a:latin typeface="Arial"/>
                <a:cs typeface="Arial"/>
              </a:rPr>
              <a:t>Wireless routers using the 802.11 standards have multiple settings to be configured such as network mode, network name (SSID), standard channel, and SSID broadcast.</a:t>
            </a:r>
          </a:p>
          <a:p>
            <a:pPr marL="285750" indent="-285750">
              <a:buFont typeface="Arial,Sans-Serif"/>
              <a:buChar char="•"/>
            </a:pPr>
            <a:r>
              <a:rPr lang="en-US" sz="1300" dirty="0">
                <a:latin typeface="Arial"/>
                <a:ea typeface="+mn-lt"/>
                <a:cs typeface="Arial"/>
              </a:rPr>
              <a:t>When building a wireless network, it is important that the wireless components connect to the appropriate WLAN using the SSID.</a:t>
            </a:r>
            <a:endParaRPr lang="en-US" sz="1300" dirty="0">
              <a:ea typeface="+mn-lt"/>
              <a:cs typeface="+mn-lt"/>
            </a:endParaRPr>
          </a:p>
          <a:p>
            <a:pPr marL="285750" indent="-285750">
              <a:buFont typeface="Arial,Sans-Serif"/>
              <a:buChar char="•"/>
            </a:pPr>
            <a:r>
              <a:rPr lang="en-US" sz="1300" dirty="0">
                <a:latin typeface="Arial"/>
                <a:ea typeface="+mn-lt"/>
                <a:cs typeface="Arial"/>
              </a:rPr>
              <a:t>The SSID broadcast allows other devices and wireless clients to automatically discover the name of the wireless network, but if disabled, it must be manually entered on wireless devices.</a:t>
            </a:r>
          </a:p>
          <a:p>
            <a:pPr marL="285750" indent="-285750">
              <a:buFont typeface="Arial,Sans-Serif"/>
              <a:buChar char="•"/>
            </a:pPr>
            <a:r>
              <a:rPr lang="en-US" sz="1300" dirty="0">
                <a:latin typeface="Arial"/>
                <a:ea typeface="+mn-lt"/>
                <a:cs typeface="Arial"/>
              </a:rPr>
              <a:t>Many wireless routers designed for home use have an automatic setup utility that can be used to configure the basic settings on the router. </a:t>
            </a:r>
            <a:endParaRPr lang="en-US" sz="1300" dirty="0">
              <a:ea typeface="+mn-lt"/>
              <a:cs typeface="+mn-lt"/>
            </a:endParaRPr>
          </a:p>
          <a:p>
            <a:pPr marL="285750" indent="-285750">
              <a:buFont typeface="Arial,Sans-Serif"/>
              <a:buChar char="•"/>
            </a:pPr>
            <a:r>
              <a:rPr lang="en-US" sz="1300" dirty="0">
                <a:latin typeface="Arial"/>
                <a:ea typeface="+mn-lt"/>
                <a:cs typeface="Arial"/>
              </a:rPr>
              <a:t>Most network routers are set up so that the computer receives an IP address automatically from a local DHCP server automatically configured on the wireless router.</a:t>
            </a:r>
            <a:endParaRPr lang="en-US" sz="1300" dirty="0"/>
          </a:p>
          <a:p>
            <a:pPr marL="285750" indent="-285750">
              <a:buFont typeface="Arial,Sans-Serif"/>
              <a:buChar char="•"/>
            </a:pPr>
            <a:r>
              <a:rPr lang="en-US" sz="1300" dirty="0">
                <a:latin typeface="Arial"/>
                <a:ea typeface="+mn-lt"/>
                <a:cs typeface="Arial"/>
              </a:rPr>
              <a:t>It is not good practice to include the device model or brand name as part of the SSID as internet searches can expose security weaknesses.</a:t>
            </a:r>
            <a:endParaRPr lang="en-US" sz="1300" dirty="0">
              <a:ea typeface="+mn-lt"/>
              <a:cs typeface="+mn-lt"/>
            </a:endParaRPr>
          </a:p>
          <a:p>
            <a:pPr marL="285750" indent="-285750">
              <a:buFont typeface="Arial,Sans-Serif"/>
              <a:buChar char="•"/>
            </a:pPr>
            <a:r>
              <a:rPr lang="en-US" sz="1300" dirty="0">
                <a:latin typeface="Arial"/>
                <a:ea typeface="+mn-lt"/>
                <a:cs typeface="Arial"/>
              </a:rPr>
              <a:t>Who can access your home network should be determined by how you plan to use the network. </a:t>
            </a:r>
            <a:endParaRPr lang="en-US" sz="1300" dirty="0">
              <a:ea typeface="+mn-lt"/>
              <a:cs typeface="+mn-lt"/>
            </a:endParaRPr>
          </a:p>
          <a:p>
            <a:pPr marL="285750" indent="-285750">
              <a:buFont typeface="Arial,Sans-Serif"/>
              <a:buChar char="•"/>
            </a:pPr>
            <a:r>
              <a:rPr lang="en-US" sz="1300" dirty="0">
                <a:latin typeface="Arial"/>
                <a:ea typeface="+mn-lt"/>
                <a:cs typeface="Arial"/>
              </a:rPr>
              <a:t>Many routers support MAC address filtering enabling you to specifically identify who is allowed on the wireless network. </a:t>
            </a:r>
            <a:endParaRPr lang="en-US" sz="1300" dirty="0">
              <a:ea typeface="+mn-lt"/>
              <a:cs typeface="+mn-lt"/>
            </a:endParaRPr>
          </a:p>
          <a:p>
            <a:pPr marL="285750" indent="-285750">
              <a:buFont typeface="Arial,Sans-Serif"/>
              <a:buChar char="•"/>
            </a:pPr>
            <a:r>
              <a:rPr lang="en-US" sz="1300" dirty="0">
                <a:latin typeface="Arial"/>
                <a:ea typeface="+mn-lt"/>
                <a:cs typeface="Arial"/>
              </a:rPr>
              <a:t>Guest access on wireless routers is a special SSID coverage area that allows open access but restricts that access to using the internet only.</a:t>
            </a:r>
            <a:endParaRPr lang="en-US" sz="1300" dirty="0"/>
          </a:p>
          <a:p>
            <a:endParaRPr lang="en-US" sz="13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extLst>
      <p:ext uri="{BB962C8B-B14F-4D97-AF65-F5344CB8AC3E}">
        <p14:creationId xmlns:p14="http://schemas.microsoft.com/office/powerpoint/2010/main" val="2686369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867384"/>
            <a:ext cx="9144000" cy="757551"/>
          </a:xfrm>
        </p:spPr>
        <p:txBody>
          <a:bodyPr/>
          <a:lstStyle/>
          <a:p>
            <a:pPr eaLnBrk="1" hangingPunct="1"/>
            <a:r>
              <a:rPr lang="en-US" sz="2200" dirty="0">
                <a:latin typeface="Arial"/>
                <a:ea typeface="ＭＳ Ｐゴシック"/>
              </a:rPr>
              <a:t>Terms</a:t>
            </a:r>
          </a:p>
        </p:txBody>
      </p:sp>
      <p:graphicFrame>
        <p:nvGraphicFramePr>
          <p:cNvPr id="3" name="Content Placeholder 2"/>
          <p:cNvGraphicFramePr>
            <a:graphicFrameLocks noGrp="1"/>
          </p:cNvGraphicFramePr>
          <p:nvPr>
            <p:ph idx="1"/>
          </p:nvPr>
        </p:nvGraphicFramePr>
        <p:xfrm>
          <a:off x="1620838" y="1922464"/>
          <a:ext cx="5902324" cy="2800121"/>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tblGrid>
              <a:tr h="2800121">
                <a:tc>
                  <a:txBody>
                    <a:bodyPr/>
                    <a:lstStyle/>
                    <a:p>
                      <a:pPr marL="172720" lvl="0" indent="-172720" algn="l">
                        <a:lnSpc>
                          <a:spcPct val="100000"/>
                        </a:lnSpc>
                        <a:spcBef>
                          <a:spcPts val="200"/>
                        </a:spcBef>
                        <a:spcAft>
                          <a:spcPts val="200"/>
                        </a:spcAft>
                        <a:buFont typeface="Arial" panose="020B0604020202020204" pitchFamily="34" charset="0"/>
                        <a:buChar char="•"/>
                      </a:pPr>
                      <a:r>
                        <a:rPr lang="en-US" b="0" baseline="0" dirty="0">
                          <a:solidFill>
                            <a:schemeClr val="tx1">
                              <a:lumMod val="50000"/>
                            </a:schemeClr>
                          </a:solidFill>
                          <a:latin typeface="+mn-lt"/>
                        </a:rPr>
                        <a:t>Home Wireless Local Area Network (WLAN)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Internet Port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Ethernet Port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LAN Wireless Frequencies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Category 5e Cable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Coaxial cable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2C2C2E"/>
                          </a:solidFill>
                          <a:latin typeface="Arial"/>
                        </a:rPr>
                        <a:t>Fiber-optic cables </a:t>
                      </a:r>
                      <a:endParaRPr lang="en-US"/>
                    </a:p>
                    <a:p>
                      <a:pPr marL="172720" lvl="0" indent="-172720" algn="l">
                        <a:lnSpc>
                          <a:spcPct val="100000"/>
                        </a:lnSpc>
                        <a:spcBef>
                          <a:spcPts val="200"/>
                        </a:spcBef>
                        <a:spcAft>
                          <a:spcPts val="200"/>
                        </a:spcAft>
                        <a:buFont typeface="Arial" panose="020B0604020202020204" pitchFamily="34" charset="0"/>
                        <a:buChar char="•"/>
                      </a:pPr>
                      <a:endParaRPr lang="en-US" sz="1400" b="0" i="0" u="none" strike="noStrike" baseline="0" noProof="0" dirty="0">
                        <a:solidFill>
                          <a:srgbClr val="2C2C2E"/>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2720" lvl="0" indent="-172720" algn="l" rtl="0" eaLnBrk="1" latinLnBrk="0" hangingPunct="1">
                        <a:lnSpc>
                          <a:spcPct val="100000"/>
                        </a:lnSpc>
                        <a:spcBef>
                          <a:spcPts val="200"/>
                        </a:spcBef>
                        <a:spcAft>
                          <a:spcPts val="200"/>
                        </a:spcAft>
                        <a:buFont typeface="Arial" panose="020B0604020202020204" pitchFamily="34" charset="0"/>
                        <a:buChar char="•"/>
                      </a:pPr>
                      <a:r>
                        <a:rPr lang="en-US" sz="1400" b="0" kern="1200" dirty="0">
                          <a:solidFill>
                            <a:schemeClr val="tx1">
                              <a:lumMod val="50000"/>
                            </a:schemeClr>
                          </a:solidFill>
                          <a:latin typeface="+mn-lt"/>
                          <a:ea typeface="+mn-ea"/>
                          <a:cs typeface="+mn-cs"/>
                        </a:rPr>
                        <a:t>Institute of Electrical and Electronics Engineers (IEEE)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Network Name (SSID)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Network Mode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Standard Channel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access point (AP)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SSID Broadcast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DSL </a:t>
                      </a:r>
                    </a:p>
                    <a:p>
                      <a:pPr marL="172720" lvl="0" indent="-172720" algn="l">
                        <a:spcBef>
                          <a:spcPts val="200"/>
                        </a:spcBef>
                        <a:spcAft>
                          <a:spcPts val="200"/>
                        </a:spcAft>
                        <a:buFont typeface="Arial" panose="020B0604020202020204" pitchFamily="34" charset="0"/>
                        <a:buChar char="•"/>
                      </a:pPr>
                      <a:r>
                        <a:rPr lang="en-US" sz="1400" b="0" i="0" u="none" strike="noStrike" kern="1200" baseline="0" noProof="0" dirty="0">
                          <a:solidFill>
                            <a:srgbClr val="2C2C2E"/>
                          </a:solidFill>
                          <a:latin typeface="Arial"/>
                        </a:rPr>
                        <a:t>LAN port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401450239"/>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3079</Words>
  <Application>Microsoft Office PowerPoint</Application>
  <PresentationFormat>On-screen Show (4:3)</PresentationFormat>
  <Paragraphs>262</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Arial,Sans-Serif</vt:lpstr>
      <vt:lpstr>Calibri</vt:lpstr>
      <vt:lpstr>Comic Sans MS</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Terms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2025-02-18T00:56:16Z</dcterms:modified>
</cp:coreProperties>
</file>