
<file path=[Content_Types].xml><?xml version="1.0" encoding="utf-8"?>
<Types xmlns="http://schemas.openxmlformats.org/package/2006/content-types">
  <Default ContentType="image/gif" Extension="gif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21" roundtripDataSignature="AMtx7mg+na1CvQF1k7oPVfFkq1xw55QTR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FB53198-A621-48AC-9F4C-0355E94A2697}">
  <a:tblStyle styleId="{FFB53198-A621-48AC-9F4C-0355E94A269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21" Type="http://customschemas.google.com/relationships/presentationmetadata" Target="meta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7" name="Google Shape;87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3" name="Google Shape;93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9" name="Google Shape;9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5" name="Google Shape;105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1" name="Google Shape;111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3c84b73c8f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7" name="Google Shape;117;g3c84b73c8fd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3" name="Google Shape;123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93de2f449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9" name="Google Shape;129;g393de2f4497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5" name="Google Shape;155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1" name="Google Shape;161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7" name="Google Shape;167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3c7ed12d43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3" name="Google Shape;173;g3c7ed12d430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3c7ed12d430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9" name="Google Shape;179;g3c7ed12d430_0_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3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4" name="Google Shape;14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5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6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16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7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7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17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7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0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0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0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1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1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1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2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3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3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.gif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idx="1" type="subTitle"/>
          </p:nvPr>
        </p:nvSpPr>
        <p:spPr>
          <a:xfrm>
            <a:off x="352275" y="256775"/>
            <a:ext cx="8403300" cy="6341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b="1" lang="en-US">
                <a:solidFill>
                  <a:srgbClr val="000000"/>
                </a:solidFill>
              </a:rPr>
              <a:t>Student name:</a:t>
            </a:r>
            <a:r>
              <a:rPr lang="en-US">
                <a:solidFill>
                  <a:srgbClr val="000000"/>
                </a:solidFill>
              </a:rPr>
              <a:t> George Ovidiu Musat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b="1" lang="en-US">
                <a:solidFill>
                  <a:srgbClr val="000000"/>
                </a:solidFill>
              </a:rPr>
              <a:t>Student ID:</a:t>
            </a:r>
            <a:r>
              <a:rPr lang="en-US">
                <a:solidFill>
                  <a:srgbClr val="000000"/>
                </a:solidFill>
              </a:rPr>
              <a:t> 2505129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b="1" lang="en-US">
                <a:solidFill>
                  <a:srgbClr val="000000"/>
                </a:solidFill>
              </a:rPr>
              <a:t>Lecturer’s name:</a:t>
            </a:r>
            <a:r>
              <a:rPr lang="en-US">
                <a:solidFill>
                  <a:srgbClr val="000000"/>
                </a:solidFill>
              </a:rPr>
              <a:t> Deji Olagboye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b="1" lang="en-US">
                <a:solidFill>
                  <a:srgbClr val="000000"/>
                </a:solidFill>
              </a:rPr>
              <a:t>Module:</a:t>
            </a:r>
            <a:r>
              <a:rPr lang="en-US">
                <a:solidFill>
                  <a:srgbClr val="000000"/>
                </a:solidFill>
              </a:rPr>
              <a:t> LCLM4004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b="1" lang="en-US">
                <a:solidFill>
                  <a:srgbClr val="000000"/>
                </a:solidFill>
              </a:rPr>
              <a:t>Module name:</a:t>
            </a:r>
            <a:r>
              <a:rPr lang="en-US">
                <a:solidFill>
                  <a:srgbClr val="000000"/>
                </a:solidFill>
              </a:rPr>
              <a:t> Problem Solving and Decision-Making</a:t>
            </a:r>
            <a:endParaRPr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b="1" lang="en-US">
                <a:solidFill>
                  <a:srgbClr val="000000"/>
                </a:solidFill>
              </a:rPr>
              <a:t>Component 1: </a:t>
            </a:r>
            <a:r>
              <a:rPr lang="en-US">
                <a:solidFill>
                  <a:srgbClr val="000000"/>
                </a:solidFill>
              </a:rPr>
              <a:t>Green Haven Florists</a:t>
            </a:r>
            <a:endParaRPr>
              <a:solidFill>
                <a:srgbClr val="000000"/>
              </a:solidFill>
            </a:endParaRPr>
          </a:p>
          <a:p>
            <a:pPr indent="0" lvl="0" marL="0" rt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 &amp; Structure</a:t>
            </a:r>
            <a:endParaRPr/>
          </a:p>
        </p:txBody>
      </p:sp>
      <p:sp>
        <p:nvSpPr>
          <p:cNvPr id="90" name="Google Shape;90;p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This presentation analyses the decline in in-store sales at Green Haven Florists.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Structure: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Case context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Issues impacting in-store sales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- 5W2H analysis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PESTEL analysis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Fishbone analysis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Key findings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The aim is to identify internal and external factors influencing performance.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Study Context</a:t>
            </a:r>
            <a:endParaRPr/>
          </a:p>
        </p:txBody>
      </p:sp>
      <p:sp>
        <p:nvSpPr>
          <p:cNvPr id="96" name="Google Shape;96;p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Green Haven Florists is an independent florist based in Norwich, UK, founded in 2016 by Liam and Priya Patel and has became a cherish part of this community. </a:t>
            </a:r>
            <a:endParaRPr/>
          </a:p>
          <a:p>
            <a:pPr indent="-1905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b="1" i="1"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The business is recognised for: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Bespoke floral designs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Sustainable sourcing and packaging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Strong community relationships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Eco-friendly practices</a:t>
            </a:r>
            <a:endParaRPr sz="2400"/>
          </a:p>
          <a:p>
            <a:pPr indent="-1905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Recently, the business has experienced a significant decline in foot traffic and in-store sales.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Nature and Scope of the Issues</a:t>
            </a:r>
            <a:endParaRPr/>
          </a:p>
        </p:txBody>
      </p:sp>
      <p:sp>
        <p:nvSpPr>
          <p:cNvPr id="102" name="Google Shape;102;p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/>
              <a:t>In-store sales have declined by approximately 30% over the past 12 months</a:t>
            </a:r>
            <a:endParaRPr b="1"/>
          </a:p>
          <a:p>
            <a:pPr indent="-1905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2400"/>
          </a:p>
          <a:p>
            <a:pPr indent="-140970" lvl="0" marL="285750" rtl="0" algn="l">
              <a:spcBef>
                <a:spcPts val="480"/>
              </a:spcBef>
              <a:spcAft>
                <a:spcPts val="0"/>
              </a:spcAft>
              <a:buSzPct val="100000"/>
              <a:buChar char="•"/>
            </a:pPr>
            <a:r>
              <a:rPr b="1" lang="en-US" sz="2400"/>
              <a:t>Key contributing external factors include:</a:t>
            </a:r>
            <a:endParaRPr b="1" sz="2400"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lang="en-US" sz="2400"/>
              <a:t>- Increased competition from national chains and online platforms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lang="en-US" sz="2400"/>
              <a:t>     - Reduced high-street footfall due to the closing of several      </a:t>
            </a:r>
            <a:endParaRPr sz="2400"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lang="en-US" sz="2400"/>
              <a:t>     nearby businessess </a:t>
            </a:r>
            <a:endParaRPr sz="2400"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75000"/>
              <a:buFont typeface="Arial"/>
              <a:buNone/>
            </a:pPr>
            <a:r>
              <a:rPr lang="en-US" sz="2400"/>
              <a:t>- Shift towards online shopping (Kotler et al., 2021)</a:t>
            </a:r>
            <a:endParaRPr sz="2400"/>
          </a:p>
          <a:p>
            <a:pPr indent="0" lvl="0" marL="4572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-140970" lvl="0" marL="28575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b="1" lang="en-US" sz="2400"/>
              <a:t>Key contributing internal factors include</a:t>
            </a:r>
            <a:r>
              <a:rPr lang="en-US" sz="2400"/>
              <a:t>:</a:t>
            </a:r>
            <a:endParaRPr/>
          </a:p>
          <a:p>
            <a:pPr indent="0" lvl="0" marL="342900" rtl="0" algn="l">
              <a:spcBef>
                <a:spcPts val="480"/>
              </a:spcBef>
              <a:spcAft>
                <a:spcPts val="0"/>
              </a:spcAft>
              <a:buNone/>
            </a:pPr>
            <a:r>
              <a:rPr lang="en-US" sz="2400"/>
              <a:t>- Outdated digital marketing strategy and obsolete website</a:t>
            </a:r>
            <a:endParaRPr/>
          </a:p>
          <a:p>
            <a:pPr indent="0" lvl="0" marL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45833"/>
              <a:buFont typeface="Arial"/>
              <a:buNone/>
            </a:pPr>
            <a:r>
              <a:rPr lang="en-US" sz="2400"/>
              <a:t>     </a:t>
            </a:r>
            <a:r>
              <a:rPr lang="en-US" sz="2400"/>
              <a:t>- Rising operational and supplier costs (ONS, 2023)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ct val="75000"/>
              <a:buNone/>
            </a:pPr>
            <a:r>
              <a:t/>
            </a:r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5W2H Analysis</a:t>
            </a:r>
            <a:endParaRPr/>
          </a:p>
        </p:txBody>
      </p:sp>
      <p:graphicFrame>
        <p:nvGraphicFramePr>
          <p:cNvPr id="108" name="Google Shape;108;p5"/>
          <p:cNvGraphicFramePr/>
          <p:nvPr/>
        </p:nvGraphicFramePr>
        <p:xfrm>
          <a:off x="91300" y="2296434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{FFB53198-A621-48AC-9F4C-0355E94A2697}</a:tableStyleId>
              </a:tblPr>
              <a:tblGrid>
                <a:gridCol w="1282500"/>
                <a:gridCol w="1282500"/>
                <a:gridCol w="1282500"/>
                <a:gridCol w="1282500"/>
                <a:gridCol w="1282500"/>
                <a:gridCol w="1282500"/>
                <a:gridCol w="1282500"/>
              </a:tblGrid>
              <a:tr h="5099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Who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D7E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What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6B2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Where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93C47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When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6FA8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Why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How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z="2400"/>
                        <a:t>How Much</a:t>
                      </a:r>
                      <a:endParaRPr b="1" sz="2400"/>
                    </a:p>
                  </a:txBody>
                  <a:tcPr marT="91425" marB="91425" marR="91425" marL="91425">
                    <a:lnL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0E0E3"/>
                    </a:solidFill>
                  </a:tcPr>
                </a:tc>
              </a:tr>
              <a:tr h="1741025"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Walk-in customers and business owners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DD7E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Decline in in-store sales revenue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F6B2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</a:t>
                      </a: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hysical retail store in Norwich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93C47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Over the past 12 months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6FA8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Convenience of online alternatives and price sensitivity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Customers choosing competitors with better digital access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just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30% reduction in in-store sales</a:t>
                      </a:r>
                      <a:endParaRPr/>
                    </a:p>
                  </a:txBody>
                  <a:tcPr marT="91425" marB="91425" marR="91425" marL="91425">
                    <a:lnT cap="flat" cmpd="sng" w="2857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D0E0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PESTEL Analysis – Overview</a:t>
            </a:r>
            <a:endParaRPr/>
          </a:p>
        </p:txBody>
      </p:sp>
      <p:sp>
        <p:nvSpPr>
          <p:cNvPr id="114" name="Google Shape;114;p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PESTEL is a strategic framework used to analyse macro-environmental factors.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It examines: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Political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Economic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Social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Technological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Environmental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rPr lang="en-US" sz="2400"/>
              <a:t>- Legal factors</a:t>
            </a:r>
            <a:endParaRPr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This model helps identify external risks and opportunities (Johnson et al., 2020).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c84b73c8fd_0_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PESTEL Analysis – Application</a:t>
            </a:r>
            <a:endParaRPr/>
          </a:p>
        </p:txBody>
      </p:sp>
      <p:graphicFrame>
        <p:nvGraphicFramePr>
          <p:cNvPr id="120" name="Google Shape;120;g3c84b73c8fd_0_0"/>
          <p:cNvGraphicFramePr/>
          <p:nvPr/>
        </p:nvGraphicFramePr>
        <p:xfrm>
          <a:off x="148258" y="18569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{FFB53198-A621-48AC-9F4C-0355E94A2697}</a:tableStyleId>
              </a:tblPr>
              <a:tblGrid>
                <a:gridCol w="1475800"/>
                <a:gridCol w="1475800"/>
                <a:gridCol w="1475800"/>
                <a:gridCol w="1475800"/>
                <a:gridCol w="1475800"/>
                <a:gridCol w="1475800"/>
              </a:tblGrid>
              <a:tr h="3493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Political</a:t>
                      </a:r>
                      <a:endParaRPr b="1"/>
                    </a:p>
                  </a:txBody>
                  <a:tcPr marT="91425" marB="91425" marR="91425" marL="91425">
                    <a:lnR cap="flat" cmpd="sng" w="19050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Economical</a:t>
                      </a:r>
                      <a:endParaRPr b="1"/>
                    </a:p>
                  </a:txBody>
                  <a:tcPr marT="91425" marB="91425" marR="91425" marL="91425">
                    <a:lnL cap="flat" cmpd="sng" w="19050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solidFill>
                      <a:srgbClr val="93C47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Social</a:t>
                      </a:r>
                      <a:endParaRPr b="1"/>
                    </a:p>
                  </a:txBody>
                  <a:tcPr marT="91425" marB="91425" marR="91425" marL="91425"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Technological</a:t>
                      </a:r>
                      <a:endParaRPr b="1"/>
                    </a:p>
                  </a:txBody>
                  <a:tcPr marT="91425" marB="91425" marR="91425" marL="91425">
                    <a:solidFill>
                      <a:srgbClr val="EA999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Environmental</a:t>
                      </a:r>
                      <a:endParaRPr b="1"/>
                    </a:p>
                  </a:txBody>
                  <a:tcPr marT="91425" marB="91425" marR="91425" marL="91425">
                    <a:solidFill>
                      <a:srgbClr val="DD7E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/>
                        <a:t>Legal</a:t>
                      </a:r>
                      <a:endParaRPr b="1"/>
                    </a:p>
                  </a:txBody>
                  <a:tcPr marT="91425" marB="91425" marR="91425" marL="91425">
                    <a:solidFill>
                      <a:srgbClr val="E69138"/>
                    </a:solidFill>
                  </a:tcPr>
                </a:tc>
              </a:tr>
              <a:tr h="18127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post-Brexit Imports complexities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inflation increasing costs and reducing customers spendings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93C47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growing preference for convenience and home delivery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o</a:t>
                      </a:r>
                      <a:r>
                        <a:rPr lang="en-US">
                          <a:solidFill>
                            <a:schemeClr val="dk1"/>
                          </a:solidFill>
                        </a:rPr>
                        <a:t>utdated website limits competitiveness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EA999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s</a:t>
                      </a:r>
                      <a:r>
                        <a:rPr lang="en-US">
                          <a:solidFill>
                            <a:schemeClr val="dk1"/>
                          </a:solidFill>
                        </a:rPr>
                        <a:t>ustainability aligns with consumer values but increases costs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solidFill>
                      <a:srgbClr val="DD7E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48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dk1"/>
                          </a:solidFill>
                        </a:rPr>
                        <a:t>c</a:t>
                      </a:r>
                      <a:r>
                        <a:rPr lang="en-US">
                          <a:solidFill>
                            <a:schemeClr val="dk1"/>
                          </a:solidFill>
                        </a:rPr>
                        <a:t>ompliance with employment and health &amp; safety legislation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E69138"/>
                    </a:solidFill>
                  </a:tcPr>
                </a:tc>
              </a:tr>
              <a:tr h="14205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zoning laws, trade regulations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1C23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rising cost of fresh flowers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93C47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online shopping and low-priced online orders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digital strategies not seriously considered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EA999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biodegradable packages and locally sourced fresh flowers price increased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DD7E6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compliance with local business laws and regulations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E6913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Fishbone Diagram – Explanation</a:t>
            </a:r>
            <a:endParaRPr/>
          </a:p>
        </p:txBody>
      </p:sp>
      <p:sp>
        <p:nvSpPr>
          <p:cNvPr id="126" name="Google Shape;126;p8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The Fishbone (Ishikawa) diagram identifies root causes of a problem.</a:t>
            </a:r>
            <a:endParaRPr/>
          </a:p>
          <a:p>
            <a:pPr indent="-1905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It categorises contributing factors to support structured problem-solving (Ishikawa, 1986).</a:t>
            </a:r>
            <a:endParaRPr/>
          </a:p>
          <a:p>
            <a:pPr indent="-1905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Central problem: Decline in in-store sales.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93de2f4497_0_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Fishbone Diagram – </a:t>
            </a:r>
            <a:r>
              <a:rPr lang="en-US"/>
              <a:t>Visual</a:t>
            </a:r>
            <a:endParaRPr/>
          </a:p>
        </p:txBody>
      </p:sp>
      <p:sp>
        <p:nvSpPr>
          <p:cNvPr id="132" name="Google Shape;132;g393de2f4497_0_0"/>
          <p:cNvSpPr/>
          <p:nvPr/>
        </p:nvSpPr>
        <p:spPr>
          <a:xfrm>
            <a:off x="658869" y="3800557"/>
            <a:ext cx="6400800" cy="849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g393de2f4497_0_0"/>
          <p:cNvSpPr txBox="1"/>
          <p:nvPr/>
        </p:nvSpPr>
        <p:spPr>
          <a:xfrm>
            <a:off x="7151100" y="3547727"/>
            <a:ext cx="1645800" cy="646500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DECLINING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       SALES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g393de2f4497_0_0"/>
          <p:cNvSpPr/>
          <p:nvPr/>
        </p:nvSpPr>
        <p:spPr>
          <a:xfrm>
            <a:off x="841748" y="2808744"/>
            <a:ext cx="2103000" cy="567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g393de2f4497_0_0"/>
          <p:cNvSpPr txBox="1"/>
          <p:nvPr/>
        </p:nvSpPr>
        <p:spPr>
          <a:xfrm>
            <a:off x="292975" y="1762116"/>
            <a:ext cx="2743200" cy="923400"/>
          </a:xfrm>
          <a:prstGeom prst="rect">
            <a:avLst/>
          </a:prstGeom>
          <a:solidFill>
            <a:srgbClr val="DD7E6B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People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Limited digital marketing expertise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g393de2f4497_0_0"/>
          <p:cNvSpPr/>
          <p:nvPr/>
        </p:nvSpPr>
        <p:spPr>
          <a:xfrm>
            <a:off x="3036306" y="2808744"/>
            <a:ext cx="2103000" cy="567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g393de2f4497_0_0"/>
          <p:cNvSpPr txBox="1"/>
          <p:nvPr/>
        </p:nvSpPr>
        <p:spPr>
          <a:xfrm>
            <a:off x="2944865" y="1768418"/>
            <a:ext cx="2743200" cy="923400"/>
          </a:xfrm>
          <a:prstGeom prst="rect">
            <a:avLst/>
          </a:prstGeom>
          <a:solidFill>
            <a:srgbClr val="D5A6BD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Process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No loyalty schemes or subscription services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g393de2f4497_0_0"/>
          <p:cNvSpPr/>
          <p:nvPr/>
        </p:nvSpPr>
        <p:spPr>
          <a:xfrm>
            <a:off x="5230863" y="2808744"/>
            <a:ext cx="1828800" cy="567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g393de2f4497_0_0"/>
          <p:cNvSpPr txBox="1"/>
          <p:nvPr/>
        </p:nvSpPr>
        <p:spPr>
          <a:xfrm>
            <a:off x="5139423" y="1768418"/>
            <a:ext cx="2743200" cy="9234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Promotion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Weak online and social media presence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Google Shape;140;g393de2f4497_0_0"/>
          <p:cNvSpPr/>
          <p:nvPr/>
        </p:nvSpPr>
        <p:spPr>
          <a:xfrm>
            <a:off x="841748" y="4934057"/>
            <a:ext cx="2103000" cy="567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g393de2f4497_0_0"/>
          <p:cNvSpPr txBox="1"/>
          <p:nvPr/>
        </p:nvSpPr>
        <p:spPr>
          <a:xfrm>
            <a:off x="296240" y="5075744"/>
            <a:ext cx="2743200" cy="12006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Place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Reduced </a:t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high-street </a:t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footfall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2" name="Google Shape;142;g393de2f4497_0_0"/>
          <p:cNvSpPr/>
          <p:nvPr/>
        </p:nvSpPr>
        <p:spPr>
          <a:xfrm>
            <a:off x="3036306" y="4934057"/>
            <a:ext cx="2103000" cy="567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g393de2f4497_0_0"/>
          <p:cNvSpPr txBox="1"/>
          <p:nvPr/>
        </p:nvSpPr>
        <p:spPr>
          <a:xfrm>
            <a:off x="2944865" y="5075744"/>
            <a:ext cx="2743200" cy="1200600"/>
          </a:xfrm>
          <a:prstGeom prst="rect">
            <a:avLst/>
          </a:prstGeom>
          <a:solidFill>
            <a:srgbClr val="F6B26B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Product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Higher prices due to premium sustainable materials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g393de2f4497_0_0"/>
          <p:cNvSpPr/>
          <p:nvPr/>
        </p:nvSpPr>
        <p:spPr>
          <a:xfrm>
            <a:off x="5230863" y="4934057"/>
            <a:ext cx="1828800" cy="56700"/>
          </a:xfrm>
          <a:prstGeom prst="rect">
            <a:avLst/>
          </a:prstGeom>
          <a:noFill/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g393de2f4497_0_0"/>
          <p:cNvSpPr txBox="1"/>
          <p:nvPr/>
        </p:nvSpPr>
        <p:spPr>
          <a:xfrm>
            <a:off x="5139425" y="5075749"/>
            <a:ext cx="2833500" cy="1200600"/>
          </a:xfrm>
          <a:prstGeom prst="rect">
            <a:avLst/>
          </a:prstGeom>
          <a:solidFill>
            <a:srgbClr val="9FC5E8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Technology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Outdated website and ordering </a:t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systems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46" name="Google Shape;146;g393de2f4497_0_0"/>
          <p:cNvCxnSpPr/>
          <p:nvPr/>
        </p:nvCxnSpPr>
        <p:spPr>
          <a:xfrm rot="10800000">
            <a:off x="2351843" y="3842407"/>
            <a:ext cx="4806900" cy="312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47" name="Google Shape;147;g393de2f4497_0_0"/>
          <p:cNvCxnSpPr>
            <a:stCxn id="135" idx="2"/>
          </p:cNvCxnSpPr>
          <p:nvPr/>
        </p:nvCxnSpPr>
        <p:spPr>
          <a:xfrm>
            <a:off x="1664575" y="2685516"/>
            <a:ext cx="718500" cy="11649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48" name="Google Shape;148;g393de2f4497_0_0"/>
          <p:cNvCxnSpPr/>
          <p:nvPr/>
        </p:nvCxnSpPr>
        <p:spPr>
          <a:xfrm>
            <a:off x="3557400" y="2683700"/>
            <a:ext cx="966600" cy="11994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49" name="Google Shape;149;g393de2f4497_0_0"/>
          <p:cNvCxnSpPr/>
          <p:nvPr/>
        </p:nvCxnSpPr>
        <p:spPr>
          <a:xfrm>
            <a:off x="5561550" y="2668050"/>
            <a:ext cx="946800" cy="12330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50" name="Google Shape;150;g393de2f4497_0_0"/>
          <p:cNvCxnSpPr>
            <a:stCxn id="141" idx="0"/>
          </p:cNvCxnSpPr>
          <p:nvPr/>
        </p:nvCxnSpPr>
        <p:spPr>
          <a:xfrm flipH="1" rot="10800000">
            <a:off x="1667840" y="3841544"/>
            <a:ext cx="699600" cy="12342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51" name="Google Shape;151;g393de2f4497_0_0"/>
          <p:cNvCxnSpPr/>
          <p:nvPr/>
        </p:nvCxnSpPr>
        <p:spPr>
          <a:xfrm flipH="1" rot="10800000">
            <a:off x="3808742" y="3859336"/>
            <a:ext cx="699600" cy="12342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52" name="Google Shape;152;g393de2f4497_0_0"/>
          <p:cNvCxnSpPr/>
          <p:nvPr/>
        </p:nvCxnSpPr>
        <p:spPr>
          <a:xfrm flipH="1" rot="10800000">
            <a:off x="5808729" y="3852866"/>
            <a:ext cx="699600" cy="1234200"/>
          </a:xfrm>
          <a:prstGeom prst="straightConnector1">
            <a:avLst/>
          </a:prstGeom>
          <a:noFill/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Fishbone Diagram – Application</a:t>
            </a:r>
            <a:endParaRPr/>
          </a:p>
        </p:txBody>
      </p:sp>
      <p:sp>
        <p:nvSpPr>
          <p:cNvPr id="158" name="Google Shape;158;p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People: </a:t>
            </a:r>
            <a:r>
              <a:rPr lang="en-US" sz="2400"/>
              <a:t>Limited digital marketing expertise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Process: </a:t>
            </a:r>
            <a:r>
              <a:rPr lang="en-US" sz="2400"/>
              <a:t>No loyalty schemes or subscription services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Place: </a:t>
            </a:r>
            <a:r>
              <a:rPr lang="en-US" sz="2400"/>
              <a:t>Reduced high-street footfall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Product: </a:t>
            </a:r>
            <a:r>
              <a:rPr lang="en-US" sz="2400"/>
              <a:t>Higher prices due to premium sustainable materials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Promotion: </a:t>
            </a:r>
            <a:r>
              <a:rPr lang="en-US" sz="2400"/>
              <a:t>Weak online and social media presence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Technology: </a:t>
            </a:r>
            <a:r>
              <a:rPr lang="en-US" sz="2400"/>
              <a:t>Outdated website and ordering systems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Key Findings</a:t>
            </a:r>
            <a:endParaRPr/>
          </a:p>
        </p:txBody>
      </p:sp>
      <p:sp>
        <p:nvSpPr>
          <p:cNvPr id="164" name="Google Shape;164;p1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2400"/>
              <a:t>Decline in sales is driven by both external market changes and internal limitations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Digital presence is significantly weaker than competitors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Rising costs intensify pressure on profitability</a:t>
            </a:r>
            <a:endParaRPr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Sustainability remains a strong differentiator</a:t>
            </a:r>
            <a:endParaRPr sz="2400"/>
          </a:p>
          <a:p>
            <a:pPr indent="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400"/>
          </a:p>
          <a:p>
            <a:pPr indent="-342900" lvl="0" marL="34290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Strategic adaptation is required to restore in-store performance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/>
          </a:p>
        </p:txBody>
      </p:sp>
      <p:sp>
        <p:nvSpPr>
          <p:cNvPr id="170" name="Google Shape;170;p1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7500" lnSpcReduction="20000"/>
          </a:bodyPr>
          <a:lstStyle/>
          <a:p>
            <a:pPr indent="-297180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Ishikawa, K. (1986), </a:t>
            </a:r>
            <a:r>
              <a:rPr i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Guide to Quality Control</a:t>
            </a:r>
            <a:r>
              <a:rPr lang="en-US"/>
              <a:t>,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2nd edn. Tokyo: Asian Productivity Organization</a:t>
            </a:r>
            <a:endParaRPr/>
          </a:p>
          <a:p>
            <a:pPr indent="0" lvl="0" marL="203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4918"/>
              <a:buNone/>
            </a:pPr>
            <a:r>
              <a:t/>
            </a:r>
            <a:endParaRPr sz="3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7180" lvl="0" marL="3429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Johnson, G., Scholes, K. and Whittington, R. (2020), </a:t>
            </a:r>
            <a:r>
              <a:rPr i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Exploring Strategy</a:t>
            </a:r>
            <a:r>
              <a:rPr lang="en-US"/>
              <a:t>,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12th edn. Harlow: Pearson</a:t>
            </a:r>
            <a:endParaRPr/>
          </a:p>
          <a:p>
            <a:pPr indent="-139700" lvl="0" marL="3429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7180" lvl="0" marL="3429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Kotler, P., Armstrong, G., Harris, L. and Piercy, N. (2021), </a:t>
            </a:r>
            <a:r>
              <a:rPr i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Principles of Marketing</a:t>
            </a:r>
            <a:r>
              <a:rPr lang="en-US"/>
              <a:t>,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8th European edn. Harlow: Pearson</a:t>
            </a:r>
            <a:endParaRPr/>
          </a:p>
          <a:p>
            <a:pPr indent="-139700" lvl="0" marL="3429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97180" lvl="0" marL="3429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Office for National Statistics (ONS) (2023)</a:t>
            </a:r>
            <a:r>
              <a:rPr lang="en-US"/>
              <a:t>, </a:t>
            </a:r>
            <a:r>
              <a:rPr i="1"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UK inflation and consumer price trends</a:t>
            </a:r>
            <a:r>
              <a:rPr lang="en-US"/>
              <a:t>,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London: ONS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3c7ed12d430_0_0"/>
          <p:cNvSpPr txBox="1"/>
          <p:nvPr>
            <p:ph type="title"/>
          </p:nvPr>
        </p:nvSpPr>
        <p:spPr>
          <a:xfrm>
            <a:off x="1913375" y="572150"/>
            <a:ext cx="55740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Thank you for listening </a:t>
            </a:r>
            <a:endParaRPr/>
          </a:p>
        </p:txBody>
      </p:sp>
      <p:pic>
        <p:nvPicPr>
          <p:cNvPr descr="a close up of a cartoon mouse with large ears peeking over a wall . (Provided by Tenor)" id="176" name="Google Shape;176;g3c7ed12d430_0_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72648" y="2388409"/>
            <a:ext cx="7451449" cy="3082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E599"/>
        </a:solidFill>
      </p:bgPr>
    </p:bg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3c7ed12d430_0_6"/>
          <p:cNvSpPr txBox="1"/>
          <p:nvPr>
            <p:ph type="title"/>
          </p:nvPr>
        </p:nvSpPr>
        <p:spPr>
          <a:xfrm>
            <a:off x="2524025" y="2732850"/>
            <a:ext cx="4274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/>
              <a:t>Any questions…?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