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3" r:id="rId6"/>
    <p:sldId id="260" r:id="rId7"/>
    <p:sldId id="261" r:id="rId8"/>
    <p:sldId id="262" r:id="rId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686270-59B3-2C71-964D-59A370F509F8}" v="235" dt="2026-06-21T16:04:19.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een Akhtar (2439740)" userId="S::2439740@student.uwtsd.ac.uk::799f889e-8f3b-4d56-8abd-93d9bc226aa6" providerId="AD" clId="Web-{8B686270-59B3-2C71-964D-59A370F509F8}"/>
    <pc:docChg chg="modSld">
      <pc:chgData name="Noreen Akhtar (2439740)" userId="S::2439740@student.uwtsd.ac.uk::799f889e-8f3b-4d56-8abd-93d9bc226aa6" providerId="AD" clId="Web-{8B686270-59B3-2C71-964D-59A370F509F8}" dt="2026-06-21T16:04:19.355" v="234" actId="1076"/>
      <pc:docMkLst>
        <pc:docMk/>
      </pc:docMkLst>
      <pc:sldChg chg="modSp">
        <pc:chgData name="Noreen Akhtar (2439740)" userId="S::2439740@student.uwtsd.ac.uk::799f889e-8f3b-4d56-8abd-93d9bc226aa6" providerId="AD" clId="Web-{8B686270-59B3-2C71-964D-59A370F509F8}" dt="2026-06-21T16:04:19.355" v="234" actId="1076"/>
        <pc:sldMkLst>
          <pc:docMk/>
          <pc:sldMk cId="0" sldId="256"/>
        </pc:sldMkLst>
        <pc:spChg chg="mod">
          <ac:chgData name="Noreen Akhtar (2439740)" userId="S::2439740@student.uwtsd.ac.uk::799f889e-8f3b-4d56-8abd-93d9bc226aa6" providerId="AD" clId="Web-{8B686270-59B3-2C71-964D-59A370F509F8}" dt="2026-06-21T16:04:19.355" v="234" actId="1076"/>
          <ac:spMkLst>
            <pc:docMk/>
            <pc:sldMk cId="0" sldId="256"/>
            <ac:spMk id="2" creationId="{00000000-0000-0000-0000-000000000000}"/>
          </ac:spMkLst>
        </pc:spChg>
        <pc:spChg chg="mod">
          <ac:chgData name="Noreen Akhtar (2439740)" userId="S::2439740@student.uwtsd.ac.uk::799f889e-8f3b-4d56-8abd-93d9bc226aa6" providerId="AD" clId="Web-{8B686270-59B3-2C71-964D-59A370F509F8}" dt="2026-06-21T16:03:40.431" v="233" actId="14100"/>
          <ac:spMkLst>
            <pc:docMk/>
            <pc:sldMk cId="0" sldId="256"/>
            <ac:spMk id="1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1401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morning/afternoon. Today I will be presenting on critical thinking as a key professional skill in health and social care. I will explain what critical thinking means, why it is essential to safe and effective practice, outline a simple process for applying it, and give a practical example from a real care setting, before closing with the key messages and my reference list. This is not an optional 'soft skill' — it underpins safe, person-centred decision-making across the sector.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Critical thinking is defined by Papathanasiou et al. (2014) as the active mental process of perceiving, analysing, synthesising and evaluating information gathered through observation, experience and communication, leading to a reasoned decision for action. In practice this draws on four overlapping components: analysis, evaluation, inference and reflection. It is important to stress, as Jones-Devitt and Smith (2007) note in their text on critical thinking in health and social care, that this is not the same as being negative or fault-finding — it is a disciplined, evidence-based approach to questioning assumptions and considering alternatives before acting.</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Critical thinking matters in this sector for several connected reasons. First, patient and service-user safety: identifying subtle changes in someone's condition and weighing the risks of different actions helps prevent avoidable harm. Second, it is described by Katowa-Mukwato et al. (2022) as a vital prerequisite for evidence-based practice, ensuring care is grounded in current best evidence rather than habit or tradition. Third, professional regulators build this expectation directly into their standards — the Nursing and Midwifery Council's Code (NMC, 2018) requires registrants to 'practise effectively' and use the best available evidence, while the Health and Care Professions Council's Standards of Conduct, Performance and Ethics (HCPC, 2024) require practitioners to make informed, reasoned judgements and be accountable for them. Finally, critical thinking supports genuinely person-centred decisions by helping practitioners weigh an individual's specific needs, preferences and context rather than applying a one-size-fits-all response.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practical way to apply critical thinking is as a five-step cycle, adapted from the framework set out by Jones-Devitt and Smith (2007) in Critical Thinking in Health and Social Care. First, observe and gather information from the person, records and the wider team. Second, question assumptions — including habits or 'the way we've always done it'. Third, analyse and weigh the evidence against policy and best practice, drawing on the kind of structured appraisal Katowa-Mukwato et al. (2022) describe in nurse education. Fourth, decide on a justified course of action and document the reasoning clearly, in line with the NMC (2018) requirement to keep clear and accurate records. Fifth, reflect and review the outcome so that learning feeds into future practice — this is, in itself, an act of critical thinking.</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is a realistic example. A care worker notices that an older resident who is usually sociable has become quiet, slightly confused and is eating less, despite insisting they feel fine. Applying critical thinking, rather than assuming this is simply tiredness, the worker observes and compares this against the resident's known baseline, then questions possible causes such as infection, dehydration, a medication change or undetected pain. They gather evidence by taking basic observations and checking the care plan and recent notes, which reflects the kind of structured appraisal of information described by Katowa-Mukwato et al. (2022). They then use a structured escalation tool, such as NEWS2, to justify a prompt referral to the nurse or GP, and document their reasoning clearly. This mirrors the NMC's (2018) requirement to 'always practise in line with the best available evidence' and to keep clear records, and the HCPC's (2024) expectation that practitioners make informed, justifiable decisions. Without critical thinking, this deterioration could easily be dismissed and a deteriorating condition missed.</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summarise: critical thinking is a core professional skill, not an optional extra, and is central to safe, evidence-based practice (Papathanasiou et al., 2014). It protects service users by enabling early recognition of risk and considered, well-justified decisions, as shown in the residential care example. It is explicitly expected by professional regulators such as the NMC (2018) and HCPC (2024) as part of accountable, person-centred practice. Finally, like any skill, it develops through deliberate practice and reflection, as Jones-Devitt and Smith (2007) emphasise — it can and should be actively cultivated throughout a career in health and social care. Thank you, and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are the five sources underpinning today's presentation: the HCPC (2024) and NMC (2018) professional standards, which set the regulatory expectation for sound professional judgement; Jones-Devitt and Smith (2007), whose practical framework informed the five-step process described earlier; Katowa-Mukwato et al. (2022), whose scoping review links critical thinking directly to evidence-based nursing practice; and Papathanasiou et al. (2014), whose definition opened the presentation. Full working links are provided for each source. Thank you for listening.</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3.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3.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3.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3A1458"/>
        </a:solidFill>
        <a:effectLst/>
      </p:bgPr>
    </p:bg>
    <p:spTree>
      <p:nvGrpSpPr>
        <p:cNvPr id="1" name=""/>
        <p:cNvGrpSpPr/>
        <p:nvPr/>
      </p:nvGrpSpPr>
      <p:grpSpPr>
        <a:xfrm>
          <a:off x="0" y="0"/>
          <a:ext cx="0" cy="0"/>
          <a:chOff x="0" y="0"/>
          <a:chExt cx="0" cy="0"/>
        </a:xfrm>
      </p:grpSpPr>
      <p:sp>
        <p:nvSpPr>
          <p:cNvPr id="2" name="Shape 0"/>
          <p:cNvSpPr/>
          <p:nvPr/>
        </p:nvSpPr>
        <p:spPr>
          <a:xfrm>
            <a:off x="13829563" y="-418363"/>
            <a:ext cx="4754880" cy="4754880"/>
          </a:xfrm>
          <a:prstGeom prst="ellipse">
            <a:avLst/>
          </a:prstGeom>
          <a:solidFill>
            <a:srgbClr val="5B2A86">
              <a:alpha val="65000"/>
            </a:srgbClr>
          </a:solidFill>
          <a:ln/>
        </p:spPr>
      </p:sp>
      <p:sp>
        <p:nvSpPr>
          <p:cNvPr id="3" name="Shape 1"/>
          <p:cNvSpPr/>
          <p:nvPr/>
        </p:nvSpPr>
        <p:spPr>
          <a:xfrm>
            <a:off x="10241280" y="4206240"/>
            <a:ext cx="3291840" cy="3291840"/>
          </a:xfrm>
          <a:prstGeom prst="ellipse">
            <a:avLst/>
          </a:prstGeom>
          <a:solidFill>
            <a:srgbClr val="2E8B57">
              <a:alpha val="55000"/>
            </a:srgbClr>
          </a:solidFill>
          <a:ln/>
        </p:spPr>
      </p:sp>
      <p:sp>
        <p:nvSpPr>
          <p:cNvPr id="4" name="Shape 2"/>
          <p:cNvSpPr/>
          <p:nvPr/>
        </p:nvSpPr>
        <p:spPr>
          <a:xfrm>
            <a:off x="-1097280" y="5120640"/>
            <a:ext cx="2926080" cy="2926080"/>
          </a:xfrm>
          <a:prstGeom prst="ellipse">
            <a:avLst/>
          </a:prstGeom>
          <a:solidFill>
            <a:srgbClr val="2E8B57">
              <a:alpha val="45000"/>
            </a:srgbClr>
          </a:solidFill>
          <a:ln/>
        </p:spPr>
      </p:sp>
      <p:sp>
        <p:nvSpPr>
          <p:cNvPr id="5" name="Shape 3"/>
          <p:cNvSpPr/>
          <p:nvPr/>
        </p:nvSpPr>
        <p:spPr>
          <a:xfrm>
            <a:off x="822960" y="914400"/>
            <a:ext cx="1005840" cy="1005840"/>
          </a:xfrm>
          <a:prstGeom prst="ellipse">
            <a:avLst/>
          </a:prstGeom>
          <a:solidFill>
            <a:srgbClr val="2E8B57"/>
          </a:solidFill>
          <a:ln/>
        </p:spPr>
      </p:sp>
      <p:pic>
        <p:nvPicPr>
          <p:cNvPr id="6" name="Image 0" descr="preencoded.png"/>
          <p:cNvPicPr>
            <a:picLocks noChangeAspect="1"/>
          </p:cNvPicPr>
          <p:nvPr/>
        </p:nvPicPr>
        <p:blipFill>
          <a:blip r:embed="rId3"/>
          <a:stretch>
            <a:fillRect/>
          </a:stretch>
        </p:blipFill>
        <p:spPr>
          <a:xfrm>
            <a:off x="1084478" y="1175918"/>
            <a:ext cx="482803" cy="482803"/>
          </a:xfrm>
          <a:prstGeom prst="rect">
            <a:avLst/>
          </a:prstGeom>
        </p:spPr>
      </p:pic>
      <p:sp>
        <p:nvSpPr>
          <p:cNvPr id="7" name="Text 4"/>
          <p:cNvSpPr/>
          <p:nvPr/>
        </p:nvSpPr>
        <p:spPr>
          <a:xfrm>
            <a:off x="822960" y="2148840"/>
            <a:ext cx="7315200" cy="365760"/>
          </a:xfrm>
          <a:prstGeom prst="rect">
            <a:avLst/>
          </a:prstGeom>
          <a:noFill/>
          <a:ln/>
        </p:spPr>
        <p:txBody>
          <a:bodyPr wrap="square" lIns="0" tIns="0" rIns="0" bIns="0" rtlCol="0" anchor="ctr"/>
          <a:lstStyle/>
          <a:p>
            <a:pPr marL="0" indent="0">
              <a:buNone/>
            </a:pPr>
            <a:r>
              <a:rPr lang="en-US" sz="1400" b="1" kern="0" spc="300">
                <a:solidFill>
                  <a:srgbClr val="5FAE7E"/>
                </a:solidFill>
                <a:latin typeface="Calibri" pitchFamily="34" charset="0"/>
                <a:ea typeface="Calibri" pitchFamily="34" charset="-122"/>
                <a:cs typeface="Calibri" pitchFamily="34" charset="-120"/>
              </a:rPr>
              <a:t>KEY PROFESSIONAL SKILL</a:t>
            </a:r>
            <a:endParaRPr lang="en-US" sz="1400"/>
          </a:p>
        </p:txBody>
      </p:sp>
      <p:sp>
        <p:nvSpPr>
          <p:cNvPr id="8" name="Text 5"/>
          <p:cNvSpPr/>
          <p:nvPr/>
        </p:nvSpPr>
        <p:spPr>
          <a:xfrm>
            <a:off x="777240" y="2514600"/>
            <a:ext cx="9601200" cy="1188720"/>
          </a:xfrm>
          <a:prstGeom prst="rect">
            <a:avLst/>
          </a:prstGeom>
          <a:noFill/>
          <a:ln/>
        </p:spPr>
        <p:txBody>
          <a:bodyPr wrap="square" lIns="0" tIns="0" rIns="0" bIns="0" rtlCol="0" anchor="ctr"/>
          <a:lstStyle/>
          <a:p>
            <a:pPr marL="0" indent="0">
              <a:buNone/>
            </a:pPr>
            <a:r>
              <a:rPr lang="en-US" sz="5400" b="1">
                <a:solidFill>
                  <a:srgbClr val="FFFFFF"/>
                </a:solidFill>
                <a:latin typeface="Cambria" pitchFamily="34" charset="0"/>
                <a:ea typeface="Cambria" pitchFamily="34" charset="-122"/>
                <a:cs typeface="Cambria" pitchFamily="34" charset="-120"/>
              </a:rPr>
              <a:t>Critical Thinking</a:t>
            </a:r>
            <a:endParaRPr lang="en-US" sz="5400"/>
          </a:p>
        </p:txBody>
      </p:sp>
      <p:sp>
        <p:nvSpPr>
          <p:cNvPr id="9" name="Text 6"/>
          <p:cNvSpPr/>
          <p:nvPr/>
        </p:nvSpPr>
        <p:spPr>
          <a:xfrm>
            <a:off x="822960" y="3703320"/>
            <a:ext cx="8686800" cy="640080"/>
          </a:xfrm>
          <a:prstGeom prst="rect">
            <a:avLst/>
          </a:prstGeom>
          <a:noFill/>
          <a:ln/>
        </p:spPr>
        <p:txBody>
          <a:bodyPr wrap="square" lIns="0" tIns="0" rIns="0" bIns="0" rtlCol="0" anchor="ctr"/>
          <a:lstStyle/>
          <a:p>
            <a:pPr marL="0" indent="0">
              <a:buNone/>
            </a:pPr>
            <a:r>
              <a:rPr lang="en-US" sz="2000">
                <a:solidFill>
                  <a:srgbClr val="E7D9F4"/>
                </a:solidFill>
                <a:latin typeface="Calibri" pitchFamily="34" charset="0"/>
                <a:ea typeface="Calibri" pitchFamily="34" charset="-122"/>
                <a:cs typeface="Calibri" pitchFamily="34" charset="-120"/>
              </a:rPr>
              <a:t>Its Importance and Application in Health and Social Care Practice</a:t>
            </a:r>
            <a:endParaRPr lang="en-US" sz="2000"/>
          </a:p>
        </p:txBody>
      </p:sp>
      <p:sp>
        <p:nvSpPr>
          <p:cNvPr id="10" name="Shape 7"/>
          <p:cNvSpPr/>
          <p:nvPr/>
        </p:nvSpPr>
        <p:spPr>
          <a:xfrm>
            <a:off x="822960" y="4617720"/>
            <a:ext cx="914400" cy="0"/>
          </a:xfrm>
          <a:prstGeom prst="line">
            <a:avLst/>
          </a:prstGeom>
          <a:noFill/>
          <a:ln w="38100">
            <a:solidFill>
              <a:srgbClr val="2E8B57"/>
            </a:solidFill>
            <a:prstDash val="solid"/>
          </a:ln>
        </p:spPr>
      </p:sp>
      <p:sp>
        <p:nvSpPr>
          <p:cNvPr id="11" name="Text 8"/>
          <p:cNvSpPr/>
          <p:nvPr/>
        </p:nvSpPr>
        <p:spPr>
          <a:xfrm>
            <a:off x="822960" y="4892040"/>
            <a:ext cx="9144000" cy="365760"/>
          </a:xfrm>
          <a:prstGeom prst="rect">
            <a:avLst/>
          </a:prstGeom>
          <a:noFill/>
          <a:ln/>
        </p:spPr>
        <p:txBody>
          <a:bodyPr wrap="square" lIns="0" tIns="0" rIns="0" bIns="0" rtlCol="0" anchor="ctr"/>
          <a:lstStyle/>
          <a:p>
            <a:pPr marL="0" indent="0">
              <a:buNone/>
            </a:pPr>
            <a:r>
              <a:rPr lang="en-US" sz="1300">
                <a:solidFill>
                  <a:srgbClr val="C9B6E0"/>
                </a:solidFill>
                <a:latin typeface="Calibri" pitchFamily="34" charset="0"/>
                <a:ea typeface="Calibri" pitchFamily="34" charset="-122"/>
                <a:cs typeface="Calibri" pitchFamily="34" charset="-120"/>
              </a:rPr>
              <a:t>Presented for: </a:t>
            </a:r>
            <a:r>
              <a:rPr lang="en-US" sz="1300" b="1">
                <a:solidFill>
                  <a:srgbClr val="FFFFFF"/>
                </a:solidFill>
                <a:latin typeface="Calibri" pitchFamily="34" charset="0"/>
                <a:ea typeface="Calibri" pitchFamily="34" charset="-122"/>
                <a:cs typeface="Calibri" pitchFamily="34" charset="-120"/>
              </a:rPr>
              <a:t>Health and Social Care — 6-Minute Assessed Presentation</a:t>
            </a:r>
            <a:endParaRPr lang="en-US" sz="1300"/>
          </a:p>
        </p:txBody>
      </p:sp>
      <p:sp>
        <p:nvSpPr>
          <p:cNvPr id="12" name="Text 9"/>
          <p:cNvSpPr/>
          <p:nvPr/>
        </p:nvSpPr>
        <p:spPr>
          <a:xfrm>
            <a:off x="638606" y="5659449"/>
            <a:ext cx="7499554" cy="934554"/>
          </a:xfrm>
          <a:prstGeom prst="rect">
            <a:avLst/>
          </a:prstGeom>
          <a:noFill/>
          <a:ln/>
        </p:spPr>
        <p:txBody>
          <a:bodyPr wrap="square" lIns="0" tIns="0" rIns="0" bIns="0" rtlCol="0" anchor="ctr"/>
          <a:lstStyle/>
          <a:p>
            <a:r>
              <a:rPr lang="en-US" sz="1200">
                <a:solidFill>
                  <a:srgbClr val="B79ED4"/>
                </a:solidFill>
                <a:ea typeface="Calibri"/>
                <a:cs typeface="Calibri"/>
              </a:rPr>
              <a:t>Name: Noreen Akhtar</a:t>
            </a:r>
          </a:p>
          <a:p>
            <a:r>
              <a:rPr lang="en-US" sz="1200">
                <a:solidFill>
                  <a:srgbClr val="B79ED4"/>
                </a:solidFill>
                <a:ea typeface="Calibri"/>
                <a:cs typeface="Calibri"/>
              </a:rPr>
              <a:t>Number: 2439740</a:t>
            </a:r>
          </a:p>
          <a:p>
            <a:r>
              <a:rPr lang="en-US" sz="1200">
                <a:solidFill>
                  <a:srgbClr val="B79ED4"/>
                </a:solidFill>
                <a:ea typeface="Calibri"/>
                <a:cs typeface="Calibri"/>
              </a:rPr>
              <a:t>Module Code: LCHS4009</a:t>
            </a:r>
          </a:p>
          <a:p>
            <a:r>
              <a:rPr lang="en-US" sz="1200">
                <a:solidFill>
                  <a:srgbClr val="B79ED4"/>
                </a:solidFill>
                <a:ea typeface="Calibri"/>
                <a:cs typeface="Calibri"/>
              </a:rPr>
              <a:t>Module: Professional Development within Health and Social care</a:t>
            </a:r>
          </a:p>
          <a:p>
            <a:r>
              <a:rPr lang="en-US" sz="1200">
                <a:solidFill>
                  <a:srgbClr val="B79ED4"/>
                </a:solidFill>
                <a:ea typeface="Calibri"/>
                <a:cs typeface="Calibri"/>
              </a:rPr>
              <a:t>Lecturer: Olubukola Adegbite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 cy="457200"/>
          </a:xfrm>
          <a:prstGeom prst="rect">
            <a:avLst/>
          </a:prstGeom>
          <a:noFill/>
          <a:ln/>
        </p:spPr>
        <p:txBody>
          <a:bodyPr wrap="square" lIns="0" tIns="0" rIns="0" bIns="0" rtlCol="0" anchor="ctr"/>
          <a:lstStyle/>
          <a:p>
            <a:pPr marL="0" indent="0">
              <a:buNone/>
            </a:pPr>
            <a:r>
              <a:rPr lang="en-US" sz="2200" b="1">
                <a:solidFill>
                  <a:srgbClr val="D9C6EC"/>
                </a:solidFill>
                <a:latin typeface="Cambria" pitchFamily="34" charset="0"/>
                <a:ea typeface="Cambria" pitchFamily="34" charset="-122"/>
                <a:cs typeface="Cambria" pitchFamily="34" charset="-120"/>
              </a:rPr>
              <a:t>01</a:t>
            </a:r>
            <a:endParaRPr lang="en-US" sz="2200"/>
          </a:p>
        </p:txBody>
      </p:sp>
      <p:sp>
        <p:nvSpPr>
          <p:cNvPr id="3" name="Text 1"/>
          <p:cNvSpPr/>
          <p:nvPr/>
        </p:nvSpPr>
        <p:spPr>
          <a:xfrm>
            <a:off x="548640" y="777240"/>
            <a:ext cx="8686800" cy="640080"/>
          </a:xfrm>
          <a:prstGeom prst="rect">
            <a:avLst/>
          </a:prstGeom>
          <a:noFill/>
          <a:ln/>
        </p:spPr>
        <p:txBody>
          <a:bodyPr wrap="square" lIns="0" tIns="0" rIns="0" bIns="0" rtlCol="0" anchor="ctr"/>
          <a:lstStyle/>
          <a:p>
            <a:pPr marL="0" indent="0">
              <a:buNone/>
            </a:pPr>
            <a:r>
              <a:rPr lang="en-US" sz="3200" b="1">
                <a:solidFill>
                  <a:srgbClr val="3A1458"/>
                </a:solidFill>
                <a:latin typeface="Cambria" pitchFamily="34" charset="0"/>
                <a:ea typeface="Cambria" pitchFamily="34" charset="-122"/>
                <a:cs typeface="Cambria" pitchFamily="34" charset="-120"/>
              </a:rPr>
              <a:t>What Is Critical Thinking?</a:t>
            </a:r>
            <a:endParaRPr lang="en-US" sz="3200"/>
          </a:p>
        </p:txBody>
      </p:sp>
      <p:sp>
        <p:nvSpPr>
          <p:cNvPr id="4" name="Text 2"/>
          <p:cNvSpPr/>
          <p:nvPr/>
        </p:nvSpPr>
        <p:spPr>
          <a:xfrm>
            <a:off x="548640" y="1325880"/>
            <a:ext cx="9601200" cy="365760"/>
          </a:xfrm>
          <a:prstGeom prst="rect">
            <a:avLst/>
          </a:prstGeom>
          <a:noFill/>
          <a:ln/>
        </p:spPr>
        <p:txBody>
          <a:bodyPr wrap="square" lIns="0" tIns="0" rIns="0" bIns="0" rtlCol="0" anchor="ctr"/>
          <a:lstStyle/>
          <a:p>
            <a:pPr marL="0" indent="0">
              <a:buNone/>
            </a:pPr>
            <a:r>
              <a:rPr lang="en-US" sz="1500" i="1">
                <a:solidFill>
                  <a:srgbClr val="6B6275"/>
                </a:solidFill>
                <a:latin typeface="Calibri" pitchFamily="34" charset="0"/>
                <a:ea typeface="Calibri" pitchFamily="34" charset="-122"/>
                <a:cs typeface="Calibri" pitchFamily="34" charset="-120"/>
              </a:rPr>
              <a:t>A purposeful, evidence-informed way of thinking — not simply 'being critical'</a:t>
            </a:r>
            <a:endParaRPr lang="en-US" sz="1500"/>
          </a:p>
        </p:txBody>
      </p:sp>
      <p:sp>
        <p:nvSpPr>
          <p:cNvPr id="5" name="Shape 3"/>
          <p:cNvSpPr/>
          <p:nvPr/>
        </p:nvSpPr>
        <p:spPr>
          <a:xfrm>
            <a:off x="548640" y="1920240"/>
            <a:ext cx="6766560" cy="1828800"/>
          </a:xfrm>
          <a:prstGeom prst="roundRect">
            <a:avLst>
              <a:gd name="adj" fmla="val 6000"/>
            </a:avLst>
          </a:prstGeom>
          <a:solidFill>
            <a:srgbClr val="F1E9F8"/>
          </a:solidFill>
          <a:ln/>
          <a:effectLst>
            <a:outerShdw blurRad="127000" dist="38100" dir="5400000" algn="bl" rotWithShape="0">
              <a:srgbClr val="1A0E2E">
                <a:alpha val="18000"/>
              </a:srgbClr>
            </a:outerShdw>
          </a:effectLst>
        </p:spPr>
      </p:sp>
      <p:sp>
        <p:nvSpPr>
          <p:cNvPr id="6" name="Shape 4"/>
          <p:cNvSpPr/>
          <p:nvPr/>
        </p:nvSpPr>
        <p:spPr>
          <a:xfrm>
            <a:off x="868680" y="2194560"/>
            <a:ext cx="822960" cy="822960"/>
          </a:xfrm>
          <a:prstGeom prst="ellipse">
            <a:avLst/>
          </a:prstGeom>
          <a:solidFill>
            <a:srgbClr val="5B2A86"/>
          </a:solidFill>
          <a:ln/>
        </p:spPr>
      </p:sp>
      <p:pic>
        <p:nvPicPr>
          <p:cNvPr id="7" name="Image 0" descr="preencoded.png"/>
          <p:cNvPicPr>
            <a:picLocks noChangeAspect="1"/>
          </p:cNvPicPr>
          <p:nvPr/>
        </p:nvPicPr>
        <p:blipFill>
          <a:blip r:embed="rId3"/>
          <a:stretch>
            <a:fillRect/>
          </a:stretch>
        </p:blipFill>
        <p:spPr>
          <a:xfrm>
            <a:off x="1082650" y="2408530"/>
            <a:ext cx="395021" cy="395021"/>
          </a:xfrm>
          <a:prstGeom prst="rect">
            <a:avLst/>
          </a:prstGeom>
        </p:spPr>
      </p:pic>
      <p:sp>
        <p:nvSpPr>
          <p:cNvPr id="8" name="Text 5"/>
          <p:cNvSpPr/>
          <p:nvPr/>
        </p:nvSpPr>
        <p:spPr>
          <a:xfrm>
            <a:off x="1920240" y="2121408"/>
            <a:ext cx="5212080" cy="1463040"/>
          </a:xfrm>
          <a:prstGeom prst="rect">
            <a:avLst/>
          </a:prstGeom>
          <a:noFill/>
          <a:ln/>
        </p:spPr>
        <p:txBody>
          <a:bodyPr wrap="square" lIns="0" tIns="0" rIns="0" bIns="0" rtlCol="0" anchor="t"/>
          <a:lstStyle/>
          <a:p>
            <a:pPr marL="0" indent="0">
              <a:buNone/>
            </a:pPr>
            <a:r>
              <a:rPr lang="en-US" sz="1500">
                <a:solidFill>
                  <a:srgbClr val="2B2233"/>
                </a:solidFill>
                <a:latin typeface="Calibri" pitchFamily="34" charset="0"/>
                <a:ea typeface="Calibri" pitchFamily="34" charset="-122"/>
                <a:cs typeface="Calibri" pitchFamily="34" charset="-120"/>
              </a:rPr>
              <a:t>Critical thinking is the active mental process of gathering, analysing, synthesising and evaluating information from observation, experience and communication in order to reach a sound decision for action.</a:t>
            </a:r>
            <a:endParaRPr lang="en-US" sz="1500"/>
          </a:p>
        </p:txBody>
      </p:sp>
      <p:sp>
        <p:nvSpPr>
          <p:cNvPr id="9" name="Text 6"/>
          <p:cNvSpPr/>
          <p:nvPr/>
        </p:nvSpPr>
        <p:spPr>
          <a:xfrm>
            <a:off x="1920240" y="3383280"/>
            <a:ext cx="5029200" cy="274320"/>
          </a:xfrm>
          <a:prstGeom prst="rect">
            <a:avLst/>
          </a:prstGeom>
          <a:noFill/>
          <a:ln/>
        </p:spPr>
        <p:txBody>
          <a:bodyPr wrap="square" lIns="0" tIns="0" rIns="0" bIns="0" rtlCol="0" anchor="ctr"/>
          <a:lstStyle/>
          <a:p>
            <a:pPr marL="0" indent="0">
              <a:buNone/>
            </a:pPr>
            <a:r>
              <a:rPr lang="en-US" sz="1150" i="1">
                <a:solidFill>
                  <a:srgbClr val="5B2A86"/>
                </a:solidFill>
                <a:latin typeface="Calibri" pitchFamily="34" charset="0"/>
                <a:ea typeface="Calibri" pitchFamily="34" charset="-122"/>
                <a:cs typeface="Calibri" pitchFamily="34" charset="-120"/>
              </a:rPr>
              <a:t>Oh et al. (2025)</a:t>
            </a:r>
            <a:endParaRPr lang="en-US" sz="1150"/>
          </a:p>
        </p:txBody>
      </p:sp>
      <p:sp>
        <p:nvSpPr>
          <p:cNvPr id="10" name="Shape 7"/>
          <p:cNvSpPr/>
          <p:nvPr/>
        </p:nvSpPr>
        <p:spPr>
          <a:xfrm>
            <a:off x="7635240" y="1920240"/>
            <a:ext cx="1920240" cy="845820"/>
          </a:xfrm>
          <a:prstGeom prst="roundRect">
            <a:avLst>
              <a:gd name="adj" fmla="val 10811"/>
            </a:avLst>
          </a:prstGeom>
          <a:solidFill>
            <a:srgbClr val="E6F4EA"/>
          </a:solidFill>
          <a:ln/>
        </p:spPr>
      </p:sp>
      <p:sp>
        <p:nvSpPr>
          <p:cNvPr id="11" name="Shape 8"/>
          <p:cNvSpPr/>
          <p:nvPr/>
        </p:nvSpPr>
        <p:spPr>
          <a:xfrm>
            <a:off x="7744968" y="2105406"/>
            <a:ext cx="475488" cy="475488"/>
          </a:xfrm>
          <a:prstGeom prst="ellipse">
            <a:avLst/>
          </a:prstGeom>
          <a:solidFill>
            <a:srgbClr val="2E8B57"/>
          </a:solidFill>
          <a:ln/>
        </p:spPr>
      </p:sp>
      <p:pic>
        <p:nvPicPr>
          <p:cNvPr id="12" name="Image 1" descr="preencoded.png"/>
          <p:cNvPicPr>
            <a:picLocks noChangeAspect="1"/>
          </p:cNvPicPr>
          <p:nvPr/>
        </p:nvPicPr>
        <p:blipFill>
          <a:blip r:embed="rId4"/>
          <a:stretch>
            <a:fillRect/>
          </a:stretch>
        </p:blipFill>
        <p:spPr>
          <a:xfrm>
            <a:off x="7868595" y="2229033"/>
            <a:ext cx="228234" cy="228234"/>
          </a:xfrm>
          <a:prstGeom prst="rect">
            <a:avLst/>
          </a:prstGeom>
        </p:spPr>
      </p:pic>
      <p:sp>
        <p:nvSpPr>
          <p:cNvPr id="13" name="Text 9"/>
          <p:cNvSpPr/>
          <p:nvPr/>
        </p:nvSpPr>
        <p:spPr>
          <a:xfrm>
            <a:off x="8275320" y="1920240"/>
            <a:ext cx="1188720" cy="845820"/>
          </a:xfrm>
          <a:prstGeom prst="rect">
            <a:avLst/>
          </a:prstGeom>
          <a:noFill/>
          <a:ln/>
        </p:spPr>
        <p:txBody>
          <a:bodyPr wrap="square" lIns="0" tIns="0" rIns="0" bIns="0" rtlCol="0" anchor="ctr"/>
          <a:lstStyle/>
          <a:p>
            <a:pPr marL="0" indent="0">
              <a:buNone/>
            </a:pPr>
            <a:r>
              <a:rPr lang="en-US" sz="1400" b="1">
                <a:solidFill>
                  <a:srgbClr val="2B2233"/>
                </a:solidFill>
                <a:latin typeface="Calibri" pitchFamily="34" charset="0"/>
                <a:ea typeface="Calibri" pitchFamily="34" charset="-122"/>
                <a:cs typeface="Calibri" pitchFamily="34" charset="-120"/>
              </a:rPr>
              <a:t>Analysis</a:t>
            </a:r>
            <a:endParaRPr lang="en-US" sz="1400"/>
          </a:p>
        </p:txBody>
      </p:sp>
      <p:sp>
        <p:nvSpPr>
          <p:cNvPr id="14" name="Shape 10"/>
          <p:cNvSpPr/>
          <p:nvPr/>
        </p:nvSpPr>
        <p:spPr>
          <a:xfrm>
            <a:off x="9692640" y="1920240"/>
            <a:ext cx="1920240" cy="845820"/>
          </a:xfrm>
          <a:prstGeom prst="roundRect">
            <a:avLst>
              <a:gd name="adj" fmla="val 10811"/>
            </a:avLst>
          </a:prstGeom>
          <a:solidFill>
            <a:srgbClr val="F1E9F8"/>
          </a:solidFill>
          <a:ln/>
        </p:spPr>
      </p:sp>
      <p:sp>
        <p:nvSpPr>
          <p:cNvPr id="15" name="Shape 11"/>
          <p:cNvSpPr/>
          <p:nvPr/>
        </p:nvSpPr>
        <p:spPr>
          <a:xfrm>
            <a:off x="9802368" y="2105406"/>
            <a:ext cx="475488" cy="475488"/>
          </a:xfrm>
          <a:prstGeom prst="ellipse">
            <a:avLst/>
          </a:prstGeom>
          <a:solidFill>
            <a:srgbClr val="5B2A86"/>
          </a:solidFill>
          <a:ln/>
        </p:spPr>
      </p:sp>
      <p:pic>
        <p:nvPicPr>
          <p:cNvPr id="16" name="Image 2" descr="preencoded.png"/>
          <p:cNvPicPr>
            <a:picLocks noChangeAspect="1"/>
          </p:cNvPicPr>
          <p:nvPr/>
        </p:nvPicPr>
        <p:blipFill>
          <a:blip r:embed="rId5"/>
          <a:stretch>
            <a:fillRect/>
          </a:stretch>
        </p:blipFill>
        <p:spPr>
          <a:xfrm>
            <a:off x="9925995" y="2229033"/>
            <a:ext cx="228234" cy="228234"/>
          </a:xfrm>
          <a:prstGeom prst="rect">
            <a:avLst/>
          </a:prstGeom>
        </p:spPr>
      </p:pic>
      <p:sp>
        <p:nvSpPr>
          <p:cNvPr id="17" name="Text 12"/>
          <p:cNvSpPr/>
          <p:nvPr/>
        </p:nvSpPr>
        <p:spPr>
          <a:xfrm>
            <a:off x="10332720" y="1920240"/>
            <a:ext cx="1188720" cy="845820"/>
          </a:xfrm>
          <a:prstGeom prst="rect">
            <a:avLst/>
          </a:prstGeom>
          <a:noFill/>
          <a:ln/>
        </p:spPr>
        <p:txBody>
          <a:bodyPr wrap="square" lIns="0" tIns="0" rIns="0" bIns="0" rtlCol="0" anchor="ctr"/>
          <a:lstStyle/>
          <a:p>
            <a:pPr marL="0" indent="0">
              <a:buNone/>
            </a:pPr>
            <a:r>
              <a:rPr lang="en-US" sz="1400" b="1">
                <a:solidFill>
                  <a:srgbClr val="2B2233"/>
                </a:solidFill>
                <a:latin typeface="Calibri" pitchFamily="34" charset="0"/>
                <a:ea typeface="Calibri" pitchFamily="34" charset="-122"/>
                <a:cs typeface="Calibri" pitchFamily="34" charset="-120"/>
              </a:rPr>
              <a:t>Evaluation</a:t>
            </a:r>
            <a:endParaRPr lang="en-US" sz="1400"/>
          </a:p>
        </p:txBody>
      </p:sp>
      <p:sp>
        <p:nvSpPr>
          <p:cNvPr id="18" name="Shape 13"/>
          <p:cNvSpPr/>
          <p:nvPr/>
        </p:nvSpPr>
        <p:spPr>
          <a:xfrm>
            <a:off x="7635240" y="2903220"/>
            <a:ext cx="1920240" cy="845820"/>
          </a:xfrm>
          <a:prstGeom prst="roundRect">
            <a:avLst>
              <a:gd name="adj" fmla="val 10811"/>
            </a:avLst>
          </a:prstGeom>
          <a:solidFill>
            <a:srgbClr val="F1E9F8"/>
          </a:solidFill>
          <a:ln/>
        </p:spPr>
      </p:sp>
      <p:sp>
        <p:nvSpPr>
          <p:cNvPr id="19" name="Shape 14"/>
          <p:cNvSpPr/>
          <p:nvPr/>
        </p:nvSpPr>
        <p:spPr>
          <a:xfrm>
            <a:off x="7744968" y="3088386"/>
            <a:ext cx="475488" cy="475488"/>
          </a:xfrm>
          <a:prstGeom prst="ellipse">
            <a:avLst/>
          </a:prstGeom>
          <a:solidFill>
            <a:srgbClr val="5B2A86"/>
          </a:solidFill>
          <a:ln/>
        </p:spPr>
      </p:sp>
      <p:pic>
        <p:nvPicPr>
          <p:cNvPr id="20" name="Image 3" descr="preencoded.png"/>
          <p:cNvPicPr>
            <a:picLocks noChangeAspect="1"/>
          </p:cNvPicPr>
          <p:nvPr/>
        </p:nvPicPr>
        <p:blipFill>
          <a:blip r:embed="rId6"/>
          <a:stretch>
            <a:fillRect/>
          </a:stretch>
        </p:blipFill>
        <p:spPr>
          <a:xfrm>
            <a:off x="7868595" y="3212013"/>
            <a:ext cx="228234" cy="228234"/>
          </a:xfrm>
          <a:prstGeom prst="rect">
            <a:avLst/>
          </a:prstGeom>
        </p:spPr>
      </p:pic>
      <p:sp>
        <p:nvSpPr>
          <p:cNvPr id="21" name="Text 15"/>
          <p:cNvSpPr/>
          <p:nvPr/>
        </p:nvSpPr>
        <p:spPr>
          <a:xfrm>
            <a:off x="8275320" y="2903220"/>
            <a:ext cx="1188720" cy="845820"/>
          </a:xfrm>
          <a:prstGeom prst="rect">
            <a:avLst/>
          </a:prstGeom>
          <a:noFill/>
          <a:ln/>
        </p:spPr>
        <p:txBody>
          <a:bodyPr wrap="square" lIns="0" tIns="0" rIns="0" bIns="0" rtlCol="0" anchor="ctr"/>
          <a:lstStyle/>
          <a:p>
            <a:pPr marL="0" indent="0">
              <a:buNone/>
            </a:pPr>
            <a:r>
              <a:rPr lang="en-US" sz="1400" b="1">
                <a:solidFill>
                  <a:srgbClr val="2B2233"/>
                </a:solidFill>
                <a:latin typeface="Calibri" pitchFamily="34" charset="0"/>
                <a:ea typeface="Calibri" pitchFamily="34" charset="-122"/>
                <a:cs typeface="Calibri" pitchFamily="34" charset="-120"/>
              </a:rPr>
              <a:t>Inference</a:t>
            </a:r>
            <a:endParaRPr lang="en-US" sz="1400"/>
          </a:p>
        </p:txBody>
      </p:sp>
      <p:sp>
        <p:nvSpPr>
          <p:cNvPr id="22" name="Shape 16"/>
          <p:cNvSpPr/>
          <p:nvPr/>
        </p:nvSpPr>
        <p:spPr>
          <a:xfrm>
            <a:off x="9692640" y="2903220"/>
            <a:ext cx="1920240" cy="845820"/>
          </a:xfrm>
          <a:prstGeom prst="roundRect">
            <a:avLst>
              <a:gd name="adj" fmla="val 10811"/>
            </a:avLst>
          </a:prstGeom>
          <a:solidFill>
            <a:srgbClr val="E6F4EA"/>
          </a:solidFill>
          <a:ln/>
        </p:spPr>
      </p:sp>
      <p:sp>
        <p:nvSpPr>
          <p:cNvPr id="23" name="Shape 17"/>
          <p:cNvSpPr/>
          <p:nvPr/>
        </p:nvSpPr>
        <p:spPr>
          <a:xfrm>
            <a:off x="9802368" y="3088386"/>
            <a:ext cx="475488" cy="475488"/>
          </a:xfrm>
          <a:prstGeom prst="ellipse">
            <a:avLst/>
          </a:prstGeom>
          <a:solidFill>
            <a:srgbClr val="2E8B57"/>
          </a:solidFill>
          <a:ln/>
        </p:spPr>
      </p:sp>
      <p:pic>
        <p:nvPicPr>
          <p:cNvPr id="24" name="Image 4" descr="preencoded.png"/>
          <p:cNvPicPr>
            <a:picLocks noChangeAspect="1"/>
          </p:cNvPicPr>
          <p:nvPr/>
        </p:nvPicPr>
        <p:blipFill>
          <a:blip r:embed="rId7"/>
          <a:stretch>
            <a:fillRect/>
          </a:stretch>
        </p:blipFill>
        <p:spPr>
          <a:xfrm>
            <a:off x="9925995" y="3212013"/>
            <a:ext cx="228234" cy="228234"/>
          </a:xfrm>
          <a:prstGeom prst="rect">
            <a:avLst/>
          </a:prstGeom>
        </p:spPr>
      </p:pic>
      <p:sp>
        <p:nvSpPr>
          <p:cNvPr id="25" name="Text 18"/>
          <p:cNvSpPr/>
          <p:nvPr/>
        </p:nvSpPr>
        <p:spPr>
          <a:xfrm>
            <a:off x="10332720" y="2903220"/>
            <a:ext cx="1188720" cy="845820"/>
          </a:xfrm>
          <a:prstGeom prst="rect">
            <a:avLst/>
          </a:prstGeom>
          <a:noFill/>
          <a:ln/>
        </p:spPr>
        <p:txBody>
          <a:bodyPr wrap="square" lIns="0" tIns="0" rIns="0" bIns="0" rtlCol="0" anchor="ctr"/>
          <a:lstStyle/>
          <a:p>
            <a:pPr marL="0" indent="0">
              <a:buNone/>
            </a:pPr>
            <a:r>
              <a:rPr lang="en-US" sz="1400" b="1">
                <a:solidFill>
                  <a:srgbClr val="2B2233"/>
                </a:solidFill>
                <a:latin typeface="Calibri" pitchFamily="34" charset="0"/>
                <a:ea typeface="Calibri" pitchFamily="34" charset="-122"/>
                <a:cs typeface="Calibri" pitchFamily="34" charset="-120"/>
              </a:rPr>
              <a:t>Reflection</a:t>
            </a:r>
            <a:endParaRPr lang="en-US" sz="1400"/>
          </a:p>
        </p:txBody>
      </p:sp>
      <p:sp>
        <p:nvSpPr>
          <p:cNvPr id="26" name="Shape 19"/>
          <p:cNvSpPr/>
          <p:nvPr/>
        </p:nvSpPr>
        <p:spPr>
          <a:xfrm>
            <a:off x="548640" y="3977640"/>
            <a:ext cx="11064240" cy="1417320"/>
          </a:xfrm>
          <a:prstGeom prst="roundRect">
            <a:avLst>
              <a:gd name="adj" fmla="val 7742"/>
            </a:avLst>
          </a:prstGeom>
          <a:solidFill>
            <a:srgbClr val="E6F4EA"/>
          </a:solidFill>
          <a:ln/>
        </p:spPr>
      </p:sp>
      <p:sp>
        <p:nvSpPr>
          <p:cNvPr id="27" name="Shape 20"/>
          <p:cNvSpPr/>
          <p:nvPr/>
        </p:nvSpPr>
        <p:spPr>
          <a:xfrm>
            <a:off x="777240" y="4206240"/>
            <a:ext cx="685800" cy="685800"/>
          </a:xfrm>
          <a:prstGeom prst="ellipse">
            <a:avLst/>
          </a:prstGeom>
          <a:solidFill>
            <a:srgbClr val="2E8B57"/>
          </a:solidFill>
          <a:ln/>
        </p:spPr>
      </p:sp>
      <p:pic>
        <p:nvPicPr>
          <p:cNvPr id="28" name="Image 5" descr="preencoded.png"/>
          <p:cNvPicPr>
            <a:picLocks noChangeAspect="1"/>
          </p:cNvPicPr>
          <p:nvPr/>
        </p:nvPicPr>
        <p:blipFill>
          <a:blip r:embed="rId8"/>
          <a:stretch>
            <a:fillRect/>
          </a:stretch>
        </p:blipFill>
        <p:spPr>
          <a:xfrm>
            <a:off x="955548" y="4384548"/>
            <a:ext cx="329184" cy="329184"/>
          </a:xfrm>
          <a:prstGeom prst="rect">
            <a:avLst/>
          </a:prstGeom>
        </p:spPr>
      </p:pic>
      <p:sp>
        <p:nvSpPr>
          <p:cNvPr id="29" name="Text 21"/>
          <p:cNvSpPr/>
          <p:nvPr/>
        </p:nvSpPr>
        <p:spPr>
          <a:xfrm>
            <a:off x="1645920" y="4160520"/>
            <a:ext cx="9692640" cy="1143000"/>
          </a:xfrm>
          <a:prstGeom prst="rect">
            <a:avLst/>
          </a:prstGeom>
          <a:noFill/>
          <a:ln/>
        </p:spPr>
        <p:txBody>
          <a:bodyPr wrap="square" lIns="0" tIns="0" rIns="0" bIns="0" rtlCol="0" anchor="ctr"/>
          <a:lstStyle/>
          <a:p>
            <a:pPr marL="0" indent="0">
              <a:buNone/>
            </a:pPr>
            <a:r>
              <a:rPr lang="en-US" sz="1500" b="1">
                <a:solidFill>
                  <a:srgbClr val="3A1458"/>
                </a:solidFill>
                <a:latin typeface="Calibri" pitchFamily="34" charset="0"/>
                <a:ea typeface="Calibri" pitchFamily="34" charset="-122"/>
                <a:cs typeface="Calibri" pitchFamily="34" charset="-120"/>
              </a:rPr>
              <a:t>Critical thinking is not criticism.  </a:t>
            </a:r>
            <a:r>
              <a:rPr lang="en-US" sz="1500">
                <a:solidFill>
                  <a:srgbClr val="2B2233"/>
                </a:solidFill>
                <a:latin typeface="Calibri" pitchFamily="34" charset="0"/>
                <a:ea typeface="Calibri" pitchFamily="34" charset="-122"/>
                <a:cs typeface="Calibri" pitchFamily="34" charset="-120"/>
              </a:rPr>
              <a:t>It means questioning assumptions, weighing evidence and considering alternative viewpoints before deciding — rather than accepting information, routines or instructions at face value (Amir et al., 2023).</a:t>
            </a:r>
            <a:endParaRPr lang="en-US" sz="1500"/>
          </a:p>
        </p:txBody>
      </p:sp>
      <p:sp>
        <p:nvSpPr>
          <p:cNvPr id="30" name="Text 22"/>
          <p:cNvSpPr/>
          <p:nvPr/>
        </p:nvSpPr>
        <p:spPr>
          <a:xfrm>
            <a:off x="10728655" y="6400800"/>
            <a:ext cx="1188720" cy="274320"/>
          </a:xfrm>
          <a:prstGeom prst="rect">
            <a:avLst/>
          </a:prstGeom>
          <a:noFill/>
          <a:ln/>
        </p:spPr>
        <p:txBody>
          <a:bodyPr wrap="square" lIns="0" tIns="0" rIns="0" bIns="0" rtlCol="0" anchor="ctr"/>
          <a:lstStyle/>
          <a:p>
            <a:pPr marL="0" indent="0" algn="r">
              <a:buNone/>
            </a:pPr>
            <a:r>
              <a:rPr lang="en-US" sz="1000">
                <a:solidFill>
                  <a:srgbClr val="6B6275"/>
                </a:solidFill>
                <a:latin typeface="Calibri" pitchFamily="34" charset="0"/>
                <a:ea typeface="Calibri" pitchFamily="34" charset="-122"/>
                <a:cs typeface="Calibri" pitchFamily="34" charset="-120"/>
              </a:rPr>
              <a:t>02 / 08</a:t>
            </a:r>
            <a:endParaRPr lang="en-US" sz="1000"/>
          </a:p>
        </p:txBody>
      </p:sp>
      <p:sp>
        <p:nvSpPr>
          <p:cNvPr id="31" name="Text 23"/>
          <p:cNvSpPr/>
          <p:nvPr/>
        </p:nvSpPr>
        <p:spPr>
          <a:xfrm>
            <a:off x="548640" y="6400800"/>
            <a:ext cx="4572000" cy="274320"/>
          </a:xfrm>
          <a:prstGeom prst="rect">
            <a:avLst/>
          </a:prstGeom>
          <a:noFill/>
          <a:ln/>
        </p:spPr>
        <p:txBody>
          <a:bodyPr wrap="square" lIns="0" tIns="0" rIns="0" bIns="0" rtlCol="0" anchor="ctr"/>
          <a:lstStyle/>
          <a:p>
            <a:pPr marL="0" indent="0" algn="l">
              <a:buNone/>
            </a:pPr>
            <a:r>
              <a:rPr lang="en-US" sz="1000">
                <a:solidFill>
                  <a:srgbClr val="6B6275"/>
                </a:solidFill>
                <a:latin typeface="Calibri" pitchFamily="34" charset="0"/>
                <a:ea typeface="Calibri" pitchFamily="34" charset="-122"/>
                <a:cs typeface="Calibri" pitchFamily="34" charset="-120"/>
              </a:rPr>
              <a:t>Critical Thinking in Health &amp; Social Care</a:t>
            </a:r>
            <a:endParaRPr lang="en-US" sz="10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 cy="457200"/>
          </a:xfrm>
          <a:prstGeom prst="rect">
            <a:avLst/>
          </a:prstGeom>
          <a:noFill/>
          <a:ln/>
        </p:spPr>
        <p:txBody>
          <a:bodyPr wrap="square" lIns="0" tIns="0" rIns="0" bIns="0" rtlCol="0" anchor="ctr"/>
          <a:lstStyle/>
          <a:p>
            <a:pPr marL="0" indent="0">
              <a:buNone/>
            </a:pPr>
            <a:r>
              <a:rPr lang="en-US" sz="2200" b="1">
                <a:solidFill>
                  <a:srgbClr val="D9C6EC"/>
                </a:solidFill>
                <a:latin typeface="Cambria" pitchFamily="34" charset="0"/>
                <a:ea typeface="Cambria" pitchFamily="34" charset="-122"/>
                <a:cs typeface="Cambria" pitchFamily="34" charset="-120"/>
              </a:rPr>
              <a:t>02</a:t>
            </a:r>
            <a:endParaRPr lang="en-US" sz="2200"/>
          </a:p>
        </p:txBody>
      </p:sp>
      <p:sp>
        <p:nvSpPr>
          <p:cNvPr id="3" name="Text 1"/>
          <p:cNvSpPr/>
          <p:nvPr/>
        </p:nvSpPr>
        <p:spPr>
          <a:xfrm>
            <a:off x="548640" y="777240"/>
            <a:ext cx="10515600" cy="640080"/>
          </a:xfrm>
          <a:prstGeom prst="rect">
            <a:avLst/>
          </a:prstGeom>
          <a:noFill/>
          <a:ln/>
        </p:spPr>
        <p:txBody>
          <a:bodyPr wrap="square" lIns="0" tIns="0" rIns="0" bIns="0" rtlCol="0" anchor="ctr"/>
          <a:lstStyle/>
          <a:p>
            <a:pPr marL="0" indent="0">
              <a:buNone/>
            </a:pPr>
            <a:r>
              <a:rPr lang="en-US" sz="3000" b="1">
                <a:solidFill>
                  <a:srgbClr val="3A1458"/>
                </a:solidFill>
                <a:latin typeface="Cambria" pitchFamily="34" charset="0"/>
                <a:ea typeface="Cambria" pitchFamily="34" charset="-122"/>
                <a:cs typeface="Cambria" pitchFamily="34" charset="-120"/>
              </a:rPr>
              <a:t>Why It Matters in Health and Social Care</a:t>
            </a:r>
            <a:endParaRPr lang="en-US" sz="3000"/>
          </a:p>
        </p:txBody>
      </p:sp>
      <p:sp>
        <p:nvSpPr>
          <p:cNvPr id="4" name="Text 2"/>
          <p:cNvSpPr/>
          <p:nvPr/>
        </p:nvSpPr>
        <p:spPr>
          <a:xfrm>
            <a:off x="548640" y="1325880"/>
            <a:ext cx="10058400" cy="365760"/>
          </a:xfrm>
          <a:prstGeom prst="rect">
            <a:avLst/>
          </a:prstGeom>
          <a:noFill/>
          <a:ln/>
        </p:spPr>
        <p:txBody>
          <a:bodyPr wrap="square" lIns="0" tIns="0" rIns="0" bIns="0" rtlCol="0" anchor="ctr"/>
          <a:lstStyle/>
          <a:p>
            <a:pPr marL="0" indent="0">
              <a:buNone/>
            </a:pPr>
            <a:r>
              <a:rPr lang="en-US" sz="1500" i="1">
                <a:solidFill>
                  <a:srgbClr val="6B6275"/>
                </a:solidFill>
                <a:latin typeface="Calibri" pitchFamily="34" charset="0"/>
                <a:ea typeface="Calibri" pitchFamily="34" charset="-122"/>
                <a:cs typeface="Calibri" pitchFamily="34" charset="-120"/>
              </a:rPr>
              <a:t>Relevance to safe, person-centred and accountable professional practice</a:t>
            </a:r>
            <a:endParaRPr lang="en-US" sz="1500"/>
          </a:p>
        </p:txBody>
      </p:sp>
      <p:sp>
        <p:nvSpPr>
          <p:cNvPr id="5" name="Shape 3"/>
          <p:cNvSpPr/>
          <p:nvPr/>
        </p:nvSpPr>
        <p:spPr>
          <a:xfrm>
            <a:off x="548640" y="1920240"/>
            <a:ext cx="5440680" cy="1965960"/>
          </a:xfrm>
          <a:prstGeom prst="roundRect">
            <a:avLst>
              <a:gd name="adj" fmla="val 5581"/>
            </a:avLst>
          </a:prstGeom>
          <a:solidFill>
            <a:srgbClr val="F1E9F8"/>
          </a:solidFill>
          <a:ln/>
          <a:effectLst>
            <a:outerShdw blurRad="127000" dist="38100" dir="5400000" algn="bl" rotWithShape="0">
              <a:srgbClr val="1A0E2E">
                <a:alpha val="18000"/>
              </a:srgbClr>
            </a:outerShdw>
          </a:effectLst>
        </p:spPr>
      </p:sp>
      <p:sp>
        <p:nvSpPr>
          <p:cNvPr id="6" name="Shape 4"/>
          <p:cNvSpPr/>
          <p:nvPr/>
        </p:nvSpPr>
        <p:spPr>
          <a:xfrm>
            <a:off x="822960" y="2194560"/>
            <a:ext cx="685800" cy="685800"/>
          </a:xfrm>
          <a:prstGeom prst="ellipse">
            <a:avLst/>
          </a:prstGeom>
          <a:solidFill>
            <a:srgbClr val="5B2A86"/>
          </a:solidFill>
          <a:ln/>
        </p:spPr>
      </p:sp>
      <p:pic>
        <p:nvPicPr>
          <p:cNvPr id="7" name="Image 0" descr="preencoded.png"/>
          <p:cNvPicPr>
            <a:picLocks noChangeAspect="1"/>
          </p:cNvPicPr>
          <p:nvPr/>
        </p:nvPicPr>
        <p:blipFill>
          <a:blip r:embed="rId3"/>
          <a:stretch>
            <a:fillRect/>
          </a:stretch>
        </p:blipFill>
        <p:spPr>
          <a:xfrm>
            <a:off x="1001268" y="2372868"/>
            <a:ext cx="329184" cy="329184"/>
          </a:xfrm>
          <a:prstGeom prst="rect">
            <a:avLst/>
          </a:prstGeom>
        </p:spPr>
      </p:pic>
      <p:sp>
        <p:nvSpPr>
          <p:cNvPr id="8" name="Text 5"/>
          <p:cNvSpPr/>
          <p:nvPr/>
        </p:nvSpPr>
        <p:spPr>
          <a:xfrm>
            <a:off x="1691640" y="2176272"/>
            <a:ext cx="4069080" cy="457200"/>
          </a:xfrm>
          <a:prstGeom prst="rect">
            <a:avLst/>
          </a:prstGeom>
          <a:noFill/>
          <a:ln/>
        </p:spPr>
        <p:txBody>
          <a:bodyPr wrap="square" lIns="0" tIns="0" rIns="0" bIns="0" rtlCol="0" anchor="ctr"/>
          <a:lstStyle/>
          <a:p>
            <a:pPr marL="0" indent="0">
              <a:buNone/>
            </a:pPr>
            <a:r>
              <a:rPr lang="en-US" sz="1700" b="1">
                <a:solidFill>
                  <a:srgbClr val="3A1458"/>
                </a:solidFill>
                <a:latin typeface="Calibri" pitchFamily="34" charset="0"/>
                <a:ea typeface="Calibri" pitchFamily="34" charset="-122"/>
                <a:cs typeface="Calibri" pitchFamily="34" charset="-120"/>
              </a:rPr>
              <a:t>Patient &amp; Service-User Safety</a:t>
            </a:r>
            <a:endParaRPr lang="en-US" sz="1700"/>
          </a:p>
        </p:txBody>
      </p:sp>
      <p:sp>
        <p:nvSpPr>
          <p:cNvPr id="9" name="Text 6"/>
          <p:cNvSpPr/>
          <p:nvPr/>
        </p:nvSpPr>
        <p:spPr>
          <a:xfrm>
            <a:off x="822960" y="2788920"/>
            <a:ext cx="4892040" cy="960120"/>
          </a:xfrm>
          <a:prstGeom prst="rect">
            <a:avLst/>
          </a:prstGeom>
          <a:noFill/>
          <a:ln/>
        </p:spPr>
        <p:txBody>
          <a:bodyPr wrap="square" lIns="0" tIns="0" rIns="0" bIns="0" rtlCol="0" anchor="t"/>
          <a:lstStyle/>
          <a:p>
            <a:pPr marL="0" indent="0">
              <a:buNone/>
            </a:pPr>
            <a:r>
              <a:rPr lang="en-US" sz="1350">
                <a:solidFill>
                  <a:srgbClr val="2B2233"/>
                </a:solidFill>
                <a:latin typeface="Calibri" pitchFamily="34" charset="0"/>
                <a:ea typeface="Calibri" pitchFamily="34" charset="-122"/>
                <a:cs typeface="Calibri" pitchFamily="34" charset="-120"/>
              </a:rPr>
              <a:t>Spotting subtle changes and weighing risks reduces errors and supports timely, safe decisions.</a:t>
            </a:r>
            <a:endParaRPr lang="en-US" sz="1350"/>
          </a:p>
        </p:txBody>
      </p:sp>
      <p:sp>
        <p:nvSpPr>
          <p:cNvPr id="10" name="Shape 7"/>
          <p:cNvSpPr/>
          <p:nvPr/>
        </p:nvSpPr>
        <p:spPr>
          <a:xfrm>
            <a:off x="6263640" y="1920240"/>
            <a:ext cx="5440680" cy="1965960"/>
          </a:xfrm>
          <a:prstGeom prst="roundRect">
            <a:avLst>
              <a:gd name="adj" fmla="val 5581"/>
            </a:avLst>
          </a:prstGeom>
          <a:solidFill>
            <a:srgbClr val="E6F4EA"/>
          </a:solidFill>
          <a:ln/>
          <a:effectLst>
            <a:outerShdw blurRad="127000" dist="38100" dir="5400000" algn="bl" rotWithShape="0">
              <a:srgbClr val="1A0E2E">
                <a:alpha val="18000"/>
              </a:srgbClr>
            </a:outerShdw>
          </a:effectLst>
        </p:spPr>
      </p:sp>
      <p:sp>
        <p:nvSpPr>
          <p:cNvPr id="11" name="Shape 8"/>
          <p:cNvSpPr/>
          <p:nvPr/>
        </p:nvSpPr>
        <p:spPr>
          <a:xfrm>
            <a:off x="6537960" y="2194560"/>
            <a:ext cx="685800" cy="685800"/>
          </a:xfrm>
          <a:prstGeom prst="ellipse">
            <a:avLst/>
          </a:prstGeom>
          <a:solidFill>
            <a:srgbClr val="2E8B57"/>
          </a:solidFill>
          <a:ln/>
        </p:spPr>
      </p:sp>
      <p:pic>
        <p:nvPicPr>
          <p:cNvPr id="12" name="Image 1" descr="preencoded.png"/>
          <p:cNvPicPr>
            <a:picLocks noChangeAspect="1"/>
          </p:cNvPicPr>
          <p:nvPr/>
        </p:nvPicPr>
        <p:blipFill>
          <a:blip r:embed="rId4"/>
          <a:stretch>
            <a:fillRect/>
          </a:stretch>
        </p:blipFill>
        <p:spPr>
          <a:xfrm>
            <a:off x="6716268" y="2372868"/>
            <a:ext cx="329184" cy="329184"/>
          </a:xfrm>
          <a:prstGeom prst="rect">
            <a:avLst/>
          </a:prstGeom>
        </p:spPr>
      </p:pic>
      <p:sp>
        <p:nvSpPr>
          <p:cNvPr id="13" name="Text 9"/>
          <p:cNvSpPr/>
          <p:nvPr/>
        </p:nvSpPr>
        <p:spPr>
          <a:xfrm>
            <a:off x="7406640" y="2176272"/>
            <a:ext cx="4069080" cy="457200"/>
          </a:xfrm>
          <a:prstGeom prst="rect">
            <a:avLst/>
          </a:prstGeom>
          <a:noFill/>
          <a:ln/>
        </p:spPr>
        <p:txBody>
          <a:bodyPr wrap="square" lIns="0" tIns="0" rIns="0" bIns="0" rtlCol="0" anchor="ctr"/>
          <a:lstStyle/>
          <a:p>
            <a:pPr marL="0" indent="0">
              <a:buNone/>
            </a:pPr>
            <a:r>
              <a:rPr lang="en-US" sz="1700" b="1">
                <a:solidFill>
                  <a:srgbClr val="3A1458"/>
                </a:solidFill>
                <a:latin typeface="Calibri" pitchFamily="34" charset="0"/>
                <a:ea typeface="Calibri" pitchFamily="34" charset="-122"/>
                <a:cs typeface="Calibri" pitchFamily="34" charset="-120"/>
              </a:rPr>
              <a:t>Evidence-Based Practice</a:t>
            </a:r>
            <a:endParaRPr lang="en-US" sz="1700"/>
          </a:p>
        </p:txBody>
      </p:sp>
      <p:sp>
        <p:nvSpPr>
          <p:cNvPr id="14" name="Text 10"/>
          <p:cNvSpPr/>
          <p:nvPr/>
        </p:nvSpPr>
        <p:spPr>
          <a:xfrm>
            <a:off x="6537960" y="2788920"/>
            <a:ext cx="4892040" cy="960120"/>
          </a:xfrm>
          <a:prstGeom prst="rect">
            <a:avLst/>
          </a:prstGeom>
          <a:noFill/>
          <a:ln/>
        </p:spPr>
        <p:txBody>
          <a:bodyPr wrap="square" lIns="0" tIns="0" rIns="0" bIns="0" rtlCol="0" anchor="t"/>
          <a:lstStyle/>
          <a:p>
            <a:pPr marL="0" indent="0">
              <a:buNone/>
            </a:pPr>
            <a:r>
              <a:rPr lang="en-US" sz="1350">
                <a:solidFill>
                  <a:srgbClr val="2B2233"/>
                </a:solidFill>
                <a:latin typeface="Calibri" pitchFamily="34" charset="0"/>
                <a:ea typeface="Calibri" pitchFamily="34" charset="-122"/>
                <a:cs typeface="Calibri" pitchFamily="34" charset="-120"/>
              </a:rPr>
              <a:t>Critical thinking is a vital prerequisite for applying current best evidence in everyday care.</a:t>
            </a:r>
            <a:endParaRPr lang="en-US" sz="1350"/>
          </a:p>
        </p:txBody>
      </p:sp>
      <p:sp>
        <p:nvSpPr>
          <p:cNvPr id="15" name="Shape 11"/>
          <p:cNvSpPr/>
          <p:nvPr/>
        </p:nvSpPr>
        <p:spPr>
          <a:xfrm>
            <a:off x="548640" y="4160520"/>
            <a:ext cx="5440680" cy="1965960"/>
          </a:xfrm>
          <a:prstGeom prst="roundRect">
            <a:avLst>
              <a:gd name="adj" fmla="val 5581"/>
            </a:avLst>
          </a:prstGeom>
          <a:solidFill>
            <a:srgbClr val="F1E9F8"/>
          </a:solidFill>
          <a:ln/>
          <a:effectLst>
            <a:outerShdw blurRad="127000" dist="38100" dir="5400000" algn="bl" rotWithShape="0">
              <a:srgbClr val="1A0E2E">
                <a:alpha val="18000"/>
              </a:srgbClr>
            </a:outerShdw>
          </a:effectLst>
        </p:spPr>
      </p:sp>
      <p:sp>
        <p:nvSpPr>
          <p:cNvPr id="16" name="Shape 12"/>
          <p:cNvSpPr/>
          <p:nvPr/>
        </p:nvSpPr>
        <p:spPr>
          <a:xfrm>
            <a:off x="822960" y="4434840"/>
            <a:ext cx="685800" cy="685800"/>
          </a:xfrm>
          <a:prstGeom prst="ellipse">
            <a:avLst/>
          </a:prstGeom>
          <a:solidFill>
            <a:srgbClr val="5B2A86"/>
          </a:solidFill>
          <a:ln/>
        </p:spPr>
      </p:sp>
      <p:pic>
        <p:nvPicPr>
          <p:cNvPr id="17" name="Image 2" descr="preencoded.png"/>
          <p:cNvPicPr>
            <a:picLocks noChangeAspect="1"/>
          </p:cNvPicPr>
          <p:nvPr/>
        </p:nvPicPr>
        <p:blipFill>
          <a:blip r:embed="rId5"/>
          <a:stretch>
            <a:fillRect/>
          </a:stretch>
        </p:blipFill>
        <p:spPr>
          <a:xfrm>
            <a:off x="1001268" y="4613148"/>
            <a:ext cx="329184" cy="329184"/>
          </a:xfrm>
          <a:prstGeom prst="rect">
            <a:avLst/>
          </a:prstGeom>
        </p:spPr>
      </p:pic>
      <p:sp>
        <p:nvSpPr>
          <p:cNvPr id="18" name="Text 13"/>
          <p:cNvSpPr/>
          <p:nvPr/>
        </p:nvSpPr>
        <p:spPr>
          <a:xfrm>
            <a:off x="1691640" y="4416552"/>
            <a:ext cx="4069080" cy="457200"/>
          </a:xfrm>
          <a:prstGeom prst="rect">
            <a:avLst/>
          </a:prstGeom>
          <a:noFill/>
          <a:ln/>
        </p:spPr>
        <p:txBody>
          <a:bodyPr wrap="square" lIns="0" tIns="0" rIns="0" bIns="0" rtlCol="0" anchor="ctr"/>
          <a:lstStyle/>
          <a:p>
            <a:pPr marL="0" indent="0">
              <a:buNone/>
            </a:pPr>
            <a:r>
              <a:rPr lang="en-US" sz="1700" b="1">
                <a:solidFill>
                  <a:srgbClr val="3A1458"/>
                </a:solidFill>
                <a:latin typeface="Calibri" pitchFamily="34" charset="0"/>
                <a:ea typeface="Calibri" pitchFamily="34" charset="-122"/>
                <a:cs typeface="Calibri" pitchFamily="34" charset="-120"/>
              </a:rPr>
              <a:t>Professional Accountability</a:t>
            </a:r>
            <a:endParaRPr lang="en-US" sz="1700"/>
          </a:p>
        </p:txBody>
      </p:sp>
      <p:sp>
        <p:nvSpPr>
          <p:cNvPr id="19" name="Text 14"/>
          <p:cNvSpPr/>
          <p:nvPr/>
        </p:nvSpPr>
        <p:spPr>
          <a:xfrm>
            <a:off x="822960" y="5029200"/>
            <a:ext cx="4892040" cy="960120"/>
          </a:xfrm>
          <a:prstGeom prst="rect">
            <a:avLst/>
          </a:prstGeom>
          <a:noFill/>
          <a:ln/>
        </p:spPr>
        <p:txBody>
          <a:bodyPr wrap="square" lIns="0" tIns="0" rIns="0" bIns="0" rtlCol="0" anchor="t"/>
          <a:lstStyle/>
          <a:p>
            <a:pPr marL="0" indent="0">
              <a:buNone/>
            </a:pPr>
            <a:r>
              <a:rPr lang="en-US" sz="1350">
                <a:solidFill>
                  <a:srgbClr val="2B2233"/>
                </a:solidFill>
                <a:latin typeface="Calibri" pitchFamily="34" charset="0"/>
                <a:ea typeface="Calibri" pitchFamily="34" charset="-122"/>
                <a:cs typeface="Calibri" pitchFamily="34" charset="-120"/>
              </a:rPr>
              <a:t>Regulators expect registrants to use sound judgement and justify their decisions (HCPC, 2024; Kim and Kwak, 2024).</a:t>
            </a:r>
            <a:endParaRPr lang="en-US" sz="1350"/>
          </a:p>
        </p:txBody>
      </p:sp>
      <p:sp>
        <p:nvSpPr>
          <p:cNvPr id="20" name="Shape 15"/>
          <p:cNvSpPr/>
          <p:nvPr/>
        </p:nvSpPr>
        <p:spPr>
          <a:xfrm>
            <a:off x="6263640" y="4160520"/>
            <a:ext cx="5440680" cy="1965960"/>
          </a:xfrm>
          <a:prstGeom prst="roundRect">
            <a:avLst>
              <a:gd name="adj" fmla="val 5581"/>
            </a:avLst>
          </a:prstGeom>
          <a:solidFill>
            <a:srgbClr val="E6F4EA"/>
          </a:solidFill>
          <a:ln/>
          <a:effectLst>
            <a:outerShdw blurRad="127000" dist="38100" dir="5400000" algn="bl" rotWithShape="0">
              <a:srgbClr val="1A0E2E">
                <a:alpha val="18000"/>
              </a:srgbClr>
            </a:outerShdw>
          </a:effectLst>
        </p:spPr>
      </p:sp>
      <p:sp>
        <p:nvSpPr>
          <p:cNvPr id="21" name="Shape 16"/>
          <p:cNvSpPr/>
          <p:nvPr/>
        </p:nvSpPr>
        <p:spPr>
          <a:xfrm>
            <a:off x="6537960" y="4434840"/>
            <a:ext cx="685800" cy="685800"/>
          </a:xfrm>
          <a:prstGeom prst="ellipse">
            <a:avLst/>
          </a:prstGeom>
          <a:solidFill>
            <a:srgbClr val="2E8B57"/>
          </a:solidFill>
          <a:ln/>
        </p:spPr>
      </p:sp>
      <p:pic>
        <p:nvPicPr>
          <p:cNvPr id="22" name="Image 3" descr="preencoded.png"/>
          <p:cNvPicPr>
            <a:picLocks noChangeAspect="1"/>
          </p:cNvPicPr>
          <p:nvPr/>
        </p:nvPicPr>
        <p:blipFill>
          <a:blip r:embed="rId6"/>
          <a:stretch>
            <a:fillRect/>
          </a:stretch>
        </p:blipFill>
        <p:spPr>
          <a:xfrm>
            <a:off x="6716268" y="4613148"/>
            <a:ext cx="329184" cy="329184"/>
          </a:xfrm>
          <a:prstGeom prst="rect">
            <a:avLst/>
          </a:prstGeom>
        </p:spPr>
      </p:pic>
      <p:sp>
        <p:nvSpPr>
          <p:cNvPr id="23" name="Text 17"/>
          <p:cNvSpPr/>
          <p:nvPr/>
        </p:nvSpPr>
        <p:spPr>
          <a:xfrm>
            <a:off x="7406640" y="4416552"/>
            <a:ext cx="4069080" cy="457200"/>
          </a:xfrm>
          <a:prstGeom prst="rect">
            <a:avLst/>
          </a:prstGeom>
          <a:noFill/>
          <a:ln/>
        </p:spPr>
        <p:txBody>
          <a:bodyPr wrap="square" lIns="0" tIns="0" rIns="0" bIns="0" rtlCol="0" anchor="ctr"/>
          <a:lstStyle/>
          <a:p>
            <a:pPr marL="0" indent="0">
              <a:buNone/>
            </a:pPr>
            <a:r>
              <a:rPr lang="en-US" sz="1700" b="1">
                <a:solidFill>
                  <a:srgbClr val="3A1458"/>
                </a:solidFill>
                <a:latin typeface="Calibri" pitchFamily="34" charset="0"/>
                <a:ea typeface="Calibri" pitchFamily="34" charset="-122"/>
                <a:cs typeface="Calibri" pitchFamily="34" charset="-120"/>
              </a:rPr>
              <a:t>Person-Centred Decisions</a:t>
            </a:r>
            <a:endParaRPr lang="en-US" sz="1700"/>
          </a:p>
        </p:txBody>
      </p:sp>
      <p:sp>
        <p:nvSpPr>
          <p:cNvPr id="24" name="Text 18"/>
          <p:cNvSpPr/>
          <p:nvPr/>
        </p:nvSpPr>
        <p:spPr>
          <a:xfrm>
            <a:off x="6537960" y="5029200"/>
            <a:ext cx="4892040" cy="960120"/>
          </a:xfrm>
          <a:prstGeom prst="rect">
            <a:avLst/>
          </a:prstGeom>
          <a:noFill/>
          <a:ln/>
        </p:spPr>
        <p:txBody>
          <a:bodyPr wrap="square" lIns="0" tIns="0" rIns="0" bIns="0" rtlCol="0" anchor="t"/>
          <a:lstStyle/>
          <a:p>
            <a:pPr marL="0" indent="0">
              <a:buNone/>
            </a:pPr>
            <a:r>
              <a:rPr lang="en-US" sz="1350">
                <a:solidFill>
                  <a:srgbClr val="2B2233"/>
                </a:solidFill>
                <a:latin typeface="Calibri" pitchFamily="34" charset="0"/>
                <a:ea typeface="Calibri" pitchFamily="34" charset="-122"/>
                <a:cs typeface="Calibri" pitchFamily="34" charset="-120"/>
              </a:rPr>
              <a:t>Weighing individual needs, preferences and context leads to more tailored, respectful support.</a:t>
            </a:r>
            <a:endParaRPr lang="en-US" sz="1350"/>
          </a:p>
        </p:txBody>
      </p:sp>
      <p:sp>
        <p:nvSpPr>
          <p:cNvPr id="25" name="Text 19"/>
          <p:cNvSpPr/>
          <p:nvPr/>
        </p:nvSpPr>
        <p:spPr>
          <a:xfrm>
            <a:off x="10728655" y="6400800"/>
            <a:ext cx="1188720" cy="274320"/>
          </a:xfrm>
          <a:prstGeom prst="rect">
            <a:avLst/>
          </a:prstGeom>
          <a:noFill/>
          <a:ln/>
        </p:spPr>
        <p:txBody>
          <a:bodyPr wrap="square" lIns="0" tIns="0" rIns="0" bIns="0" rtlCol="0" anchor="ctr"/>
          <a:lstStyle/>
          <a:p>
            <a:pPr marL="0" indent="0" algn="r">
              <a:buNone/>
            </a:pPr>
            <a:r>
              <a:rPr lang="en-US" sz="1000">
                <a:solidFill>
                  <a:srgbClr val="6B6275"/>
                </a:solidFill>
                <a:latin typeface="Calibri" pitchFamily="34" charset="0"/>
                <a:ea typeface="Calibri" pitchFamily="34" charset="-122"/>
                <a:cs typeface="Calibri" pitchFamily="34" charset="-120"/>
              </a:rPr>
              <a:t>03 / 08</a:t>
            </a:r>
            <a:endParaRPr lang="en-US" sz="1000"/>
          </a:p>
        </p:txBody>
      </p:sp>
      <p:sp>
        <p:nvSpPr>
          <p:cNvPr id="26" name="Text 20"/>
          <p:cNvSpPr/>
          <p:nvPr/>
        </p:nvSpPr>
        <p:spPr>
          <a:xfrm>
            <a:off x="548640" y="6400800"/>
            <a:ext cx="4572000" cy="274320"/>
          </a:xfrm>
          <a:prstGeom prst="rect">
            <a:avLst/>
          </a:prstGeom>
          <a:noFill/>
          <a:ln/>
        </p:spPr>
        <p:txBody>
          <a:bodyPr wrap="square" lIns="0" tIns="0" rIns="0" bIns="0" rtlCol="0" anchor="ctr"/>
          <a:lstStyle/>
          <a:p>
            <a:pPr marL="0" indent="0" algn="l">
              <a:buNone/>
            </a:pPr>
            <a:r>
              <a:rPr lang="en-US" sz="1000">
                <a:solidFill>
                  <a:srgbClr val="6B6275"/>
                </a:solidFill>
                <a:latin typeface="Calibri" pitchFamily="34" charset="0"/>
                <a:ea typeface="Calibri" pitchFamily="34" charset="-122"/>
                <a:cs typeface="Calibri" pitchFamily="34" charset="-120"/>
              </a:rPr>
              <a:t>Critical Thinking in Health &amp; Social Care</a:t>
            </a:r>
            <a:endParaRPr lang="en-US" sz="10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 cy="457200"/>
          </a:xfrm>
          <a:prstGeom prst="rect">
            <a:avLst/>
          </a:prstGeom>
          <a:noFill/>
          <a:ln/>
        </p:spPr>
        <p:txBody>
          <a:bodyPr wrap="square" lIns="0" tIns="0" rIns="0" bIns="0" rtlCol="0" anchor="ctr"/>
          <a:lstStyle/>
          <a:p>
            <a:pPr marL="0" indent="0">
              <a:buNone/>
            </a:pPr>
            <a:r>
              <a:rPr lang="en-US" sz="2200" b="1">
                <a:solidFill>
                  <a:srgbClr val="D9C6EC"/>
                </a:solidFill>
                <a:latin typeface="Cambria" pitchFamily="34" charset="0"/>
                <a:ea typeface="Cambria" pitchFamily="34" charset="-122"/>
                <a:cs typeface="Cambria" pitchFamily="34" charset="-120"/>
              </a:rPr>
              <a:t>03</a:t>
            </a:r>
            <a:endParaRPr lang="en-US" sz="2200"/>
          </a:p>
        </p:txBody>
      </p:sp>
      <p:sp>
        <p:nvSpPr>
          <p:cNvPr id="3" name="Text 1"/>
          <p:cNvSpPr/>
          <p:nvPr/>
        </p:nvSpPr>
        <p:spPr>
          <a:xfrm>
            <a:off x="548640" y="777240"/>
            <a:ext cx="9601200" cy="640080"/>
          </a:xfrm>
          <a:prstGeom prst="rect">
            <a:avLst/>
          </a:prstGeom>
          <a:noFill/>
          <a:ln/>
        </p:spPr>
        <p:txBody>
          <a:bodyPr wrap="square" lIns="0" tIns="0" rIns="0" bIns="0" rtlCol="0" anchor="ctr"/>
          <a:lstStyle/>
          <a:p>
            <a:pPr marL="0" indent="0">
              <a:buNone/>
            </a:pPr>
            <a:r>
              <a:rPr lang="en-US" sz="3200" b="1">
                <a:solidFill>
                  <a:srgbClr val="3A1458"/>
                </a:solidFill>
                <a:latin typeface="Cambria" pitchFamily="34" charset="0"/>
                <a:ea typeface="Cambria" pitchFamily="34" charset="-122"/>
                <a:cs typeface="Cambria" pitchFamily="34" charset="-120"/>
              </a:rPr>
              <a:t>The Critical Thinking Process</a:t>
            </a:r>
            <a:endParaRPr lang="en-US" sz="3200"/>
          </a:p>
        </p:txBody>
      </p:sp>
      <p:sp>
        <p:nvSpPr>
          <p:cNvPr id="4" name="Text 2"/>
          <p:cNvSpPr/>
          <p:nvPr/>
        </p:nvSpPr>
        <p:spPr>
          <a:xfrm>
            <a:off x="548640" y="1325880"/>
            <a:ext cx="10058400" cy="365760"/>
          </a:xfrm>
          <a:prstGeom prst="rect">
            <a:avLst/>
          </a:prstGeom>
          <a:noFill/>
          <a:ln/>
        </p:spPr>
        <p:txBody>
          <a:bodyPr wrap="square" lIns="0" tIns="0" rIns="0" bIns="0" rtlCol="0" anchor="ctr"/>
          <a:lstStyle/>
          <a:p>
            <a:pPr marL="0" indent="0">
              <a:buNone/>
            </a:pPr>
            <a:r>
              <a:rPr lang="en-US" sz="1500" i="1">
                <a:solidFill>
                  <a:srgbClr val="6B6275"/>
                </a:solidFill>
                <a:latin typeface="Calibri" pitchFamily="34" charset="0"/>
                <a:ea typeface="Calibri" pitchFamily="34" charset="-122"/>
                <a:cs typeface="Calibri" pitchFamily="34" charset="-120"/>
              </a:rPr>
              <a:t>A five-step cycle adapted from Amir et al. (2023)</a:t>
            </a:r>
            <a:endParaRPr lang="en-US" sz="1500"/>
          </a:p>
        </p:txBody>
      </p:sp>
      <p:sp>
        <p:nvSpPr>
          <p:cNvPr id="5" name="Shape 3"/>
          <p:cNvSpPr/>
          <p:nvPr/>
        </p:nvSpPr>
        <p:spPr>
          <a:xfrm>
            <a:off x="548640" y="2148840"/>
            <a:ext cx="2008022" cy="3246120"/>
          </a:xfrm>
          <a:prstGeom prst="roundRect">
            <a:avLst>
              <a:gd name="adj" fmla="val 5464"/>
            </a:avLst>
          </a:prstGeom>
          <a:solidFill>
            <a:srgbClr val="F1E9F8"/>
          </a:solidFill>
          <a:ln/>
          <a:effectLst>
            <a:outerShdw blurRad="127000" dist="38100" dir="5400000" algn="bl" rotWithShape="0">
              <a:srgbClr val="1A0E2E">
                <a:alpha val="18000"/>
              </a:srgbClr>
            </a:outerShdw>
          </a:effectLst>
        </p:spPr>
      </p:sp>
      <p:sp>
        <p:nvSpPr>
          <p:cNvPr id="6" name="Shape 4"/>
          <p:cNvSpPr/>
          <p:nvPr/>
        </p:nvSpPr>
        <p:spPr>
          <a:xfrm>
            <a:off x="1351483" y="1947672"/>
            <a:ext cx="402336" cy="402336"/>
          </a:xfrm>
          <a:prstGeom prst="ellipse">
            <a:avLst/>
          </a:prstGeom>
          <a:solidFill>
            <a:srgbClr val="5B2A86"/>
          </a:solidFill>
          <a:ln/>
        </p:spPr>
      </p:sp>
      <p:sp>
        <p:nvSpPr>
          <p:cNvPr id="7" name="Text 5"/>
          <p:cNvSpPr/>
          <p:nvPr/>
        </p:nvSpPr>
        <p:spPr>
          <a:xfrm>
            <a:off x="1351483" y="1947672"/>
            <a:ext cx="402336" cy="402336"/>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1</a:t>
            </a:r>
            <a:endParaRPr lang="en-US" sz="1400"/>
          </a:p>
        </p:txBody>
      </p:sp>
      <p:sp>
        <p:nvSpPr>
          <p:cNvPr id="8" name="Shape 6"/>
          <p:cNvSpPr/>
          <p:nvPr/>
        </p:nvSpPr>
        <p:spPr>
          <a:xfrm>
            <a:off x="1141171" y="2468880"/>
            <a:ext cx="822960" cy="822960"/>
          </a:xfrm>
          <a:prstGeom prst="ellipse">
            <a:avLst/>
          </a:prstGeom>
          <a:solidFill>
            <a:srgbClr val="5B2A86"/>
          </a:solidFill>
          <a:ln/>
        </p:spPr>
      </p:sp>
      <p:pic>
        <p:nvPicPr>
          <p:cNvPr id="9" name="Image 0" descr="preencoded.png"/>
          <p:cNvPicPr>
            <a:picLocks noChangeAspect="1"/>
          </p:cNvPicPr>
          <p:nvPr/>
        </p:nvPicPr>
        <p:blipFill>
          <a:blip r:embed="rId3"/>
          <a:stretch>
            <a:fillRect/>
          </a:stretch>
        </p:blipFill>
        <p:spPr>
          <a:xfrm>
            <a:off x="1355141" y="2682850"/>
            <a:ext cx="395021" cy="395021"/>
          </a:xfrm>
          <a:prstGeom prst="rect">
            <a:avLst/>
          </a:prstGeom>
        </p:spPr>
      </p:pic>
      <p:sp>
        <p:nvSpPr>
          <p:cNvPr id="10" name="Text 7"/>
          <p:cNvSpPr/>
          <p:nvPr/>
        </p:nvSpPr>
        <p:spPr>
          <a:xfrm>
            <a:off x="658368" y="3474720"/>
            <a:ext cx="1788566" cy="685800"/>
          </a:xfrm>
          <a:prstGeom prst="rect">
            <a:avLst/>
          </a:prstGeom>
          <a:noFill/>
          <a:ln/>
        </p:spPr>
        <p:txBody>
          <a:bodyPr wrap="square" lIns="0" tIns="0" rIns="0" bIns="0" rtlCol="0" anchor="t"/>
          <a:lstStyle/>
          <a:p>
            <a:pPr marL="0" indent="0" algn="ctr">
              <a:buNone/>
            </a:pPr>
            <a:r>
              <a:rPr lang="en-US" sz="1450" b="1">
                <a:solidFill>
                  <a:srgbClr val="3A1458"/>
                </a:solidFill>
                <a:latin typeface="Calibri" pitchFamily="34" charset="0"/>
                <a:ea typeface="Calibri" pitchFamily="34" charset="-122"/>
                <a:cs typeface="Calibri" pitchFamily="34" charset="-120"/>
              </a:rPr>
              <a:t>Observe &amp; Gather</a:t>
            </a:r>
            <a:endParaRPr lang="en-US" sz="1450"/>
          </a:p>
        </p:txBody>
      </p:sp>
      <p:sp>
        <p:nvSpPr>
          <p:cNvPr id="11" name="Text 8"/>
          <p:cNvSpPr/>
          <p:nvPr/>
        </p:nvSpPr>
        <p:spPr>
          <a:xfrm>
            <a:off x="694944" y="4160520"/>
            <a:ext cx="1715414" cy="1143000"/>
          </a:xfrm>
          <a:prstGeom prst="rect">
            <a:avLst/>
          </a:prstGeom>
          <a:noFill/>
          <a:ln/>
        </p:spPr>
        <p:txBody>
          <a:bodyPr wrap="square" lIns="0" tIns="0" rIns="0" bIns="0" rtlCol="0" anchor="t"/>
          <a:lstStyle/>
          <a:p>
            <a:pPr marL="0" indent="0" algn="ctr">
              <a:buNone/>
            </a:pPr>
            <a:r>
              <a:rPr lang="en-US" sz="1150">
                <a:solidFill>
                  <a:srgbClr val="2B2233"/>
                </a:solidFill>
                <a:latin typeface="Calibri" pitchFamily="34" charset="0"/>
                <a:ea typeface="Calibri" pitchFamily="34" charset="-122"/>
                <a:cs typeface="Calibri" pitchFamily="34" charset="-120"/>
              </a:rPr>
              <a:t>Collect facts, observations and the views of the person and team.</a:t>
            </a:r>
            <a:endParaRPr lang="en-US" sz="1150"/>
          </a:p>
        </p:txBody>
      </p:sp>
      <p:sp>
        <p:nvSpPr>
          <p:cNvPr id="12" name="Text 9"/>
          <p:cNvSpPr/>
          <p:nvPr/>
        </p:nvSpPr>
        <p:spPr>
          <a:xfrm>
            <a:off x="2556662" y="3429000"/>
            <a:ext cx="256032" cy="457200"/>
          </a:xfrm>
          <a:prstGeom prst="rect">
            <a:avLst/>
          </a:prstGeom>
          <a:noFill/>
          <a:ln/>
        </p:spPr>
        <p:txBody>
          <a:bodyPr wrap="square" lIns="0" tIns="0" rIns="0" bIns="0" rtlCol="0" anchor="ctr"/>
          <a:lstStyle/>
          <a:p>
            <a:pPr marL="0" indent="0" algn="ctr">
              <a:buNone/>
            </a:pPr>
            <a:r>
              <a:rPr lang="en-US" sz="2000" b="1">
                <a:solidFill>
                  <a:srgbClr val="8A5BB5"/>
                </a:solidFill>
                <a:latin typeface="Calibri" pitchFamily="34" charset="0"/>
                <a:ea typeface="Calibri" pitchFamily="34" charset="-122"/>
                <a:cs typeface="Calibri" pitchFamily="34" charset="-120"/>
              </a:rPr>
              <a:t>→</a:t>
            </a:r>
            <a:endParaRPr lang="en-US" sz="2000"/>
          </a:p>
        </p:txBody>
      </p:sp>
      <p:sp>
        <p:nvSpPr>
          <p:cNvPr id="13" name="Shape 10"/>
          <p:cNvSpPr/>
          <p:nvPr/>
        </p:nvSpPr>
        <p:spPr>
          <a:xfrm>
            <a:off x="2812694" y="2148840"/>
            <a:ext cx="2008022" cy="3246120"/>
          </a:xfrm>
          <a:prstGeom prst="roundRect">
            <a:avLst>
              <a:gd name="adj" fmla="val 5464"/>
            </a:avLst>
          </a:prstGeom>
          <a:solidFill>
            <a:srgbClr val="E6F4EA"/>
          </a:solidFill>
          <a:ln/>
          <a:effectLst>
            <a:outerShdw blurRad="127000" dist="38100" dir="5400000" algn="bl" rotWithShape="0">
              <a:srgbClr val="1A0E2E">
                <a:alpha val="18000"/>
              </a:srgbClr>
            </a:outerShdw>
          </a:effectLst>
        </p:spPr>
      </p:sp>
      <p:sp>
        <p:nvSpPr>
          <p:cNvPr id="14" name="Shape 11"/>
          <p:cNvSpPr/>
          <p:nvPr/>
        </p:nvSpPr>
        <p:spPr>
          <a:xfrm>
            <a:off x="3615538" y="1947672"/>
            <a:ext cx="402336" cy="402336"/>
          </a:xfrm>
          <a:prstGeom prst="ellipse">
            <a:avLst/>
          </a:prstGeom>
          <a:solidFill>
            <a:srgbClr val="2E8B57"/>
          </a:solidFill>
          <a:ln/>
        </p:spPr>
      </p:sp>
      <p:sp>
        <p:nvSpPr>
          <p:cNvPr id="15" name="Text 12"/>
          <p:cNvSpPr/>
          <p:nvPr/>
        </p:nvSpPr>
        <p:spPr>
          <a:xfrm>
            <a:off x="3615538" y="1947672"/>
            <a:ext cx="402336" cy="402336"/>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2</a:t>
            </a:r>
            <a:endParaRPr lang="en-US" sz="1400"/>
          </a:p>
        </p:txBody>
      </p:sp>
      <p:sp>
        <p:nvSpPr>
          <p:cNvPr id="16" name="Shape 13"/>
          <p:cNvSpPr/>
          <p:nvPr/>
        </p:nvSpPr>
        <p:spPr>
          <a:xfrm>
            <a:off x="3405226" y="2468880"/>
            <a:ext cx="822960" cy="822960"/>
          </a:xfrm>
          <a:prstGeom prst="ellipse">
            <a:avLst/>
          </a:prstGeom>
          <a:solidFill>
            <a:srgbClr val="2E8B57"/>
          </a:solidFill>
          <a:ln/>
        </p:spPr>
      </p:sp>
      <p:pic>
        <p:nvPicPr>
          <p:cNvPr id="17" name="Image 1" descr="preencoded.png"/>
          <p:cNvPicPr>
            <a:picLocks noChangeAspect="1"/>
          </p:cNvPicPr>
          <p:nvPr/>
        </p:nvPicPr>
        <p:blipFill>
          <a:blip r:embed="rId4"/>
          <a:stretch>
            <a:fillRect/>
          </a:stretch>
        </p:blipFill>
        <p:spPr>
          <a:xfrm>
            <a:off x="3619195" y="2682850"/>
            <a:ext cx="395021" cy="395021"/>
          </a:xfrm>
          <a:prstGeom prst="rect">
            <a:avLst/>
          </a:prstGeom>
        </p:spPr>
      </p:pic>
      <p:sp>
        <p:nvSpPr>
          <p:cNvPr id="18" name="Text 14"/>
          <p:cNvSpPr/>
          <p:nvPr/>
        </p:nvSpPr>
        <p:spPr>
          <a:xfrm>
            <a:off x="2922422" y="3474720"/>
            <a:ext cx="1788566" cy="685800"/>
          </a:xfrm>
          <a:prstGeom prst="rect">
            <a:avLst/>
          </a:prstGeom>
          <a:noFill/>
          <a:ln/>
        </p:spPr>
        <p:txBody>
          <a:bodyPr wrap="square" lIns="0" tIns="0" rIns="0" bIns="0" rtlCol="0" anchor="t"/>
          <a:lstStyle/>
          <a:p>
            <a:pPr marL="0" indent="0" algn="ctr">
              <a:buNone/>
            </a:pPr>
            <a:r>
              <a:rPr lang="en-US" sz="1450" b="1">
                <a:solidFill>
                  <a:srgbClr val="3A1458"/>
                </a:solidFill>
                <a:latin typeface="Calibri" pitchFamily="34" charset="0"/>
                <a:ea typeface="Calibri" pitchFamily="34" charset="-122"/>
                <a:cs typeface="Calibri" pitchFamily="34" charset="-120"/>
              </a:rPr>
              <a:t>Question Assumptions</a:t>
            </a:r>
            <a:endParaRPr lang="en-US" sz="1450"/>
          </a:p>
        </p:txBody>
      </p:sp>
      <p:sp>
        <p:nvSpPr>
          <p:cNvPr id="19" name="Text 15"/>
          <p:cNvSpPr/>
          <p:nvPr/>
        </p:nvSpPr>
        <p:spPr>
          <a:xfrm>
            <a:off x="2958998" y="4160520"/>
            <a:ext cx="1715414" cy="1143000"/>
          </a:xfrm>
          <a:prstGeom prst="rect">
            <a:avLst/>
          </a:prstGeom>
          <a:noFill/>
          <a:ln/>
        </p:spPr>
        <p:txBody>
          <a:bodyPr wrap="square" lIns="0" tIns="0" rIns="0" bIns="0" rtlCol="0" anchor="t"/>
          <a:lstStyle/>
          <a:p>
            <a:pPr marL="0" indent="0" algn="ctr">
              <a:buNone/>
            </a:pPr>
            <a:r>
              <a:rPr lang="en-US" sz="1150">
                <a:solidFill>
                  <a:srgbClr val="2B2233"/>
                </a:solidFill>
                <a:latin typeface="Calibri" pitchFamily="34" charset="0"/>
                <a:ea typeface="Calibri" pitchFamily="34" charset="-122"/>
                <a:cs typeface="Calibri" pitchFamily="34" charset="-120"/>
              </a:rPr>
              <a:t>Ask what is known, unknown, or simply assumed out of habit.</a:t>
            </a:r>
            <a:endParaRPr lang="en-US" sz="1150"/>
          </a:p>
        </p:txBody>
      </p:sp>
      <p:sp>
        <p:nvSpPr>
          <p:cNvPr id="20" name="Text 16"/>
          <p:cNvSpPr/>
          <p:nvPr/>
        </p:nvSpPr>
        <p:spPr>
          <a:xfrm>
            <a:off x="4820717" y="3429000"/>
            <a:ext cx="256032" cy="457200"/>
          </a:xfrm>
          <a:prstGeom prst="rect">
            <a:avLst/>
          </a:prstGeom>
          <a:noFill/>
          <a:ln/>
        </p:spPr>
        <p:txBody>
          <a:bodyPr wrap="square" lIns="0" tIns="0" rIns="0" bIns="0" rtlCol="0" anchor="ctr"/>
          <a:lstStyle/>
          <a:p>
            <a:pPr marL="0" indent="0" algn="ctr">
              <a:buNone/>
            </a:pPr>
            <a:r>
              <a:rPr lang="en-US" sz="2000" b="1">
                <a:solidFill>
                  <a:srgbClr val="8A5BB5"/>
                </a:solidFill>
                <a:latin typeface="Calibri" pitchFamily="34" charset="0"/>
                <a:ea typeface="Calibri" pitchFamily="34" charset="-122"/>
                <a:cs typeface="Calibri" pitchFamily="34" charset="-120"/>
              </a:rPr>
              <a:t>→</a:t>
            </a:r>
            <a:endParaRPr lang="en-US" sz="2000"/>
          </a:p>
        </p:txBody>
      </p:sp>
      <p:sp>
        <p:nvSpPr>
          <p:cNvPr id="21" name="Shape 17"/>
          <p:cNvSpPr/>
          <p:nvPr/>
        </p:nvSpPr>
        <p:spPr>
          <a:xfrm>
            <a:off x="5076749" y="2148840"/>
            <a:ext cx="2008022" cy="3246120"/>
          </a:xfrm>
          <a:prstGeom prst="roundRect">
            <a:avLst>
              <a:gd name="adj" fmla="val 5464"/>
            </a:avLst>
          </a:prstGeom>
          <a:solidFill>
            <a:srgbClr val="F1E9F8"/>
          </a:solidFill>
          <a:ln/>
          <a:effectLst>
            <a:outerShdw blurRad="127000" dist="38100" dir="5400000" algn="bl" rotWithShape="0">
              <a:srgbClr val="1A0E2E">
                <a:alpha val="18000"/>
              </a:srgbClr>
            </a:outerShdw>
          </a:effectLst>
        </p:spPr>
      </p:sp>
      <p:sp>
        <p:nvSpPr>
          <p:cNvPr id="22" name="Shape 18"/>
          <p:cNvSpPr/>
          <p:nvPr/>
        </p:nvSpPr>
        <p:spPr>
          <a:xfrm>
            <a:off x="5879592" y="1947672"/>
            <a:ext cx="402336" cy="402336"/>
          </a:xfrm>
          <a:prstGeom prst="ellipse">
            <a:avLst/>
          </a:prstGeom>
          <a:solidFill>
            <a:srgbClr val="5B2A86"/>
          </a:solidFill>
          <a:ln/>
        </p:spPr>
      </p:sp>
      <p:sp>
        <p:nvSpPr>
          <p:cNvPr id="23" name="Text 19"/>
          <p:cNvSpPr/>
          <p:nvPr/>
        </p:nvSpPr>
        <p:spPr>
          <a:xfrm>
            <a:off x="5879592" y="1947672"/>
            <a:ext cx="402336" cy="402336"/>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3</a:t>
            </a:r>
            <a:endParaRPr lang="en-US" sz="1400"/>
          </a:p>
        </p:txBody>
      </p:sp>
      <p:sp>
        <p:nvSpPr>
          <p:cNvPr id="24" name="Shape 20"/>
          <p:cNvSpPr/>
          <p:nvPr/>
        </p:nvSpPr>
        <p:spPr>
          <a:xfrm>
            <a:off x="5669280" y="2468880"/>
            <a:ext cx="822960" cy="822960"/>
          </a:xfrm>
          <a:prstGeom prst="ellipse">
            <a:avLst/>
          </a:prstGeom>
          <a:solidFill>
            <a:srgbClr val="5B2A86"/>
          </a:solidFill>
          <a:ln/>
        </p:spPr>
      </p:sp>
      <p:pic>
        <p:nvPicPr>
          <p:cNvPr id="25" name="Image 2" descr="preencoded.png"/>
          <p:cNvPicPr>
            <a:picLocks noChangeAspect="1"/>
          </p:cNvPicPr>
          <p:nvPr/>
        </p:nvPicPr>
        <p:blipFill>
          <a:blip r:embed="rId5"/>
          <a:stretch>
            <a:fillRect/>
          </a:stretch>
        </p:blipFill>
        <p:spPr>
          <a:xfrm>
            <a:off x="5883250" y="2682850"/>
            <a:ext cx="395021" cy="395021"/>
          </a:xfrm>
          <a:prstGeom prst="rect">
            <a:avLst/>
          </a:prstGeom>
        </p:spPr>
      </p:pic>
      <p:sp>
        <p:nvSpPr>
          <p:cNvPr id="26" name="Text 21"/>
          <p:cNvSpPr/>
          <p:nvPr/>
        </p:nvSpPr>
        <p:spPr>
          <a:xfrm>
            <a:off x="5186477" y="3474720"/>
            <a:ext cx="1788566" cy="685800"/>
          </a:xfrm>
          <a:prstGeom prst="rect">
            <a:avLst/>
          </a:prstGeom>
          <a:noFill/>
          <a:ln/>
        </p:spPr>
        <p:txBody>
          <a:bodyPr wrap="square" lIns="0" tIns="0" rIns="0" bIns="0" rtlCol="0" anchor="t"/>
          <a:lstStyle/>
          <a:p>
            <a:pPr marL="0" indent="0" algn="ctr">
              <a:buNone/>
            </a:pPr>
            <a:r>
              <a:rPr lang="en-US" sz="1450" b="1">
                <a:solidFill>
                  <a:srgbClr val="3A1458"/>
                </a:solidFill>
                <a:latin typeface="Calibri" pitchFamily="34" charset="0"/>
                <a:ea typeface="Calibri" pitchFamily="34" charset="-122"/>
                <a:cs typeface="Calibri" pitchFamily="34" charset="-120"/>
              </a:rPr>
              <a:t>Analyse &amp; Weigh Evidence</a:t>
            </a:r>
            <a:endParaRPr lang="en-US" sz="1450"/>
          </a:p>
        </p:txBody>
      </p:sp>
      <p:sp>
        <p:nvSpPr>
          <p:cNvPr id="27" name="Text 22"/>
          <p:cNvSpPr/>
          <p:nvPr/>
        </p:nvSpPr>
        <p:spPr>
          <a:xfrm>
            <a:off x="5223053" y="4160520"/>
            <a:ext cx="1715414" cy="1143000"/>
          </a:xfrm>
          <a:prstGeom prst="rect">
            <a:avLst/>
          </a:prstGeom>
          <a:noFill/>
          <a:ln/>
        </p:spPr>
        <p:txBody>
          <a:bodyPr wrap="square" lIns="0" tIns="0" rIns="0" bIns="0" rtlCol="0" anchor="t"/>
          <a:lstStyle/>
          <a:p>
            <a:pPr marL="0" indent="0" algn="ctr">
              <a:buNone/>
            </a:pPr>
            <a:r>
              <a:rPr lang="en-US" sz="1150">
                <a:solidFill>
                  <a:srgbClr val="2B2233"/>
                </a:solidFill>
                <a:latin typeface="Calibri" pitchFamily="34" charset="0"/>
                <a:ea typeface="Calibri" pitchFamily="34" charset="-122"/>
                <a:cs typeface="Calibri" pitchFamily="34" charset="-120"/>
              </a:rPr>
              <a:t>Compare options against evidence, policy and best practice.</a:t>
            </a:r>
            <a:endParaRPr lang="en-US" sz="1150"/>
          </a:p>
        </p:txBody>
      </p:sp>
      <p:sp>
        <p:nvSpPr>
          <p:cNvPr id="28" name="Text 23"/>
          <p:cNvSpPr/>
          <p:nvPr/>
        </p:nvSpPr>
        <p:spPr>
          <a:xfrm>
            <a:off x="7084771" y="3429000"/>
            <a:ext cx="256032" cy="457200"/>
          </a:xfrm>
          <a:prstGeom prst="rect">
            <a:avLst/>
          </a:prstGeom>
          <a:noFill/>
          <a:ln/>
        </p:spPr>
        <p:txBody>
          <a:bodyPr wrap="square" lIns="0" tIns="0" rIns="0" bIns="0" rtlCol="0" anchor="ctr"/>
          <a:lstStyle/>
          <a:p>
            <a:pPr marL="0" indent="0" algn="ctr">
              <a:buNone/>
            </a:pPr>
            <a:r>
              <a:rPr lang="en-US" sz="2000" b="1">
                <a:solidFill>
                  <a:srgbClr val="8A5BB5"/>
                </a:solidFill>
                <a:latin typeface="Calibri" pitchFamily="34" charset="0"/>
                <a:ea typeface="Calibri" pitchFamily="34" charset="-122"/>
                <a:cs typeface="Calibri" pitchFamily="34" charset="-120"/>
              </a:rPr>
              <a:t>→</a:t>
            </a:r>
            <a:endParaRPr lang="en-US" sz="2000"/>
          </a:p>
        </p:txBody>
      </p:sp>
      <p:sp>
        <p:nvSpPr>
          <p:cNvPr id="29" name="Shape 24"/>
          <p:cNvSpPr/>
          <p:nvPr/>
        </p:nvSpPr>
        <p:spPr>
          <a:xfrm>
            <a:off x="7340803" y="2148840"/>
            <a:ext cx="2008022" cy="3246120"/>
          </a:xfrm>
          <a:prstGeom prst="roundRect">
            <a:avLst>
              <a:gd name="adj" fmla="val 5464"/>
            </a:avLst>
          </a:prstGeom>
          <a:solidFill>
            <a:srgbClr val="E6F4EA"/>
          </a:solidFill>
          <a:ln/>
          <a:effectLst>
            <a:outerShdw blurRad="127000" dist="38100" dir="5400000" algn="bl" rotWithShape="0">
              <a:srgbClr val="1A0E2E">
                <a:alpha val="18000"/>
              </a:srgbClr>
            </a:outerShdw>
          </a:effectLst>
        </p:spPr>
      </p:sp>
      <p:sp>
        <p:nvSpPr>
          <p:cNvPr id="30" name="Shape 25"/>
          <p:cNvSpPr/>
          <p:nvPr/>
        </p:nvSpPr>
        <p:spPr>
          <a:xfrm>
            <a:off x="8143646" y="1947672"/>
            <a:ext cx="402336" cy="402336"/>
          </a:xfrm>
          <a:prstGeom prst="ellipse">
            <a:avLst/>
          </a:prstGeom>
          <a:solidFill>
            <a:srgbClr val="2E8B57"/>
          </a:solidFill>
          <a:ln/>
        </p:spPr>
      </p:sp>
      <p:sp>
        <p:nvSpPr>
          <p:cNvPr id="31" name="Text 26"/>
          <p:cNvSpPr/>
          <p:nvPr/>
        </p:nvSpPr>
        <p:spPr>
          <a:xfrm>
            <a:off x="8143646" y="1947672"/>
            <a:ext cx="402336" cy="402336"/>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4</a:t>
            </a:r>
            <a:endParaRPr lang="en-US" sz="1400"/>
          </a:p>
        </p:txBody>
      </p:sp>
      <p:sp>
        <p:nvSpPr>
          <p:cNvPr id="32" name="Shape 27"/>
          <p:cNvSpPr/>
          <p:nvPr/>
        </p:nvSpPr>
        <p:spPr>
          <a:xfrm>
            <a:off x="7933334" y="2468880"/>
            <a:ext cx="822960" cy="822960"/>
          </a:xfrm>
          <a:prstGeom prst="ellipse">
            <a:avLst/>
          </a:prstGeom>
          <a:solidFill>
            <a:srgbClr val="2E8B57"/>
          </a:solidFill>
          <a:ln/>
        </p:spPr>
      </p:sp>
      <p:pic>
        <p:nvPicPr>
          <p:cNvPr id="33" name="Image 3" descr="preencoded.png"/>
          <p:cNvPicPr>
            <a:picLocks noChangeAspect="1"/>
          </p:cNvPicPr>
          <p:nvPr/>
        </p:nvPicPr>
        <p:blipFill>
          <a:blip r:embed="rId6"/>
          <a:stretch>
            <a:fillRect/>
          </a:stretch>
        </p:blipFill>
        <p:spPr>
          <a:xfrm>
            <a:off x="8147304" y="2682850"/>
            <a:ext cx="395021" cy="395021"/>
          </a:xfrm>
          <a:prstGeom prst="rect">
            <a:avLst/>
          </a:prstGeom>
        </p:spPr>
      </p:pic>
      <p:sp>
        <p:nvSpPr>
          <p:cNvPr id="34" name="Text 28"/>
          <p:cNvSpPr/>
          <p:nvPr/>
        </p:nvSpPr>
        <p:spPr>
          <a:xfrm>
            <a:off x="7450531" y="3474720"/>
            <a:ext cx="1788566" cy="685800"/>
          </a:xfrm>
          <a:prstGeom prst="rect">
            <a:avLst/>
          </a:prstGeom>
          <a:noFill/>
          <a:ln/>
        </p:spPr>
        <p:txBody>
          <a:bodyPr wrap="square" lIns="0" tIns="0" rIns="0" bIns="0" rtlCol="0" anchor="t"/>
          <a:lstStyle/>
          <a:p>
            <a:pPr marL="0" indent="0" algn="ctr">
              <a:buNone/>
            </a:pPr>
            <a:r>
              <a:rPr lang="en-US" sz="1450" b="1">
                <a:solidFill>
                  <a:srgbClr val="3A1458"/>
                </a:solidFill>
                <a:latin typeface="Calibri" pitchFamily="34" charset="0"/>
                <a:ea typeface="Calibri" pitchFamily="34" charset="-122"/>
                <a:cs typeface="Calibri" pitchFamily="34" charset="-120"/>
              </a:rPr>
              <a:t>Decide &amp; Act</a:t>
            </a:r>
            <a:endParaRPr lang="en-US" sz="1450"/>
          </a:p>
        </p:txBody>
      </p:sp>
      <p:sp>
        <p:nvSpPr>
          <p:cNvPr id="35" name="Text 29"/>
          <p:cNvSpPr/>
          <p:nvPr/>
        </p:nvSpPr>
        <p:spPr>
          <a:xfrm>
            <a:off x="7487107" y="4160520"/>
            <a:ext cx="1715414" cy="1143000"/>
          </a:xfrm>
          <a:prstGeom prst="rect">
            <a:avLst/>
          </a:prstGeom>
          <a:noFill/>
          <a:ln/>
        </p:spPr>
        <p:txBody>
          <a:bodyPr wrap="square" lIns="0" tIns="0" rIns="0" bIns="0" rtlCol="0" anchor="t"/>
          <a:lstStyle/>
          <a:p>
            <a:pPr marL="0" indent="0" algn="ctr">
              <a:buNone/>
            </a:pPr>
            <a:r>
              <a:rPr lang="en-US" sz="1150">
                <a:solidFill>
                  <a:srgbClr val="2B2233"/>
                </a:solidFill>
                <a:latin typeface="Calibri" pitchFamily="34" charset="0"/>
                <a:ea typeface="Calibri" pitchFamily="34" charset="-122"/>
                <a:cs typeface="Calibri" pitchFamily="34" charset="-120"/>
              </a:rPr>
              <a:t>Choose a justified course of action and document the reasoning.</a:t>
            </a:r>
            <a:endParaRPr lang="en-US" sz="1150"/>
          </a:p>
        </p:txBody>
      </p:sp>
      <p:sp>
        <p:nvSpPr>
          <p:cNvPr id="36" name="Text 30"/>
          <p:cNvSpPr/>
          <p:nvPr/>
        </p:nvSpPr>
        <p:spPr>
          <a:xfrm>
            <a:off x="9348826" y="3429000"/>
            <a:ext cx="256032" cy="457200"/>
          </a:xfrm>
          <a:prstGeom prst="rect">
            <a:avLst/>
          </a:prstGeom>
          <a:noFill/>
          <a:ln/>
        </p:spPr>
        <p:txBody>
          <a:bodyPr wrap="square" lIns="0" tIns="0" rIns="0" bIns="0" rtlCol="0" anchor="ctr"/>
          <a:lstStyle/>
          <a:p>
            <a:pPr marL="0" indent="0" algn="ctr">
              <a:buNone/>
            </a:pPr>
            <a:r>
              <a:rPr lang="en-US" sz="2000" b="1">
                <a:solidFill>
                  <a:srgbClr val="8A5BB5"/>
                </a:solidFill>
                <a:latin typeface="Calibri" pitchFamily="34" charset="0"/>
                <a:ea typeface="Calibri" pitchFamily="34" charset="-122"/>
                <a:cs typeface="Calibri" pitchFamily="34" charset="-120"/>
              </a:rPr>
              <a:t>→</a:t>
            </a:r>
            <a:endParaRPr lang="en-US" sz="2000"/>
          </a:p>
        </p:txBody>
      </p:sp>
      <p:sp>
        <p:nvSpPr>
          <p:cNvPr id="37" name="Shape 31"/>
          <p:cNvSpPr/>
          <p:nvPr/>
        </p:nvSpPr>
        <p:spPr>
          <a:xfrm>
            <a:off x="9604858" y="2148840"/>
            <a:ext cx="2008022" cy="3246120"/>
          </a:xfrm>
          <a:prstGeom prst="roundRect">
            <a:avLst>
              <a:gd name="adj" fmla="val 5464"/>
            </a:avLst>
          </a:prstGeom>
          <a:solidFill>
            <a:srgbClr val="F1E9F8"/>
          </a:solidFill>
          <a:ln/>
          <a:effectLst>
            <a:outerShdw blurRad="127000" dist="38100" dir="5400000" algn="bl" rotWithShape="0">
              <a:srgbClr val="1A0E2E">
                <a:alpha val="18000"/>
              </a:srgbClr>
            </a:outerShdw>
          </a:effectLst>
        </p:spPr>
      </p:sp>
      <p:sp>
        <p:nvSpPr>
          <p:cNvPr id="38" name="Shape 32"/>
          <p:cNvSpPr/>
          <p:nvPr/>
        </p:nvSpPr>
        <p:spPr>
          <a:xfrm>
            <a:off x="10407701" y="1947672"/>
            <a:ext cx="402336" cy="402336"/>
          </a:xfrm>
          <a:prstGeom prst="ellipse">
            <a:avLst/>
          </a:prstGeom>
          <a:solidFill>
            <a:srgbClr val="5B2A86"/>
          </a:solidFill>
          <a:ln/>
        </p:spPr>
      </p:sp>
      <p:sp>
        <p:nvSpPr>
          <p:cNvPr id="39" name="Text 33"/>
          <p:cNvSpPr/>
          <p:nvPr/>
        </p:nvSpPr>
        <p:spPr>
          <a:xfrm>
            <a:off x="10407701" y="1947672"/>
            <a:ext cx="402336" cy="402336"/>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5</a:t>
            </a:r>
            <a:endParaRPr lang="en-US" sz="1400"/>
          </a:p>
        </p:txBody>
      </p:sp>
      <p:sp>
        <p:nvSpPr>
          <p:cNvPr id="40" name="Shape 34"/>
          <p:cNvSpPr/>
          <p:nvPr/>
        </p:nvSpPr>
        <p:spPr>
          <a:xfrm>
            <a:off x="10197389" y="2468880"/>
            <a:ext cx="822960" cy="822960"/>
          </a:xfrm>
          <a:prstGeom prst="ellipse">
            <a:avLst/>
          </a:prstGeom>
          <a:solidFill>
            <a:srgbClr val="5B2A86"/>
          </a:solidFill>
          <a:ln/>
        </p:spPr>
      </p:sp>
      <p:pic>
        <p:nvPicPr>
          <p:cNvPr id="41" name="Image 4" descr="preencoded.png"/>
          <p:cNvPicPr>
            <a:picLocks noChangeAspect="1"/>
          </p:cNvPicPr>
          <p:nvPr/>
        </p:nvPicPr>
        <p:blipFill>
          <a:blip r:embed="rId7"/>
          <a:stretch>
            <a:fillRect/>
          </a:stretch>
        </p:blipFill>
        <p:spPr>
          <a:xfrm>
            <a:off x="10411358" y="2682850"/>
            <a:ext cx="395021" cy="395021"/>
          </a:xfrm>
          <a:prstGeom prst="rect">
            <a:avLst/>
          </a:prstGeom>
        </p:spPr>
      </p:pic>
      <p:sp>
        <p:nvSpPr>
          <p:cNvPr id="42" name="Text 35"/>
          <p:cNvSpPr/>
          <p:nvPr/>
        </p:nvSpPr>
        <p:spPr>
          <a:xfrm>
            <a:off x="9714586" y="3474720"/>
            <a:ext cx="1788566" cy="685800"/>
          </a:xfrm>
          <a:prstGeom prst="rect">
            <a:avLst/>
          </a:prstGeom>
          <a:noFill/>
          <a:ln/>
        </p:spPr>
        <p:txBody>
          <a:bodyPr wrap="square" lIns="0" tIns="0" rIns="0" bIns="0" rtlCol="0" anchor="t"/>
          <a:lstStyle/>
          <a:p>
            <a:pPr marL="0" indent="0" algn="ctr">
              <a:buNone/>
            </a:pPr>
            <a:r>
              <a:rPr lang="en-US" sz="1450" b="1">
                <a:solidFill>
                  <a:srgbClr val="3A1458"/>
                </a:solidFill>
                <a:latin typeface="Calibri" pitchFamily="34" charset="0"/>
                <a:ea typeface="Calibri" pitchFamily="34" charset="-122"/>
                <a:cs typeface="Calibri" pitchFamily="34" charset="-120"/>
              </a:rPr>
              <a:t>Reflect &amp; Review</a:t>
            </a:r>
            <a:endParaRPr lang="en-US" sz="1450"/>
          </a:p>
        </p:txBody>
      </p:sp>
      <p:sp>
        <p:nvSpPr>
          <p:cNvPr id="43" name="Text 36"/>
          <p:cNvSpPr/>
          <p:nvPr/>
        </p:nvSpPr>
        <p:spPr>
          <a:xfrm>
            <a:off x="9751162" y="4160520"/>
            <a:ext cx="1715414" cy="1143000"/>
          </a:xfrm>
          <a:prstGeom prst="rect">
            <a:avLst/>
          </a:prstGeom>
          <a:noFill/>
          <a:ln/>
        </p:spPr>
        <p:txBody>
          <a:bodyPr wrap="square" lIns="0" tIns="0" rIns="0" bIns="0" rtlCol="0" anchor="t"/>
          <a:lstStyle/>
          <a:p>
            <a:pPr marL="0" indent="0" algn="ctr">
              <a:buNone/>
            </a:pPr>
            <a:r>
              <a:rPr lang="en-US" sz="1150">
                <a:solidFill>
                  <a:srgbClr val="2B2233"/>
                </a:solidFill>
                <a:latin typeface="Calibri" pitchFamily="34" charset="0"/>
                <a:ea typeface="Calibri" pitchFamily="34" charset="-122"/>
                <a:cs typeface="Calibri" pitchFamily="34" charset="-120"/>
              </a:rPr>
              <a:t>Evaluate the outcome to inform future practice and learning.</a:t>
            </a:r>
            <a:endParaRPr lang="en-US" sz="1150"/>
          </a:p>
        </p:txBody>
      </p:sp>
      <p:sp>
        <p:nvSpPr>
          <p:cNvPr id="44" name="Text 37"/>
          <p:cNvSpPr/>
          <p:nvPr/>
        </p:nvSpPr>
        <p:spPr>
          <a:xfrm>
            <a:off x="10728655" y="6400800"/>
            <a:ext cx="1188720" cy="274320"/>
          </a:xfrm>
          <a:prstGeom prst="rect">
            <a:avLst/>
          </a:prstGeom>
          <a:noFill/>
          <a:ln/>
        </p:spPr>
        <p:txBody>
          <a:bodyPr wrap="square" lIns="0" tIns="0" rIns="0" bIns="0" rtlCol="0" anchor="ctr"/>
          <a:lstStyle/>
          <a:p>
            <a:pPr marL="0" indent="0" algn="r">
              <a:buNone/>
            </a:pPr>
            <a:r>
              <a:rPr lang="en-US" sz="1000">
                <a:solidFill>
                  <a:srgbClr val="6B6275"/>
                </a:solidFill>
                <a:latin typeface="Calibri" pitchFamily="34" charset="0"/>
                <a:ea typeface="Calibri" pitchFamily="34" charset="-122"/>
                <a:cs typeface="Calibri" pitchFamily="34" charset="-120"/>
              </a:rPr>
              <a:t>04 / 08</a:t>
            </a:r>
            <a:endParaRPr lang="en-US" sz="1000"/>
          </a:p>
        </p:txBody>
      </p:sp>
      <p:sp>
        <p:nvSpPr>
          <p:cNvPr id="45" name="Text 38"/>
          <p:cNvSpPr/>
          <p:nvPr/>
        </p:nvSpPr>
        <p:spPr>
          <a:xfrm>
            <a:off x="548640" y="6400800"/>
            <a:ext cx="4572000" cy="274320"/>
          </a:xfrm>
          <a:prstGeom prst="rect">
            <a:avLst/>
          </a:prstGeom>
          <a:noFill/>
          <a:ln/>
        </p:spPr>
        <p:txBody>
          <a:bodyPr wrap="square" lIns="0" tIns="0" rIns="0" bIns="0" rtlCol="0" anchor="ctr"/>
          <a:lstStyle/>
          <a:p>
            <a:pPr marL="0" indent="0" algn="l">
              <a:buNone/>
            </a:pPr>
            <a:r>
              <a:rPr lang="en-US" sz="1000">
                <a:solidFill>
                  <a:srgbClr val="6B6275"/>
                </a:solidFill>
                <a:latin typeface="Calibri" pitchFamily="34" charset="0"/>
                <a:ea typeface="Calibri" pitchFamily="34" charset="-122"/>
                <a:cs typeface="Calibri" pitchFamily="34" charset="-120"/>
              </a:rPr>
              <a:t>Critical Thinking in Health &amp; Social Care</a:t>
            </a:r>
            <a:endParaRPr lang="en-US" sz="1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 cy="457200"/>
          </a:xfrm>
          <a:prstGeom prst="rect">
            <a:avLst/>
          </a:prstGeom>
          <a:noFill/>
          <a:ln/>
        </p:spPr>
        <p:txBody>
          <a:bodyPr wrap="square" lIns="0" tIns="0" rIns="0" bIns="0" rtlCol="0" anchor="ctr"/>
          <a:lstStyle/>
          <a:p>
            <a:pPr marL="0" indent="0">
              <a:buNone/>
            </a:pPr>
            <a:r>
              <a:rPr lang="en-US" sz="2200" b="1">
                <a:solidFill>
                  <a:srgbClr val="D9C6EC"/>
                </a:solidFill>
                <a:latin typeface="Cambria" pitchFamily="34" charset="0"/>
                <a:ea typeface="Cambria" pitchFamily="34" charset="-122"/>
                <a:cs typeface="Cambria" pitchFamily="34" charset="-120"/>
              </a:rPr>
              <a:t>04</a:t>
            </a:r>
            <a:endParaRPr lang="en-US" sz="2200"/>
          </a:p>
        </p:txBody>
      </p:sp>
      <p:sp>
        <p:nvSpPr>
          <p:cNvPr id="3" name="Text 1"/>
          <p:cNvSpPr/>
          <p:nvPr/>
        </p:nvSpPr>
        <p:spPr>
          <a:xfrm>
            <a:off x="548640" y="777240"/>
            <a:ext cx="10058400" cy="640080"/>
          </a:xfrm>
          <a:prstGeom prst="rect">
            <a:avLst/>
          </a:prstGeom>
          <a:noFill/>
          <a:ln/>
        </p:spPr>
        <p:txBody>
          <a:bodyPr wrap="square" lIns="0" tIns="0" rIns="0" bIns="0" rtlCol="0" anchor="ctr"/>
          <a:lstStyle/>
          <a:p>
            <a:pPr marL="0" indent="0">
              <a:buNone/>
            </a:pPr>
            <a:r>
              <a:rPr lang="en-US" sz="3200" b="1">
                <a:solidFill>
                  <a:srgbClr val="3A1458"/>
                </a:solidFill>
                <a:latin typeface="Cambria" pitchFamily="34" charset="0"/>
                <a:ea typeface="Cambria" pitchFamily="34" charset="-122"/>
                <a:cs typeface="Cambria" pitchFamily="34" charset="-120"/>
              </a:rPr>
              <a:t>Bloom’s Taxonomy and Critical Thinking</a:t>
            </a:r>
            <a:endParaRPr lang="en-US" sz="3200"/>
          </a:p>
        </p:txBody>
      </p:sp>
      <p:sp>
        <p:nvSpPr>
          <p:cNvPr id="4" name="Text 2"/>
          <p:cNvSpPr/>
          <p:nvPr/>
        </p:nvSpPr>
        <p:spPr>
          <a:xfrm>
            <a:off x="548640" y="1325880"/>
            <a:ext cx="10058400" cy="365760"/>
          </a:xfrm>
          <a:prstGeom prst="rect">
            <a:avLst/>
          </a:prstGeom>
          <a:noFill/>
          <a:ln/>
        </p:spPr>
        <p:txBody>
          <a:bodyPr wrap="square" lIns="0" tIns="0" rIns="0" bIns="0" rtlCol="0" anchor="ctr"/>
          <a:lstStyle/>
          <a:p>
            <a:pPr marL="0" indent="0">
              <a:buNone/>
            </a:pPr>
            <a:r>
              <a:rPr lang="en-US" sz="1500" i="1">
                <a:solidFill>
                  <a:srgbClr val="6B6275"/>
                </a:solidFill>
                <a:latin typeface="Calibri" pitchFamily="34" charset="0"/>
                <a:ea typeface="Calibri" pitchFamily="34" charset="-122"/>
                <a:cs typeface="Calibri" pitchFamily="34" charset="-120"/>
              </a:rPr>
              <a:t>The cognitive framework that underpins higher-order professional thinking</a:t>
            </a:r>
            <a:endParaRPr lang="en-US" sz="1500"/>
          </a:p>
        </p:txBody>
      </p:sp>
      <p:sp>
        <p:nvSpPr>
          <p:cNvPr id="5" name="Band Create"/>
          <p:cNvSpPr/>
          <p:nvPr/>
        </p:nvSpPr>
        <p:spPr>
          <a:xfrm>
            <a:off x="2373640" y="2148840"/>
            <a:ext cx="1500000" cy="540000"/>
          </a:xfrm>
          <a:prstGeom prst="trapezoid">
            <a:avLst>
              <a:gd name="adj" fmla="val 14000"/>
            </a:avLst>
          </a:prstGeom>
          <a:solidFill>
            <a:srgbClr val="3A1458"/>
          </a:solidFill>
          <a:ln>
            <a:solidFill>
              <a:srgbClr val="FFFFFF"/>
            </a:solidFill>
          </a:ln>
        </p:spPr>
        <p:txBody>
          <a:bodyPr wrap="square" lIns="0" tIns="0" rIns="0" bIns="0" rtlCol="0" anchor="ctr"/>
          <a:lstStyle/>
          <a:p>
            <a:pPr marL="0" indent="0" algn="ctr">
              <a:buNone/>
            </a:pPr>
            <a:r>
              <a:rPr lang="en-US" sz="1300" b="1">
                <a:solidFill>
                  <a:srgbClr val="FFFFFF"/>
                </a:solidFill>
                <a:latin typeface="Calibri" pitchFamily="34" charset="0"/>
                <a:ea typeface="Calibri" pitchFamily="34" charset="-122"/>
                <a:cs typeface="Calibri" pitchFamily="34" charset="-120"/>
              </a:rPr>
              <a:t>6 · Create</a:t>
            </a:r>
            <a:endParaRPr lang="en-US" sz="1300"/>
          </a:p>
        </p:txBody>
      </p:sp>
      <p:sp>
        <p:nvSpPr>
          <p:cNvPr id="6" name="Band Evaluate"/>
          <p:cNvSpPr/>
          <p:nvPr/>
        </p:nvSpPr>
        <p:spPr>
          <a:xfrm>
            <a:off x="2093640" y="2718840"/>
            <a:ext cx="2060000" cy="540000"/>
          </a:xfrm>
          <a:prstGeom prst="trapezoid">
            <a:avLst>
              <a:gd name="adj" fmla="val 14000"/>
            </a:avLst>
          </a:prstGeom>
          <a:solidFill>
            <a:srgbClr val="5B2A86"/>
          </a:solidFill>
          <a:ln>
            <a:solidFill>
              <a:srgbClr val="FFFFFF"/>
            </a:solidFill>
          </a:ln>
        </p:spPr>
        <p:txBody>
          <a:bodyPr wrap="square" lIns="0" tIns="0" rIns="0" bIns="0" rtlCol="0" anchor="ctr"/>
          <a:lstStyle/>
          <a:p>
            <a:pPr marL="0" indent="0" algn="ctr">
              <a:buNone/>
            </a:pPr>
            <a:r>
              <a:rPr lang="en-US" sz="1300" b="1">
                <a:solidFill>
                  <a:srgbClr val="FFFFFF"/>
                </a:solidFill>
                <a:latin typeface="Calibri" pitchFamily="34" charset="0"/>
                <a:ea typeface="Calibri" pitchFamily="34" charset="-122"/>
                <a:cs typeface="Calibri" pitchFamily="34" charset="-120"/>
              </a:rPr>
              <a:t>5 · Evaluate</a:t>
            </a:r>
            <a:endParaRPr lang="en-US" sz="1300"/>
          </a:p>
        </p:txBody>
      </p:sp>
      <p:sp>
        <p:nvSpPr>
          <p:cNvPr id="7" name="Band Analyse"/>
          <p:cNvSpPr/>
          <p:nvPr/>
        </p:nvSpPr>
        <p:spPr>
          <a:xfrm>
            <a:off x="1813640" y="3288840"/>
            <a:ext cx="2620000" cy="540000"/>
          </a:xfrm>
          <a:prstGeom prst="trapezoid">
            <a:avLst>
              <a:gd name="adj" fmla="val 14000"/>
            </a:avLst>
          </a:prstGeom>
          <a:solidFill>
            <a:srgbClr val="7C49A8"/>
          </a:solidFill>
          <a:ln>
            <a:solidFill>
              <a:srgbClr val="FFFFFF"/>
            </a:solidFill>
          </a:ln>
        </p:spPr>
        <p:txBody>
          <a:bodyPr wrap="square" lIns="0" tIns="0" rIns="0" bIns="0" rtlCol="0" anchor="ctr"/>
          <a:lstStyle/>
          <a:p>
            <a:pPr marL="0" indent="0" algn="ctr">
              <a:buNone/>
            </a:pPr>
            <a:r>
              <a:rPr lang="en-US" sz="1300" b="1">
                <a:solidFill>
                  <a:srgbClr val="FFFFFF"/>
                </a:solidFill>
                <a:latin typeface="Calibri" pitchFamily="34" charset="0"/>
                <a:ea typeface="Calibri" pitchFamily="34" charset="-122"/>
                <a:cs typeface="Calibri" pitchFamily="34" charset="-120"/>
              </a:rPr>
              <a:t>4 · Analyse</a:t>
            </a:r>
            <a:endParaRPr lang="en-US" sz="1300"/>
          </a:p>
        </p:txBody>
      </p:sp>
      <p:sp>
        <p:nvSpPr>
          <p:cNvPr id="8" name="Band Apply"/>
          <p:cNvSpPr/>
          <p:nvPr/>
        </p:nvSpPr>
        <p:spPr>
          <a:xfrm>
            <a:off x="1533640" y="3858840"/>
            <a:ext cx="3180000" cy="540000"/>
          </a:xfrm>
          <a:prstGeom prst="trapezoid">
            <a:avLst>
              <a:gd name="adj" fmla="val 14000"/>
            </a:avLst>
          </a:prstGeom>
          <a:solidFill>
            <a:srgbClr val="9E72BE"/>
          </a:solidFill>
          <a:ln>
            <a:solidFill>
              <a:srgbClr val="FFFFFF"/>
            </a:solidFill>
          </a:ln>
        </p:spPr>
        <p:txBody>
          <a:bodyPr wrap="square" lIns="0" tIns="0" rIns="0" bIns="0" rtlCol="0" anchor="ctr"/>
          <a:lstStyle/>
          <a:p>
            <a:pPr marL="0" indent="0" algn="ctr">
              <a:buNone/>
            </a:pPr>
            <a:r>
              <a:rPr lang="en-US" sz="1300" b="1">
                <a:solidFill>
                  <a:srgbClr val="FFFFFF"/>
                </a:solidFill>
                <a:latin typeface="Calibri" pitchFamily="34" charset="0"/>
                <a:ea typeface="Calibri" pitchFamily="34" charset="-122"/>
                <a:cs typeface="Calibri" pitchFamily="34" charset="-120"/>
              </a:rPr>
              <a:t>3 · Apply</a:t>
            </a:r>
            <a:endParaRPr lang="en-US" sz="1300"/>
          </a:p>
        </p:txBody>
      </p:sp>
      <p:sp>
        <p:nvSpPr>
          <p:cNvPr id="9" name="Band Understand"/>
          <p:cNvSpPr/>
          <p:nvPr/>
        </p:nvSpPr>
        <p:spPr>
          <a:xfrm>
            <a:off x="1253640" y="4428840"/>
            <a:ext cx="3740000" cy="540000"/>
          </a:xfrm>
          <a:prstGeom prst="trapezoid">
            <a:avLst>
              <a:gd name="adj" fmla="val 14000"/>
            </a:avLst>
          </a:prstGeom>
          <a:solidFill>
            <a:srgbClr val="C29ED9"/>
          </a:solidFill>
          <a:ln>
            <a:solidFill>
              <a:srgbClr val="FFFFFF"/>
            </a:solidFill>
          </a:ln>
        </p:spPr>
        <p:txBody>
          <a:bodyPr wrap="square" lIns="0" tIns="0" rIns="0" bIns="0" rtlCol="0" anchor="ctr"/>
          <a:lstStyle/>
          <a:p>
            <a:pPr marL="0" indent="0" algn="ctr">
              <a:buNone/>
            </a:pPr>
            <a:r>
              <a:rPr lang="en-US" sz="1300" b="1">
                <a:solidFill>
                  <a:srgbClr val="3A1458"/>
                </a:solidFill>
                <a:latin typeface="Calibri" pitchFamily="34" charset="0"/>
                <a:ea typeface="Calibri" pitchFamily="34" charset="-122"/>
                <a:cs typeface="Calibri" pitchFamily="34" charset="-120"/>
              </a:rPr>
              <a:t>2 · Understand</a:t>
            </a:r>
            <a:endParaRPr lang="en-US" sz="1300"/>
          </a:p>
        </p:txBody>
      </p:sp>
      <p:sp>
        <p:nvSpPr>
          <p:cNvPr id="10" name="Band Remember"/>
          <p:cNvSpPr/>
          <p:nvPr/>
        </p:nvSpPr>
        <p:spPr>
          <a:xfrm>
            <a:off x="973640" y="4998840"/>
            <a:ext cx="4300000" cy="540000"/>
          </a:xfrm>
          <a:prstGeom prst="trapezoid">
            <a:avLst>
              <a:gd name="adj" fmla="val 14000"/>
            </a:avLst>
          </a:prstGeom>
          <a:solidFill>
            <a:srgbClr val="F1E9F8"/>
          </a:solidFill>
          <a:ln>
            <a:solidFill>
              <a:srgbClr val="FFFFFF"/>
            </a:solidFill>
          </a:ln>
        </p:spPr>
        <p:txBody>
          <a:bodyPr wrap="square" lIns="0" tIns="0" rIns="0" bIns="0" rtlCol="0" anchor="ctr"/>
          <a:lstStyle/>
          <a:p>
            <a:pPr marL="0" indent="0" algn="ctr">
              <a:buNone/>
            </a:pPr>
            <a:r>
              <a:rPr lang="en-US" sz="1300" b="1">
                <a:solidFill>
                  <a:srgbClr val="3A1458"/>
                </a:solidFill>
                <a:latin typeface="Calibri" pitchFamily="34" charset="0"/>
                <a:ea typeface="Calibri" pitchFamily="34" charset="-122"/>
                <a:cs typeface="Calibri" pitchFamily="34" charset="-120"/>
              </a:rPr>
              <a:t>1 · Remember</a:t>
            </a:r>
            <a:endParaRPr lang="en-US" sz="1300"/>
          </a:p>
        </p:txBody>
      </p:sp>
      <p:sp>
        <p:nvSpPr>
          <p:cNvPr id="11" name="Text Caption"/>
          <p:cNvSpPr/>
          <p:nvPr/>
        </p:nvSpPr>
        <p:spPr>
          <a:xfrm>
            <a:off x="548640" y="5640840"/>
            <a:ext cx="5150000" cy="450000"/>
          </a:xfrm>
          <a:prstGeom prst="rect">
            <a:avLst/>
          </a:prstGeom>
          <a:noFill/>
          <a:ln/>
        </p:spPr>
        <p:txBody>
          <a:bodyPr wrap="square" lIns="0" tIns="0" rIns="0" bIns="0" rtlCol="0" anchor="t"/>
          <a:lstStyle/>
          <a:p>
            <a:pPr marL="0" indent="0" algn="ctr">
              <a:buNone/>
            </a:pPr>
            <a:r>
              <a:rPr lang="en-US" sz="1100" i="1">
                <a:solidFill>
                  <a:srgbClr val="6B6275"/>
                </a:solidFill>
                <a:latin typeface="Calibri" pitchFamily="34" charset="0"/>
                <a:ea typeface="Calibri" pitchFamily="34" charset="-122"/>
                <a:cs typeface="Calibri" pitchFamily="34" charset="-120"/>
              </a:rPr>
              <a:t>Levels 4–6 align most closely with critical thinking</a:t>
            </a:r>
            <a:endParaRPr lang="en-US" sz="1100"/>
          </a:p>
        </p:txBody>
      </p:sp>
      <p:sp>
        <p:nvSpPr>
          <p:cNvPr id="12" name="Card Background"/>
          <p:cNvSpPr/>
          <p:nvPr/>
        </p:nvSpPr>
        <p:spPr>
          <a:xfrm>
            <a:off x="6100000" y="2148840"/>
            <a:ext cx="5543360" cy="3942720"/>
          </a:xfrm>
          <a:prstGeom prst="roundRect">
            <a:avLst>
              <a:gd name="adj" fmla="val 4500"/>
            </a:avLst>
          </a:prstGeom>
          <a:solidFill>
            <a:srgbClr val="F1E9F8"/>
          </a:solidFill>
          <a:ln/>
          <a:effectLst>
            <a:outerShdw blurRad="127000" dist="38100" dir="5400000" algn="bl" rotWithShape="0">
              <a:srgbClr val="1A0E2E">
                <a:alpha val="18000"/>
              </a:srgbClr>
            </a:outerShdw>
          </a:effectLst>
        </p:spPr>
      </p:sp>
      <p:sp>
        <p:nvSpPr>
          <p:cNvPr id="13" name="Card Header"/>
          <p:cNvSpPr/>
          <p:nvPr/>
        </p:nvSpPr>
        <p:spPr>
          <a:xfrm>
            <a:off x="6450000" y="2370000"/>
            <a:ext cx="4850000" cy="400000"/>
          </a:xfrm>
          <a:prstGeom prst="rect">
            <a:avLst/>
          </a:prstGeom>
          <a:noFill/>
          <a:ln/>
        </p:spPr>
        <p:txBody>
          <a:bodyPr wrap="square" lIns="0" tIns="0" rIns="0" bIns="0" rtlCol="0" anchor="ctr"/>
          <a:lstStyle/>
          <a:p>
            <a:pPr marL="0" indent="0">
              <a:buNone/>
            </a:pPr>
            <a:r>
              <a:rPr lang="en-US" sz="1700" b="1">
                <a:solidFill>
                  <a:srgbClr val="3A1458"/>
                </a:solidFill>
                <a:latin typeface="Cambria" pitchFamily="34" charset="0"/>
                <a:ea typeface="Cambria" pitchFamily="34" charset="-122"/>
                <a:cs typeface="Cambria" pitchFamily="34" charset="-120"/>
              </a:rPr>
              <a:t>Where Critical Thinking Sits</a:t>
            </a:r>
            <a:endParaRPr lang="en-US" sz="1700"/>
          </a:p>
        </p:txBody>
      </p:sp>
      <p:sp>
        <p:nvSpPr>
          <p:cNvPr id="14" name="Card Intro"/>
          <p:cNvSpPr/>
          <p:nvPr/>
        </p:nvSpPr>
        <p:spPr>
          <a:xfrm>
            <a:off x="6450000" y="2820000"/>
            <a:ext cx="4850000" cy="720000"/>
          </a:xfrm>
          <a:prstGeom prst="rect">
            <a:avLst/>
          </a:prstGeom>
          <a:noFill/>
          <a:ln/>
        </p:spPr>
        <p:txBody>
          <a:bodyPr wrap="square" lIns="0" tIns="0" rIns="0" bIns="0" rtlCol="0" anchor="t"/>
          <a:lstStyle/>
          <a:p>
            <a:pPr marL="0" indent="0">
              <a:lnSpc>
                <a:spcPct val="105000"/>
              </a:lnSpc>
              <a:buNone/>
            </a:pPr>
            <a:r>
              <a:rPr lang="en-US" sz="1100">
                <a:solidFill>
                  <a:srgbClr val="2B2233"/>
                </a:solidFill>
                <a:latin typeface="Calibri" pitchFamily="34" charset="0"/>
                <a:ea typeface="Calibri" pitchFamily="34" charset="-122"/>
                <a:cs typeface="Calibri" pitchFamily="34" charset="-120"/>
              </a:rPr>
              <a:t>Bloom’s Taxonomy ranks thinking from simple recall to complex judgement (Anderson and Krathwohl, 2001). Critical thinking draws mainly on the top three levels:</a:t>
            </a:r>
            <a:endParaRPr lang="en-US" sz="1100"/>
          </a:p>
        </p:txBody>
      </p:sp>
      <p:sp>
        <p:nvSpPr>
          <p:cNvPr id="15" name="Circle A"/>
          <p:cNvSpPr/>
          <p:nvPr/>
        </p:nvSpPr>
        <p:spPr>
          <a:xfrm>
            <a:off x="6450000" y="3660000"/>
            <a:ext cx="380000" cy="380000"/>
          </a:xfrm>
          <a:prstGeom prst="ellipse">
            <a:avLst/>
          </a:prstGeom>
          <a:solidFill>
            <a:srgbClr val="7C49A8"/>
          </a:solidFill>
          <a:ln/>
        </p:spPr>
        <p:txBody>
          <a:bodyPr wrap="square" lIns="0" tIns="0" rIns="0" bIns="0" rtlCol="0" anchor="ctr"/>
          <a:lstStyle/>
          <a:p>
            <a:pPr marL="0" indent="0" algn="ctr">
              <a:buNone/>
            </a:pPr>
            <a:r>
              <a:rPr lang="en-US" sz="1300" b="1">
                <a:solidFill>
                  <a:srgbClr val="FFFFFF"/>
                </a:solidFill>
                <a:latin typeface="Calibri" pitchFamily="34" charset="0"/>
                <a:ea typeface="Calibri" pitchFamily="34" charset="-122"/>
                <a:cs typeface="Calibri" pitchFamily="34" charset="-120"/>
              </a:rPr>
              <a:t>A</a:t>
            </a:r>
            <a:endParaRPr lang="en-US" sz="1300"/>
          </a:p>
        </p:txBody>
      </p:sp>
      <p:sp>
        <p:nvSpPr>
          <p:cNvPr id="16" name="Text Analyse"/>
          <p:cNvSpPr/>
          <p:nvPr/>
        </p:nvSpPr>
        <p:spPr>
          <a:xfrm>
            <a:off x="6960000" y="3630000"/>
            <a:ext cx="4500000" cy="650000"/>
          </a:xfrm>
          <a:prstGeom prst="rect">
            <a:avLst/>
          </a:prstGeom>
          <a:noFill/>
          <a:ln/>
        </p:spPr>
        <p:txBody>
          <a:bodyPr wrap="square" lIns="0" tIns="0" rIns="0" bIns="0" rtlCol="0" anchor="t"/>
          <a:lstStyle/>
          <a:p>
            <a:pPr marL="0" indent="0">
              <a:buNone/>
            </a:pPr>
            <a:r>
              <a:rPr lang="en-US" sz="1250" b="1">
                <a:solidFill>
                  <a:srgbClr val="3A1458"/>
                </a:solidFill>
                <a:latin typeface="Calibri" pitchFamily="34" charset="0"/>
                <a:ea typeface="Calibri" pitchFamily="34" charset="-122"/>
                <a:cs typeface="Calibri" pitchFamily="34" charset="-120"/>
              </a:rPr>
              <a:t>Analyse</a:t>
            </a:r>
          </a:p>
          <a:p>
            <a:pPr marL="0" indent="0">
              <a:lnSpc>
                <a:spcPct val="105000"/>
              </a:lnSpc>
              <a:buNone/>
            </a:pPr>
            <a:r>
              <a:rPr lang="en-US" sz="1050">
                <a:solidFill>
                  <a:srgbClr val="2B2233"/>
                </a:solidFill>
                <a:latin typeface="Calibri" pitchFamily="34" charset="0"/>
                <a:ea typeface="Calibri" pitchFamily="34" charset="-122"/>
                <a:cs typeface="Calibri" pitchFamily="34" charset="-120"/>
              </a:rPr>
              <a:t>Break a situation into its parts — signs, history, options — instead of reacting to it as a whole.</a:t>
            </a:r>
            <a:endParaRPr lang="en-US" sz="1050"/>
          </a:p>
        </p:txBody>
      </p:sp>
      <p:sp>
        <p:nvSpPr>
          <p:cNvPr id="17" name="Circle E"/>
          <p:cNvSpPr/>
          <p:nvPr/>
        </p:nvSpPr>
        <p:spPr>
          <a:xfrm>
            <a:off x="6450000" y="4460000"/>
            <a:ext cx="380000" cy="380000"/>
          </a:xfrm>
          <a:prstGeom prst="ellipse">
            <a:avLst/>
          </a:prstGeom>
          <a:solidFill>
            <a:srgbClr val="5B2A86"/>
          </a:solidFill>
          <a:ln/>
        </p:spPr>
        <p:txBody>
          <a:bodyPr wrap="square" lIns="0" tIns="0" rIns="0" bIns="0" rtlCol="0" anchor="ctr"/>
          <a:lstStyle/>
          <a:p>
            <a:pPr marL="0" indent="0" algn="ctr">
              <a:buNone/>
            </a:pPr>
            <a:r>
              <a:rPr lang="en-US" sz="1300" b="1">
                <a:solidFill>
                  <a:srgbClr val="FFFFFF"/>
                </a:solidFill>
                <a:latin typeface="Calibri" pitchFamily="34" charset="0"/>
                <a:ea typeface="Calibri" pitchFamily="34" charset="-122"/>
                <a:cs typeface="Calibri" pitchFamily="34" charset="-120"/>
              </a:rPr>
              <a:t>E</a:t>
            </a:r>
            <a:endParaRPr lang="en-US" sz="1300"/>
          </a:p>
        </p:txBody>
      </p:sp>
      <p:sp>
        <p:nvSpPr>
          <p:cNvPr id="18" name="Text Evaluate"/>
          <p:cNvSpPr/>
          <p:nvPr/>
        </p:nvSpPr>
        <p:spPr>
          <a:xfrm>
            <a:off x="6960000" y="4430000"/>
            <a:ext cx="4500000" cy="650000"/>
          </a:xfrm>
          <a:prstGeom prst="rect">
            <a:avLst/>
          </a:prstGeom>
          <a:noFill/>
          <a:ln/>
        </p:spPr>
        <p:txBody>
          <a:bodyPr wrap="square" lIns="0" tIns="0" rIns="0" bIns="0" rtlCol="0" anchor="t"/>
          <a:lstStyle/>
          <a:p>
            <a:pPr marL="0" indent="0">
              <a:buNone/>
            </a:pPr>
            <a:r>
              <a:rPr lang="en-US" sz="1250" b="1">
                <a:solidFill>
                  <a:srgbClr val="3A1458"/>
                </a:solidFill>
                <a:latin typeface="Calibri" pitchFamily="34" charset="0"/>
                <a:ea typeface="Calibri" pitchFamily="34" charset="-122"/>
                <a:cs typeface="Calibri" pitchFamily="34" charset="-120"/>
              </a:rPr>
              <a:t>Evaluate</a:t>
            </a:r>
          </a:p>
          <a:p>
            <a:pPr marL="0" indent="0">
              <a:lnSpc>
                <a:spcPct val="105000"/>
              </a:lnSpc>
              <a:buNone/>
            </a:pPr>
            <a:r>
              <a:rPr lang="en-US" sz="1050">
                <a:solidFill>
                  <a:srgbClr val="2B2233"/>
                </a:solidFill>
                <a:latin typeface="Calibri" pitchFamily="34" charset="0"/>
                <a:ea typeface="Calibri" pitchFamily="34" charset="-122"/>
                <a:cs typeface="Calibri" pitchFamily="34" charset="-120"/>
              </a:rPr>
              <a:t>Judge the strength of evidence and weigh options against best practice and the person’s wishes.</a:t>
            </a:r>
            <a:endParaRPr lang="en-US" sz="1050"/>
          </a:p>
        </p:txBody>
      </p:sp>
      <p:sp>
        <p:nvSpPr>
          <p:cNvPr id="19" name="Circle C"/>
          <p:cNvSpPr/>
          <p:nvPr/>
        </p:nvSpPr>
        <p:spPr>
          <a:xfrm>
            <a:off x="6450000" y="5260000"/>
            <a:ext cx="380000" cy="380000"/>
          </a:xfrm>
          <a:prstGeom prst="ellipse">
            <a:avLst/>
          </a:prstGeom>
          <a:solidFill>
            <a:srgbClr val="3A1458"/>
          </a:solidFill>
          <a:ln/>
        </p:spPr>
        <p:txBody>
          <a:bodyPr wrap="square" lIns="0" tIns="0" rIns="0" bIns="0" rtlCol="0" anchor="ctr"/>
          <a:lstStyle/>
          <a:p>
            <a:pPr marL="0" indent="0" algn="ctr">
              <a:buNone/>
            </a:pPr>
            <a:r>
              <a:rPr lang="en-US" sz="1300" b="1">
                <a:solidFill>
                  <a:srgbClr val="FFFFFF"/>
                </a:solidFill>
                <a:latin typeface="Calibri" pitchFamily="34" charset="0"/>
                <a:ea typeface="Calibri" pitchFamily="34" charset="-122"/>
                <a:cs typeface="Calibri" pitchFamily="34" charset="-120"/>
              </a:rPr>
              <a:t>C</a:t>
            </a:r>
            <a:endParaRPr lang="en-US" sz="1300"/>
          </a:p>
        </p:txBody>
      </p:sp>
      <p:sp>
        <p:nvSpPr>
          <p:cNvPr id="20" name="Text Create"/>
          <p:cNvSpPr/>
          <p:nvPr/>
        </p:nvSpPr>
        <p:spPr>
          <a:xfrm>
            <a:off x="6960000" y="5230000"/>
            <a:ext cx="4500000" cy="650000"/>
          </a:xfrm>
          <a:prstGeom prst="rect">
            <a:avLst/>
          </a:prstGeom>
          <a:noFill/>
          <a:ln/>
        </p:spPr>
        <p:txBody>
          <a:bodyPr wrap="square" lIns="0" tIns="0" rIns="0" bIns="0" rtlCol="0" anchor="t"/>
          <a:lstStyle/>
          <a:p>
            <a:pPr marL="0" indent="0">
              <a:buNone/>
            </a:pPr>
            <a:r>
              <a:rPr lang="en-US" sz="1250" b="1">
                <a:solidFill>
                  <a:srgbClr val="3A1458"/>
                </a:solidFill>
                <a:latin typeface="Calibri" pitchFamily="34" charset="0"/>
                <a:ea typeface="Calibri" pitchFamily="34" charset="-122"/>
                <a:cs typeface="Calibri" pitchFamily="34" charset="-120"/>
              </a:rPr>
              <a:t>Create</a:t>
            </a:r>
          </a:p>
          <a:p>
            <a:pPr marL="0" indent="0">
              <a:lnSpc>
                <a:spcPct val="105000"/>
              </a:lnSpc>
              <a:buNone/>
            </a:pPr>
            <a:r>
              <a:rPr lang="en-US" sz="1050">
                <a:solidFill>
                  <a:srgbClr val="2B2233"/>
                </a:solidFill>
                <a:latin typeface="Calibri" pitchFamily="34" charset="0"/>
                <a:ea typeface="Calibri" pitchFamily="34" charset="-122"/>
                <a:cs typeface="Calibri" pitchFamily="34" charset="-120"/>
              </a:rPr>
              <a:t>Bring the reasoning together into a justified, individualised plan of action.</a:t>
            </a:r>
            <a:endParaRPr lang="en-US" sz="1050"/>
          </a:p>
        </p:txBody>
      </p:sp>
      <p:sp>
        <p:nvSpPr>
          <p:cNvPr id="21" name="Card Source"/>
          <p:cNvSpPr/>
          <p:nvPr/>
        </p:nvSpPr>
        <p:spPr>
          <a:xfrm>
            <a:off x="6450000" y="5800000"/>
            <a:ext cx="4850000" cy="250000"/>
          </a:xfrm>
          <a:prstGeom prst="rect">
            <a:avLst/>
          </a:prstGeom>
          <a:noFill/>
          <a:ln/>
        </p:spPr>
        <p:txBody>
          <a:bodyPr wrap="square" lIns="0" tIns="0" rIns="0" bIns="0" rtlCol="0" anchor="t"/>
          <a:lstStyle/>
          <a:p>
            <a:pPr marL="0" indent="0">
              <a:buNone/>
            </a:pPr>
            <a:r>
              <a:rPr lang="en-US" sz="950" i="1">
                <a:solidFill>
                  <a:srgbClr val="6B6275"/>
                </a:solidFill>
                <a:latin typeface="Calibri" pitchFamily="34" charset="0"/>
                <a:ea typeface="Calibri" pitchFamily="34" charset="-122"/>
                <a:cs typeface="Calibri" pitchFamily="34" charset="-120"/>
              </a:rPr>
              <a:t>Builds on Bloom (1956); revised by Anderson and Krathwohl (2001).</a:t>
            </a:r>
            <a:endParaRPr lang="en-US" sz="950"/>
          </a:p>
        </p:txBody>
      </p:sp>
      <p:sp>
        <p:nvSpPr>
          <p:cNvPr id="22" name="Page Number"/>
          <p:cNvSpPr/>
          <p:nvPr/>
        </p:nvSpPr>
        <p:spPr>
          <a:xfrm>
            <a:off x="10728655" y="6400800"/>
            <a:ext cx="1188720" cy="274320"/>
          </a:xfrm>
          <a:prstGeom prst="rect">
            <a:avLst/>
          </a:prstGeom>
          <a:noFill/>
          <a:ln/>
        </p:spPr>
        <p:txBody>
          <a:bodyPr wrap="square" lIns="0" tIns="0" rIns="0" bIns="0" rtlCol="0" anchor="ctr"/>
          <a:lstStyle/>
          <a:p>
            <a:pPr marL="0" indent="0" algn="r">
              <a:buNone/>
            </a:pPr>
            <a:r>
              <a:rPr lang="en-US" sz="1000">
                <a:solidFill>
                  <a:srgbClr val="6B6275"/>
                </a:solidFill>
                <a:latin typeface="Calibri" pitchFamily="34" charset="0"/>
                <a:ea typeface="Calibri" pitchFamily="34" charset="-122"/>
                <a:cs typeface="Calibri" pitchFamily="34" charset="-120"/>
              </a:rPr>
              <a:t>05 / 08</a:t>
            </a:r>
            <a:endParaRPr lang="en-US" sz="1000"/>
          </a:p>
        </p:txBody>
      </p:sp>
      <p:sp>
        <p:nvSpPr>
          <p:cNvPr id="23" name="Footer Label"/>
          <p:cNvSpPr/>
          <p:nvPr/>
        </p:nvSpPr>
        <p:spPr>
          <a:xfrm>
            <a:off x="548640" y="6400800"/>
            <a:ext cx="4572000" cy="274320"/>
          </a:xfrm>
          <a:prstGeom prst="rect">
            <a:avLst/>
          </a:prstGeom>
          <a:noFill/>
          <a:ln/>
        </p:spPr>
        <p:txBody>
          <a:bodyPr wrap="square" lIns="0" tIns="0" rIns="0" bIns="0" rtlCol="0" anchor="ctr"/>
          <a:lstStyle/>
          <a:p>
            <a:pPr marL="0" indent="0" algn="l">
              <a:buNone/>
            </a:pPr>
            <a:r>
              <a:rPr lang="en-US" sz="1000">
                <a:solidFill>
                  <a:srgbClr val="6B6275"/>
                </a:solidFill>
                <a:latin typeface="Calibri" pitchFamily="34" charset="0"/>
                <a:ea typeface="Calibri" pitchFamily="34" charset="-122"/>
                <a:cs typeface="Calibri" pitchFamily="34" charset="-120"/>
              </a:rPr>
              <a:t>Critical Thinking in Health &amp; Social Care</a:t>
            </a:r>
            <a:endParaRPr lang="en-US" sz="1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 cy="457200"/>
          </a:xfrm>
          <a:prstGeom prst="rect">
            <a:avLst/>
          </a:prstGeom>
          <a:noFill/>
          <a:ln/>
        </p:spPr>
        <p:txBody>
          <a:bodyPr wrap="square" lIns="0" tIns="0" rIns="0" bIns="0" rtlCol="0" anchor="ctr"/>
          <a:lstStyle/>
          <a:p>
            <a:pPr marL="0" indent="0">
              <a:buNone/>
            </a:pPr>
            <a:r>
              <a:rPr lang="en-US" sz="2200" b="1">
                <a:solidFill>
                  <a:srgbClr val="D9C6EC"/>
                </a:solidFill>
                <a:latin typeface="Cambria" pitchFamily="34" charset="0"/>
                <a:ea typeface="Cambria" pitchFamily="34" charset="-122"/>
                <a:cs typeface="Cambria" pitchFamily="34" charset="-120"/>
              </a:rPr>
              <a:t>05</a:t>
            </a:r>
            <a:endParaRPr lang="en-US" sz="2200"/>
          </a:p>
        </p:txBody>
      </p:sp>
      <p:sp>
        <p:nvSpPr>
          <p:cNvPr id="3" name="Text 1"/>
          <p:cNvSpPr/>
          <p:nvPr/>
        </p:nvSpPr>
        <p:spPr>
          <a:xfrm>
            <a:off x="548640" y="777240"/>
            <a:ext cx="9601200" cy="640080"/>
          </a:xfrm>
          <a:prstGeom prst="rect">
            <a:avLst/>
          </a:prstGeom>
          <a:noFill/>
          <a:ln/>
        </p:spPr>
        <p:txBody>
          <a:bodyPr wrap="square" lIns="0" tIns="0" rIns="0" bIns="0" rtlCol="0" anchor="ctr"/>
          <a:lstStyle/>
          <a:p>
            <a:pPr marL="0" indent="0">
              <a:buNone/>
            </a:pPr>
            <a:r>
              <a:rPr lang="en-US" sz="3000" b="1">
                <a:solidFill>
                  <a:srgbClr val="3A1458"/>
                </a:solidFill>
                <a:latin typeface="Cambria" pitchFamily="34" charset="0"/>
                <a:ea typeface="Cambria" pitchFamily="34" charset="-122"/>
                <a:cs typeface="Cambria" pitchFamily="34" charset="-120"/>
              </a:rPr>
              <a:t>Applying Critical Thinking in Practice</a:t>
            </a:r>
            <a:endParaRPr lang="en-US" sz="3000"/>
          </a:p>
        </p:txBody>
      </p:sp>
      <p:sp>
        <p:nvSpPr>
          <p:cNvPr id="4" name="Text 2"/>
          <p:cNvSpPr/>
          <p:nvPr/>
        </p:nvSpPr>
        <p:spPr>
          <a:xfrm>
            <a:off x="548640" y="1325880"/>
            <a:ext cx="9144000" cy="365760"/>
          </a:xfrm>
          <a:prstGeom prst="rect">
            <a:avLst/>
          </a:prstGeom>
          <a:noFill/>
          <a:ln/>
        </p:spPr>
        <p:txBody>
          <a:bodyPr wrap="square" lIns="0" tIns="0" rIns="0" bIns="0" rtlCol="0" anchor="ctr"/>
          <a:lstStyle/>
          <a:p>
            <a:pPr marL="0" indent="0">
              <a:buNone/>
            </a:pPr>
            <a:r>
              <a:rPr lang="en-US" sz="1500" i="1">
                <a:solidFill>
                  <a:srgbClr val="6B6275"/>
                </a:solidFill>
                <a:latin typeface="Calibri" pitchFamily="34" charset="0"/>
                <a:ea typeface="Calibri" pitchFamily="34" charset="-122"/>
                <a:cs typeface="Calibri" pitchFamily="34" charset="-120"/>
              </a:rPr>
              <a:t>Case scenario: a residential care setting</a:t>
            </a:r>
            <a:endParaRPr lang="en-US" sz="1500"/>
          </a:p>
        </p:txBody>
      </p:sp>
      <p:sp>
        <p:nvSpPr>
          <p:cNvPr id="5" name="Shape 3"/>
          <p:cNvSpPr/>
          <p:nvPr/>
        </p:nvSpPr>
        <p:spPr>
          <a:xfrm>
            <a:off x="548640" y="1874520"/>
            <a:ext cx="5029200" cy="3657600"/>
          </a:xfrm>
          <a:prstGeom prst="roundRect">
            <a:avLst>
              <a:gd name="adj" fmla="val 3000"/>
            </a:avLst>
          </a:prstGeom>
          <a:solidFill>
            <a:srgbClr val="3A1458"/>
          </a:solidFill>
          <a:ln/>
          <a:effectLst>
            <a:outerShdw blurRad="127000" dist="38100" dir="5400000" algn="bl" rotWithShape="0">
              <a:srgbClr val="1A0E2E">
                <a:alpha val="18000"/>
              </a:srgbClr>
            </a:outerShdw>
          </a:effectLst>
        </p:spPr>
      </p:sp>
      <p:sp>
        <p:nvSpPr>
          <p:cNvPr id="6" name="Shape 4"/>
          <p:cNvSpPr/>
          <p:nvPr/>
        </p:nvSpPr>
        <p:spPr>
          <a:xfrm>
            <a:off x="822960" y="2103120"/>
            <a:ext cx="731520" cy="731520"/>
          </a:xfrm>
          <a:prstGeom prst="ellipse">
            <a:avLst/>
          </a:prstGeom>
          <a:solidFill>
            <a:srgbClr val="2E8B57"/>
          </a:solidFill>
          <a:ln/>
        </p:spPr>
      </p:sp>
      <p:pic>
        <p:nvPicPr>
          <p:cNvPr id="7" name="Image 0" descr="preencoded.png"/>
          <p:cNvPicPr>
            <a:picLocks noChangeAspect="1"/>
          </p:cNvPicPr>
          <p:nvPr/>
        </p:nvPicPr>
        <p:blipFill>
          <a:blip r:embed="rId3"/>
          <a:stretch>
            <a:fillRect/>
          </a:stretch>
        </p:blipFill>
        <p:spPr>
          <a:xfrm>
            <a:off x="1013155" y="2293315"/>
            <a:ext cx="351130" cy="351130"/>
          </a:xfrm>
          <a:prstGeom prst="rect">
            <a:avLst/>
          </a:prstGeom>
        </p:spPr>
      </p:pic>
      <p:sp>
        <p:nvSpPr>
          <p:cNvPr id="8" name="Text 5"/>
          <p:cNvSpPr/>
          <p:nvPr/>
        </p:nvSpPr>
        <p:spPr>
          <a:xfrm>
            <a:off x="1691640" y="2194560"/>
            <a:ext cx="3657600" cy="365760"/>
          </a:xfrm>
          <a:prstGeom prst="rect">
            <a:avLst/>
          </a:prstGeom>
          <a:noFill/>
          <a:ln/>
        </p:spPr>
        <p:txBody>
          <a:bodyPr wrap="square" lIns="0" tIns="0" rIns="0" bIns="0" rtlCol="0" anchor="ctr"/>
          <a:lstStyle/>
          <a:p>
            <a:pPr marL="0" indent="0">
              <a:buNone/>
            </a:pPr>
            <a:r>
              <a:rPr lang="en-US" sz="1600" b="1">
                <a:solidFill>
                  <a:srgbClr val="FFFFFF"/>
                </a:solidFill>
                <a:latin typeface="Calibri" pitchFamily="34" charset="0"/>
                <a:ea typeface="Calibri" pitchFamily="34" charset="-122"/>
                <a:cs typeface="Calibri" pitchFamily="34" charset="-120"/>
              </a:rPr>
              <a:t>The Scenario</a:t>
            </a:r>
            <a:endParaRPr lang="en-US" sz="1600"/>
          </a:p>
        </p:txBody>
      </p:sp>
      <p:sp>
        <p:nvSpPr>
          <p:cNvPr id="9" name="Text 6"/>
          <p:cNvSpPr/>
          <p:nvPr/>
        </p:nvSpPr>
        <p:spPr>
          <a:xfrm>
            <a:off x="868680" y="2743200"/>
            <a:ext cx="4389120" cy="2651760"/>
          </a:xfrm>
          <a:prstGeom prst="rect">
            <a:avLst/>
          </a:prstGeom>
          <a:noFill/>
          <a:ln/>
        </p:spPr>
        <p:txBody>
          <a:bodyPr wrap="square" lIns="0" tIns="0" rIns="0" bIns="0" rtlCol="0" anchor="t"/>
          <a:lstStyle/>
          <a:p>
            <a:pPr marL="0" indent="0">
              <a:buNone/>
            </a:pPr>
            <a:r>
              <a:rPr lang="en-US" sz="1450">
                <a:solidFill>
                  <a:srgbClr val="E7D9F4"/>
                </a:solidFill>
                <a:latin typeface="Calibri" pitchFamily="34" charset="0"/>
                <a:ea typeface="Calibri" pitchFamily="34" charset="-122"/>
                <a:cs typeface="Calibri" pitchFamily="34" charset="-120"/>
              </a:rPr>
              <a:t>A care worker notices that an older resident, usually sociable, has become quiet, slightly confused and is eating less over two shifts. There is no obvious injury, and the resident insists they are 'fine'.</a:t>
            </a:r>
            <a:endParaRPr lang="en-US" sz="1450"/>
          </a:p>
        </p:txBody>
      </p:sp>
      <p:sp>
        <p:nvSpPr>
          <p:cNvPr id="10" name="Shape 7"/>
          <p:cNvSpPr/>
          <p:nvPr/>
        </p:nvSpPr>
        <p:spPr>
          <a:xfrm>
            <a:off x="5852160" y="1874520"/>
            <a:ext cx="5760720" cy="850392"/>
          </a:xfrm>
          <a:prstGeom prst="roundRect">
            <a:avLst>
              <a:gd name="adj" fmla="val 10753"/>
            </a:avLst>
          </a:prstGeom>
          <a:solidFill>
            <a:srgbClr val="F1E9F8"/>
          </a:solidFill>
          <a:ln/>
        </p:spPr>
      </p:sp>
      <p:sp>
        <p:nvSpPr>
          <p:cNvPr id="11" name="Shape 8"/>
          <p:cNvSpPr/>
          <p:nvPr/>
        </p:nvSpPr>
        <p:spPr>
          <a:xfrm>
            <a:off x="6016752" y="2080260"/>
            <a:ext cx="438912" cy="438912"/>
          </a:xfrm>
          <a:prstGeom prst="ellipse">
            <a:avLst/>
          </a:prstGeom>
          <a:solidFill>
            <a:srgbClr val="5B2A86"/>
          </a:solidFill>
          <a:ln/>
        </p:spPr>
      </p:sp>
      <p:sp>
        <p:nvSpPr>
          <p:cNvPr id="12" name="Text 9"/>
          <p:cNvSpPr/>
          <p:nvPr/>
        </p:nvSpPr>
        <p:spPr>
          <a:xfrm>
            <a:off x="6016752" y="2080260"/>
            <a:ext cx="438912" cy="438912"/>
          </a:xfrm>
          <a:prstGeom prst="rect">
            <a:avLst/>
          </a:prstGeom>
          <a:noFill/>
          <a:ln/>
        </p:spPr>
        <p:txBody>
          <a:bodyPr wrap="square" lIns="0" tIns="0" rIns="0" bIns="0" rtlCol="0" anchor="ctr"/>
          <a:lstStyle/>
          <a:p>
            <a:pPr marL="0" indent="0" algn="ctr">
              <a:buNone/>
            </a:pPr>
            <a:r>
              <a:rPr lang="en-US" sz="1500" b="1">
                <a:solidFill>
                  <a:srgbClr val="FFFFFF"/>
                </a:solidFill>
                <a:latin typeface="Calibri" pitchFamily="34" charset="0"/>
                <a:ea typeface="Calibri" pitchFamily="34" charset="-122"/>
                <a:cs typeface="Calibri" pitchFamily="34" charset="-120"/>
              </a:rPr>
              <a:t>1</a:t>
            </a:r>
            <a:endParaRPr lang="en-US" sz="1500"/>
          </a:p>
        </p:txBody>
      </p:sp>
      <p:sp>
        <p:nvSpPr>
          <p:cNvPr id="13" name="Text 10"/>
          <p:cNvSpPr/>
          <p:nvPr/>
        </p:nvSpPr>
        <p:spPr>
          <a:xfrm>
            <a:off x="6629400" y="1874520"/>
            <a:ext cx="4800600" cy="850392"/>
          </a:xfrm>
          <a:prstGeom prst="rect">
            <a:avLst/>
          </a:prstGeom>
          <a:noFill/>
          <a:ln/>
        </p:spPr>
        <p:txBody>
          <a:bodyPr wrap="square" lIns="0" tIns="0" rIns="0" bIns="0" rtlCol="0" anchor="ctr"/>
          <a:lstStyle/>
          <a:p>
            <a:pPr marL="0" indent="0">
              <a:buNone/>
            </a:pPr>
            <a:r>
              <a:rPr lang="en-US" sz="1300" b="1">
                <a:solidFill>
                  <a:srgbClr val="3A1458"/>
                </a:solidFill>
                <a:latin typeface="Calibri" pitchFamily="34" charset="0"/>
                <a:ea typeface="Calibri" pitchFamily="34" charset="-122"/>
                <a:cs typeface="Calibri" pitchFamily="34" charset="-120"/>
              </a:rPr>
              <a:t>Observe:  </a:t>
            </a:r>
            <a:r>
              <a:rPr lang="en-US" sz="1300">
                <a:solidFill>
                  <a:srgbClr val="2B2233"/>
                </a:solidFill>
                <a:latin typeface="Calibri" pitchFamily="34" charset="0"/>
                <a:ea typeface="Calibri" pitchFamily="34" charset="-122"/>
                <a:cs typeface="Calibri" pitchFamily="34" charset="-120"/>
              </a:rPr>
              <a:t>Compare today's behaviour with the resident's usual baseline rather than assuming tiredness.</a:t>
            </a:r>
            <a:endParaRPr lang="en-US" sz="1300"/>
          </a:p>
        </p:txBody>
      </p:sp>
      <p:sp>
        <p:nvSpPr>
          <p:cNvPr id="14" name="Shape 11"/>
          <p:cNvSpPr/>
          <p:nvPr/>
        </p:nvSpPr>
        <p:spPr>
          <a:xfrm>
            <a:off x="5852160" y="2871216"/>
            <a:ext cx="5760720" cy="850392"/>
          </a:xfrm>
          <a:prstGeom prst="roundRect">
            <a:avLst>
              <a:gd name="adj" fmla="val 10753"/>
            </a:avLst>
          </a:prstGeom>
          <a:solidFill>
            <a:srgbClr val="E6F4EA"/>
          </a:solidFill>
          <a:ln/>
        </p:spPr>
      </p:sp>
      <p:sp>
        <p:nvSpPr>
          <p:cNvPr id="15" name="Shape 12"/>
          <p:cNvSpPr/>
          <p:nvPr/>
        </p:nvSpPr>
        <p:spPr>
          <a:xfrm>
            <a:off x="6016752" y="3076956"/>
            <a:ext cx="438912" cy="438912"/>
          </a:xfrm>
          <a:prstGeom prst="ellipse">
            <a:avLst/>
          </a:prstGeom>
          <a:solidFill>
            <a:srgbClr val="2E8B57"/>
          </a:solidFill>
          <a:ln/>
        </p:spPr>
      </p:sp>
      <p:sp>
        <p:nvSpPr>
          <p:cNvPr id="16" name="Text 13"/>
          <p:cNvSpPr/>
          <p:nvPr/>
        </p:nvSpPr>
        <p:spPr>
          <a:xfrm>
            <a:off x="6016752" y="3076956"/>
            <a:ext cx="438912" cy="438912"/>
          </a:xfrm>
          <a:prstGeom prst="rect">
            <a:avLst/>
          </a:prstGeom>
          <a:noFill/>
          <a:ln/>
        </p:spPr>
        <p:txBody>
          <a:bodyPr wrap="square" lIns="0" tIns="0" rIns="0" bIns="0" rtlCol="0" anchor="ctr"/>
          <a:lstStyle/>
          <a:p>
            <a:pPr marL="0" indent="0" algn="ctr">
              <a:buNone/>
            </a:pPr>
            <a:r>
              <a:rPr lang="en-US" sz="1500" b="1">
                <a:solidFill>
                  <a:srgbClr val="FFFFFF"/>
                </a:solidFill>
                <a:latin typeface="Calibri" pitchFamily="34" charset="0"/>
                <a:ea typeface="Calibri" pitchFamily="34" charset="-122"/>
                <a:cs typeface="Calibri" pitchFamily="34" charset="-120"/>
              </a:rPr>
              <a:t>2</a:t>
            </a:r>
            <a:endParaRPr lang="en-US" sz="1500"/>
          </a:p>
        </p:txBody>
      </p:sp>
      <p:sp>
        <p:nvSpPr>
          <p:cNvPr id="17" name="Text 14"/>
          <p:cNvSpPr/>
          <p:nvPr/>
        </p:nvSpPr>
        <p:spPr>
          <a:xfrm>
            <a:off x="6629400" y="2871216"/>
            <a:ext cx="4800600" cy="850392"/>
          </a:xfrm>
          <a:prstGeom prst="rect">
            <a:avLst/>
          </a:prstGeom>
          <a:noFill/>
          <a:ln/>
        </p:spPr>
        <p:txBody>
          <a:bodyPr wrap="square" lIns="0" tIns="0" rIns="0" bIns="0" rtlCol="0" anchor="ctr"/>
          <a:lstStyle/>
          <a:p>
            <a:pPr marL="0" indent="0">
              <a:buNone/>
            </a:pPr>
            <a:r>
              <a:rPr lang="en-US" sz="1300" b="1">
                <a:solidFill>
                  <a:srgbClr val="3A1458"/>
                </a:solidFill>
                <a:latin typeface="Calibri" pitchFamily="34" charset="0"/>
                <a:ea typeface="Calibri" pitchFamily="34" charset="-122"/>
                <a:cs typeface="Calibri" pitchFamily="34" charset="-120"/>
              </a:rPr>
              <a:t>Question:  </a:t>
            </a:r>
            <a:r>
              <a:rPr lang="en-US" sz="1300">
                <a:solidFill>
                  <a:srgbClr val="2B2233"/>
                </a:solidFill>
                <a:latin typeface="Calibri" pitchFamily="34" charset="0"/>
                <a:ea typeface="Calibri" pitchFamily="34" charset="-122"/>
                <a:cs typeface="Calibri" pitchFamily="34" charset="-120"/>
              </a:rPr>
              <a:t>Consider possible causes: infection, dehydration, medication change, or undetected pain.</a:t>
            </a:r>
            <a:endParaRPr lang="en-US" sz="1300"/>
          </a:p>
        </p:txBody>
      </p:sp>
      <p:sp>
        <p:nvSpPr>
          <p:cNvPr id="18" name="Shape 15"/>
          <p:cNvSpPr/>
          <p:nvPr/>
        </p:nvSpPr>
        <p:spPr>
          <a:xfrm>
            <a:off x="5852160" y="3867912"/>
            <a:ext cx="5760720" cy="850392"/>
          </a:xfrm>
          <a:prstGeom prst="roundRect">
            <a:avLst>
              <a:gd name="adj" fmla="val 10753"/>
            </a:avLst>
          </a:prstGeom>
          <a:solidFill>
            <a:srgbClr val="F1E9F8"/>
          </a:solidFill>
          <a:ln/>
        </p:spPr>
      </p:sp>
      <p:sp>
        <p:nvSpPr>
          <p:cNvPr id="19" name="Shape 16"/>
          <p:cNvSpPr/>
          <p:nvPr/>
        </p:nvSpPr>
        <p:spPr>
          <a:xfrm>
            <a:off x="6016752" y="4073652"/>
            <a:ext cx="438912" cy="438912"/>
          </a:xfrm>
          <a:prstGeom prst="ellipse">
            <a:avLst/>
          </a:prstGeom>
          <a:solidFill>
            <a:srgbClr val="5B2A86"/>
          </a:solidFill>
          <a:ln/>
        </p:spPr>
      </p:sp>
      <p:sp>
        <p:nvSpPr>
          <p:cNvPr id="20" name="Text 17"/>
          <p:cNvSpPr/>
          <p:nvPr/>
        </p:nvSpPr>
        <p:spPr>
          <a:xfrm>
            <a:off x="6016752" y="4073652"/>
            <a:ext cx="438912" cy="438912"/>
          </a:xfrm>
          <a:prstGeom prst="rect">
            <a:avLst/>
          </a:prstGeom>
          <a:noFill/>
          <a:ln/>
        </p:spPr>
        <p:txBody>
          <a:bodyPr wrap="square" lIns="0" tIns="0" rIns="0" bIns="0" rtlCol="0" anchor="ctr"/>
          <a:lstStyle/>
          <a:p>
            <a:pPr marL="0" indent="0" algn="ctr">
              <a:buNone/>
            </a:pPr>
            <a:r>
              <a:rPr lang="en-US" sz="1500" b="1">
                <a:solidFill>
                  <a:srgbClr val="FFFFFF"/>
                </a:solidFill>
                <a:latin typeface="Calibri" pitchFamily="34" charset="0"/>
                <a:ea typeface="Calibri" pitchFamily="34" charset="-122"/>
                <a:cs typeface="Calibri" pitchFamily="34" charset="-120"/>
              </a:rPr>
              <a:t>3</a:t>
            </a:r>
            <a:endParaRPr lang="en-US" sz="1500"/>
          </a:p>
        </p:txBody>
      </p:sp>
      <p:sp>
        <p:nvSpPr>
          <p:cNvPr id="21" name="Text 18"/>
          <p:cNvSpPr/>
          <p:nvPr/>
        </p:nvSpPr>
        <p:spPr>
          <a:xfrm>
            <a:off x="6629400" y="3867912"/>
            <a:ext cx="4800600" cy="850392"/>
          </a:xfrm>
          <a:prstGeom prst="rect">
            <a:avLst/>
          </a:prstGeom>
          <a:noFill/>
          <a:ln/>
        </p:spPr>
        <p:txBody>
          <a:bodyPr wrap="square" lIns="0" tIns="0" rIns="0" bIns="0" rtlCol="0" anchor="ctr"/>
          <a:lstStyle/>
          <a:p>
            <a:pPr marL="0" indent="0">
              <a:buNone/>
            </a:pPr>
            <a:r>
              <a:rPr lang="en-US" sz="1300" b="1">
                <a:solidFill>
                  <a:srgbClr val="3A1458"/>
                </a:solidFill>
                <a:latin typeface="Calibri" pitchFamily="34" charset="0"/>
                <a:ea typeface="Calibri" pitchFamily="34" charset="-122"/>
                <a:cs typeface="Calibri" pitchFamily="34" charset="-120"/>
              </a:rPr>
              <a:t>Check Evidence:  </a:t>
            </a:r>
            <a:r>
              <a:rPr lang="en-US" sz="1300">
                <a:solidFill>
                  <a:srgbClr val="2B2233"/>
                </a:solidFill>
                <a:latin typeface="Calibri" pitchFamily="34" charset="0"/>
                <a:ea typeface="Calibri" pitchFamily="34" charset="-122"/>
                <a:cs typeface="Calibri" pitchFamily="34" charset="-120"/>
              </a:rPr>
              <a:t>Take observations (temperature, hydration, recent notes) and consult the care plan and team.</a:t>
            </a:r>
            <a:endParaRPr lang="en-US" sz="1300"/>
          </a:p>
        </p:txBody>
      </p:sp>
      <p:sp>
        <p:nvSpPr>
          <p:cNvPr id="22" name="Shape 19"/>
          <p:cNvSpPr/>
          <p:nvPr/>
        </p:nvSpPr>
        <p:spPr>
          <a:xfrm>
            <a:off x="5852160" y="4864608"/>
            <a:ext cx="5760720" cy="850392"/>
          </a:xfrm>
          <a:prstGeom prst="roundRect">
            <a:avLst>
              <a:gd name="adj" fmla="val 10753"/>
            </a:avLst>
          </a:prstGeom>
          <a:solidFill>
            <a:srgbClr val="E6F4EA"/>
          </a:solidFill>
          <a:ln/>
        </p:spPr>
      </p:sp>
      <p:sp>
        <p:nvSpPr>
          <p:cNvPr id="23" name="Shape 20"/>
          <p:cNvSpPr/>
          <p:nvPr/>
        </p:nvSpPr>
        <p:spPr>
          <a:xfrm>
            <a:off x="6016752" y="5070348"/>
            <a:ext cx="438912" cy="438912"/>
          </a:xfrm>
          <a:prstGeom prst="ellipse">
            <a:avLst/>
          </a:prstGeom>
          <a:solidFill>
            <a:srgbClr val="2E8B57"/>
          </a:solidFill>
          <a:ln/>
        </p:spPr>
      </p:sp>
      <p:sp>
        <p:nvSpPr>
          <p:cNvPr id="24" name="Text 21"/>
          <p:cNvSpPr/>
          <p:nvPr/>
        </p:nvSpPr>
        <p:spPr>
          <a:xfrm>
            <a:off x="6016752" y="5070348"/>
            <a:ext cx="438912" cy="438912"/>
          </a:xfrm>
          <a:prstGeom prst="rect">
            <a:avLst/>
          </a:prstGeom>
          <a:noFill/>
          <a:ln/>
        </p:spPr>
        <p:txBody>
          <a:bodyPr wrap="square" lIns="0" tIns="0" rIns="0" bIns="0" rtlCol="0" anchor="ctr"/>
          <a:lstStyle/>
          <a:p>
            <a:pPr marL="0" indent="0" algn="ctr">
              <a:buNone/>
            </a:pPr>
            <a:r>
              <a:rPr lang="en-US" sz="1500" b="1">
                <a:solidFill>
                  <a:srgbClr val="FFFFFF"/>
                </a:solidFill>
                <a:latin typeface="Calibri" pitchFamily="34" charset="0"/>
                <a:ea typeface="Calibri" pitchFamily="34" charset="-122"/>
                <a:cs typeface="Calibri" pitchFamily="34" charset="-120"/>
              </a:rPr>
              <a:t>4</a:t>
            </a:r>
            <a:endParaRPr lang="en-US" sz="1500"/>
          </a:p>
        </p:txBody>
      </p:sp>
      <p:sp>
        <p:nvSpPr>
          <p:cNvPr id="25" name="Text 22"/>
          <p:cNvSpPr/>
          <p:nvPr/>
        </p:nvSpPr>
        <p:spPr>
          <a:xfrm>
            <a:off x="6629400" y="4864608"/>
            <a:ext cx="4800600" cy="850392"/>
          </a:xfrm>
          <a:prstGeom prst="rect">
            <a:avLst/>
          </a:prstGeom>
          <a:noFill/>
          <a:ln/>
        </p:spPr>
        <p:txBody>
          <a:bodyPr wrap="square" lIns="0" tIns="0" rIns="0" bIns="0" rtlCol="0" anchor="ctr"/>
          <a:lstStyle/>
          <a:p>
            <a:pPr marL="0" indent="0">
              <a:buNone/>
            </a:pPr>
            <a:r>
              <a:rPr lang="en-US" sz="1300" b="1">
                <a:solidFill>
                  <a:srgbClr val="3A1458"/>
                </a:solidFill>
                <a:latin typeface="Calibri" pitchFamily="34" charset="0"/>
                <a:ea typeface="Calibri" pitchFamily="34" charset="-122"/>
                <a:cs typeface="Calibri" pitchFamily="34" charset="-120"/>
              </a:rPr>
              <a:t>Decide &amp; Escalate:  </a:t>
            </a:r>
            <a:r>
              <a:rPr lang="en-US" sz="1300">
                <a:solidFill>
                  <a:srgbClr val="2B2233"/>
                </a:solidFill>
                <a:latin typeface="Calibri" pitchFamily="34" charset="0"/>
                <a:ea typeface="Calibri" pitchFamily="34" charset="-122"/>
                <a:cs typeface="Calibri" pitchFamily="34" charset="-120"/>
              </a:rPr>
              <a:t>Use a structured tool (e.g. NEWS2) to justify referring to the GP/nurse promptly, and document the reasoning.</a:t>
            </a:r>
            <a:endParaRPr lang="en-US" sz="1300"/>
          </a:p>
        </p:txBody>
      </p:sp>
      <p:sp>
        <p:nvSpPr>
          <p:cNvPr id="26" name="Text 23"/>
          <p:cNvSpPr/>
          <p:nvPr/>
        </p:nvSpPr>
        <p:spPr>
          <a:xfrm>
            <a:off x="10728655" y="6400800"/>
            <a:ext cx="1188720" cy="274320"/>
          </a:xfrm>
          <a:prstGeom prst="rect">
            <a:avLst/>
          </a:prstGeom>
          <a:noFill/>
          <a:ln/>
        </p:spPr>
        <p:txBody>
          <a:bodyPr wrap="square" lIns="0" tIns="0" rIns="0" bIns="0" rtlCol="0" anchor="ctr"/>
          <a:lstStyle/>
          <a:p>
            <a:pPr marL="0" indent="0" algn="r">
              <a:buNone/>
            </a:pPr>
            <a:r>
              <a:rPr lang="en-US" sz="1000">
                <a:solidFill>
                  <a:srgbClr val="6B6275"/>
                </a:solidFill>
                <a:latin typeface="Calibri" pitchFamily="34" charset="0"/>
                <a:ea typeface="Calibri" pitchFamily="34" charset="-122"/>
                <a:cs typeface="Calibri" pitchFamily="34" charset="-120"/>
              </a:rPr>
              <a:t>06 / 08</a:t>
            </a:r>
            <a:endParaRPr lang="en-US" sz="1000"/>
          </a:p>
        </p:txBody>
      </p:sp>
      <p:sp>
        <p:nvSpPr>
          <p:cNvPr id="27" name="Text 24"/>
          <p:cNvSpPr/>
          <p:nvPr/>
        </p:nvSpPr>
        <p:spPr>
          <a:xfrm>
            <a:off x="548640" y="6400800"/>
            <a:ext cx="4572000" cy="274320"/>
          </a:xfrm>
          <a:prstGeom prst="rect">
            <a:avLst/>
          </a:prstGeom>
          <a:noFill/>
          <a:ln/>
        </p:spPr>
        <p:txBody>
          <a:bodyPr wrap="square" lIns="0" tIns="0" rIns="0" bIns="0" rtlCol="0" anchor="ctr"/>
          <a:lstStyle/>
          <a:p>
            <a:pPr marL="0" indent="0" algn="l">
              <a:buNone/>
            </a:pPr>
            <a:r>
              <a:rPr lang="en-US" sz="1000">
                <a:solidFill>
                  <a:srgbClr val="6B6275"/>
                </a:solidFill>
                <a:latin typeface="Calibri" pitchFamily="34" charset="0"/>
                <a:ea typeface="Calibri" pitchFamily="34" charset="-122"/>
                <a:cs typeface="Calibri" pitchFamily="34" charset="-120"/>
              </a:rPr>
              <a:t>Critical Thinking in Health &amp; Social Care</a:t>
            </a:r>
            <a:endParaRPr lang="en-US" sz="1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3A1458"/>
        </a:solidFill>
        <a:effectLst/>
      </p:bgPr>
    </p:bg>
    <p:spTree>
      <p:nvGrpSpPr>
        <p:cNvPr id="1" name=""/>
        <p:cNvGrpSpPr/>
        <p:nvPr/>
      </p:nvGrpSpPr>
      <p:grpSpPr>
        <a:xfrm>
          <a:off x="0" y="0"/>
          <a:ext cx="0" cy="0"/>
          <a:chOff x="0" y="0"/>
          <a:chExt cx="0" cy="0"/>
        </a:xfrm>
      </p:grpSpPr>
      <p:sp>
        <p:nvSpPr>
          <p:cNvPr id="2" name="Shape 0"/>
          <p:cNvSpPr/>
          <p:nvPr/>
        </p:nvSpPr>
        <p:spPr>
          <a:xfrm>
            <a:off x="-1280160" y="-1463040"/>
            <a:ext cx="4206240" cy="4206240"/>
          </a:xfrm>
          <a:prstGeom prst="ellipse">
            <a:avLst/>
          </a:prstGeom>
          <a:solidFill>
            <a:srgbClr val="5B2A86">
              <a:alpha val="60000"/>
            </a:srgbClr>
          </a:solidFill>
          <a:ln/>
        </p:spPr>
      </p:sp>
      <p:sp>
        <p:nvSpPr>
          <p:cNvPr id="3" name="Shape 1"/>
          <p:cNvSpPr/>
          <p:nvPr/>
        </p:nvSpPr>
        <p:spPr>
          <a:xfrm>
            <a:off x="10607040" y="4572000"/>
            <a:ext cx="3291840" cy="3291840"/>
          </a:xfrm>
          <a:prstGeom prst="ellipse">
            <a:avLst/>
          </a:prstGeom>
          <a:solidFill>
            <a:srgbClr val="2E8B57">
              <a:alpha val="55000"/>
            </a:srgbClr>
          </a:solidFill>
          <a:ln/>
        </p:spPr>
      </p:sp>
      <p:sp>
        <p:nvSpPr>
          <p:cNvPr id="4" name="Text 2"/>
          <p:cNvSpPr/>
          <p:nvPr/>
        </p:nvSpPr>
        <p:spPr>
          <a:xfrm>
            <a:off x="548640" y="411480"/>
            <a:ext cx="1097280" cy="457200"/>
          </a:xfrm>
          <a:prstGeom prst="rect">
            <a:avLst/>
          </a:prstGeom>
          <a:noFill/>
          <a:ln/>
        </p:spPr>
        <p:txBody>
          <a:bodyPr wrap="square" lIns="0" tIns="0" rIns="0" bIns="0" rtlCol="0" anchor="ctr"/>
          <a:lstStyle/>
          <a:p>
            <a:pPr marL="0" indent="0">
              <a:buNone/>
            </a:pPr>
            <a:r>
              <a:rPr lang="en-US" sz="2200" b="1">
                <a:solidFill>
                  <a:srgbClr val="8A5BB5"/>
                </a:solidFill>
                <a:latin typeface="Cambria" pitchFamily="34" charset="0"/>
                <a:ea typeface="Cambria" pitchFamily="34" charset="-122"/>
                <a:cs typeface="Cambria" pitchFamily="34" charset="-120"/>
              </a:rPr>
              <a:t>06</a:t>
            </a:r>
            <a:endParaRPr lang="en-US" sz="2200"/>
          </a:p>
        </p:txBody>
      </p:sp>
      <p:sp>
        <p:nvSpPr>
          <p:cNvPr id="5" name="Text 3"/>
          <p:cNvSpPr/>
          <p:nvPr/>
        </p:nvSpPr>
        <p:spPr>
          <a:xfrm>
            <a:off x="548640" y="777240"/>
            <a:ext cx="8229600" cy="640080"/>
          </a:xfrm>
          <a:prstGeom prst="rect">
            <a:avLst/>
          </a:prstGeom>
          <a:noFill/>
          <a:ln/>
        </p:spPr>
        <p:txBody>
          <a:bodyPr wrap="square" lIns="0" tIns="0" rIns="0" bIns="0" rtlCol="0" anchor="ctr"/>
          <a:lstStyle/>
          <a:p>
            <a:pPr marL="0" indent="0">
              <a:buNone/>
            </a:pPr>
            <a:r>
              <a:rPr lang="en-US" sz="3400" b="1">
                <a:solidFill>
                  <a:srgbClr val="FFFFFF"/>
                </a:solidFill>
                <a:latin typeface="Cambria" pitchFamily="34" charset="0"/>
                <a:ea typeface="Cambria" pitchFamily="34" charset="-122"/>
                <a:cs typeface="Cambria" pitchFamily="34" charset="-120"/>
              </a:rPr>
              <a:t>Key Takeaways</a:t>
            </a:r>
            <a:endParaRPr lang="en-US" sz="3400"/>
          </a:p>
        </p:txBody>
      </p:sp>
      <p:sp>
        <p:nvSpPr>
          <p:cNvPr id="6" name="Text 4"/>
          <p:cNvSpPr/>
          <p:nvPr/>
        </p:nvSpPr>
        <p:spPr>
          <a:xfrm>
            <a:off x="548640" y="1371600"/>
            <a:ext cx="8229600" cy="365760"/>
          </a:xfrm>
          <a:prstGeom prst="rect">
            <a:avLst/>
          </a:prstGeom>
          <a:noFill/>
          <a:ln/>
        </p:spPr>
        <p:txBody>
          <a:bodyPr wrap="square" lIns="0" tIns="0" rIns="0" bIns="0" rtlCol="0" anchor="ctr"/>
          <a:lstStyle/>
          <a:p>
            <a:pPr marL="0" indent="0">
              <a:buNone/>
            </a:pPr>
            <a:r>
              <a:rPr lang="en-US" sz="1500" i="1">
                <a:solidFill>
                  <a:srgbClr val="C9B6E0"/>
                </a:solidFill>
                <a:latin typeface="Calibri" pitchFamily="34" charset="0"/>
                <a:ea typeface="Calibri" pitchFamily="34" charset="-122"/>
                <a:cs typeface="Calibri" pitchFamily="34" charset="-120"/>
              </a:rPr>
              <a:t>Critical thinking, in summary</a:t>
            </a:r>
            <a:endParaRPr lang="en-US" sz="1500"/>
          </a:p>
        </p:txBody>
      </p:sp>
      <p:sp>
        <p:nvSpPr>
          <p:cNvPr id="7" name="Shape 5"/>
          <p:cNvSpPr/>
          <p:nvPr/>
        </p:nvSpPr>
        <p:spPr>
          <a:xfrm>
            <a:off x="640080" y="1965960"/>
            <a:ext cx="640080" cy="640080"/>
          </a:xfrm>
          <a:prstGeom prst="ellipse">
            <a:avLst/>
          </a:prstGeom>
          <a:solidFill>
            <a:srgbClr val="2E8B57"/>
          </a:solidFill>
          <a:ln/>
        </p:spPr>
      </p:sp>
      <p:pic>
        <p:nvPicPr>
          <p:cNvPr id="8" name="Image 0" descr="preencoded.png"/>
          <p:cNvPicPr>
            <a:picLocks noChangeAspect="1"/>
          </p:cNvPicPr>
          <p:nvPr/>
        </p:nvPicPr>
        <p:blipFill>
          <a:blip r:embed="rId3"/>
          <a:stretch>
            <a:fillRect/>
          </a:stretch>
        </p:blipFill>
        <p:spPr>
          <a:xfrm>
            <a:off x="806501" y="2132381"/>
            <a:ext cx="307238" cy="307238"/>
          </a:xfrm>
          <a:prstGeom prst="rect">
            <a:avLst/>
          </a:prstGeom>
        </p:spPr>
      </p:pic>
      <p:sp>
        <p:nvSpPr>
          <p:cNvPr id="9" name="Text 6"/>
          <p:cNvSpPr/>
          <p:nvPr/>
        </p:nvSpPr>
        <p:spPr>
          <a:xfrm>
            <a:off x="1508760" y="1947672"/>
            <a:ext cx="9692640" cy="685800"/>
          </a:xfrm>
          <a:prstGeom prst="rect">
            <a:avLst/>
          </a:prstGeom>
          <a:noFill/>
          <a:ln/>
        </p:spPr>
        <p:txBody>
          <a:bodyPr wrap="square" lIns="0" tIns="0" rIns="0" bIns="0" rtlCol="0" anchor="ctr"/>
          <a:lstStyle/>
          <a:p>
            <a:pPr marL="0" indent="0">
              <a:buNone/>
            </a:pPr>
            <a:r>
              <a:rPr lang="en-US" sz="1650">
                <a:solidFill>
                  <a:srgbClr val="FFFFFF"/>
                </a:solidFill>
                <a:latin typeface="Calibri" pitchFamily="34" charset="0"/>
                <a:ea typeface="Calibri" pitchFamily="34" charset="-122"/>
                <a:cs typeface="Calibri" pitchFamily="34" charset="-120"/>
              </a:rPr>
              <a:t>A core, not optional, professional skill — central to safe, evidence-based practice (Oh et al., 2025).</a:t>
            </a:r>
            <a:endParaRPr lang="en-US" sz="1650"/>
          </a:p>
        </p:txBody>
      </p:sp>
      <p:sp>
        <p:nvSpPr>
          <p:cNvPr id="10" name="Shape 7"/>
          <p:cNvSpPr/>
          <p:nvPr/>
        </p:nvSpPr>
        <p:spPr>
          <a:xfrm>
            <a:off x="640080" y="2880360"/>
            <a:ext cx="640080" cy="640080"/>
          </a:xfrm>
          <a:prstGeom prst="ellipse">
            <a:avLst/>
          </a:prstGeom>
          <a:solidFill>
            <a:srgbClr val="8A5BB5"/>
          </a:solidFill>
          <a:ln/>
        </p:spPr>
      </p:sp>
      <p:pic>
        <p:nvPicPr>
          <p:cNvPr id="11" name="Image 1" descr="preencoded.png"/>
          <p:cNvPicPr>
            <a:picLocks noChangeAspect="1"/>
          </p:cNvPicPr>
          <p:nvPr/>
        </p:nvPicPr>
        <p:blipFill>
          <a:blip r:embed="rId4"/>
          <a:stretch>
            <a:fillRect/>
          </a:stretch>
        </p:blipFill>
        <p:spPr>
          <a:xfrm>
            <a:off x="806501" y="3046781"/>
            <a:ext cx="307238" cy="307238"/>
          </a:xfrm>
          <a:prstGeom prst="rect">
            <a:avLst/>
          </a:prstGeom>
        </p:spPr>
      </p:pic>
      <p:sp>
        <p:nvSpPr>
          <p:cNvPr id="12" name="Text 8"/>
          <p:cNvSpPr/>
          <p:nvPr/>
        </p:nvSpPr>
        <p:spPr>
          <a:xfrm>
            <a:off x="1508760" y="2862072"/>
            <a:ext cx="9692640" cy="685800"/>
          </a:xfrm>
          <a:prstGeom prst="rect">
            <a:avLst/>
          </a:prstGeom>
          <a:noFill/>
          <a:ln/>
        </p:spPr>
        <p:txBody>
          <a:bodyPr wrap="square" lIns="0" tIns="0" rIns="0" bIns="0" rtlCol="0" anchor="ctr"/>
          <a:lstStyle/>
          <a:p>
            <a:pPr marL="0" indent="0">
              <a:buNone/>
            </a:pPr>
            <a:r>
              <a:rPr lang="en-US" sz="1650">
                <a:solidFill>
                  <a:srgbClr val="FFFFFF"/>
                </a:solidFill>
                <a:latin typeface="Calibri" pitchFamily="34" charset="0"/>
                <a:ea typeface="Calibri" pitchFamily="34" charset="-122"/>
                <a:cs typeface="Calibri" pitchFamily="34" charset="-120"/>
              </a:rPr>
              <a:t>Protects service users by enabling early recognition of risk and considered, justified decisions.</a:t>
            </a:r>
            <a:endParaRPr lang="en-US" sz="1650"/>
          </a:p>
        </p:txBody>
      </p:sp>
      <p:sp>
        <p:nvSpPr>
          <p:cNvPr id="13" name="Shape 9"/>
          <p:cNvSpPr/>
          <p:nvPr/>
        </p:nvSpPr>
        <p:spPr>
          <a:xfrm>
            <a:off x="640080" y="3794760"/>
            <a:ext cx="640080" cy="640080"/>
          </a:xfrm>
          <a:prstGeom prst="ellipse">
            <a:avLst/>
          </a:prstGeom>
          <a:solidFill>
            <a:srgbClr val="2E8B57"/>
          </a:solidFill>
          <a:ln/>
        </p:spPr>
      </p:sp>
      <p:pic>
        <p:nvPicPr>
          <p:cNvPr id="14" name="Image 2" descr="preencoded.png"/>
          <p:cNvPicPr>
            <a:picLocks noChangeAspect="1"/>
          </p:cNvPicPr>
          <p:nvPr/>
        </p:nvPicPr>
        <p:blipFill>
          <a:blip r:embed="rId5"/>
          <a:stretch>
            <a:fillRect/>
          </a:stretch>
        </p:blipFill>
        <p:spPr>
          <a:xfrm>
            <a:off x="806501" y="3961181"/>
            <a:ext cx="307238" cy="307238"/>
          </a:xfrm>
          <a:prstGeom prst="rect">
            <a:avLst/>
          </a:prstGeom>
        </p:spPr>
      </p:pic>
      <p:sp>
        <p:nvSpPr>
          <p:cNvPr id="15" name="Text 10"/>
          <p:cNvSpPr/>
          <p:nvPr/>
        </p:nvSpPr>
        <p:spPr>
          <a:xfrm>
            <a:off x="1508760" y="3776472"/>
            <a:ext cx="9692640" cy="685800"/>
          </a:xfrm>
          <a:prstGeom prst="rect">
            <a:avLst/>
          </a:prstGeom>
          <a:noFill/>
          <a:ln/>
        </p:spPr>
        <p:txBody>
          <a:bodyPr wrap="square" lIns="0" tIns="0" rIns="0" bIns="0" rtlCol="0" anchor="ctr"/>
          <a:lstStyle/>
          <a:p>
            <a:pPr marL="0" indent="0">
              <a:buNone/>
            </a:pPr>
            <a:r>
              <a:rPr lang="en-US" sz="1650">
                <a:solidFill>
                  <a:srgbClr val="FFFFFF"/>
                </a:solidFill>
                <a:latin typeface="Calibri" pitchFamily="34" charset="0"/>
                <a:ea typeface="Calibri" pitchFamily="34" charset="-122"/>
                <a:cs typeface="Calibri" pitchFamily="34" charset="-120"/>
              </a:rPr>
              <a:t>Expected by professional regulators as part of accountable, person-centred practice (HCPC, 2024; Kim and Kwak, 2024).</a:t>
            </a:r>
            <a:endParaRPr lang="en-US" sz="1650"/>
          </a:p>
        </p:txBody>
      </p:sp>
      <p:sp>
        <p:nvSpPr>
          <p:cNvPr id="16" name="Shape 11"/>
          <p:cNvSpPr/>
          <p:nvPr/>
        </p:nvSpPr>
        <p:spPr>
          <a:xfrm>
            <a:off x="640080" y="4709160"/>
            <a:ext cx="640080" cy="640080"/>
          </a:xfrm>
          <a:prstGeom prst="ellipse">
            <a:avLst/>
          </a:prstGeom>
          <a:solidFill>
            <a:srgbClr val="8A5BB5"/>
          </a:solidFill>
          <a:ln/>
        </p:spPr>
      </p:sp>
      <p:pic>
        <p:nvPicPr>
          <p:cNvPr id="17" name="Image 3" descr="preencoded.png"/>
          <p:cNvPicPr>
            <a:picLocks noChangeAspect="1"/>
          </p:cNvPicPr>
          <p:nvPr/>
        </p:nvPicPr>
        <p:blipFill>
          <a:blip r:embed="rId6"/>
          <a:stretch>
            <a:fillRect/>
          </a:stretch>
        </p:blipFill>
        <p:spPr>
          <a:xfrm>
            <a:off x="806501" y="4875581"/>
            <a:ext cx="307238" cy="307238"/>
          </a:xfrm>
          <a:prstGeom prst="rect">
            <a:avLst/>
          </a:prstGeom>
        </p:spPr>
      </p:pic>
      <p:sp>
        <p:nvSpPr>
          <p:cNvPr id="18" name="Text 12"/>
          <p:cNvSpPr/>
          <p:nvPr/>
        </p:nvSpPr>
        <p:spPr>
          <a:xfrm>
            <a:off x="1508760" y="4690872"/>
            <a:ext cx="9692640" cy="685800"/>
          </a:xfrm>
          <a:prstGeom prst="rect">
            <a:avLst/>
          </a:prstGeom>
          <a:noFill/>
          <a:ln/>
        </p:spPr>
        <p:txBody>
          <a:bodyPr wrap="square" lIns="0" tIns="0" rIns="0" bIns="0" rtlCol="0" anchor="ctr"/>
          <a:lstStyle/>
          <a:p>
            <a:pPr marL="0" indent="0">
              <a:buNone/>
            </a:pPr>
            <a:r>
              <a:rPr lang="en-US" sz="1650">
                <a:solidFill>
                  <a:srgbClr val="FFFFFF"/>
                </a:solidFill>
                <a:latin typeface="Calibri" pitchFamily="34" charset="0"/>
                <a:ea typeface="Calibri" pitchFamily="34" charset="-122"/>
                <a:cs typeface="Calibri" pitchFamily="34" charset="-120"/>
              </a:rPr>
              <a:t>Developed through practice and reflection — a skill that strengthens with deliberate use (Amir et al., 2023).</a:t>
            </a:r>
            <a:endParaRPr lang="en-US" sz="1650"/>
          </a:p>
        </p:txBody>
      </p:sp>
      <p:sp>
        <p:nvSpPr>
          <p:cNvPr id="19" name="Shape 13"/>
          <p:cNvSpPr/>
          <p:nvPr/>
        </p:nvSpPr>
        <p:spPr>
          <a:xfrm>
            <a:off x="640080" y="5669280"/>
            <a:ext cx="914400" cy="0"/>
          </a:xfrm>
          <a:prstGeom prst="line">
            <a:avLst/>
          </a:prstGeom>
          <a:noFill/>
          <a:ln w="38100">
            <a:solidFill>
              <a:srgbClr val="2E8B57"/>
            </a:solidFill>
            <a:prstDash val="solid"/>
          </a:ln>
        </p:spPr>
      </p:sp>
      <p:sp>
        <p:nvSpPr>
          <p:cNvPr id="20" name="Text 14"/>
          <p:cNvSpPr/>
          <p:nvPr/>
        </p:nvSpPr>
        <p:spPr>
          <a:xfrm>
            <a:off x="640080" y="5852160"/>
            <a:ext cx="7315200" cy="457200"/>
          </a:xfrm>
          <a:prstGeom prst="rect">
            <a:avLst/>
          </a:prstGeom>
          <a:noFill/>
          <a:ln/>
        </p:spPr>
        <p:txBody>
          <a:bodyPr wrap="square" lIns="0" tIns="0" rIns="0" bIns="0" rtlCol="0" anchor="ctr"/>
          <a:lstStyle/>
          <a:p>
            <a:pPr marL="0" indent="0">
              <a:buNone/>
            </a:pPr>
            <a:r>
              <a:rPr lang="en-US" sz="1800" i="1">
                <a:solidFill>
                  <a:srgbClr val="E7D9F4"/>
                </a:solidFill>
                <a:latin typeface="Cambria" pitchFamily="34" charset="0"/>
                <a:ea typeface="Cambria" pitchFamily="34" charset="-122"/>
                <a:cs typeface="Cambria" pitchFamily="34" charset="-120"/>
              </a:rPr>
              <a:t>Thank you — questions welcome.</a:t>
            </a:r>
            <a:endParaRPr lang="en-US" sz="1800"/>
          </a:p>
        </p:txBody>
      </p:sp>
      <p:sp>
        <p:nvSpPr>
          <p:cNvPr id="21" name="Text 15"/>
          <p:cNvSpPr/>
          <p:nvPr/>
        </p:nvSpPr>
        <p:spPr>
          <a:xfrm>
            <a:off x="10728655" y="6400800"/>
            <a:ext cx="1188720" cy="274320"/>
          </a:xfrm>
          <a:prstGeom prst="rect">
            <a:avLst/>
          </a:prstGeom>
          <a:noFill/>
          <a:ln/>
        </p:spPr>
        <p:txBody>
          <a:bodyPr wrap="square" lIns="0" tIns="0" rIns="0" bIns="0" rtlCol="0" anchor="ctr"/>
          <a:lstStyle/>
          <a:p>
            <a:pPr marL="0" indent="0" algn="r">
              <a:buNone/>
            </a:pPr>
            <a:r>
              <a:rPr lang="en-US" sz="1000">
                <a:solidFill>
                  <a:srgbClr val="6B6275"/>
                </a:solidFill>
                <a:latin typeface="Calibri" pitchFamily="34" charset="0"/>
                <a:ea typeface="Calibri" pitchFamily="34" charset="-122"/>
                <a:cs typeface="Calibri" pitchFamily="34" charset="-120"/>
              </a:rPr>
              <a:t>07 / 08</a:t>
            </a:r>
            <a:endParaRPr lang="en-US" sz="1000"/>
          </a:p>
        </p:txBody>
      </p:sp>
      <p:sp>
        <p:nvSpPr>
          <p:cNvPr id="22" name="Text 16"/>
          <p:cNvSpPr/>
          <p:nvPr/>
        </p:nvSpPr>
        <p:spPr>
          <a:xfrm>
            <a:off x="548640" y="6400800"/>
            <a:ext cx="4572000" cy="274320"/>
          </a:xfrm>
          <a:prstGeom prst="rect">
            <a:avLst/>
          </a:prstGeom>
          <a:noFill/>
          <a:ln/>
        </p:spPr>
        <p:txBody>
          <a:bodyPr wrap="square" lIns="0" tIns="0" rIns="0" bIns="0" rtlCol="0" anchor="ctr"/>
          <a:lstStyle/>
          <a:p>
            <a:pPr marL="0" indent="0" algn="l">
              <a:buNone/>
            </a:pPr>
            <a:r>
              <a:rPr lang="en-US" sz="1000">
                <a:solidFill>
                  <a:srgbClr val="6B6275"/>
                </a:solidFill>
                <a:latin typeface="Calibri" pitchFamily="34" charset="0"/>
                <a:ea typeface="Calibri" pitchFamily="34" charset="-122"/>
                <a:cs typeface="Calibri" pitchFamily="34" charset="-120"/>
              </a:rPr>
              <a:t>Critical Thinking in Health &amp; Social Care</a:t>
            </a:r>
            <a:endParaRPr lang="en-US" sz="1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 cy="457200"/>
          </a:xfrm>
          <a:prstGeom prst="rect">
            <a:avLst/>
          </a:prstGeom>
          <a:noFill/>
          <a:ln/>
        </p:spPr>
        <p:txBody>
          <a:bodyPr wrap="square" lIns="0" tIns="0" rIns="0" bIns="0" rtlCol="0" anchor="ctr"/>
          <a:lstStyle/>
          <a:p>
            <a:pPr marL="0" indent="0">
              <a:buNone/>
            </a:pPr>
            <a:r>
              <a:rPr lang="en-US" sz="2200" b="1">
                <a:solidFill>
                  <a:srgbClr val="D9C6EC"/>
                </a:solidFill>
                <a:latin typeface="Cambria" pitchFamily="34" charset="0"/>
                <a:ea typeface="Cambria" pitchFamily="34" charset="-122"/>
                <a:cs typeface="Cambria" pitchFamily="34" charset="-120"/>
              </a:rPr>
              <a:t>07</a:t>
            </a:r>
            <a:endParaRPr lang="en-US" sz="2200"/>
          </a:p>
        </p:txBody>
      </p:sp>
      <p:sp>
        <p:nvSpPr>
          <p:cNvPr id="3" name="Text 1"/>
          <p:cNvSpPr/>
          <p:nvPr/>
        </p:nvSpPr>
        <p:spPr>
          <a:xfrm>
            <a:off x="548640" y="777240"/>
            <a:ext cx="7315200" cy="640080"/>
          </a:xfrm>
          <a:prstGeom prst="rect">
            <a:avLst/>
          </a:prstGeom>
          <a:noFill/>
          <a:ln/>
        </p:spPr>
        <p:txBody>
          <a:bodyPr wrap="square" lIns="0" tIns="0" rIns="0" bIns="0" rtlCol="0" anchor="ctr"/>
          <a:lstStyle/>
          <a:p>
            <a:pPr marL="0" indent="0">
              <a:buNone/>
            </a:pPr>
            <a:r>
              <a:rPr lang="en-US" sz="3200" b="1">
                <a:solidFill>
                  <a:srgbClr val="3A1458"/>
                </a:solidFill>
                <a:latin typeface="Cambria" pitchFamily="34" charset="0"/>
                <a:ea typeface="Cambria" pitchFamily="34" charset="-122"/>
                <a:cs typeface="Cambria" pitchFamily="34" charset="-120"/>
              </a:rPr>
              <a:t>References</a:t>
            </a:r>
            <a:endParaRPr lang="en-US" sz="3200"/>
          </a:p>
        </p:txBody>
      </p:sp>
      <p:sp>
        <p:nvSpPr>
          <p:cNvPr id="4" name="Shape 2"/>
          <p:cNvSpPr/>
          <p:nvPr/>
        </p:nvSpPr>
        <p:spPr>
          <a:xfrm>
            <a:off x="10607040" y="502920"/>
            <a:ext cx="868680" cy="868680"/>
          </a:xfrm>
          <a:prstGeom prst="ellipse">
            <a:avLst/>
          </a:prstGeom>
          <a:solidFill>
            <a:srgbClr val="F1E9F8"/>
          </a:solidFill>
          <a:ln/>
        </p:spPr>
      </p:sp>
      <p:pic>
        <p:nvPicPr>
          <p:cNvPr id="5" name="Image 0" descr="preencoded.png"/>
          <p:cNvPicPr>
            <a:picLocks noChangeAspect="1"/>
          </p:cNvPicPr>
          <p:nvPr/>
        </p:nvPicPr>
        <p:blipFill>
          <a:blip r:embed="rId3"/>
          <a:stretch>
            <a:fillRect/>
          </a:stretch>
        </p:blipFill>
        <p:spPr>
          <a:xfrm>
            <a:off x="10832897" y="728777"/>
            <a:ext cx="416966" cy="416966"/>
          </a:xfrm>
          <a:prstGeom prst="rect">
            <a:avLst/>
          </a:prstGeom>
        </p:spPr>
      </p:pic>
      <p:sp>
        <p:nvSpPr>
          <p:cNvPr id="6" name="Shape 3"/>
          <p:cNvSpPr/>
          <p:nvPr/>
        </p:nvSpPr>
        <p:spPr>
          <a:xfrm>
            <a:off x="548640" y="1508760"/>
            <a:ext cx="11064240" cy="841248"/>
          </a:xfrm>
          <a:prstGeom prst="roundRect">
            <a:avLst>
              <a:gd name="adj" fmla="val 8696"/>
            </a:avLst>
          </a:prstGeom>
          <a:solidFill>
            <a:srgbClr val="F1E9F8"/>
          </a:solidFill>
          <a:ln/>
        </p:spPr>
      </p:sp>
      <p:sp>
        <p:nvSpPr>
          <p:cNvPr id="7" name="Text 4"/>
          <p:cNvSpPr/>
          <p:nvPr/>
        </p:nvSpPr>
        <p:spPr>
          <a:xfrm>
            <a:off x="685800" y="1508760"/>
            <a:ext cx="411480" cy="841248"/>
          </a:xfrm>
          <a:prstGeom prst="rect">
            <a:avLst/>
          </a:prstGeom>
          <a:noFill/>
          <a:ln/>
        </p:spPr>
        <p:txBody>
          <a:bodyPr wrap="square" lIns="0" tIns="0" rIns="0" bIns="0" rtlCol="0" anchor="ctr"/>
          <a:lstStyle/>
          <a:p>
            <a:pPr marL="0" indent="0" algn="ctr">
              <a:buNone/>
            </a:pPr>
            <a:r>
              <a:rPr lang="en-US" sz="1500" b="1">
                <a:solidFill>
                  <a:srgbClr val="5B2A86"/>
                </a:solidFill>
                <a:latin typeface="Cambria" pitchFamily="34" charset="0"/>
                <a:ea typeface="Cambria" pitchFamily="34" charset="-122"/>
                <a:cs typeface="Cambria" pitchFamily="34" charset="-120"/>
              </a:rPr>
              <a:t>1</a:t>
            </a:r>
            <a:endParaRPr lang="en-US" sz="1500"/>
          </a:p>
        </p:txBody>
      </p:sp>
      <p:sp>
        <p:nvSpPr>
          <p:cNvPr id="8" name="Text 5">
            <a:hlinkClick r:id="" action="ppaction://noaction"/>
          </p:cNvPr>
          <p:cNvSpPr/>
          <p:nvPr/>
        </p:nvSpPr>
        <p:spPr>
          <a:xfrm>
            <a:off x="1234440" y="1563624"/>
            <a:ext cx="10195560" cy="731520"/>
          </a:xfrm>
          <a:prstGeom prst="rect">
            <a:avLst/>
          </a:prstGeom>
          <a:noFill/>
          <a:ln/>
        </p:spPr>
        <p:txBody>
          <a:bodyPr wrap="square" lIns="0" tIns="0" rIns="0" bIns="0" rtlCol="0" anchor="t"/>
          <a:lstStyle/>
          <a:p>
            <a:pPr marL="0" indent="0">
              <a:lnSpc>
                <a:spcPct val="100000"/>
              </a:lnSpc>
              <a:buNone/>
            </a:pPr>
            <a:r>
              <a:rPr lang="en-US" sz="1050"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Health and Care Professions Council (HCPC) (2024) </a:t>
            </a:r>
            <a:r>
              <a:rPr lang="en-US" sz="1050" i="1"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Standards of Conduct, Performance and Ethics.</a:t>
            </a:r>
            <a:r>
              <a:rPr lang="en-US" sz="1050"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 London: HCPC.</a:t>
            </a:r>
            <a:endParaRPr lang="en-US" sz="1050"/>
          </a:p>
          <a:p>
            <a:pPr marL="0" indent="0">
              <a:lnSpc>
                <a:spcPct val="100000"/>
              </a:lnSpc>
              <a:buNone/>
            </a:pPr>
            <a:r>
              <a:rPr lang="en-US" sz="1000" u="sng">
                <a:solidFill>
                  <a:srgbClr val="5B2A86"/>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https://www.hcpc-uk.org/standards/standards-of-conduct-performance-and-ethics/</a:t>
            </a:r>
            <a:endParaRPr lang="en-US" sz="1050"/>
          </a:p>
        </p:txBody>
      </p:sp>
      <p:sp>
        <p:nvSpPr>
          <p:cNvPr id="9" name="Shape 6"/>
          <p:cNvSpPr/>
          <p:nvPr/>
        </p:nvSpPr>
        <p:spPr>
          <a:xfrm>
            <a:off x="548640" y="2441448"/>
            <a:ext cx="11064240" cy="841248"/>
          </a:xfrm>
          <a:prstGeom prst="roundRect">
            <a:avLst>
              <a:gd name="adj" fmla="val 8696"/>
            </a:avLst>
          </a:prstGeom>
          <a:solidFill>
            <a:srgbClr val="E6F4EA"/>
          </a:solidFill>
          <a:ln/>
        </p:spPr>
      </p:sp>
      <p:sp>
        <p:nvSpPr>
          <p:cNvPr id="10" name="Text 7"/>
          <p:cNvSpPr/>
          <p:nvPr/>
        </p:nvSpPr>
        <p:spPr>
          <a:xfrm>
            <a:off x="685800" y="2441448"/>
            <a:ext cx="411480" cy="841248"/>
          </a:xfrm>
          <a:prstGeom prst="rect">
            <a:avLst/>
          </a:prstGeom>
          <a:noFill/>
          <a:ln/>
        </p:spPr>
        <p:txBody>
          <a:bodyPr wrap="square" lIns="0" tIns="0" rIns="0" bIns="0" rtlCol="0" anchor="ctr"/>
          <a:lstStyle/>
          <a:p>
            <a:pPr marL="0" indent="0" algn="ctr">
              <a:buNone/>
            </a:pPr>
            <a:r>
              <a:rPr lang="en-US" sz="1500" b="1">
                <a:solidFill>
                  <a:srgbClr val="2E8B57"/>
                </a:solidFill>
                <a:latin typeface="Cambria" pitchFamily="34" charset="0"/>
                <a:ea typeface="Cambria" pitchFamily="34" charset="-122"/>
                <a:cs typeface="Cambria" pitchFamily="34" charset="-120"/>
              </a:rPr>
              <a:t>2</a:t>
            </a:r>
            <a:endParaRPr lang="en-US" sz="1500"/>
          </a:p>
        </p:txBody>
      </p:sp>
      <p:sp>
        <p:nvSpPr>
          <p:cNvPr id="11" name="Text 8">
            <a:hlinkClick r:id="" action="ppaction://noaction"/>
          </p:cNvPr>
          <p:cNvSpPr/>
          <p:nvPr/>
        </p:nvSpPr>
        <p:spPr>
          <a:xfrm>
            <a:off x="1234440" y="2496312"/>
            <a:ext cx="10195560" cy="731520"/>
          </a:xfrm>
          <a:prstGeom prst="rect">
            <a:avLst/>
          </a:prstGeom>
          <a:noFill/>
          <a:ln/>
        </p:spPr>
        <p:txBody>
          <a:bodyPr wrap="square" lIns="0" tIns="0" rIns="0" bIns="0" rtlCol="0" anchor="t"/>
          <a:lstStyle/>
          <a:p>
            <a:pPr marL="0" indent="0">
              <a:lnSpc>
                <a:spcPct val="100000"/>
              </a:lnSpc>
              <a:buNone/>
            </a:pPr>
            <a:r>
              <a:rPr lang="en-US" sz="1050"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Amir, H., Abebe, H., Getachew, M. and Sima, M. (2023) Enhancing skill conceptualization, critical thinking, and nursing knowledge through reflective case discussions: a systematic review. </a:t>
            </a:r>
            <a:r>
              <a:rPr lang="en-US" sz="1050" i="1"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Journal of Medicine and Life,</a:t>
            </a:r>
            <a:r>
              <a:rPr lang="en-US" sz="1050"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 16(6), pp.851–855.</a:t>
            </a:r>
            <a:endParaRPr lang="en-US" sz="1050"/>
          </a:p>
          <a:p>
            <a:pPr marL="0" indent="0">
              <a:lnSpc>
                <a:spcPct val="100000"/>
              </a:lnSpc>
              <a:buNone/>
            </a:pPr>
            <a:r>
              <a:rPr lang="en-US" sz="1000" u="sng">
                <a:solidFill>
                  <a:srgbClr val="5B2A86"/>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https://pmc.ncbi.nlm.nih.gov/articles/PMC10478664</a:t>
            </a:r>
            <a:endParaRPr lang="en-US" sz="1050"/>
          </a:p>
        </p:txBody>
      </p:sp>
      <p:sp>
        <p:nvSpPr>
          <p:cNvPr id="12" name="Shape 9"/>
          <p:cNvSpPr/>
          <p:nvPr/>
        </p:nvSpPr>
        <p:spPr>
          <a:xfrm>
            <a:off x="548640" y="3374136"/>
            <a:ext cx="11064240" cy="841248"/>
          </a:xfrm>
          <a:prstGeom prst="roundRect">
            <a:avLst>
              <a:gd name="adj" fmla="val 8696"/>
            </a:avLst>
          </a:prstGeom>
          <a:solidFill>
            <a:srgbClr val="F1E9F8"/>
          </a:solidFill>
          <a:ln/>
        </p:spPr>
      </p:sp>
      <p:sp>
        <p:nvSpPr>
          <p:cNvPr id="13" name="Text 10"/>
          <p:cNvSpPr/>
          <p:nvPr/>
        </p:nvSpPr>
        <p:spPr>
          <a:xfrm>
            <a:off x="685800" y="3374136"/>
            <a:ext cx="411480" cy="841248"/>
          </a:xfrm>
          <a:prstGeom prst="rect">
            <a:avLst/>
          </a:prstGeom>
          <a:noFill/>
          <a:ln/>
        </p:spPr>
        <p:txBody>
          <a:bodyPr wrap="square" lIns="0" tIns="0" rIns="0" bIns="0" rtlCol="0" anchor="ctr"/>
          <a:lstStyle/>
          <a:p>
            <a:pPr marL="0" indent="0" algn="ctr">
              <a:buNone/>
            </a:pPr>
            <a:r>
              <a:rPr lang="en-US" sz="1500" b="1">
                <a:solidFill>
                  <a:srgbClr val="5B2A86"/>
                </a:solidFill>
                <a:latin typeface="Cambria" pitchFamily="34" charset="0"/>
                <a:ea typeface="Cambria" pitchFamily="34" charset="-122"/>
                <a:cs typeface="Cambria" pitchFamily="34" charset="-120"/>
              </a:rPr>
              <a:t>3</a:t>
            </a:r>
            <a:endParaRPr lang="en-US" sz="1500"/>
          </a:p>
        </p:txBody>
      </p:sp>
      <p:sp>
        <p:nvSpPr>
          <p:cNvPr id="14" name="Text 11">
            <a:hlinkClick r:id="" action="ppaction://noaction"/>
          </p:cNvPr>
          <p:cNvSpPr/>
          <p:nvPr/>
        </p:nvSpPr>
        <p:spPr>
          <a:xfrm>
            <a:off x="1234440" y="3429000"/>
            <a:ext cx="10195560" cy="731520"/>
          </a:xfrm>
          <a:prstGeom prst="rect">
            <a:avLst/>
          </a:prstGeom>
          <a:noFill/>
          <a:ln/>
        </p:spPr>
        <p:txBody>
          <a:bodyPr wrap="square" lIns="0" tIns="0" rIns="0" bIns="0" rtlCol="0" anchor="t"/>
          <a:lstStyle/>
          <a:p>
            <a:pPr marL="0" indent="0">
              <a:lnSpc>
                <a:spcPct val="100000"/>
              </a:lnSpc>
              <a:buNone/>
            </a:pPr>
            <a:r>
              <a:rPr lang="en-US" sz="1050"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Katowa-Mukwato, P., Chitundu, K., Monde, M.W., Maimbolwa, M. and Jere, L.D. (2022) Evidence based practice and critical thinking in nursing education and practice: a scoping review of literature. </a:t>
            </a:r>
            <a:r>
              <a:rPr lang="en-US" sz="1050" i="1"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International Journal of Nursing and Midwifery,</a:t>
            </a:r>
            <a:r>
              <a:rPr lang="en-US" sz="1050"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 14(4), pp.65–80.</a:t>
            </a:r>
            <a:endParaRPr lang="en-US" sz="1050"/>
          </a:p>
          <a:p>
            <a:pPr marL="0" indent="0">
              <a:lnSpc>
                <a:spcPct val="100000"/>
              </a:lnSpc>
              <a:buNone/>
            </a:pPr>
            <a:r>
              <a:rPr lang="en-US" sz="1000" u="sng">
                <a:solidFill>
                  <a:srgbClr val="5B2A86"/>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https://academicjournals.org/journal/IJNM/article-full-text/78A8C6469895</a:t>
            </a:r>
            <a:endParaRPr lang="en-US" sz="1050"/>
          </a:p>
        </p:txBody>
      </p:sp>
      <p:sp>
        <p:nvSpPr>
          <p:cNvPr id="15" name="Shape 12"/>
          <p:cNvSpPr/>
          <p:nvPr/>
        </p:nvSpPr>
        <p:spPr>
          <a:xfrm>
            <a:off x="548640" y="4306824"/>
            <a:ext cx="11064240" cy="841248"/>
          </a:xfrm>
          <a:prstGeom prst="roundRect">
            <a:avLst>
              <a:gd name="adj" fmla="val 8696"/>
            </a:avLst>
          </a:prstGeom>
          <a:solidFill>
            <a:srgbClr val="E6F4EA"/>
          </a:solidFill>
          <a:ln/>
        </p:spPr>
      </p:sp>
      <p:sp>
        <p:nvSpPr>
          <p:cNvPr id="16" name="Text 13"/>
          <p:cNvSpPr/>
          <p:nvPr/>
        </p:nvSpPr>
        <p:spPr>
          <a:xfrm>
            <a:off x="685800" y="4306824"/>
            <a:ext cx="411480" cy="841248"/>
          </a:xfrm>
          <a:prstGeom prst="rect">
            <a:avLst/>
          </a:prstGeom>
          <a:noFill/>
          <a:ln/>
        </p:spPr>
        <p:txBody>
          <a:bodyPr wrap="square" lIns="0" tIns="0" rIns="0" bIns="0" rtlCol="0" anchor="ctr"/>
          <a:lstStyle/>
          <a:p>
            <a:pPr marL="0" indent="0" algn="ctr">
              <a:buNone/>
            </a:pPr>
            <a:r>
              <a:rPr lang="en-US" sz="1500" b="1">
                <a:solidFill>
                  <a:srgbClr val="2E8B57"/>
                </a:solidFill>
                <a:latin typeface="Cambria" pitchFamily="34" charset="0"/>
                <a:ea typeface="Cambria" pitchFamily="34" charset="-122"/>
                <a:cs typeface="Cambria" pitchFamily="34" charset="-120"/>
              </a:rPr>
              <a:t>4</a:t>
            </a:r>
            <a:endParaRPr lang="en-US" sz="1500"/>
          </a:p>
        </p:txBody>
      </p:sp>
      <p:sp>
        <p:nvSpPr>
          <p:cNvPr id="17" name="Text 14">
            <a:hlinkClick r:id="" action="ppaction://noaction"/>
          </p:cNvPr>
          <p:cNvSpPr/>
          <p:nvPr/>
        </p:nvSpPr>
        <p:spPr>
          <a:xfrm>
            <a:off x="1234440" y="4361688"/>
            <a:ext cx="10195560" cy="731520"/>
          </a:xfrm>
          <a:prstGeom prst="rect">
            <a:avLst/>
          </a:prstGeom>
          <a:noFill/>
          <a:ln/>
        </p:spPr>
        <p:txBody>
          <a:bodyPr wrap="square" lIns="0" tIns="0" rIns="0" bIns="0" rtlCol="0" anchor="t"/>
          <a:lstStyle/>
          <a:p>
            <a:pPr marL="0" indent="0">
              <a:lnSpc>
                <a:spcPct val="100000"/>
              </a:lnSpc>
              <a:buNone/>
            </a:pPr>
            <a:r>
              <a:rPr lang="en-US" sz="1050"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Kim, N.-Y. and Kwak, S.-J. (2024) Relationship between nurses’ critical thinking disposition and patient safety incident reporting: the mediating role of patient safety culture in a comprehensive nursing service ward. </a:t>
            </a:r>
            <a:r>
              <a:rPr lang="en-US" sz="1050" i="1"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PLOS ONE,</a:t>
            </a:r>
            <a:r>
              <a:rPr lang="en-US" sz="1050"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 19(12), e0315679.</a:t>
            </a:r>
            <a:endParaRPr lang="en-US" sz="1050"/>
          </a:p>
          <a:p>
            <a:pPr marL="0" indent="0">
              <a:lnSpc>
                <a:spcPct val="100000"/>
              </a:lnSpc>
              <a:buNone/>
            </a:pPr>
            <a:r>
              <a:rPr lang="en-US" sz="1000" u="sng">
                <a:solidFill>
                  <a:srgbClr val="5B2A86"/>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https://pmc.ncbi.nlm.nih.gov/articles/PMC11637327/</a:t>
            </a:r>
            <a:endParaRPr lang="en-US" sz="1050"/>
          </a:p>
        </p:txBody>
      </p:sp>
      <p:sp>
        <p:nvSpPr>
          <p:cNvPr id="18" name="Shape 15"/>
          <p:cNvSpPr/>
          <p:nvPr/>
        </p:nvSpPr>
        <p:spPr>
          <a:xfrm>
            <a:off x="548640" y="5239512"/>
            <a:ext cx="11064240" cy="841248"/>
          </a:xfrm>
          <a:prstGeom prst="roundRect">
            <a:avLst>
              <a:gd name="adj" fmla="val 8696"/>
            </a:avLst>
          </a:prstGeom>
          <a:solidFill>
            <a:srgbClr val="F1E9F8"/>
          </a:solidFill>
          <a:ln/>
        </p:spPr>
      </p:sp>
      <p:sp>
        <p:nvSpPr>
          <p:cNvPr id="19" name="Text 16"/>
          <p:cNvSpPr/>
          <p:nvPr/>
        </p:nvSpPr>
        <p:spPr>
          <a:xfrm>
            <a:off x="685800" y="5239512"/>
            <a:ext cx="411480" cy="841248"/>
          </a:xfrm>
          <a:prstGeom prst="rect">
            <a:avLst/>
          </a:prstGeom>
          <a:noFill/>
          <a:ln/>
        </p:spPr>
        <p:txBody>
          <a:bodyPr wrap="square" lIns="0" tIns="0" rIns="0" bIns="0" rtlCol="0" anchor="ctr"/>
          <a:lstStyle/>
          <a:p>
            <a:pPr marL="0" indent="0" algn="ctr">
              <a:buNone/>
            </a:pPr>
            <a:r>
              <a:rPr lang="en-US" sz="1500" b="1">
                <a:solidFill>
                  <a:srgbClr val="5B2A86"/>
                </a:solidFill>
                <a:latin typeface="Cambria" pitchFamily="34" charset="0"/>
                <a:ea typeface="Cambria" pitchFamily="34" charset="-122"/>
                <a:cs typeface="Cambria" pitchFamily="34" charset="-120"/>
              </a:rPr>
              <a:t>5</a:t>
            </a:r>
            <a:endParaRPr lang="en-US" sz="1500"/>
          </a:p>
        </p:txBody>
      </p:sp>
      <p:sp>
        <p:nvSpPr>
          <p:cNvPr id="20" name="Text 17">
            <a:hlinkClick r:id="" action="ppaction://noaction"/>
          </p:cNvPr>
          <p:cNvSpPr/>
          <p:nvPr/>
        </p:nvSpPr>
        <p:spPr>
          <a:xfrm>
            <a:off x="1234440" y="5294376"/>
            <a:ext cx="10195560" cy="731520"/>
          </a:xfrm>
          <a:prstGeom prst="rect">
            <a:avLst/>
          </a:prstGeom>
          <a:noFill/>
          <a:ln/>
        </p:spPr>
        <p:txBody>
          <a:bodyPr wrap="square" lIns="0" tIns="0" rIns="0" bIns="0" rtlCol="0" anchor="t"/>
          <a:lstStyle/>
          <a:p>
            <a:pPr marL="0" indent="0">
              <a:lnSpc>
                <a:spcPct val="100000"/>
              </a:lnSpc>
              <a:buNone/>
            </a:pPr>
            <a:r>
              <a:rPr lang="en-US" sz="1050"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Oh, J.A., Kim, E.A. and Kim, H.R. (2025) Influence of critical thinking disposition, clinical reasoning competence, and nursing practice environment on medication safety competence of hospital nurses. </a:t>
            </a:r>
            <a:r>
              <a:rPr lang="en-US" sz="1050" i="1"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Healthcare,</a:t>
            </a:r>
            <a:r>
              <a:rPr lang="en-US" sz="1050" u="sng">
                <a:solidFill>
                  <a:srgbClr val="2B2233"/>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 13(5), 542.</a:t>
            </a:r>
            <a:endParaRPr lang="en-US" sz="1050"/>
          </a:p>
          <a:p>
            <a:pPr marL="0" indent="0">
              <a:lnSpc>
                <a:spcPct val="100000"/>
              </a:lnSpc>
              <a:buNone/>
            </a:pPr>
            <a:r>
              <a:rPr lang="en-US" sz="1000" u="sng">
                <a:solidFill>
                  <a:srgbClr val="5B2A86"/>
                </a:solidFill>
                <a:latin typeface="Calibri" pitchFamily="34" charset="0"/>
                <a:ea typeface="Calibri" pitchFamily="34" charset="-122"/>
                <a:cs typeface="Calibri" pitchFamily="34" charset="-120"/>
                <a:hlinkClick r:id="" action="ppaction://noaction">
                  <a:extLst>
                    <a:ext uri="{A12FA001-AC4F-418D-AE19-62706E023703}">
                      <ahyp:hlinkClr xmlns:ahyp="http://schemas.microsoft.com/office/drawing/2018/hyperlinkcolor" val="tx"/>
                    </a:ext>
                  </a:extLst>
                </a:hlinkClick>
              </a:rPr>
              <a:t>https://www.mdpi.com/2227-9032/13/5/542</a:t>
            </a:r>
            <a:endParaRPr lang="en-US" sz="1050"/>
          </a:p>
        </p:txBody>
      </p:sp>
      <p:sp>
        <p:nvSpPr>
          <p:cNvPr id="21" name="Text 18"/>
          <p:cNvSpPr/>
          <p:nvPr/>
        </p:nvSpPr>
        <p:spPr>
          <a:xfrm>
            <a:off x="10728655" y="6400800"/>
            <a:ext cx="1188720" cy="274320"/>
          </a:xfrm>
          <a:prstGeom prst="rect">
            <a:avLst/>
          </a:prstGeom>
          <a:noFill/>
          <a:ln/>
        </p:spPr>
        <p:txBody>
          <a:bodyPr wrap="square" lIns="0" tIns="0" rIns="0" bIns="0" rtlCol="0" anchor="ctr"/>
          <a:lstStyle/>
          <a:p>
            <a:pPr marL="0" indent="0" algn="r">
              <a:buNone/>
            </a:pPr>
            <a:r>
              <a:rPr lang="en-US" sz="1000">
                <a:solidFill>
                  <a:srgbClr val="6B6275"/>
                </a:solidFill>
                <a:latin typeface="Calibri" pitchFamily="34" charset="0"/>
                <a:ea typeface="Calibri" pitchFamily="34" charset="-122"/>
                <a:cs typeface="Calibri" pitchFamily="34" charset="-120"/>
              </a:rPr>
              <a:t>08 / 08</a:t>
            </a:r>
            <a:endParaRPr lang="en-US" sz="1000"/>
          </a:p>
        </p:txBody>
      </p:sp>
      <p:sp>
        <p:nvSpPr>
          <p:cNvPr id="22" name="Text 19"/>
          <p:cNvSpPr/>
          <p:nvPr/>
        </p:nvSpPr>
        <p:spPr>
          <a:xfrm>
            <a:off x="548640" y="6400800"/>
            <a:ext cx="4572000" cy="274320"/>
          </a:xfrm>
          <a:prstGeom prst="rect">
            <a:avLst/>
          </a:prstGeom>
          <a:noFill/>
          <a:ln/>
        </p:spPr>
        <p:txBody>
          <a:bodyPr wrap="square" lIns="0" tIns="0" rIns="0" bIns="0" rtlCol="0" anchor="ctr"/>
          <a:lstStyle/>
          <a:p>
            <a:pPr marL="0" indent="0" algn="l">
              <a:buNone/>
            </a:pPr>
            <a:r>
              <a:rPr lang="en-US" sz="1000">
                <a:solidFill>
                  <a:srgbClr val="6B6275"/>
                </a:solidFill>
                <a:latin typeface="Calibri" pitchFamily="34" charset="0"/>
                <a:ea typeface="Calibri" pitchFamily="34" charset="-122"/>
                <a:cs typeface="Calibri" pitchFamily="34" charset="-120"/>
              </a:rPr>
              <a:t>Critical Thinking in Health &amp; Social Care</a:t>
            </a:r>
            <a:endParaRPr lang="en-US" sz="10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7</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in Health and Social Care</dc:title>
  <dc:subject>PptxGenJS Presentation</dc:subject>
  <dc:creator>Health and Social Care Studies</dc:creator>
  <cp:revision>1</cp:revision>
  <dcterms:created xsi:type="dcterms:W3CDTF">2026-06-19T08:35:35Z</dcterms:created>
  <dcterms:modified xsi:type="dcterms:W3CDTF">2026-06-21T16:04:57Z</dcterms:modified>
</cp:coreProperties>
</file>