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514601"/>
            <a:ext cx="6600451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2416" y="4777380"/>
            <a:ext cx="6600451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3A977F-2504-E741-85B4-8F01994E1F25}" type="datetimeFigureOut">
              <a:rPr lang="en-US" dirty="0"/>
              <a:t>11/7/25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8"/>
          <p:cNvSpPr/>
          <p:nvPr/>
        </p:nvSpPr>
        <p:spPr bwMode="auto">
          <a:xfrm>
            <a:off x="-31719" y="4321158"/>
            <a:ext cx="1395473" cy="781781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3334" y="4529541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88174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9A02F-357D-AF42-B110-A7740AFDCA1B}" type="datetimeFigureOut">
              <a:rPr lang="en-US" dirty="0"/>
              <a:t>11/7/25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69422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074562"/>
            <a:ext cx="6591985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3581400"/>
            <a:ext cx="659198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B9B27-4D02-2940-AED5-BC8F2B3B1507}" type="datetimeFigureOut">
              <a:rPr lang="en-US" dirty="0"/>
              <a:t>11/7/25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75901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376739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376739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F7878-2C98-7449-BB8F-764A5EA8E558}" type="datetimeFigureOut">
              <a:rPr lang="en-US" dirty="0"/>
              <a:t>11/7/25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67490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5352" y="2226626"/>
            <a:ext cx="28745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2415" y="2802888"/>
            <a:ext cx="3197532" cy="310570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6154" y="2223398"/>
            <a:ext cx="28732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3715" y="2799660"/>
            <a:ext cx="3195680" cy="310570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2F403-9584-1749-B6AB-5E1C5F94527C}" type="datetimeFigureOut">
              <a:rPr lang="en-US" dirty="0"/>
              <a:t>11/7/25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32128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C0351-EB03-5444-BA93-B7E778374E24}" type="datetimeFigureOut">
              <a:rPr lang="en-US" dirty="0"/>
              <a:t>11/7/25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12613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ADB90-FF7E-5041-AB9F-1BC0957AB829}" type="datetimeFigureOut">
              <a:rPr lang="en-US" dirty="0"/>
              <a:t>11/7/25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47621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46088"/>
            <a:ext cx="2629584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3494" y="446089"/>
            <a:ext cx="3790906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1598613"/>
            <a:ext cx="2629584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B8CB6-48D8-4E47-B0D3-B56230F429D0}" type="datetimeFigureOut">
              <a:rPr lang="en-US" dirty="0"/>
              <a:t>11/7/25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28547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800600"/>
            <a:ext cx="6591985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2415" y="634965"/>
            <a:ext cx="6591985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367338"/>
            <a:ext cx="6591985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716D3-DCE8-CC45-8106-AE5DFCD073F9}" type="datetimeFigureOut">
              <a:rPr lang="en-US" dirty="0"/>
              <a:t>11/7/25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30967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609600"/>
            <a:ext cx="6591985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F351F-53B1-3B4C-8CD4-15B0457E8E3F}" type="datetimeFigureOut">
              <a:rPr lang="en-US" dirty="0"/>
              <a:t>11/7/25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14923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15972" y="3505200"/>
            <a:ext cx="5653888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1E8F6-4F69-E448-82E4-3FF8C30628E4}" type="datetimeFigureOut">
              <a:rPr lang="en-US" dirty="0"/>
              <a:t>11/7/25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0482626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438401"/>
            <a:ext cx="6591985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0BAD4-EC93-8B4C-97AE-9AB5F3271B19}" type="datetimeFigureOut">
              <a:rPr lang="en-US" dirty="0"/>
              <a:t>11/7/25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30929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688292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688292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9050E-E079-6441-81E7-806D30677343}" type="datetimeFigureOut">
              <a:rPr lang="en-US" dirty="0"/>
              <a:t>11/7/25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328468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627407"/>
            <a:ext cx="6591984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591985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230AF-FFB7-DE42-B481-AAC2589869DA}" type="datetimeFigureOut">
              <a:rPr lang="en-US" dirty="0"/>
              <a:t>11/7/25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33968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9A7C16-FAF2-2C41-B697-563997C522AD}" type="datetimeFigureOut">
              <a:rPr lang="en-US" dirty="0"/>
              <a:t>11/7/25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99170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8535" y="627406"/>
            <a:ext cx="1656132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2416" y="627406"/>
            <a:ext cx="4716348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9D9EA-0687-604F-B97A-763B6765DF9F}" type="datetimeFigureOut">
              <a:rPr lang="en-US" dirty="0"/>
              <a:t>11/7/25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77295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228600"/>
            <a:ext cx="1981200" cy="6638628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49" name="Group 48"/>
          <p:cNvGrpSpPr/>
          <p:nvPr/>
        </p:nvGrpSpPr>
        <p:grpSpPr>
          <a:xfrm>
            <a:off x="20421" y="285"/>
            <a:ext cx="1952272" cy="6852968"/>
            <a:chOff x="6627813" y="195717"/>
            <a:chExt cx="1952625" cy="5678034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5717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62" name="Rectangle 6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2133600"/>
            <a:ext cx="6591985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9FFFB4-400D-1240-AB24-6F86C96D4DFB}" type="datetimeFigureOut">
              <a:rPr lang="en-US" dirty="0"/>
              <a:t>11/7/25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11228" y="787783"/>
            <a:ext cx="5849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9408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24017" y="5097928"/>
            <a:ext cx="2782514" cy="915561"/>
          </a:xfrm>
        </p:spPr>
        <p:txBody>
          <a:bodyPr>
            <a:normAutofit/>
          </a:bodyPr>
          <a:lstStyle/>
          <a:p>
            <a:r>
              <a:rPr lang="en-US">
                <a:latin typeface="Arial"/>
              </a:rPr>
              <a:t>1/15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B2CCC78-1C4C-AB8A-2CB3-439BD53069C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849" r="838" b="-2"/>
          <a:stretch>
            <a:fillRect/>
          </a:stretch>
        </p:blipFill>
        <p:spPr>
          <a:xfrm>
            <a:off x="2539997" y="0"/>
            <a:ext cx="4572002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200" b="1" dirty="0">
                <a:latin typeface="Arial"/>
              </a:rPr>
              <a:t>                        </a:t>
            </a:r>
            <a:r>
              <a:rPr sz="2200" b="1" dirty="0">
                <a:latin typeface="Arial"/>
              </a:rPr>
              <a:t>Table of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1100" b="0" dirty="0">
              <a:latin typeface="Arial"/>
            </a:endParaRPr>
          </a:p>
          <a:p>
            <a:endParaRPr lang="en-GB" sz="1100" dirty="0">
              <a:latin typeface="Arial"/>
            </a:endParaRPr>
          </a:p>
          <a:p>
            <a:endParaRPr lang="en-GB" sz="1100" b="0" dirty="0">
              <a:latin typeface="Arial"/>
            </a:endParaRPr>
          </a:p>
          <a:p>
            <a:r>
              <a:rPr sz="1100" b="0" dirty="0">
                <a:latin typeface="Arial"/>
              </a:rPr>
              <a:t>Introduction to FutureTech Solutions Ltd (London)</a:t>
            </a:r>
          </a:p>
          <a:p>
            <a:r>
              <a:rPr sz="1100" b="0" dirty="0">
                <a:latin typeface="Arial"/>
              </a:rPr>
              <a:t>Recruitment process (right candidate, right time, right job)</a:t>
            </a:r>
          </a:p>
          <a:p>
            <a:r>
              <a:rPr sz="1100" b="0" dirty="0">
                <a:latin typeface="Arial"/>
              </a:rPr>
              <a:t>Job analysis, job description &amp; person specification (Change Manager)</a:t>
            </a:r>
          </a:p>
          <a:p>
            <a:r>
              <a:rPr sz="1100" b="0" dirty="0">
                <a:latin typeface="Arial"/>
              </a:rPr>
              <a:t>Three interview types (1 slide each)</a:t>
            </a:r>
          </a:p>
          <a:p>
            <a:r>
              <a:rPr sz="1100" b="0" dirty="0">
                <a:latin typeface="Arial"/>
              </a:rPr>
              <a:t>Questioning techniques (probing, leading, Socratic, </a:t>
            </a:r>
            <a:r>
              <a:rPr sz="1100" b="0" dirty="0" err="1">
                <a:latin typeface="Arial"/>
              </a:rPr>
              <a:t>behavioural</a:t>
            </a:r>
            <a:r>
              <a:rPr sz="1100" b="0" dirty="0">
                <a:latin typeface="Arial"/>
              </a:rPr>
              <a:t>)</a:t>
            </a:r>
          </a:p>
          <a:p>
            <a:r>
              <a:rPr sz="1100" b="0" dirty="0">
                <a:latin typeface="Arial"/>
              </a:rPr>
              <a:t>Face-to-face vs Online interview (for Change Manager)</a:t>
            </a:r>
          </a:p>
          <a:p>
            <a:r>
              <a:rPr sz="1100" b="0" dirty="0">
                <a:latin typeface="Arial"/>
              </a:rPr>
              <a:t>Conclusion</a:t>
            </a:r>
          </a:p>
          <a:p>
            <a:r>
              <a:rPr sz="1100" b="0" dirty="0">
                <a:latin typeface="Arial"/>
              </a:rPr>
              <a:t>References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29600" y="6217920"/>
            <a:ext cx="9144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1000">
                <a:latin typeface="Arial"/>
              </a:rPr>
              <a:t>2/15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2200" b="1">
                <a:latin typeface="Arial"/>
              </a:rPr>
              <a:t>About FutureTech Solutions Ltd (London)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70667" y="2133600"/>
            <a:ext cx="6163733" cy="3777622"/>
          </a:xfrm>
        </p:spPr>
        <p:txBody>
          <a:bodyPr/>
          <a:lstStyle/>
          <a:p>
            <a:endParaRPr lang="en-GB" sz="1100" b="0" dirty="0">
              <a:latin typeface="Arial"/>
            </a:endParaRPr>
          </a:p>
          <a:p>
            <a:endParaRPr lang="en-GB" sz="1100" dirty="0">
              <a:latin typeface="Arial"/>
            </a:endParaRPr>
          </a:p>
          <a:p>
            <a:endParaRPr lang="en-GB" sz="1100" b="0" dirty="0">
              <a:latin typeface="Arial"/>
            </a:endParaRPr>
          </a:p>
          <a:p>
            <a:r>
              <a:rPr sz="1100" b="0" dirty="0">
                <a:latin typeface="Arial"/>
              </a:rPr>
              <a:t>Boutique digital transformation consultancy based in London.</a:t>
            </a:r>
          </a:p>
          <a:p>
            <a:r>
              <a:rPr sz="1100" b="0" dirty="0">
                <a:latin typeface="Arial"/>
              </a:rPr>
              <a:t>Delivers technology-enabled process improvement and cultural change.</a:t>
            </a:r>
          </a:p>
          <a:p>
            <a:r>
              <a:rPr sz="1100" b="0" dirty="0">
                <a:latin typeface="Arial"/>
              </a:rPr>
              <a:t>Recruiting a Change Manager for a new Business Transformation Project.</a:t>
            </a:r>
          </a:p>
          <a:p>
            <a:r>
              <a:rPr sz="1100" b="0" dirty="0">
                <a:latin typeface="Arial"/>
              </a:rPr>
              <a:t>Values-led hiring: alignment with mission and stakeholder focus.</a:t>
            </a:r>
          </a:p>
          <a:p>
            <a:r>
              <a:rPr sz="1100" b="0" dirty="0">
                <a:latin typeface="Arial"/>
              </a:rPr>
              <a:t>(Armstrong &amp; Taylor, 2023)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29600" y="6217920"/>
            <a:ext cx="9144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1000">
                <a:latin typeface="Arial"/>
              </a:rPr>
              <a:t>3/15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2200" b="1">
                <a:latin typeface="Arial"/>
              </a:rPr>
              <a:t>Recruitment Process – Right Candidate, Right Time, Right Job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19867" y="2133600"/>
            <a:ext cx="6214533" cy="3777622"/>
          </a:xfrm>
        </p:spPr>
        <p:txBody>
          <a:bodyPr/>
          <a:lstStyle/>
          <a:p>
            <a:endParaRPr lang="en-GB" sz="1100" b="0" dirty="0">
              <a:latin typeface="Arial"/>
            </a:endParaRPr>
          </a:p>
          <a:p>
            <a:endParaRPr lang="en-GB" sz="1100" dirty="0">
              <a:latin typeface="Arial"/>
            </a:endParaRPr>
          </a:p>
          <a:p>
            <a:endParaRPr lang="en-GB" sz="1100" b="0" dirty="0">
              <a:latin typeface="Arial"/>
            </a:endParaRPr>
          </a:p>
          <a:p>
            <a:r>
              <a:rPr sz="1100" b="0" dirty="0">
                <a:latin typeface="Arial"/>
              </a:rPr>
              <a:t>Workforce planning aligned to project milestones &amp; budget.</a:t>
            </a:r>
          </a:p>
          <a:p>
            <a:r>
              <a:rPr sz="1100" b="0" dirty="0">
                <a:latin typeface="Arial"/>
              </a:rPr>
              <a:t>Job analysis to define duties, outputs, and context.</a:t>
            </a:r>
          </a:p>
          <a:p>
            <a:r>
              <a:rPr sz="1100" b="0" dirty="0">
                <a:latin typeface="Arial"/>
              </a:rPr>
              <a:t>Create Job Description (JD) &amp; Person Specification (PS).</a:t>
            </a:r>
          </a:p>
          <a:p>
            <a:r>
              <a:rPr sz="1100" b="0" dirty="0">
                <a:latin typeface="Arial"/>
              </a:rPr>
              <a:t>Attract/Source: internal, referrals, job boards, professional networks.</a:t>
            </a:r>
          </a:p>
          <a:p>
            <a:r>
              <a:rPr sz="1100" b="0" dirty="0">
                <a:latin typeface="Arial"/>
              </a:rPr>
              <a:t>Shortlist using scored criteria against PS; ensure fairness.</a:t>
            </a:r>
          </a:p>
          <a:p>
            <a:r>
              <a:rPr sz="1100" b="0" dirty="0">
                <a:latin typeface="Arial"/>
              </a:rPr>
              <a:t>Interviews/assessments (skills, values, </a:t>
            </a:r>
            <a:r>
              <a:rPr sz="1100" b="0" dirty="0" err="1">
                <a:latin typeface="Arial"/>
              </a:rPr>
              <a:t>behaviours</a:t>
            </a:r>
            <a:r>
              <a:rPr sz="1100" b="0" dirty="0">
                <a:latin typeface="Arial"/>
              </a:rPr>
              <a:t>).</a:t>
            </a:r>
          </a:p>
          <a:p>
            <a:r>
              <a:rPr sz="1100" b="0" dirty="0">
                <a:latin typeface="Arial"/>
              </a:rPr>
              <a:t>Offer, pre-employment checks, onboarding &amp; probation.</a:t>
            </a:r>
          </a:p>
          <a:p>
            <a:r>
              <a:rPr sz="1100" b="0" dirty="0">
                <a:latin typeface="Arial"/>
              </a:rPr>
              <a:t>(CIPD, 2024)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29600" y="6217920"/>
            <a:ext cx="9144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1000">
                <a:latin typeface="Arial"/>
              </a:rPr>
              <a:t>4/15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2200" b="1">
                <a:latin typeface="Arial"/>
              </a:rPr>
              <a:t>Change Manager – Job Analysis, JD &amp; Person Spec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11400" y="2133600"/>
            <a:ext cx="6223000" cy="3777622"/>
          </a:xfrm>
        </p:spPr>
        <p:txBody>
          <a:bodyPr/>
          <a:lstStyle/>
          <a:p>
            <a:endParaRPr lang="en-GB" sz="1100" b="0" dirty="0">
              <a:latin typeface="Arial"/>
            </a:endParaRPr>
          </a:p>
          <a:p>
            <a:endParaRPr lang="en-GB" sz="1100" dirty="0">
              <a:latin typeface="Arial"/>
            </a:endParaRPr>
          </a:p>
          <a:p>
            <a:endParaRPr lang="en-GB" sz="1100" b="0" dirty="0">
              <a:latin typeface="Arial"/>
            </a:endParaRPr>
          </a:p>
          <a:p>
            <a:r>
              <a:rPr sz="1100" b="0" dirty="0">
                <a:latin typeface="Arial"/>
              </a:rPr>
              <a:t>Job Analysis: stakeholders, deliverables, risks, required </a:t>
            </a:r>
            <a:r>
              <a:rPr sz="1100" b="0" dirty="0" err="1">
                <a:latin typeface="Arial"/>
              </a:rPr>
              <a:t>behaviours</a:t>
            </a:r>
            <a:r>
              <a:rPr sz="1100" b="0" dirty="0">
                <a:latin typeface="Arial"/>
              </a:rPr>
              <a:t>.</a:t>
            </a:r>
          </a:p>
          <a:p>
            <a:r>
              <a:rPr sz="1100" b="0" dirty="0">
                <a:latin typeface="Arial"/>
              </a:rPr>
              <a:t>Job Description: lead change plan; manage resistance; report to Transformation Director; track benefits.</a:t>
            </a:r>
          </a:p>
          <a:p>
            <a:r>
              <a:rPr sz="1100" b="0" dirty="0">
                <a:latin typeface="Arial"/>
              </a:rPr>
              <a:t>Person Specification:</a:t>
            </a:r>
          </a:p>
          <a:p>
            <a:r>
              <a:rPr sz="1100" b="0" dirty="0">
                <a:latin typeface="Arial"/>
              </a:rPr>
              <a:t> • Skills: communication, facilitation, data-driven decision-making.</a:t>
            </a:r>
          </a:p>
          <a:p>
            <a:r>
              <a:rPr sz="1100" b="0" dirty="0">
                <a:latin typeface="Arial"/>
              </a:rPr>
              <a:t> • Experience: 3+ years in change/delivery; Agile exposure.</a:t>
            </a:r>
          </a:p>
          <a:p>
            <a:r>
              <a:rPr sz="1100" b="0" dirty="0">
                <a:latin typeface="Arial"/>
              </a:rPr>
              <a:t> • Qualifications: degree/professional (e.g., PROSCI desirable).</a:t>
            </a:r>
          </a:p>
          <a:p>
            <a:r>
              <a:rPr sz="1100" b="0" dirty="0">
                <a:latin typeface="Arial"/>
              </a:rPr>
              <a:t>(Armstrong &amp; Taylor, 2023)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29600" y="6217920"/>
            <a:ext cx="9144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1000">
                <a:latin typeface="Arial"/>
              </a:rPr>
              <a:t>5/15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2200" b="1">
                <a:latin typeface="Arial"/>
              </a:rPr>
              <a:t>Interview Type 1 – Structured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01333" y="2133600"/>
            <a:ext cx="6333067" cy="3777622"/>
          </a:xfrm>
        </p:spPr>
        <p:txBody>
          <a:bodyPr/>
          <a:lstStyle/>
          <a:p>
            <a:endParaRPr lang="en-GB" sz="1100" b="0" dirty="0">
              <a:latin typeface="Arial"/>
            </a:endParaRPr>
          </a:p>
          <a:p>
            <a:endParaRPr lang="en-GB" sz="1100" dirty="0">
              <a:latin typeface="Arial"/>
            </a:endParaRPr>
          </a:p>
          <a:p>
            <a:endParaRPr lang="en-GB" sz="1100" b="0" dirty="0">
              <a:latin typeface="Arial"/>
            </a:endParaRPr>
          </a:p>
          <a:p>
            <a:endParaRPr lang="en-GB" sz="1100" dirty="0">
              <a:latin typeface="Arial"/>
            </a:endParaRPr>
          </a:p>
          <a:p>
            <a:r>
              <a:rPr sz="1100" b="0" dirty="0" err="1">
                <a:latin typeface="Arial"/>
              </a:rPr>
              <a:t>Standardised</a:t>
            </a:r>
            <a:r>
              <a:rPr sz="1100" b="0" dirty="0">
                <a:latin typeface="Arial"/>
              </a:rPr>
              <a:t>, role-specific questions asked in a fixed order.</a:t>
            </a:r>
          </a:p>
          <a:p>
            <a:r>
              <a:rPr sz="1100" b="0" dirty="0">
                <a:latin typeface="Arial"/>
              </a:rPr>
              <a:t>Ensures consistency and comparability; reduces bias.</a:t>
            </a:r>
          </a:p>
          <a:p>
            <a:r>
              <a:rPr sz="1100" b="0" dirty="0">
                <a:latin typeface="Arial"/>
              </a:rPr>
              <a:t>Use scoring rubric mapped to competencies (e.g., stakeholder </a:t>
            </a:r>
            <a:r>
              <a:rPr sz="1100" b="0" dirty="0" err="1">
                <a:latin typeface="Arial"/>
              </a:rPr>
              <a:t>mgmt</a:t>
            </a:r>
            <a:r>
              <a:rPr sz="1100" b="0" dirty="0">
                <a:latin typeface="Arial"/>
              </a:rPr>
              <a:t>).</a:t>
            </a:r>
          </a:p>
          <a:p>
            <a:r>
              <a:rPr sz="1100" b="0" dirty="0">
                <a:latin typeface="Arial"/>
              </a:rPr>
              <a:t>Best for screening and validating essentials.</a:t>
            </a:r>
          </a:p>
          <a:p>
            <a:r>
              <a:rPr sz="1100" b="0" dirty="0">
                <a:latin typeface="Arial"/>
              </a:rPr>
              <a:t>(</a:t>
            </a:r>
            <a:r>
              <a:rPr sz="1100" b="0" dirty="0" err="1">
                <a:latin typeface="Arial"/>
              </a:rPr>
              <a:t>Dessler</a:t>
            </a:r>
            <a:r>
              <a:rPr sz="1100" b="0" dirty="0">
                <a:latin typeface="Arial"/>
              </a:rPr>
              <a:t>, 2022)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29600" y="6217920"/>
            <a:ext cx="9144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1000">
                <a:latin typeface="Arial"/>
              </a:rPr>
              <a:t>6/15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200" b="1" dirty="0">
                <a:latin typeface="Arial"/>
              </a:rPr>
              <a:t>         </a:t>
            </a:r>
            <a:r>
              <a:rPr sz="2200" b="1" dirty="0">
                <a:latin typeface="Arial"/>
              </a:rPr>
              <a:t>Interview Type 2 – Panel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94467" y="2133600"/>
            <a:ext cx="6239933" cy="3777622"/>
          </a:xfrm>
        </p:spPr>
        <p:txBody>
          <a:bodyPr/>
          <a:lstStyle/>
          <a:p>
            <a:endParaRPr lang="en-GB" sz="1100" b="0" dirty="0">
              <a:latin typeface="Arial"/>
            </a:endParaRPr>
          </a:p>
          <a:p>
            <a:endParaRPr lang="en-GB" sz="1100" dirty="0">
              <a:latin typeface="Arial"/>
            </a:endParaRPr>
          </a:p>
          <a:p>
            <a:endParaRPr lang="en-GB" sz="1100" b="0" dirty="0">
              <a:latin typeface="Arial"/>
            </a:endParaRPr>
          </a:p>
          <a:p>
            <a:endParaRPr lang="en-GB" sz="1100" dirty="0">
              <a:latin typeface="Arial"/>
            </a:endParaRPr>
          </a:p>
          <a:p>
            <a:r>
              <a:rPr sz="1100" b="0" dirty="0">
                <a:latin typeface="Arial"/>
              </a:rPr>
              <a:t>Multiple interviewers (HR, Project Lead, Sponsor) assess fit jointly.</a:t>
            </a:r>
          </a:p>
          <a:p>
            <a:r>
              <a:rPr sz="1100" b="0" dirty="0">
                <a:latin typeface="Arial"/>
              </a:rPr>
              <a:t>Captures diverse viewpoints; improves objectivity.</a:t>
            </a:r>
          </a:p>
          <a:p>
            <a:r>
              <a:rPr sz="1100" b="0" dirty="0">
                <a:latin typeface="Arial"/>
              </a:rPr>
              <a:t>Each panelist focuses on specific criteria (values, delivery, risk).</a:t>
            </a:r>
          </a:p>
          <a:p>
            <a:r>
              <a:rPr sz="1100" b="0" dirty="0">
                <a:latin typeface="Arial"/>
              </a:rPr>
              <a:t>Useful for senior cross-functional roles like Change Manager.</a:t>
            </a:r>
          </a:p>
          <a:p>
            <a:r>
              <a:rPr sz="1100" b="0" dirty="0">
                <a:latin typeface="Arial"/>
              </a:rPr>
              <a:t>(CIPD, 2024)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29600" y="6217920"/>
            <a:ext cx="9144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1000">
                <a:latin typeface="Arial"/>
              </a:rPr>
              <a:t>7/15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2200" b="1">
                <a:latin typeface="Arial"/>
              </a:rPr>
              <a:t>Interview Type 3 – Competency-Based (Behavioural)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4600" y="2133600"/>
            <a:ext cx="6019800" cy="3777622"/>
          </a:xfrm>
        </p:spPr>
        <p:txBody>
          <a:bodyPr/>
          <a:lstStyle/>
          <a:p>
            <a:endParaRPr lang="en-GB" sz="1100" b="0" dirty="0">
              <a:latin typeface="Arial"/>
            </a:endParaRPr>
          </a:p>
          <a:p>
            <a:endParaRPr lang="en-GB" sz="1100" dirty="0">
              <a:latin typeface="Arial"/>
            </a:endParaRPr>
          </a:p>
          <a:p>
            <a:endParaRPr lang="en-GB" sz="1100" b="0" dirty="0">
              <a:latin typeface="Arial"/>
            </a:endParaRPr>
          </a:p>
          <a:p>
            <a:endParaRPr lang="en-GB" sz="1100" dirty="0">
              <a:latin typeface="Arial"/>
            </a:endParaRPr>
          </a:p>
          <a:p>
            <a:r>
              <a:rPr sz="1100" b="0" dirty="0">
                <a:latin typeface="Arial"/>
              </a:rPr>
              <a:t>Asks for evidence of past behaviors (STAR method).</a:t>
            </a:r>
          </a:p>
          <a:p>
            <a:r>
              <a:rPr sz="1100" b="0" dirty="0">
                <a:latin typeface="Arial"/>
              </a:rPr>
              <a:t>E.g., “Tell me about a time you led a complex change with resistance.”</a:t>
            </a:r>
          </a:p>
          <a:p>
            <a:r>
              <a:rPr sz="1100" b="0" dirty="0">
                <a:latin typeface="Arial"/>
              </a:rPr>
              <a:t>Predicts future performance in transformation contexts.</a:t>
            </a:r>
          </a:p>
          <a:p>
            <a:r>
              <a:rPr sz="1100" b="0" dirty="0">
                <a:latin typeface="Arial"/>
              </a:rPr>
              <a:t>Combine with a brief case task for realism.</a:t>
            </a:r>
          </a:p>
          <a:p>
            <a:r>
              <a:rPr sz="1100" b="0" dirty="0">
                <a:latin typeface="Arial"/>
              </a:rPr>
              <a:t>(Armstrong &amp; Taylor, 2023)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29600" y="6217920"/>
            <a:ext cx="9144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1000">
                <a:latin typeface="Arial"/>
              </a:rPr>
              <a:t>8/15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2200" b="1">
                <a:latin typeface="Arial"/>
              </a:rPr>
              <a:t>Questioning Techniques – What &amp; Why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28333" y="2133600"/>
            <a:ext cx="6206067" cy="3777622"/>
          </a:xfrm>
        </p:spPr>
        <p:txBody>
          <a:bodyPr/>
          <a:lstStyle/>
          <a:p>
            <a:endParaRPr lang="en-GB" sz="1100" b="0" dirty="0">
              <a:latin typeface="Arial"/>
            </a:endParaRPr>
          </a:p>
          <a:p>
            <a:endParaRPr lang="en-GB" sz="1100" dirty="0">
              <a:latin typeface="Arial"/>
            </a:endParaRPr>
          </a:p>
          <a:p>
            <a:endParaRPr lang="en-GB" sz="1100" b="0" dirty="0">
              <a:latin typeface="Arial"/>
            </a:endParaRPr>
          </a:p>
          <a:p>
            <a:endParaRPr lang="en-GB" sz="1100" dirty="0">
              <a:latin typeface="Arial"/>
            </a:endParaRPr>
          </a:p>
          <a:p>
            <a:r>
              <a:rPr sz="1100" b="0" dirty="0">
                <a:latin typeface="Arial"/>
              </a:rPr>
              <a:t>Probing: digs deeper to verify impact and context → improves accuracy.</a:t>
            </a:r>
          </a:p>
          <a:p>
            <a:r>
              <a:rPr sz="1100" b="0" dirty="0">
                <a:latin typeface="Arial"/>
              </a:rPr>
              <a:t>Socratic: challenges assumptions and reasoning → tests critical thinking.</a:t>
            </a:r>
          </a:p>
          <a:p>
            <a:r>
              <a:rPr sz="1100" b="0" dirty="0" err="1">
                <a:latin typeface="Arial"/>
              </a:rPr>
              <a:t>Behavioural</a:t>
            </a:r>
            <a:r>
              <a:rPr sz="1100" b="0" dirty="0">
                <a:latin typeface="Arial"/>
              </a:rPr>
              <a:t>/open-ended: elicits detailed evidence → reduces yes/no bias.</a:t>
            </a:r>
          </a:p>
          <a:p>
            <a:r>
              <a:rPr sz="1100" b="0" dirty="0">
                <a:latin typeface="Arial"/>
              </a:rPr>
              <a:t>Leading: generally avoid to prevent bias; if used, keep neutral to clarify facts only.</a:t>
            </a:r>
          </a:p>
          <a:p>
            <a:r>
              <a:rPr sz="1100" b="0" dirty="0">
                <a:latin typeface="Arial"/>
              </a:rPr>
              <a:t>Together, these enable fair, rich assessment aligned to competencies.</a:t>
            </a:r>
          </a:p>
          <a:p>
            <a:r>
              <a:rPr sz="1100" b="0" dirty="0">
                <a:latin typeface="Arial"/>
              </a:rPr>
              <a:t>(</a:t>
            </a:r>
            <a:r>
              <a:rPr sz="1100" b="0" dirty="0" err="1">
                <a:latin typeface="Arial"/>
              </a:rPr>
              <a:t>Dessler</a:t>
            </a:r>
            <a:r>
              <a:rPr sz="1100" b="0" dirty="0">
                <a:latin typeface="Arial"/>
              </a:rPr>
              <a:t>, 2022; CIPD, 2024)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29600" y="6217920"/>
            <a:ext cx="9144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1000">
                <a:latin typeface="Arial"/>
              </a:rPr>
              <a:t>9/15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200" b="1" dirty="0">
                <a:latin typeface="Arial"/>
              </a:rPr>
              <a:t>        </a:t>
            </a:r>
            <a:r>
              <a:rPr sz="2200" b="1" dirty="0">
                <a:latin typeface="Arial"/>
              </a:rPr>
              <a:t>Face-to-Face Interview – Pros &amp; Cons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49883" y="2147250"/>
            <a:ext cx="6591985" cy="3777622"/>
          </a:xfrm>
        </p:spPr>
        <p:txBody>
          <a:bodyPr/>
          <a:lstStyle/>
          <a:p>
            <a:endParaRPr lang="en-GB" sz="1100" b="0" dirty="0">
              <a:latin typeface="Arial"/>
            </a:endParaRPr>
          </a:p>
          <a:p>
            <a:endParaRPr lang="en-GB" sz="1100" dirty="0">
              <a:latin typeface="Arial"/>
            </a:endParaRPr>
          </a:p>
          <a:p>
            <a:endParaRPr lang="en-GB" sz="1100" b="0" dirty="0">
              <a:latin typeface="Arial"/>
            </a:endParaRPr>
          </a:p>
          <a:p>
            <a:endParaRPr lang="en-GB" sz="1100" dirty="0">
              <a:latin typeface="Arial"/>
            </a:endParaRPr>
          </a:p>
          <a:p>
            <a:r>
              <a:rPr sz="1100" b="0" dirty="0">
                <a:latin typeface="Arial"/>
              </a:rPr>
              <a:t>Pros: stronger rapport; observe full body language; better for complex tasks.</a:t>
            </a:r>
          </a:p>
          <a:p>
            <a:r>
              <a:rPr sz="1100" b="0" dirty="0">
                <a:latin typeface="Arial"/>
              </a:rPr>
              <a:t>Cons: higher cost/time; room/location constraints; potential for halo effect.</a:t>
            </a:r>
          </a:p>
          <a:p>
            <a:r>
              <a:rPr sz="1100" b="0" dirty="0">
                <a:latin typeface="Arial"/>
              </a:rPr>
              <a:t>Use for final round of senior roles or stakeholder-heavy positions.</a:t>
            </a:r>
          </a:p>
          <a:p>
            <a:r>
              <a:rPr sz="1100" b="0" dirty="0">
                <a:latin typeface="Arial"/>
              </a:rPr>
              <a:t>(Armstrong &amp; Taylor, 2023)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29600" y="6217920"/>
            <a:ext cx="9144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1000">
                <a:latin typeface="Arial"/>
              </a:rPr>
              <a:t>10/15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200" b="1" dirty="0">
                <a:latin typeface="Arial"/>
              </a:rPr>
              <a:t>           </a:t>
            </a:r>
            <a:r>
              <a:rPr sz="2200" b="1" dirty="0">
                <a:latin typeface="Arial"/>
              </a:rPr>
              <a:t>Online Interview – Pros &amp; Cons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16549" y="2172649"/>
            <a:ext cx="6591985" cy="3777622"/>
          </a:xfrm>
        </p:spPr>
        <p:txBody>
          <a:bodyPr/>
          <a:lstStyle/>
          <a:p>
            <a:endParaRPr lang="en-GB" sz="1100" b="0" dirty="0">
              <a:latin typeface="Arial"/>
            </a:endParaRPr>
          </a:p>
          <a:p>
            <a:endParaRPr lang="en-GB" sz="1100" dirty="0">
              <a:latin typeface="Arial"/>
            </a:endParaRPr>
          </a:p>
          <a:p>
            <a:endParaRPr lang="en-GB" sz="1100" b="0" dirty="0">
              <a:latin typeface="Arial"/>
            </a:endParaRPr>
          </a:p>
          <a:p>
            <a:endParaRPr lang="en-GB" sz="1100" dirty="0">
              <a:latin typeface="Arial"/>
            </a:endParaRPr>
          </a:p>
          <a:p>
            <a:r>
              <a:rPr sz="1100" b="0" dirty="0">
                <a:latin typeface="Arial"/>
              </a:rPr>
              <a:t>Pros: lower cost; faster scheduling; wider geographical reach.</a:t>
            </a:r>
          </a:p>
          <a:p>
            <a:r>
              <a:rPr sz="1100" b="0" dirty="0">
                <a:latin typeface="Arial"/>
              </a:rPr>
              <a:t>Cons: tech glitches; reduced non-verbal cues; environment variability.</a:t>
            </a:r>
          </a:p>
          <a:p>
            <a:r>
              <a:rPr sz="1100" b="0" dirty="0">
                <a:latin typeface="Arial"/>
              </a:rPr>
              <a:t>Mitigations: tech checks, structured guide, camera-on policy.</a:t>
            </a:r>
          </a:p>
          <a:p>
            <a:r>
              <a:rPr sz="1100" b="0" dirty="0">
                <a:latin typeface="Arial"/>
              </a:rPr>
              <a:t>(CIPD, 2024)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29600" y="6217920"/>
            <a:ext cx="9144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1000">
                <a:latin typeface="Arial"/>
              </a:rPr>
              <a:t>11/15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2200" b="1" dirty="0">
                <a:latin typeface="Arial"/>
              </a:rPr>
              <a:t>Face-to-Face vs Online Interview – </a:t>
            </a:r>
            <a:r>
              <a:rPr lang="en-GB" sz="2200" b="1" dirty="0">
                <a:latin typeface="Arial"/>
              </a:rPr>
              <a:t>Project</a:t>
            </a:r>
            <a:r>
              <a:rPr sz="2200" b="1" dirty="0">
                <a:latin typeface="Arial"/>
              </a:rPr>
              <a:t> Manager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9811152"/>
              </p:ext>
            </p:extLst>
          </p:nvPr>
        </p:nvGraphicFramePr>
        <p:xfrm>
          <a:off x="914400" y="2103120"/>
          <a:ext cx="8229600" cy="4114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85800">
                <a:tc>
                  <a:txBody>
                    <a:bodyPr/>
                    <a:lstStyle/>
                    <a:p>
                      <a:r>
                        <a:rPr sz="1100" b="1">
                          <a:latin typeface="Arial"/>
                        </a:rPr>
                        <a:t>Criteria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1100" b="1">
                          <a:latin typeface="Arial"/>
                        </a:rPr>
                        <a:t>Face-to-Face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1100" b="1">
                          <a:latin typeface="Arial"/>
                        </a:rPr>
                        <a:t>Online (Virtual)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85800">
                <a:tc>
                  <a:txBody>
                    <a:bodyPr/>
                    <a:lstStyle/>
                    <a:p>
                      <a:r>
                        <a:rPr sz="1100" b="0">
                          <a:latin typeface="Arial"/>
                        </a:rPr>
                        <a:t>Cost/Time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1100" b="0">
                          <a:latin typeface="Arial"/>
                        </a:rPr>
                        <a:t>Higher; travel &amp; rooms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1100" b="0">
                          <a:latin typeface="Arial"/>
                        </a:rPr>
                        <a:t>Lower; faster scheduling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85800">
                <a:tc>
                  <a:txBody>
                    <a:bodyPr/>
                    <a:lstStyle/>
                    <a:p>
                      <a:r>
                        <a:rPr sz="1100" b="0">
                          <a:latin typeface="Arial"/>
                        </a:rPr>
                        <a:t>Rapport/Signals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1100" b="0">
                          <a:latin typeface="Arial"/>
                        </a:rPr>
                        <a:t>Full non‑verbal cues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1100" b="0">
                          <a:latin typeface="Arial"/>
                        </a:rPr>
                        <a:t>Limited non‑verbal cues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85800">
                <a:tc>
                  <a:txBody>
                    <a:bodyPr/>
                    <a:lstStyle/>
                    <a:p>
                      <a:r>
                        <a:rPr sz="1100" b="0">
                          <a:latin typeface="Arial"/>
                        </a:rPr>
                        <a:t>Assessment Depth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1100" b="0">
                          <a:latin typeface="Arial"/>
                        </a:rPr>
                        <a:t>Best for stakeholder simulations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1100" b="0">
                          <a:latin typeface="Arial"/>
                        </a:rPr>
                        <a:t>Good for initial screens &amp; case Qs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85800">
                <a:tc>
                  <a:txBody>
                    <a:bodyPr/>
                    <a:lstStyle/>
                    <a:p>
                      <a:r>
                        <a:rPr sz="1100" b="0">
                          <a:latin typeface="Arial"/>
                        </a:rPr>
                        <a:t>Access to Talent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1100" b="0">
                          <a:latin typeface="Arial"/>
                        </a:rPr>
                        <a:t>Local/regional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1100" b="0">
                          <a:latin typeface="Arial"/>
                        </a:rPr>
                        <a:t>Global/remote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85800">
                <a:tc>
                  <a:txBody>
                    <a:bodyPr/>
                    <a:lstStyle/>
                    <a:p>
                      <a:r>
                        <a:rPr sz="1100" b="0">
                          <a:latin typeface="Arial"/>
                        </a:rPr>
                        <a:t>Best Use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1100" b="0">
                          <a:latin typeface="Arial"/>
                        </a:rPr>
                        <a:t>Final round/offer stage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1100" b="0" dirty="0">
                          <a:latin typeface="Arial"/>
                        </a:rPr>
                        <a:t>Early rounds/shortlisting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8229600" y="6217920"/>
            <a:ext cx="9144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1000">
                <a:latin typeface="Arial"/>
              </a:rPr>
              <a:t>12/15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200" b="1" dirty="0">
                <a:latin typeface="Arial"/>
              </a:rPr>
              <a:t>                            </a:t>
            </a:r>
            <a:r>
              <a:rPr sz="2200" b="1" dirty="0">
                <a:latin typeface="Arial"/>
              </a:rP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91148" y="2065867"/>
            <a:ext cx="6591985" cy="3777622"/>
          </a:xfrm>
        </p:spPr>
        <p:txBody>
          <a:bodyPr/>
          <a:lstStyle/>
          <a:p>
            <a:endParaRPr lang="en-GB" sz="1100" b="0" dirty="0">
              <a:latin typeface="Arial"/>
            </a:endParaRPr>
          </a:p>
          <a:p>
            <a:endParaRPr lang="en-GB" sz="1100" dirty="0">
              <a:latin typeface="Arial"/>
            </a:endParaRPr>
          </a:p>
          <a:p>
            <a:endParaRPr lang="en-GB" sz="1100" b="0" dirty="0">
              <a:latin typeface="Arial"/>
            </a:endParaRPr>
          </a:p>
          <a:p>
            <a:endParaRPr lang="en-GB" sz="1100" dirty="0">
              <a:latin typeface="Arial"/>
            </a:endParaRPr>
          </a:p>
          <a:p>
            <a:r>
              <a:rPr sz="1100" b="0" dirty="0">
                <a:latin typeface="Arial"/>
              </a:rPr>
              <a:t>Values‑aligned hiring underpins transformation success (</a:t>
            </a:r>
            <a:r>
              <a:rPr sz="1100" b="0" dirty="0" err="1">
                <a:latin typeface="Arial"/>
              </a:rPr>
              <a:t>Sinek</a:t>
            </a:r>
            <a:r>
              <a:rPr sz="1100" b="0" dirty="0">
                <a:latin typeface="Arial"/>
              </a:rPr>
              <a:t>).</a:t>
            </a:r>
          </a:p>
          <a:p>
            <a:r>
              <a:rPr sz="1100" b="0" dirty="0">
                <a:latin typeface="Arial"/>
              </a:rPr>
              <a:t>Process: Plan → </a:t>
            </a:r>
            <a:r>
              <a:rPr sz="1100" b="0" dirty="0" err="1">
                <a:latin typeface="Arial"/>
              </a:rPr>
              <a:t>Analyse</a:t>
            </a:r>
            <a:r>
              <a:rPr sz="1100" b="0" dirty="0">
                <a:latin typeface="Arial"/>
              </a:rPr>
              <a:t> → JD/PS → Attract → Assess → Onboard.</a:t>
            </a:r>
          </a:p>
          <a:p>
            <a:r>
              <a:rPr sz="1100" b="0" dirty="0">
                <a:latin typeface="Arial"/>
              </a:rPr>
              <a:t>Blend structured + competency interviews with probing/Socratic questions.</a:t>
            </a:r>
          </a:p>
          <a:p>
            <a:r>
              <a:rPr sz="1100" b="0" dirty="0">
                <a:latin typeface="Arial"/>
              </a:rPr>
              <a:t>Use hybrid interviewing: online early, face‑to‑face final for depth.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29600" y="6217920"/>
            <a:ext cx="9144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1000">
                <a:latin typeface="Arial"/>
              </a:rPr>
              <a:t>13/15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200" b="1" dirty="0">
                <a:latin typeface="Arial"/>
              </a:rPr>
              <a:t>                </a:t>
            </a:r>
            <a:r>
              <a:rPr sz="2200" b="1" dirty="0">
                <a:latin typeface="Arial"/>
              </a:rPr>
              <a:t>References (Harvard style)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58882" y="2091266"/>
            <a:ext cx="6591985" cy="3777622"/>
          </a:xfrm>
        </p:spPr>
        <p:txBody>
          <a:bodyPr/>
          <a:lstStyle/>
          <a:p>
            <a:endParaRPr lang="en-GB" sz="1100" b="0" dirty="0">
              <a:latin typeface="Arial"/>
            </a:endParaRPr>
          </a:p>
          <a:p>
            <a:endParaRPr lang="en-GB" sz="1100" dirty="0">
              <a:latin typeface="Arial"/>
            </a:endParaRPr>
          </a:p>
          <a:p>
            <a:endParaRPr lang="en-GB" sz="1100" b="0" dirty="0">
              <a:latin typeface="Arial"/>
            </a:endParaRPr>
          </a:p>
          <a:p>
            <a:endParaRPr lang="en-GB" sz="1100" dirty="0">
              <a:latin typeface="Arial"/>
            </a:endParaRPr>
          </a:p>
          <a:p>
            <a:r>
              <a:rPr sz="1100" b="0" dirty="0">
                <a:latin typeface="Arial"/>
              </a:rPr>
              <a:t>Armstrong, M. and Taylor, S. (2023) Armstrong’s Handbook of HRM Practice. Kogan Page.</a:t>
            </a:r>
          </a:p>
          <a:p>
            <a:r>
              <a:rPr sz="1100" b="0" dirty="0">
                <a:latin typeface="Arial"/>
              </a:rPr>
              <a:t>CIPD (2024) Recruitment and Selection Factsheet. Available at: </a:t>
            </a:r>
            <a:r>
              <a:rPr sz="1100" b="0" dirty="0" err="1">
                <a:latin typeface="Arial"/>
              </a:rPr>
              <a:t>www.cipd.co.uk</a:t>
            </a:r>
            <a:endParaRPr sz="1100" b="0" dirty="0">
              <a:latin typeface="Arial"/>
            </a:endParaRPr>
          </a:p>
          <a:p>
            <a:r>
              <a:rPr sz="1100" b="0" dirty="0" err="1">
                <a:latin typeface="Arial"/>
              </a:rPr>
              <a:t>Dessler</a:t>
            </a:r>
            <a:r>
              <a:rPr sz="1100" b="0" dirty="0">
                <a:latin typeface="Arial"/>
              </a:rPr>
              <a:t>, G. (2022) Human Resource Management. Pearson.</a:t>
            </a:r>
          </a:p>
          <a:p>
            <a:r>
              <a:rPr sz="1100" b="0" dirty="0" err="1">
                <a:latin typeface="Arial"/>
              </a:rPr>
              <a:t>Sinek</a:t>
            </a:r>
            <a:r>
              <a:rPr sz="1100" b="0" dirty="0">
                <a:latin typeface="Arial"/>
              </a:rPr>
              <a:t>, S. (2009) Start With Why. Portfolio.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29600" y="6217920"/>
            <a:ext cx="9144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1000">
                <a:latin typeface="Arial"/>
              </a:rPr>
              <a:t>14/15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200" b="1" dirty="0">
                <a:latin typeface="Arial"/>
              </a:rPr>
              <a:t>                                  </a:t>
            </a:r>
            <a:r>
              <a:rPr sz="2200" b="1" dirty="0">
                <a:latin typeface="Arial"/>
              </a:rPr>
              <a:t>Q&amp;A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38282" y="2015067"/>
            <a:ext cx="6033185" cy="3777622"/>
          </a:xfrm>
        </p:spPr>
        <p:txBody>
          <a:bodyPr/>
          <a:lstStyle/>
          <a:p>
            <a:endParaRPr lang="en-GB" sz="1100" b="0" dirty="0">
              <a:latin typeface="Arial"/>
            </a:endParaRPr>
          </a:p>
          <a:p>
            <a:endParaRPr lang="en-GB" sz="1100" dirty="0">
              <a:latin typeface="Arial"/>
            </a:endParaRPr>
          </a:p>
          <a:p>
            <a:endParaRPr lang="en-GB" sz="1100" b="0" dirty="0">
              <a:latin typeface="Arial"/>
            </a:endParaRPr>
          </a:p>
          <a:p>
            <a:r>
              <a:rPr sz="1100" b="0" dirty="0">
                <a:latin typeface="Arial"/>
              </a:rPr>
              <a:t>Thank you for listening.</a:t>
            </a:r>
          </a:p>
          <a:p>
            <a:r>
              <a:rPr sz="1100" b="0" dirty="0">
                <a:latin typeface="Arial"/>
              </a:rPr>
              <a:t>Questions?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29600" y="6217920"/>
            <a:ext cx="9144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1000">
                <a:latin typeface="Arial"/>
              </a:rPr>
              <a:t>15/15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On-screen Show (4:3)</PresentationFormat>
  <Paragraphs>0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Wisp</vt:lpstr>
      <vt:lpstr>PowerPoint Presentation</vt:lpstr>
      <vt:lpstr>                        Table of Content</vt:lpstr>
      <vt:lpstr>About FutureTech Solutions Ltd (London)</vt:lpstr>
      <vt:lpstr>Recruitment Process – Right Candidate, Right Time, Right Job</vt:lpstr>
      <vt:lpstr>Change Manager – Job Analysis, JD &amp; Person Spec</vt:lpstr>
      <vt:lpstr>Interview Type 1 – Structured Interview</vt:lpstr>
      <vt:lpstr>         Interview Type 2 – Panel Interview</vt:lpstr>
      <vt:lpstr>Interview Type 3 – Competency-Based (Behavioural)</vt:lpstr>
      <vt:lpstr>Questioning Techniques – What &amp; Why</vt:lpstr>
      <vt:lpstr>        Face-to-Face Interview – Pros &amp; Cons</vt:lpstr>
      <vt:lpstr>           Online Interview – Pros &amp; Cons</vt:lpstr>
      <vt:lpstr>Face-to-Face vs Online Interview – Project Manager</vt:lpstr>
      <vt:lpstr>                            Conclusion</vt:lpstr>
      <vt:lpstr>                References (Harvard style)</vt:lpstr>
      <vt:lpstr>                                  Q&amp;A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/>
  <cp:keywords/>
  <dc:description>generated using python-pptx</dc:description>
  <cp:lastModifiedBy>Bogdan Balan (2334196)</cp:lastModifiedBy>
  <cp:revision>2</cp:revision>
  <dcterms:created xsi:type="dcterms:W3CDTF">2013-01-27T09:14:16Z</dcterms:created>
  <dcterms:modified xsi:type="dcterms:W3CDTF">2025-11-07T16:19:16Z</dcterms:modified>
  <cp:category/>
</cp:coreProperties>
</file>