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 id="316" r:id="rId7"/>
    <p:sldId id="309" r:id="rId8"/>
    <p:sldId id="310" r:id="rId9"/>
    <p:sldId id="311" r:id="rId10"/>
    <p:sldId id="312" r:id="rId11"/>
    <p:sldId id="313" r:id="rId12"/>
    <p:sldId id="314" r:id="rId13"/>
    <p:sldId id="318" r:id="rId14"/>
    <p:sldId id="317" r:id="rId15"/>
    <p:sldId id="31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19" autoAdjust="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etworks.nhs.uk/nhs-networks/nhs-alliance-specialists-network/documents/Information%20systems%20in%20ICOs.pdf" TargetMode="External"/><Relationship Id="rId2" Type="http://schemas.openxmlformats.org/officeDocument/2006/relationships/hyperlink" Target="https://www.wales.nhs.uk/privacystatementt" TargetMode="External"/><Relationship Id="rId1" Type="http://schemas.openxmlformats.org/officeDocument/2006/relationships/slideLayout" Target="../slideLayouts/slideLayout2.xml"/><Relationship Id="rId6" Type="http://schemas.openxmlformats.org/officeDocument/2006/relationships/hyperlink" Target="https://gov.wales/written-statement-sharing-patient-records-wales" TargetMode="External"/><Relationship Id="rId5" Type="http://schemas.openxmlformats.org/officeDocument/2006/relationships/hyperlink" Target="https://www.sciencedirect.com/topics/social-sciences/knowledge-acquisition" TargetMode="External"/><Relationship Id="rId4" Type="http://schemas.openxmlformats.org/officeDocument/2006/relationships/hyperlink" Target="https://www.nhs.uk/using-the-nhs/about-the-nhs/sharing-your-health-record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theguardian.com/society/2019/jun/10/nhs-data-google-alphabet-tech-drug-firms" TargetMode="External"/><Relationship Id="rId2" Type="http://schemas.openxmlformats.org/officeDocument/2006/relationships/hyperlink" Target="http://www.wales.nhs.uk/statisticsanddata/sourcesofdata#:~:text=Welsh%20Government,-The%20Statistics%20Directorate&amp;text=The%20Welsh%20Health%20Survey%20is,that%20can%20affect%20people's%20healthh" TargetMode="External"/><Relationship Id="rId1" Type="http://schemas.openxmlformats.org/officeDocument/2006/relationships/slideLayout" Target="../slideLayouts/slideLayout2.xml"/><Relationship Id="rId4" Type="http://schemas.openxmlformats.org/officeDocument/2006/relationships/hyperlink" Target="http://www.wales.nhs.uk/sites3/Documents/950/All%20Wales%20Information%20Governance%20Policy%20v1.pdff"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4337108" y="639097"/>
            <a:ext cx="7205964" cy="3494791"/>
          </a:xfrm>
        </p:spPr>
        <p:txBody>
          <a:bodyPr>
            <a:normAutofit/>
          </a:bodyPr>
          <a:lstStyle/>
          <a:p>
            <a:r>
              <a:rPr lang="en-US" dirty="0"/>
              <a:t>Knowledge acquisition at NHS Wales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b="1" dirty="0">
                <a:solidFill>
                  <a:srgbClr val="00B0F0"/>
                </a:solidFill>
              </a:rPr>
              <a:t>BEN NSUKA </a:t>
            </a:r>
          </a:p>
          <a:p>
            <a:r>
              <a:rPr lang="en-US" b="1" dirty="0">
                <a:solidFill>
                  <a:srgbClr val="00B0F0"/>
                </a:solidFill>
              </a:rPr>
              <a:t>(1816136)</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2751588"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516835"/>
            <a:ext cx="5977937" cy="1666501"/>
          </a:xfrm>
        </p:spPr>
        <p:txBody>
          <a:bodyPr vert="horz" lIns="91440" tIns="45720" rIns="91440" bIns="45720" rtlCol="0" anchor="b">
            <a:normAutofit/>
          </a:bodyPr>
          <a:lstStyle/>
          <a:p>
            <a:r>
              <a:rPr lang="en-US" sz="4000" dirty="0">
                <a:solidFill>
                  <a:srgbClr val="FFFFFF"/>
                </a:solidFill>
              </a:rPr>
              <a:t>Knowledge: definitions</a:t>
            </a:r>
          </a:p>
        </p:txBody>
      </p:sp>
      <p:cxnSp>
        <p:nvCxnSpPr>
          <p:cNvPr id="35" name="Straight Connector 34">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6C38143-F65C-1DC6-C06D-E6FA212955D5}"/>
              </a:ext>
            </a:extLst>
          </p:cNvPr>
          <p:cNvSpPr txBox="1"/>
          <p:nvPr/>
        </p:nvSpPr>
        <p:spPr>
          <a:xfrm>
            <a:off x="1097279" y="2505068"/>
            <a:ext cx="5977938" cy="3914391"/>
          </a:xfrm>
          <a:prstGeom prst="rect">
            <a:avLst/>
          </a:prstGeom>
        </p:spPr>
        <p:txBody>
          <a:bodyPr vert="horz" lIns="0" tIns="45720" rIns="0" bIns="45720" rtlCol="0">
            <a:normAutofit fontScale="32500" lnSpcReduction="20000"/>
          </a:bodyPr>
          <a:lstStyle/>
          <a:p>
            <a:pPr>
              <a:spcAft>
                <a:spcPts val="600"/>
              </a:spcAft>
              <a:buFont typeface="Calibri" panose="020F0502020204030204" pitchFamily="34" charset="0"/>
            </a:pPr>
            <a:r>
              <a:rPr lang="en-US" sz="4500" b="1" dirty="0">
                <a:solidFill>
                  <a:srgbClr val="FFFFFF"/>
                </a:solidFill>
                <a:effectLst/>
                <a:latin typeface="+mj-lt"/>
              </a:rPr>
              <a:t>Knowledge is closely linked to doing and implies know-how and understanding (Davenport &amp; Prusak, 2000).</a:t>
            </a:r>
          </a:p>
          <a:p>
            <a:pPr>
              <a:spcAft>
                <a:spcPts val="600"/>
              </a:spcAft>
            </a:pPr>
            <a:endParaRPr lang="en-US" sz="4500" b="1" dirty="0">
              <a:solidFill>
                <a:srgbClr val="FFFFFF"/>
              </a:solidFill>
              <a:latin typeface="+mj-lt"/>
              <a:ea typeface="Times New Roman" panose="02020603050405020304" pitchFamily="18" charset="0"/>
            </a:endParaRPr>
          </a:p>
          <a:p>
            <a:pPr>
              <a:spcAft>
                <a:spcPts val="600"/>
              </a:spcAft>
            </a:pPr>
            <a:r>
              <a:rPr lang="en-GB" sz="4500" b="1" dirty="0">
                <a:solidFill>
                  <a:schemeClr val="bg1"/>
                </a:solidFill>
                <a:latin typeface="+mj-lt"/>
                <a:ea typeface="Times New Roman" panose="02020603050405020304" pitchFamily="18" charset="0"/>
              </a:rPr>
              <a:t>K</a:t>
            </a:r>
            <a:r>
              <a:rPr lang="en-GB" sz="4500" b="1" dirty="0">
                <a:solidFill>
                  <a:schemeClr val="bg1"/>
                </a:solidFill>
                <a:effectLst/>
                <a:latin typeface="+mj-lt"/>
                <a:ea typeface="Times New Roman" panose="02020603050405020304" pitchFamily="18" charset="0"/>
              </a:rPr>
              <a:t>nowledge acquisition refers to the knowledge that a firm can try to obtain from external sources (Gamble &amp; Blackwell, 2001).</a:t>
            </a:r>
          </a:p>
          <a:p>
            <a:pPr>
              <a:spcAft>
                <a:spcPts val="600"/>
              </a:spcAft>
            </a:pPr>
            <a:endParaRPr lang="en-GB" sz="4500" b="1" dirty="0">
              <a:solidFill>
                <a:schemeClr val="bg1"/>
              </a:solidFill>
              <a:effectLst/>
              <a:latin typeface="+mj-lt"/>
              <a:ea typeface="Times New Roman" panose="02020603050405020304" pitchFamily="18" charset="0"/>
            </a:endParaRPr>
          </a:p>
          <a:p>
            <a:pPr>
              <a:spcAft>
                <a:spcPts val="600"/>
              </a:spcAft>
            </a:pPr>
            <a:r>
              <a:rPr lang="en-GB" sz="4500" b="1" dirty="0">
                <a:solidFill>
                  <a:schemeClr val="bg1"/>
                </a:solidFill>
                <a:effectLst/>
                <a:latin typeface="+mj-lt"/>
                <a:ea typeface="Times New Roman" panose="02020603050405020304" pitchFamily="18" charset="0"/>
              </a:rPr>
              <a:t>Knowledge acquisition is a crucial stage in the development of an expert system (Alison, 1987).</a:t>
            </a:r>
          </a:p>
          <a:p>
            <a:pPr>
              <a:spcAft>
                <a:spcPts val="600"/>
              </a:spcAft>
            </a:pPr>
            <a:r>
              <a:rPr lang="en-US" sz="4500" b="1" dirty="0">
                <a:solidFill>
                  <a:schemeClr val="bg1"/>
                </a:solidFill>
                <a:effectLst/>
                <a:latin typeface="+mj-lt"/>
              </a:rPr>
              <a:t> </a:t>
            </a:r>
          </a:p>
          <a:p>
            <a:pPr>
              <a:spcAft>
                <a:spcPts val="600"/>
              </a:spcAft>
              <a:buFont typeface="Calibri" panose="020F0502020204030204" pitchFamily="34" charset="0"/>
            </a:pPr>
            <a:endParaRPr lang="en-US" sz="4500" b="1" dirty="0">
              <a:solidFill>
                <a:srgbClr val="FFFFFF"/>
              </a:solidFill>
              <a:effectLst/>
              <a:latin typeface="+mj-lt"/>
            </a:endParaRPr>
          </a:p>
          <a:p>
            <a:pPr>
              <a:spcAft>
                <a:spcPts val="600"/>
              </a:spcAft>
              <a:buFont typeface="Calibri" panose="020F0502020204030204" pitchFamily="34" charset="0"/>
            </a:pPr>
            <a:r>
              <a:rPr lang="en-US" sz="4500" b="1" dirty="0">
                <a:solidFill>
                  <a:srgbClr val="FFFFFF"/>
                </a:solidFill>
                <a:effectLst/>
                <a:latin typeface="+mj-lt"/>
              </a:rPr>
              <a:t>The attached pyramid gives a clear meaning to knowledge, information and data; although in an everyday language we seem to understand that the three mean the same thing. </a:t>
            </a:r>
          </a:p>
          <a:p>
            <a:pPr>
              <a:spcAft>
                <a:spcPts val="600"/>
              </a:spcAft>
              <a:buFont typeface="Calibri" panose="020F0502020204030204" pitchFamily="34" charset="0"/>
            </a:pPr>
            <a:endParaRPr lang="en-US" sz="4500" b="1" dirty="0">
              <a:solidFill>
                <a:srgbClr val="FFFFFF"/>
              </a:solidFill>
              <a:latin typeface="+mj-lt"/>
            </a:endParaRPr>
          </a:p>
          <a:p>
            <a:pPr>
              <a:spcAft>
                <a:spcPts val="600"/>
              </a:spcAft>
              <a:buFont typeface="Calibri" panose="020F0502020204030204" pitchFamily="34" charset="0"/>
            </a:pPr>
            <a:r>
              <a:rPr lang="en-US" sz="4500" b="1" dirty="0">
                <a:solidFill>
                  <a:srgbClr val="FFFFFF"/>
                </a:solidFill>
                <a:effectLst/>
                <a:latin typeface="+mj-lt"/>
              </a:rPr>
              <a:t>The same applies to </a:t>
            </a:r>
            <a:r>
              <a:rPr lang="en-US" sz="4500" b="1" dirty="0">
                <a:solidFill>
                  <a:srgbClr val="FFFFFF"/>
                </a:solidFill>
                <a:latin typeface="+mj-lt"/>
              </a:rPr>
              <a:t>Explicit </a:t>
            </a:r>
            <a:r>
              <a:rPr lang="en-US" sz="4500" b="1" dirty="0">
                <a:solidFill>
                  <a:srgbClr val="FFFFFF"/>
                </a:solidFill>
                <a:effectLst/>
                <a:latin typeface="+mj-lt"/>
              </a:rPr>
              <a:t>knowledge </a:t>
            </a:r>
            <a:r>
              <a:rPr lang="en-US" sz="4500" b="1" dirty="0">
                <a:solidFill>
                  <a:srgbClr val="FFFFFF"/>
                </a:solidFill>
                <a:latin typeface="+mj-lt"/>
              </a:rPr>
              <a:t>and Tacit knowledge</a:t>
            </a:r>
            <a:r>
              <a:rPr lang="en-US" sz="4500" b="1" dirty="0">
                <a:solidFill>
                  <a:srgbClr val="FFFFFF"/>
                </a:solidFill>
                <a:effectLst/>
                <a:latin typeface="+mj-lt"/>
              </a:rPr>
              <a:t>.</a:t>
            </a:r>
          </a:p>
          <a:p>
            <a:pPr>
              <a:spcAft>
                <a:spcPts val="600"/>
              </a:spcAft>
              <a:buFont typeface="Calibri" panose="020F0502020204030204" pitchFamily="34" charset="0"/>
            </a:pPr>
            <a:endParaRPr lang="en-US" dirty="0">
              <a:solidFill>
                <a:srgbClr val="FFFFFF"/>
              </a:solidFill>
              <a:latin typeface="+mj-lt"/>
            </a:endParaRPr>
          </a:p>
          <a:p>
            <a:pPr>
              <a:spcAft>
                <a:spcPts val="600"/>
              </a:spcAft>
              <a:buFont typeface="Calibri" panose="020F0502020204030204" pitchFamily="34" charset="0"/>
            </a:pPr>
            <a:endParaRPr lang="en-US" dirty="0">
              <a:solidFill>
                <a:srgbClr val="FFFFFF"/>
              </a:solidFill>
            </a:endParaRPr>
          </a:p>
          <a:p>
            <a:pPr>
              <a:spcAft>
                <a:spcPts val="600"/>
              </a:spcAft>
              <a:buFont typeface="Calibri" panose="020F0502020204030204" pitchFamily="34" charset="0"/>
            </a:pPr>
            <a:endParaRPr lang="en-US" dirty="0">
              <a:solidFill>
                <a:srgbClr val="FFFFFF"/>
              </a:solidFill>
              <a:effectLst/>
            </a:endParaRPr>
          </a:p>
          <a:p>
            <a:pPr>
              <a:spcAft>
                <a:spcPts val="600"/>
              </a:spcAft>
              <a:buFont typeface="Calibri" panose="020F0502020204030204" pitchFamily="34" charset="0"/>
            </a:pPr>
            <a:endParaRPr lang="en-US" dirty="0">
              <a:solidFill>
                <a:srgbClr val="FFFFFF"/>
              </a:solidFill>
            </a:endParaRPr>
          </a:p>
          <a:p>
            <a:pPr>
              <a:spcAft>
                <a:spcPts val="600"/>
              </a:spcAft>
              <a:buFont typeface="Calibri" panose="020F0502020204030204" pitchFamily="34" charset="0"/>
            </a:pPr>
            <a:endParaRPr lang="en-US" dirty="0">
              <a:solidFill>
                <a:srgbClr val="FFFFFF"/>
              </a:solidFill>
              <a:effectLst/>
            </a:endParaRPr>
          </a:p>
          <a:p>
            <a:pPr>
              <a:spcAft>
                <a:spcPts val="600"/>
              </a:spcAft>
              <a:buFont typeface="Calibri" panose="020F0502020204030204" pitchFamily="34" charset="0"/>
            </a:pPr>
            <a:endParaRPr lang="en-US" dirty="0">
              <a:solidFill>
                <a:srgbClr val="FFFFFF"/>
              </a:solidFill>
            </a:endParaRPr>
          </a:p>
          <a:p>
            <a:pPr>
              <a:spcAft>
                <a:spcPts val="600"/>
              </a:spcAft>
              <a:buFont typeface="Calibri" panose="020F0502020204030204" pitchFamily="34" charset="0"/>
            </a:pPr>
            <a:endParaRPr lang="en-US" dirty="0">
              <a:solidFill>
                <a:srgbClr val="FFFFFF"/>
              </a:solidFill>
              <a:effectLst/>
            </a:endParaRPr>
          </a:p>
          <a:p>
            <a:pPr>
              <a:spcAft>
                <a:spcPts val="600"/>
              </a:spcAft>
              <a:buFont typeface="Calibri" panose="020F0502020204030204" pitchFamily="34" charset="0"/>
            </a:pPr>
            <a:endParaRPr lang="en-US" dirty="0">
              <a:solidFill>
                <a:srgbClr val="FFFFFF"/>
              </a:solidFill>
            </a:endParaRPr>
          </a:p>
          <a:p>
            <a:pPr>
              <a:spcAft>
                <a:spcPts val="600"/>
              </a:spcAft>
              <a:buFont typeface="Calibri" panose="020F0502020204030204" pitchFamily="34" charset="0"/>
            </a:pPr>
            <a:endParaRPr lang="en-US" dirty="0">
              <a:solidFill>
                <a:srgbClr val="FFFFFF"/>
              </a:solidFill>
              <a:effectLst/>
            </a:endParaRPr>
          </a:p>
          <a:p>
            <a:pPr>
              <a:spcAft>
                <a:spcPts val="600"/>
              </a:spcAft>
              <a:buFont typeface="Calibri" panose="020F0502020204030204" pitchFamily="34" charset="0"/>
            </a:pPr>
            <a:endParaRPr lang="en-US" dirty="0">
              <a:solidFill>
                <a:srgbClr val="FFFFFF"/>
              </a:solidFill>
              <a:effectLst/>
            </a:endParaRPr>
          </a:p>
          <a:p>
            <a:pPr>
              <a:spcAft>
                <a:spcPts val="600"/>
              </a:spcAft>
              <a:buFont typeface="Calibri" panose="020F0502020204030204" pitchFamily="34" charset="0"/>
            </a:pPr>
            <a:endParaRPr lang="en-US" dirty="0">
              <a:solidFill>
                <a:srgbClr val="FFFFFF"/>
              </a:solidFill>
            </a:endParaRPr>
          </a:p>
        </p:txBody>
      </p:sp>
      <p:pic>
        <p:nvPicPr>
          <p:cNvPr id="8" name="Picture 7" descr="Diagram&#10;&#10;Description automatically generated">
            <a:extLst>
              <a:ext uri="{FF2B5EF4-FFF2-40B4-BE49-F238E27FC236}">
                <a16:creationId xmlns:a16="http://schemas.microsoft.com/office/drawing/2014/main" id="{1A15E80A-E23A-A77B-ED8B-90D99B01A393}"/>
              </a:ext>
            </a:extLst>
          </p:cNvPr>
          <p:cNvPicPr>
            <a:picLocks noChangeAspect="1"/>
          </p:cNvPicPr>
          <p:nvPr/>
        </p:nvPicPr>
        <p:blipFill rotWithShape="1">
          <a:blip r:embed="rId3"/>
          <a:srcRect l="5082" r="1673"/>
          <a:stretch/>
        </p:blipFill>
        <p:spPr>
          <a:xfrm>
            <a:off x="7989523" y="2192697"/>
            <a:ext cx="3879009" cy="3014898"/>
          </a:xfrm>
          <a:prstGeom prst="rect">
            <a:avLst/>
          </a:prstGeom>
        </p:spPr>
      </p:pic>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8362A1F-3CBC-AF9B-101B-993B542D36C9}"/>
              </a:ext>
            </a:extLst>
          </p:cNvPr>
          <p:cNvSpPr>
            <a:spLocks noGrp="1"/>
          </p:cNvSpPr>
          <p:nvPr>
            <p:ph type="title"/>
          </p:nvPr>
        </p:nvSpPr>
        <p:spPr>
          <a:xfrm>
            <a:off x="435868" y="640080"/>
            <a:ext cx="3850905" cy="2862699"/>
          </a:xfrm>
        </p:spPr>
        <p:txBody>
          <a:bodyPr vert="horz" lIns="91440" tIns="45720" rIns="91440" bIns="45720" rtlCol="0" anchor="b">
            <a:normAutofit/>
          </a:bodyPr>
          <a:lstStyle/>
          <a:p>
            <a:r>
              <a:rPr lang="en-US" sz="4400" dirty="0">
                <a:solidFill>
                  <a:srgbClr val="FFFFFF"/>
                </a:solidFill>
              </a:rPr>
              <a:t>Explicit knowledge </a:t>
            </a:r>
            <a:br>
              <a:rPr lang="en-US" sz="4400" dirty="0">
                <a:solidFill>
                  <a:srgbClr val="FFFFFF"/>
                </a:solidFill>
              </a:rPr>
            </a:br>
            <a:r>
              <a:rPr lang="en-US" sz="4400" dirty="0">
                <a:solidFill>
                  <a:srgbClr val="FFFFFF"/>
                </a:solidFill>
              </a:rPr>
              <a:t>&amp; </a:t>
            </a:r>
            <a:br>
              <a:rPr lang="en-US" sz="4400" dirty="0">
                <a:solidFill>
                  <a:srgbClr val="FFFFFF"/>
                </a:solidFill>
              </a:rPr>
            </a:br>
            <a:r>
              <a:rPr lang="en-US" sz="4400" dirty="0">
                <a:solidFill>
                  <a:srgbClr val="FFFFFF"/>
                </a:solidFill>
              </a:rPr>
              <a:t>Tacit knowledge</a:t>
            </a:r>
          </a:p>
        </p:txBody>
      </p:sp>
      <p:cxnSp>
        <p:nvCxnSpPr>
          <p:cNvPr id="18" name="Straight Connector 17">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icture containing timeline&#10;&#10;Description automatically generated">
            <a:extLst>
              <a:ext uri="{FF2B5EF4-FFF2-40B4-BE49-F238E27FC236}">
                <a16:creationId xmlns:a16="http://schemas.microsoft.com/office/drawing/2014/main" id="{387C3B1A-9556-998E-418C-254BCAABE463}"/>
              </a:ext>
            </a:extLst>
          </p:cNvPr>
          <p:cNvPicPr>
            <a:picLocks noGrp="1" noChangeAspect="1"/>
          </p:cNvPicPr>
          <p:nvPr>
            <p:ph idx="1"/>
          </p:nvPr>
        </p:nvPicPr>
        <p:blipFill>
          <a:blip r:embed="rId2"/>
          <a:stretch>
            <a:fillRect/>
          </a:stretch>
        </p:blipFill>
        <p:spPr>
          <a:xfrm>
            <a:off x="5282335" y="1067781"/>
            <a:ext cx="6275667" cy="4722438"/>
          </a:xfrm>
          <a:prstGeom prst="rect">
            <a:avLst/>
          </a:prstGeom>
        </p:spPr>
      </p:pic>
    </p:spTree>
    <p:extLst>
      <p:ext uri="{BB962C8B-B14F-4D97-AF65-F5344CB8AC3E}">
        <p14:creationId xmlns:p14="http://schemas.microsoft.com/office/powerpoint/2010/main" val="544794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BF8879C-F644-423E-B0AD-77882081F0D7}"/>
              </a:ext>
            </a:extLst>
          </p:cNvPr>
          <p:cNvSpPr>
            <a:spLocks noGrp="1"/>
          </p:cNvSpPr>
          <p:nvPr>
            <p:ph type="title"/>
          </p:nvPr>
        </p:nvSpPr>
        <p:spPr>
          <a:xfrm>
            <a:off x="1097280" y="516835"/>
            <a:ext cx="5977937" cy="1666501"/>
          </a:xfrm>
        </p:spPr>
        <p:txBody>
          <a:bodyPr>
            <a:normAutofit/>
          </a:bodyPr>
          <a:lstStyle/>
          <a:p>
            <a:r>
              <a:rPr lang="en-GB" sz="4000" dirty="0">
                <a:solidFill>
                  <a:srgbClr val="FFFFFF"/>
                </a:solidFill>
              </a:rPr>
              <a:t>NHS Wales knowledge acquisition process</a:t>
            </a:r>
          </a:p>
        </p:txBody>
      </p:sp>
      <p:cxnSp>
        <p:nvCxnSpPr>
          <p:cNvPr id="41" name="Straight Connector 40">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8268" y="2344202"/>
            <a:ext cx="54864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1350A4-5656-B846-B975-FB08CD159C13}"/>
              </a:ext>
            </a:extLst>
          </p:cNvPr>
          <p:cNvSpPr>
            <a:spLocks noGrp="1"/>
          </p:cNvSpPr>
          <p:nvPr>
            <p:ph idx="1"/>
          </p:nvPr>
        </p:nvSpPr>
        <p:spPr>
          <a:xfrm>
            <a:off x="1097279" y="2505069"/>
            <a:ext cx="5977938" cy="3383902"/>
          </a:xfrm>
        </p:spPr>
        <p:txBody>
          <a:bodyPr>
            <a:normAutofit/>
          </a:bodyPr>
          <a:lstStyle/>
          <a:p>
            <a:pPr algn="just">
              <a:spcAft>
                <a:spcPts val="0"/>
              </a:spcAft>
            </a:pPr>
            <a:r>
              <a:rPr lang="en-GB" sz="1800" dirty="0">
                <a:solidFill>
                  <a:srgbClr val="FFFFFF"/>
                </a:solidFill>
                <a:effectLst/>
                <a:latin typeface="Times New Roman" panose="02020603050405020304" pitchFamily="18" charset="0"/>
                <a:ea typeface="Times New Roman" panose="02020603050405020304" pitchFamily="18" charset="0"/>
              </a:rPr>
              <a:t>At NHS, explicit knowledge acquisition follows the process of information processing, collection and analysis following the stages of:</a:t>
            </a:r>
          </a:p>
          <a:p>
            <a:pPr marL="342900" indent="-342900">
              <a:spcAft>
                <a:spcPts val="1000"/>
              </a:spcAft>
              <a:buClr>
                <a:srgbClr val="000000"/>
              </a:buClr>
              <a:buSzPts val="1000"/>
              <a:buFont typeface="+mj-lt"/>
              <a:buAutoNum type="arabicPeriod"/>
            </a:pPr>
            <a:r>
              <a:rPr lang="en-GB" sz="1800" dirty="0">
                <a:solidFill>
                  <a:schemeClr val="bg1"/>
                </a:solidFill>
                <a:effectLst/>
                <a:latin typeface="Times New Roman" panose="02020603050405020304" pitchFamily="18" charset="0"/>
                <a:ea typeface="Calibri" panose="020F0502020204030204" pitchFamily="34" charset="0"/>
              </a:rPr>
              <a:t>Input, storage and provision of information;</a:t>
            </a:r>
          </a:p>
          <a:p>
            <a:pPr marL="342900" lvl="0" indent="-342900">
              <a:spcAft>
                <a:spcPts val="1000"/>
              </a:spcAft>
              <a:buClr>
                <a:srgbClr val="000000"/>
              </a:buClr>
              <a:buSzPts val="1000"/>
              <a:buFont typeface="+mj-lt"/>
              <a:buAutoNum type="arabicPeriod"/>
            </a:pPr>
            <a:r>
              <a:rPr lang="en-GB" sz="1800" dirty="0">
                <a:solidFill>
                  <a:schemeClr val="bg1"/>
                </a:solidFill>
                <a:effectLst/>
                <a:latin typeface="Times New Roman" panose="02020603050405020304" pitchFamily="18" charset="0"/>
                <a:ea typeface="Calibri" panose="020F0502020204030204" pitchFamily="34" charset="0"/>
              </a:rPr>
              <a:t>Modification, structure and maintenance of information.</a:t>
            </a:r>
          </a:p>
          <a:p>
            <a:pPr algn="just">
              <a:spcAft>
                <a:spcPts val="0"/>
              </a:spcAft>
            </a:pPr>
            <a:r>
              <a:rPr lang="en-GB" sz="1800" dirty="0">
                <a:solidFill>
                  <a:srgbClr val="FFFFFF"/>
                </a:solidFill>
                <a:effectLst/>
                <a:latin typeface="Times New Roman" panose="02020603050405020304" pitchFamily="18" charset="0"/>
                <a:ea typeface="Times New Roman" panose="02020603050405020304" pitchFamily="18" charset="0"/>
              </a:rPr>
              <a:t>Knowledge acquisition at NHS Wales allows a better use of data/information/knowledge and the </a:t>
            </a:r>
            <a:r>
              <a:rPr lang="en-GB" sz="1800" dirty="0">
                <a:solidFill>
                  <a:schemeClr val="bg1"/>
                </a:solidFill>
                <a:effectLst/>
                <a:latin typeface="Times New Roman" panose="02020603050405020304" pitchFamily="18" charset="0"/>
                <a:ea typeface="Times New Roman" panose="02020603050405020304" pitchFamily="18" charset="0"/>
              </a:rPr>
              <a:t>identification of any current or potential future issues. </a:t>
            </a:r>
            <a:endParaRPr lang="en-GB" sz="1800" dirty="0">
              <a:solidFill>
                <a:srgbClr val="FFFFFF"/>
              </a:solidFill>
              <a:effectLst/>
              <a:latin typeface="Times New Roman" panose="02020603050405020304" pitchFamily="18" charset="0"/>
              <a:ea typeface="Times New Roman" panose="02020603050405020304" pitchFamily="18" charset="0"/>
            </a:endParaRPr>
          </a:p>
          <a:p>
            <a:endParaRPr lang="en-GB" sz="1800" dirty="0">
              <a:solidFill>
                <a:srgbClr val="FFFFFF"/>
              </a:solidFill>
            </a:endParaRPr>
          </a:p>
        </p:txBody>
      </p:sp>
      <p:pic>
        <p:nvPicPr>
          <p:cNvPr id="5" name="Picture 4" descr="Diagram&#10;&#10;Description automatically generated">
            <a:extLst>
              <a:ext uri="{FF2B5EF4-FFF2-40B4-BE49-F238E27FC236}">
                <a16:creationId xmlns:a16="http://schemas.microsoft.com/office/drawing/2014/main" id="{21A444BC-EDA6-A220-C61C-04804F325518}"/>
              </a:ext>
            </a:extLst>
          </p:cNvPr>
          <p:cNvPicPr>
            <a:picLocks noChangeAspect="1"/>
          </p:cNvPicPr>
          <p:nvPr/>
        </p:nvPicPr>
        <p:blipFill rotWithShape="1">
          <a:blip r:embed="rId2"/>
          <a:srcRect l="4216" t="8410" r="2201" b="7102"/>
          <a:stretch/>
        </p:blipFill>
        <p:spPr>
          <a:xfrm>
            <a:off x="7643493" y="2299100"/>
            <a:ext cx="4375684" cy="2972696"/>
          </a:xfrm>
          <a:prstGeom prst="rect">
            <a:avLst/>
          </a:prstGeom>
        </p:spPr>
      </p:pic>
    </p:spTree>
    <p:extLst>
      <p:ext uri="{BB962C8B-B14F-4D97-AF65-F5344CB8AC3E}">
        <p14:creationId xmlns:p14="http://schemas.microsoft.com/office/powerpoint/2010/main" val="3900967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233D8-4A78-3C16-5B60-A956DB73B728}"/>
              </a:ext>
            </a:extLst>
          </p:cNvPr>
          <p:cNvSpPr>
            <a:spLocks noGrp="1"/>
          </p:cNvSpPr>
          <p:nvPr>
            <p:ph type="title"/>
          </p:nvPr>
        </p:nvSpPr>
        <p:spPr>
          <a:xfrm>
            <a:off x="1097280" y="914402"/>
            <a:ext cx="10058400" cy="1115736"/>
          </a:xfrm>
        </p:spPr>
        <p:txBody>
          <a:bodyPr>
            <a:normAutofit fontScale="90000"/>
          </a:bodyPr>
          <a:lstStyle/>
          <a:p>
            <a:br>
              <a:rPr lang="en-GB" sz="3100" b="1" dirty="0">
                <a:effectLst/>
                <a:latin typeface="Times New Roman" panose="02020603050405020304" pitchFamily="18" charset="0"/>
                <a:ea typeface="Times New Roman" panose="02020603050405020304" pitchFamily="18" charset="0"/>
              </a:rPr>
            </a:br>
            <a:br>
              <a:rPr lang="en-GB" sz="3100" b="1" dirty="0">
                <a:effectLst/>
                <a:latin typeface="Times New Roman" panose="02020603050405020304" pitchFamily="18" charset="0"/>
                <a:ea typeface="Times New Roman" panose="02020603050405020304" pitchFamily="18" charset="0"/>
              </a:rPr>
            </a:br>
            <a:r>
              <a:rPr lang="en-GB" sz="3100" b="1" dirty="0">
                <a:effectLst/>
                <a:latin typeface="Times New Roman" panose="02020603050405020304" pitchFamily="18" charset="0"/>
                <a:ea typeface="Times New Roman" panose="02020603050405020304" pitchFamily="18" charset="0"/>
              </a:rPr>
              <a:t>Where does NHS Wales get data/information/knowledge from?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571B0BD-68E9-A092-0C0B-671129D8FB25}"/>
              </a:ext>
            </a:extLst>
          </p:cNvPr>
          <p:cNvSpPr>
            <a:spLocks noGrp="1"/>
          </p:cNvSpPr>
          <p:nvPr>
            <p:ph idx="1"/>
          </p:nvPr>
        </p:nvSpPr>
        <p:spPr>
          <a:xfrm>
            <a:off x="1097280" y="2030138"/>
            <a:ext cx="10058400" cy="2797726"/>
          </a:xfrm>
          <a:solidFill>
            <a:schemeClr val="accent1">
              <a:lumMod val="20000"/>
              <a:lumOff val="80000"/>
            </a:schemeClr>
          </a:solidFill>
        </p:spPr>
        <p:txBody>
          <a:bodyPr>
            <a:normAutofit lnSpcReduction="10000"/>
          </a:bodyPr>
          <a:lstStyle/>
          <a:p>
            <a:endParaRPr lang="en-GB" sz="1800" b="1" dirty="0">
              <a:effectLst/>
              <a:latin typeface="Times New Roman" panose="02020603050405020304" pitchFamily="18" charset="0"/>
              <a:ea typeface="Times New Roman" panose="02020603050405020304" pitchFamily="18" charset="0"/>
            </a:endParaRPr>
          </a:p>
          <a:p>
            <a:pPr algn="just"/>
            <a:r>
              <a:rPr lang="en-GB" b="1" dirty="0">
                <a:effectLst/>
                <a:latin typeface="Times New Roman" panose="02020603050405020304" pitchFamily="18" charset="0"/>
                <a:ea typeface="Times New Roman" panose="02020603050405020304" pitchFamily="18" charset="0"/>
              </a:rPr>
              <a:t>The Welsh Health Survey is a major source of information about the health of people in Wales. The survey is a key source of information about the health of the general population in Wales. Data on health and healthcare in Wales is produced by many different bodies. Further data analysis tools such as specialist applications used by the NHS and Welsh Assembly Government relating to data quality and performance management; along with further resources on other NHS datasets are available to NHS staff via the All Wales intranet service (WALES.NHS.UK, 2012). </a:t>
            </a:r>
          </a:p>
          <a:p>
            <a:endParaRPr lang="en-GB" b="1" dirty="0"/>
          </a:p>
        </p:txBody>
      </p:sp>
    </p:spTree>
    <p:extLst>
      <p:ext uri="{BB962C8B-B14F-4D97-AF65-F5344CB8AC3E}">
        <p14:creationId xmlns:p14="http://schemas.microsoft.com/office/powerpoint/2010/main" val="1057574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13F3A-117A-94E1-6D25-922BF0DAF802}"/>
              </a:ext>
            </a:extLst>
          </p:cNvPr>
          <p:cNvSpPr>
            <a:spLocks noGrp="1"/>
          </p:cNvSpPr>
          <p:nvPr>
            <p:ph type="title"/>
          </p:nvPr>
        </p:nvSpPr>
        <p:spPr>
          <a:xfrm>
            <a:off x="1097280" y="578841"/>
            <a:ext cx="10058400" cy="1073791"/>
          </a:xfrm>
        </p:spPr>
        <p:txBody>
          <a:bodyPr>
            <a:normAutofit/>
          </a:bodyPr>
          <a:lstStyle/>
          <a:p>
            <a:pPr algn="just">
              <a:spcAft>
                <a:spcPts val="0"/>
              </a:spcAft>
            </a:pPr>
            <a:r>
              <a:rPr lang="en-GB" sz="2800" b="1" dirty="0">
                <a:effectLst/>
                <a:latin typeface="Times New Roman" panose="02020603050405020304" pitchFamily="18" charset="0"/>
                <a:ea typeface="Times New Roman" panose="02020603050405020304" pitchFamily="18" charset="0"/>
              </a:rPr>
              <a:t>How does NHS Wales ensure this is accurate/up-to-date/reliable? </a:t>
            </a:r>
            <a:endParaRPr lang="en-GB" sz="2800" dirty="0">
              <a:effectLst/>
              <a:latin typeface="Times New Roman" panose="02020603050405020304" pitchFamily="18" charset="0"/>
              <a:ea typeface="Times New Roman" panose="02020603050405020304" pitchFamily="18" charset="0"/>
            </a:endParaRPr>
          </a:p>
        </p:txBody>
      </p:sp>
      <p:sp>
        <p:nvSpPr>
          <p:cNvPr id="3" name="Content Placeholder 2">
            <a:extLst>
              <a:ext uri="{FF2B5EF4-FFF2-40B4-BE49-F238E27FC236}">
                <a16:creationId xmlns:a16="http://schemas.microsoft.com/office/drawing/2014/main" id="{634331BF-B6C3-C515-15E6-A3A6BA33B61A}"/>
              </a:ext>
            </a:extLst>
          </p:cNvPr>
          <p:cNvSpPr>
            <a:spLocks noGrp="1"/>
          </p:cNvSpPr>
          <p:nvPr>
            <p:ph idx="1"/>
          </p:nvPr>
        </p:nvSpPr>
        <p:spPr>
          <a:xfrm>
            <a:off x="1097280" y="2365695"/>
            <a:ext cx="10058400" cy="1468074"/>
          </a:xfrm>
          <a:solidFill>
            <a:schemeClr val="accent3">
              <a:lumMod val="20000"/>
              <a:lumOff val="80000"/>
            </a:schemeClr>
          </a:solidFill>
        </p:spPr>
        <p:txBody>
          <a:bodyPr>
            <a:normAutofit/>
          </a:bodyPr>
          <a:lstStyle/>
          <a:p>
            <a:pPr algn="just">
              <a:spcAft>
                <a:spcPts val="0"/>
              </a:spcAft>
            </a:pPr>
            <a:r>
              <a:rPr lang="en-GB" sz="1800" b="1" dirty="0">
                <a:effectLst/>
                <a:latin typeface="Times New Roman" panose="02020603050405020304" pitchFamily="18" charset="0"/>
                <a:ea typeface="Times New Roman" panose="02020603050405020304" pitchFamily="18" charset="0"/>
              </a:rPr>
              <a:t>The NHS Wales database has comprehensive patient records that go back decades. From smaller healthcare firms, which are vying to develop health mobile phone apps to higher technology tools, NHS Wales uses developed comparison tools to keep data accurate and reliable thanks to annual reviews of National data register (Julia </a:t>
            </a:r>
            <a:r>
              <a:rPr lang="en-GB" sz="1800" b="1" dirty="0" err="1">
                <a:effectLst/>
                <a:latin typeface="Times New Roman" panose="02020603050405020304" pitchFamily="18" charset="0"/>
                <a:ea typeface="Times New Roman" panose="02020603050405020304" pitchFamily="18" charset="0"/>
              </a:rPr>
              <a:t>Kollewe</a:t>
            </a:r>
            <a:r>
              <a:rPr lang="en-GB" sz="1800" b="1" dirty="0">
                <a:effectLst/>
                <a:latin typeface="Times New Roman" panose="02020603050405020304" pitchFamily="18" charset="0"/>
                <a:ea typeface="Times New Roman" panose="02020603050405020304" pitchFamily="18" charset="0"/>
              </a:rPr>
              <a:t>, 2019).  </a:t>
            </a:r>
          </a:p>
          <a:p>
            <a:endParaRPr lang="en-GB" dirty="0"/>
          </a:p>
        </p:txBody>
      </p:sp>
    </p:spTree>
    <p:extLst>
      <p:ext uri="{BB962C8B-B14F-4D97-AF65-F5344CB8AC3E}">
        <p14:creationId xmlns:p14="http://schemas.microsoft.com/office/powerpoint/2010/main" val="2669784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C4F3-6122-4220-8A38-223CA1D06A37}"/>
              </a:ext>
            </a:extLst>
          </p:cNvPr>
          <p:cNvSpPr>
            <a:spLocks noGrp="1"/>
          </p:cNvSpPr>
          <p:nvPr>
            <p:ph type="title"/>
          </p:nvPr>
        </p:nvSpPr>
        <p:spPr>
          <a:xfrm>
            <a:off x="1097280" y="1132513"/>
            <a:ext cx="10058400" cy="1300294"/>
          </a:xfrm>
        </p:spPr>
        <p:txBody>
          <a:bodyPr>
            <a:normAutofit/>
          </a:bodyPr>
          <a:lstStyle/>
          <a:p>
            <a:r>
              <a:rPr lang="en-GB" sz="3100" b="1" dirty="0">
                <a:latin typeface="Times New Roman" panose="02020603050405020304" pitchFamily="18" charset="0"/>
                <a:ea typeface="Times New Roman" panose="02020603050405020304" pitchFamily="18" charset="0"/>
              </a:rPr>
              <a:t>Does NHS Wales use internal or external sources, or both? </a:t>
            </a:r>
            <a:br>
              <a:rPr lang="en-GB" sz="3100" dirty="0">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910700E-3BC8-36C5-5CD8-357B34D336C1}"/>
              </a:ext>
            </a:extLst>
          </p:cNvPr>
          <p:cNvSpPr>
            <a:spLocks noGrp="1"/>
          </p:cNvSpPr>
          <p:nvPr>
            <p:ph idx="1"/>
          </p:nvPr>
        </p:nvSpPr>
        <p:spPr>
          <a:xfrm>
            <a:off x="1097280" y="2577986"/>
            <a:ext cx="10058400" cy="2908416"/>
          </a:xfrm>
          <a:solidFill>
            <a:schemeClr val="tx2">
              <a:lumMod val="10000"/>
              <a:lumOff val="90000"/>
            </a:schemeClr>
          </a:solidFill>
        </p:spPr>
        <p:txBody>
          <a:bodyPr/>
          <a:lstStyle/>
          <a:p>
            <a:pPr algn="just">
              <a:spcAft>
                <a:spcPts val="0"/>
              </a:spcAft>
            </a:pPr>
            <a:r>
              <a:rPr lang="en-GB" sz="1800" b="1" dirty="0">
                <a:effectLst/>
                <a:latin typeface="Times New Roman" panose="02020603050405020304" pitchFamily="18" charset="0"/>
                <a:ea typeface="Times New Roman" panose="02020603050405020304" pitchFamily="18" charset="0"/>
              </a:rPr>
              <a:t>In accordance with the National Information Security Policy, NHS Wales uses external sources of data/information (Information Governance Management, 2019). </a:t>
            </a:r>
          </a:p>
          <a:p>
            <a:pPr marL="457200">
              <a:spcAft>
                <a:spcPts val="0"/>
              </a:spcAft>
            </a:pPr>
            <a:r>
              <a:rPr lang="en-GB" sz="1800" b="1" dirty="0">
                <a:effectLst/>
                <a:latin typeface="Times New Roman" panose="02020603050405020304" pitchFamily="18" charset="0"/>
                <a:ea typeface="Times New Roman" panose="02020603050405020304" pitchFamily="18" charset="0"/>
              </a:rPr>
              <a:t> </a:t>
            </a:r>
          </a:p>
          <a:p>
            <a:pPr algn="just">
              <a:spcAft>
                <a:spcPts val="0"/>
              </a:spcAft>
            </a:pPr>
            <a:r>
              <a:rPr lang="en-GB" sz="1800" b="1" dirty="0">
                <a:effectLst/>
                <a:latin typeface="Times New Roman" panose="02020603050405020304" pitchFamily="18" charset="0"/>
                <a:ea typeface="Times New Roman" panose="02020603050405020304" pitchFamily="18" charset="0"/>
              </a:rPr>
              <a:t>According to WALES.NHS.UK (2022), NHS Wales only acquires and process the personal data that is necessary for the particular task that it is carrying out. Data is acquired through:</a:t>
            </a:r>
          </a:p>
          <a:p>
            <a:pPr marL="342900" lvl="0" indent="-342900">
              <a:spcAft>
                <a:spcPts val="0"/>
              </a:spcAft>
              <a:buFont typeface="Symbol" panose="05050102010706020507" pitchFamily="18" charset="2"/>
              <a:buChar char=""/>
            </a:pPr>
            <a:r>
              <a:rPr lang="en-GB" sz="1800" b="1" dirty="0">
                <a:effectLst/>
                <a:latin typeface="Times New Roman" panose="02020603050405020304" pitchFamily="18" charset="0"/>
                <a:ea typeface="Times New Roman" panose="02020603050405020304" pitchFamily="18" charset="0"/>
              </a:rPr>
              <a:t>Information provided directly by the individual,</a:t>
            </a:r>
          </a:p>
          <a:p>
            <a:pPr marL="342900" lvl="0" indent="-342900">
              <a:spcAft>
                <a:spcPts val="0"/>
              </a:spcAft>
              <a:buFont typeface="Symbol" panose="05050102010706020507" pitchFamily="18" charset="2"/>
              <a:buChar char=""/>
            </a:pPr>
            <a:r>
              <a:rPr lang="en-GB" sz="1800" b="1" dirty="0">
                <a:effectLst/>
                <a:latin typeface="Times New Roman" panose="02020603050405020304" pitchFamily="18" charset="0"/>
                <a:ea typeface="Times New Roman" panose="02020603050405020304" pitchFamily="18" charset="0"/>
              </a:rPr>
              <a:t>Information provided by other NHS organisations (e.g. Health Boards)</a:t>
            </a:r>
          </a:p>
          <a:p>
            <a:endParaRPr lang="en-GB" dirty="0"/>
          </a:p>
        </p:txBody>
      </p:sp>
    </p:spTree>
    <p:extLst>
      <p:ext uri="{BB962C8B-B14F-4D97-AF65-F5344CB8AC3E}">
        <p14:creationId xmlns:p14="http://schemas.microsoft.com/office/powerpoint/2010/main" val="3200176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7E0F1-67ED-AEE8-A217-0149AAFA66B7}"/>
              </a:ext>
            </a:extLst>
          </p:cNvPr>
          <p:cNvSpPr>
            <a:spLocks noGrp="1"/>
          </p:cNvSpPr>
          <p:nvPr>
            <p:ph type="title"/>
          </p:nvPr>
        </p:nvSpPr>
        <p:spPr>
          <a:xfrm>
            <a:off x="1097280" y="713064"/>
            <a:ext cx="10058400" cy="1661020"/>
          </a:xfrm>
        </p:spPr>
        <p:txBody>
          <a:bodyPr>
            <a:normAutofit/>
          </a:bodyPr>
          <a:lstStyle/>
          <a:p>
            <a:r>
              <a:rPr lang="en-GB" sz="2800" b="1" dirty="0">
                <a:latin typeface="Times New Roman" panose="02020603050405020304" pitchFamily="18" charset="0"/>
                <a:ea typeface="Times New Roman" panose="02020603050405020304" pitchFamily="18" charset="0"/>
              </a:rPr>
              <a:t>Is knowledge valued/given high currency in the organisation? </a:t>
            </a:r>
            <a:br>
              <a:rPr lang="en-GB" sz="3100" dirty="0">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2AA3B6F-4FBC-66F6-D3AF-583273D47641}"/>
              </a:ext>
            </a:extLst>
          </p:cNvPr>
          <p:cNvSpPr>
            <a:spLocks noGrp="1"/>
          </p:cNvSpPr>
          <p:nvPr>
            <p:ph idx="1"/>
          </p:nvPr>
        </p:nvSpPr>
        <p:spPr>
          <a:xfrm>
            <a:off x="1097280" y="3249105"/>
            <a:ext cx="10058400" cy="844723"/>
          </a:xfrm>
          <a:solidFill>
            <a:schemeClr val="accent6">
              <a:lumMod val="20000"/>
              <a:lumOff val="80000"/>
            </a:schemeClr>
          </a:solidFill>
        </p:spPr>
        <p:txBody>
          <a:bodyPr/>
          <a:lstStyle/>
          <a:p>
            <a:pPr algn="just">
              <a:spcAft>
                <a:spcPts val="0"/>
              </a:spcAft>
            </a:pPr>
            <a:r>
              <a:rPr lang="en-GB" sz="1800" dirty="0">
                <a:effectLst/>
                <a:latin typeface="Times New Roman" panose="02020603050405020304" pitchFamily="18" charset="0"/>
                <a:ea typeface="Times New Roman" panose="02020603050405020304" pitchFamily="18" charset="0"/>
              </a:rPr>
              <a:t>Applying the 5 C’s process, NHS Wales contextualises, categorises, calculates, corrects and condenses </a:t>
            </a:r>
            <a:r>
              <a:rPr lang="en-GB" sz="1800" dirty="0">
                <a:latin typeface="Times New Roman" panose="02020603050405020304" pitchFamily="18" charset="0"/>
                <a:ea typeface="Times New Roman" panose="02020603050405020304" pitchFamily="18" charset="0"/>
              </a:rPr>
              <a:t>data/information/knowledge </a:t>
            </a:r>
            <a:r>
              <a:rPr lang="en-GB" sz="1800" dirty="0">
                <a:effectLst/>
                <a:latin typeface="Times New Roman" panose="02020603050405020304" pitchFamily="18" charset="0"/>
                <a:ea typeface="Times New Roman" panose="02020603050405020304" pitchFamily="18" charset="0"/>
              </a:rPr>
              <a:t>to make it accurate, relevant, complete and available. </a:t>
            </a:r>
            <a:endParaRPr lang="en-GB" dirty="0"/>
          </a:p>
        </p:txBody>
      </p:sp>
    </p:spTree>
    <p:extLst>
      <p:ext uri="{BB962C8B-B14F-4D97-AF65-F5344CB8AC3E}">
        <p14:creationId xmlns:p14="http://schemas.microsoft.com/office/powerpoint/2010/main" val="3789765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2E31-BACB-70C5-4344-E69910FFF166}"/>
              </a:ext>
            </a:extLst>
          </p:cNvPr>
          <p:cNvSpPr>
            <a:spLocks noGrp="1"/>
          </p:cNvSpPr>
          <p:nvPr>
            <p:ph type="title"/>
          </p:nvPr>
        </p:nvSpPr>
        <p:spPr>
          <a:xfrm>
            <a:off x="1097280" y="771787"/>
            <a:ext cx="10058400" cy="1661020"/>
          </a:xfrm>
        </p:spPr>
        <p:txBody>
          <a:bodyPr>
            <a:normAutofit/>
          </a:bodyPr>
          <a:lstStyle/>
          <a:p>
            <a:r>
              <a:rPr lang="en-GB" sz="4000" b="1" dirty="0">
                <a:effectLst/>
                <a:latin typeface="Times New Roman" panose="02020603050405020304" pitchFamily="18" charset="0"/>
                <a:ea typeface="Times New Roman" panose="02020603050405020304" pitchFamily="18" charset="0"/>
              </a:rPr>
              <a:t>Comparative element: </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6F375A4-C720-34B6-ECAA-859F0186E12A}"/>
              </a:ext>
            </a:extLst>
          </p:cNvPr>
          <p:cNvSpPr>
            <a:spLocks noGrp="1"/>
          </p:cNvSpPr>
          <p:nvPr>
            <p:ph idx="1"/>
          </p:nvPr>
        </p:nvSpPr>
        <p:spPr>
          <a:xfrm>
            <a:off x="1097280" y="2536040"/>
            <a:ext cx="10058400" cy="3218808"/>
          </a:xfrm>
          <a:solidFill>
            <a:schemeClr val="bg1">
              <a:lumMod val="85000"/>
            </a:schemeClr>
          </a:solidFill>
        </p:spPr>
        <p:txBody>
          <a:bodyPr>
            <a:normAutofit fontScale="62500" lnSpcReduction="20000"/>
          </a:bodyPr>
          <a:lstStyle/>
          <a:p>
            <a:pPr algn="just">
              <a:spcAft>
                <a:spcPts val="0"/>
              </a:spcAft>
            </a:pPr>
            <a:r>
              <a:rPr lang="en-GB" sz="3400" dirty="0">
                <a:effectLst/>
                <a:latin typeface="Times New Roman" panose="02020603050405020304" pitchFamily="18" charset="0"/>
                <a:ea typeface="Times New Roman" panose="02020603050405020304" pitchFamily="18" charset="0"/>
              </a:rPr>
              <a:t>NHS Wales is different from NHS England in terms of data acquisition. In Wales, data is acquired from the patient, while in England; data is acquired from General Practice Data for Planning and Research (GPDPR), which is sometimes out of date. </a:t>
            </a:r>
          </a:p>
          <a:p>
            <a:pPr algn="just">
              <a:spcAft>
                <a:spcPts val="0"/>
              </a:spcAft>
            </a:pPr>
            <a:r>
              <a:rPr lang="en-GB" sz="3400" dirty="0">
                <a:effectLst/>
                <a:latin typeface="Times New Roman" panose="02020603050405020304" pitchFamily="18" charset="0"/>
                <a:ea typeface="Times New Roman" panose="02020603050405020304" pitchFamily="18" charset="0"/>
              </a:rPr>
              <a:t> </a:t>
            </a:r>
          </a:p>
          <a:p>
            <a:pPr algn="just">
              <a:spcAft>
                <a:spcPts val="0"/>
              </a:spcAft>
            </a:pPr>
            <a:r>
              <a:rPr lang="en-GB" sz="3400" dirty="0">
                <a:effectLst/>
                <a:latin typeface="Times New Roman" panose="02020603050405020304" pitchFamily="18" charset="0"/>
                <a:ea typeface="Times New Roman" panose="02020603050405020304" pitchFamily="18" charset="0"/>
              </a:rPr>
              <a:t>A written statement made on June 2021 by the Welch Minister for Health and Social Services says: “</a:t>
            </a:r>
            <a:r>
              <a:rPr lang="en-GB" sz="3400" i="1" dirty="0">
                <a:effectLst/>
                <a:latin typeface="Times New Roman" panose="02020603050405020304" pitchFamily="18" charset="0"/>
                <a:ea typeface="Times New Roman" panose="02020603050405020304" pitchFamily="18" charset="0"/>
              </a:rPr>
              <a:t>NHS Digital does not have any authority or responsibility in Wales. However, Welsh residents who are registered with GPs in England will need to opt out by 1 September if they do not want their data to be included.”</a:t>
            </a:r>
            <a:endParaRPr lang="en-GB" sz="3400" dirty="0">
              <a:effectLst/>
              <a:latin typeface="Times New Roman" panose="02020603050405020304" pitchFamily="18" charset="0"/>
              <a:ea typeface="Times New Roman" panose="02020603050405020304" pitchFamily="18" charset="0"/>
            </a:endParaRPr>
          </a:p>
          <a:p>
            <a:pPr algn="just">
              <a:spcAft>
                <a:spcPts val="0"/>
              </a:spcAft>
            </a:pPr>
            <a:r>
              <a:rPr lang="en-GB" sz="1800" dirty="0">
                <a:effectLst/>
                <a:latin typeface="Times New Roman" panose="02020603050405020304" pitchFamily="18" charset="0"/>
                <a:ea typeface="Times New Roman" panose="02020603050405020304" pitchFamily="18" charset="0"/>
              </a:rPr>
              <a:t> </a:t>
            </a:r>
          </a:p>
          <a:p>
            <a:endParaRPr lang="en-GB" dirty="0"/>
          </a:p>
        </p:txBody>
      </p:sp>
    </p:spTree>
    <p:extLst>
      <p:ext uri="{BB962C8B-B14F-4D97-AF65-F5344CB8AC3E}">
        <p14:creationId xmlns:p14="http://schemas.microsoft.com/office/powerpoint/2010/main" val="3549874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FC69A-3AA9-7C5A-48B1-8CFCBB04A9C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3987C64-895F-AE1F-2D08-4831672B3DC6}"/>
              </a:ext>
            </a:extLst>
          </p:cNvPr>
          <p:cNvSpPr>
            <a:spLocks noGrp="1"/>
          </p:cNvSpPr>
          <p:nvPr>
            <p:ph idx="1"/>
          </p:nvPr>
        </p:nvSpPr>
        <p:spPr>
          <a:xfrm>
            <a:off x="1097280" y="2108201"/>
            <a:ext cx="10058400" cy="3957039"/>
          </a:xfrm>
        </p:spPr>
        <p:txBody>
          <a:bodyPr>
            <a:normAutofit fontScale="55000" lnSpcReduction="20000"/>
          </a:bodyPr>
          <a:lstStyle/>
          <a:p>
            <a:pPr>
              <a:spcAft>
                <a:spcPts val="0"/>
              </a:spcAft>
            </a:pPr>
            <a:r>
              <a:rPr lang="en-GB" sz="2300" dirty="0">
                <a:effectLst/>
                <a:latin typeface="Times New Roman" panose="02020603050405020304" pitchFamily="18" charset="0"/>
                <a:ea typeface="Times New Roman" panose="02020603050405020304" pitchFamily="18" charset="0"/>
              </a:rPr>
              <a:t>WALES.NHS.UK (2022). </a:t>
            </a:r>
            <a:r>
              <a:rPr lang="en-GB" sz="2300" i="1" dirty="0">
                <a:effectLst/>
                <a:latin typeface="Times New Roman" panose="02020603050405020304" pitchFamily="18" charset="0"/>
                <a:ea typeface="Times New Roman" panose="02020603050405020304" pitchFamily="18" charset="0"/>
              </a:rPr>
              <a:t>Privacy Statement.</a:t>
            </a:r>
            <a:r>
              <a:rPr lang="en-GB" sz="2300" dirty="0">
                <a:effectLst/>
                <a:latin typeface="Times New Roman" panose="02020603050405020304" pitchFamily="18" charset="0"/>
                <a:ea typeface="Times New Roman" panose="02020603050405020304" pitchFamily="18" charset="0"/>
              </a:rPr>
              <a:t> Online article available at: </a:t>
            </a:r>
            <a:r>
              <a:rPr lang="en-GB" sz="2300" u="sng" dirty="0">
                <a:solidFill>
                  <a:srgbClr val="0563C1"/>
                </a:solidFill>
                <a:effectLst/>
                <a:latin typeface="Times New Roman" panose="02020603050405020304" pitchFamily="18" charset="0"/>
                <a:ea typeface="Times New Roman" panose="02020603050405020304" pitchFamily="18" charset="0"/>
                <a:hlinkClick r:id="rId2"/>
              </a:rPr>
              <a:t>https://www.wales.nhs.uk/privacystatementt</a:t>
            </a:r>
            <a:r>
              <a:rPr lang="en-GB" sz="2300" dirty="0">
                <a:effectLst/>
                <a:latin typeface="Times New Roman" panose="02020603050405020304" pitchFamily="18" charset="0"/>
                <a:ea typeface="Times New Roman" panose="02020603050405020304" pitchFamily="18" charset="0"/>
              </a:rPr>
              <a:t> [Accessed 03 June 2022].</a:t>
            </a:r>
          </a:p>
          <a:p>
            <a:pPr>
              <a:spcAft>
                <a:spcPts val="0"/>
              </a:spcAft>
            </a:pPr>
            <a:r>
              <a:rPr lang="en-GB" sz="2300" dirty="0">
                <a:effectLst/>
                <a:latin typeface="Times New Roman" panose="02020603050405020304" pitchFamily="18" charset="0"/>
                <a:ea typeface="Times New Roman" panose="02020603050405020304" pitchFamily="18" charset="0"/>
              </a:rPr>
              <a:t> </a:t>
            </a:r>
          </a:p>
          <a:p>
            <a:pPr>
              <a:spcAft>
                <a:spcPts val="0"/>
              </a:spcAft>
            </a:pPr>
            <a:r>
              <a:rPr lang="en-GB" sz="2300" dirty="0">
                <a:effectLst/>
                <a:latin typeface="Times New Roman" panose="02020603050405020304" pitchFamily="18" charset="0"/>
                <a:ea typeface="Times New Roman" panose="02020603050405020304" pitchFamily="18" charset="0"/>
              </a:rPr>
              <a:t>NHS ALLIANCE (2008). </a:t>
            </a:r>
            <a:r>
              <a:rPr lang="en-GB" sz="2300" i="1" dirty="0">
                <a:effectLst/>
                <a:latin typeface="Times New Roman" panose="02020603050405020304" pitchFamily="18" charset="0"/>
                <a:ea typeface="Times New Roman" panose="02020603050405020304" pitchFamily="18" charset="0"/>
              </a:rPr>
              <a:t>Integrated Care Organisations: the importance of integrated information systems.</a:t>
            </a:r>
            <a:r>
              <a:rPr lang="en-GB" sz="2300" dirty="0">
                <a:effectLst/>
                <a:latin typeface="Times New Roman" panose="02020603050405020304" pitchFamily="18" charset="0"/>
                <a:ea typeface="Times New Roman" panose="02020603050405020304" pitchFamily="18" charset="0"/>
              </a:rPr>
              <a:t> Online article available at: </a:t>
            </a:r>
            <a:r>
              <a:rPr lang="en-GB" sz="2300" u="sng" dirty="0">
                <a:solidFill>
                  <a:srgbClr val="0563C1"/>
                </a:solidFill>
                <a:effectLst/>
                <a:latin typeface="Times New Roman" panose="02020603050405020304" pitchFamily="18" charset="0"/>
                <a:ea typeface="Times New Roman" panose="02020603050405020304" pitchFamily="18" charset="0"/>
                <a:hlinkClick r:id="rId3"/>
              </a:rPr>
              <a:t>https://www.networks.nhs.uk/nhs-networks/nhs-alliance-specialists-network/documents/Information%20systems%20in%20ICOs.pdf</a:t>
            </a:r>
            <a:r>
              <a:rPr lang="en-GB" sz="2300" dirty="0">
                <a:effectLst/>
                <a:latin typeface="Times New Roman" panose="02020603050405020304" pitchFamily="18" charset="0"/>
                <a:ea typeface="Times New Roman" panose="02020603050405020304" pitchFamily="18" charset="0"/>
              </a:rPr>
              <a:t> [Accessed 03 June 2022].</a:t>
            </a:r>
          </a:p>
          <a:p>
            <a:pPr>
              <a:spcAft>
                <a:spcPts val="0"/>
              </a:spcAft>
            </a:pPr>
            <a:r>
              <a:rPr lang="en-GB" sz="2300" dirty="0">
                <a:effectLst/>
                <a:latin typeface="Times New Roman" panose="02020603050405020304" pitchFamily="18" charset="0"/>
                <a:ea typeface="Times New Roman" panose="02020603050405020304" pitchFamily="18" charset="0"/>
              </a:rPr>
              <a:t> </a:t>
            </a:r>
          </a:p>
          <a:p>
            <a:pPr>
              <a:spcAft>
                <a:spcPts val="0"/>
              </a:spcAft>
            </a:pPr>
            <a:r>
              <a:rPr lang="en-GB" sz="2300" dirty="0">
                <a:effectLst/>
                <a:latin typeface="Times New Roman" panose="02020603050405020304" pitchFamily="18" charset="0"/>
                <a:ea typeface="Times New Roman" panose="02020603050405020304" pitchFamily="18" charset="0"/>
              </a:rPr>
              <a:t>NHS.UK (2021). </a:t>
            </a:r>
            <a:r>
              <a:rPr lang="en-GB" sz="2300" i="1" dirty="0">
                <a:effectLst/>
                <a:latin typeface="Times New Roman" panose="02020603050405020304" pitchFamily="18" charset="0"/>
                <a:ea typeface="Times New Roman" panose="02020603050405020304" pitchFamily="18" charset="0"/>
              </a:rPr>
              <a:t>Sharing your Health Records.</a:t>
            </a:r>
            <a:r>
              <a:rPr lang="en-GB" sz="2300" dirty="0">
                <a:effectLst/>
                <a:latin typeface="Times New Roman" panose="02020603050405020304" pitchFamily="18" charset="0"/>
                <a:ea typeface="Times New Roman" panose="02020603050405020304" pitchFamily="18" charset="0"/>
              </a:rPr>
              <a:t> Online article available at: </a:t>
            </a:r>
            <a:r>
              <a:rPr lang="en-GB" sz="2300" u="sng" dirty="0">
                <a:solidFill>
                  <a:srgbClr val="0563C1"/>
                </a:solidFill>
                <a:effectLst/>
                <a:latin typeface="Times New Roman" panose="02020603050405020304" pitchFamily="18" charset="0"/>
                <a:ea typeface="Times New Roman" panose="02020603050405020304" pitchFamily="18" charset="0"/>
                <a:hlinkClick r:id="rId4"/>
              </a:rPr>
              <a:t>https://www.nhs.uk/using-the-nhs/about-the-nhs/sharing-your-health-records/</a:t>
            </a:r>
            <a:r>
              <a:rPr lang="en-GB" sz="2300" dirty="0">
                <a:effectLst/>
                <a:latin typeface="Times New Roman" panose="02020603050405020304" pitchFamily="18" charset="0"/>
                <a:ea typeface="Times New Roman" panose="02020603050405020304" pitchFamily="18" charset="0"/>
              </a:rPr>
              <a:t> [Accessed 02 June 2022].</a:t>
            </a:r>
          </a:p>
          <a:p>
            <a:pPr algn="just">
              <a:lnSpc>
                <a:spcPct val="150000"/>
              </a:lnSpc>
              <a:spcAft>
                <a:spcPts val="0"/>
              </a:spcAft>
            </a:pPr>
            <a:r>
              <a:rPr lang="en-GB" sz="2300" dirty="0">
                <a:effectLst/>
                <a:latin typeface="Times New Roman" panose="02020603050405020304" pitchFamily="18" charset="0"/>
                <a:ea typeface="Times New Roman" panose="02020603050405020304" pitchFamily="18" charset="0"/>
              </a:rPr>
              <a:t> </a:t>
            </a:r>
          </a:p>
          <a:p>
            <a:pPr>
              <a:spcAft>
                <a:spcPts val="0"/>
              </a:spcAft>
            </a:pPr>
            <a:r>
              <a:rPr lang="en-GB" sz="2300" dirty="0">
                <a:effectLst/>
                <a:latin typeface="Times New Roman" panose="02020603050405020304" pitchFamily="18" charset="0"/>
                <a:ea typeface="Times New Roman" panose="02020603050405020304" pitchFamily="18" charset="0"/>
              </a:rPr>
              <a:t>Beth Kurtz-</a:t>
            </a:r>
            <a:r>
              <a:rPr lang="en-GB" sz="2300" dirty="0" err="1">
                <a:effectLst/>
                <a:latin typeface="Times New Roman" panose="02020603050405020304" pitchFamily="18" charset="0"/>
                <a:ea typeface="Times New Roman" panose="02020603050405020304" pitchFamily="18" charset="0"/>
              </a:rPr>
              <a:t>Costes</a:t>
            </a:r>
            <a:r>
              <a:rPr lang="en-GB" sz="2300" dirty="0">
                <a:effectLst/>
                <a:latin typeface="Times New Roman" panose="02020603050405020304" pitchFamily="18" charset="0"/>
                <a:ea typeface="Times New Roman" panose="02020603050405020304" pitchFamily="18" charset="0"/>
              </a:rPr>
              <a:t> (2015) </a:t>
            </a:r>
            <a:r>
              <a:rPr lang="en-GB" sz="2300" i="1" dirty="0">
                <a:effectLst/>
                <a:latin typeface="Times New Roman" panose="02020603050405020304" pitchFamily="18" charset="0"/>
                <a:ea typeface="Times New Roman" panose="02020603050405020304" pitchFamily="18" charset="0"/>
              </a:rPr>
              <a:t>Knowledge Acquisition. </a:t>
            </a:r>
            <a:r>
              <a:rPr lang="en-GB" sz="2300" dirty="0">
                <a:effectLst/>
                <a:latin typeface="Times New Roman" panose="02020603050405020304" pitchFamily="18" charset="0"/>
                <a:ea typeface="Times New Roman" panose="02020603050405020304" pitchFamily="18" charset="0"/>
              </a:rPr>
              <a:t>Online article available at: </a:t>
            </a:r>
            <a:r>
              <a:rPr lang="en-GB" sz="2300" u="sng" dirty="0">
                <a:solidFill>
                  <a:srgbClr val="0563C1"/>
                </a:solidFill>
                <a:effectLst/>
                <a:latin typeface="Times New Roman" panose="02020603050405020304" pitchFamily="18" charset="0"/>
                <a:ea typeface="Times New Roman" panose="02020603050405020304" pitchFamily="18" charset="0"/>
                <a:hlinkClick r:id="rId5"/>
              </a:rPr>
              <a:t>https://www.sciencedirect.com/topics/social-sciences/knowledge-acquisition</a:t>
            </a:r>
            <a:r>
              <a:rPr lang="en-GB" sz="2300" dirty="0">
                <a:effectLst/>
                <a:latin typeface="Times New Roman" panose="02020603050405020304" pitchFamily="18" charset="0"/>
                <a:ea typeface="Times New Roman" panose="02020603050405020304" pitchFamily="18" charset="0"/>
              </a:rPr>
              <a:t> [Accessed: 02 June 2022].</a:t>
            </a:r>
          </a:p>
          <a:p>
            <a:pPr>
              <a:spcAft>
                <a:spcPts val="0"/>
              </a:spcAft>
            </a:pPr>
            <a:r>
              <a:rPr lang="en-GB" sz="2300" dirty="0">
                <a:effectLst/>
                <a:latin typeface="Times New Roman" panose="02020603050405020304" pitchFamily="18" charset="0"/>
                <a:ea typeface="Times New Roman" panose="02020603050405020304" pitchFamily="18" charset="0"/>
              </a:rPr>
              <a:t> </a:t>
            </a:r>
          </a:p>
          <a:p>
            <a:pPr>
              <a:spcAft>
                <a:spcPts val="0"/>
              </a:spcAft>
            </a:pPr>
            <a:r>
              <a:rPr lang="en-GB" sz="2300" dirty="0">
                <a:effectLst/>
                <a:latin typeface="Times New Roman" panose="02020603050405020304" pitchFamily="18" charset="0"/>
                <a:ea typeface="Times New Roman" panose="02020603050405020304" pitchFamily="18" charset="0"/>
              </a:rPr>
              <a:t>Morgan, E. (2021). </a:t>
            </a:r>
            <a:r>
              <a:rPr lang="en-GB" sz="2300" i="1" dirty="0">
                <a:effectLst/>
                <a:latin typeface="Times New Roman" panose="02020603050405020304" pitchFamily="18" charset="0"/>
                <a:ea typeface="Times New Roman" panose="02020603050405020304" pitchFamily="18" charset="0"/>
              </a:rPr>
              <a:t>Written Statement: Sharing Patients Details in Wales.</a:t>
            </a:r>
            <a:r>
              <a:rPr lang="en-GB" sz="2300" dirty="0">
                <a:effectLst/>
                <a:latin typeface="Times New Roman" panose="02020603050405020304" pitchFamily="18" charset="0"/>
                <a:ea typeface="Times New Roman" panose="02020603050405020304" pitchFamily="18" charset="0"/>
              </a:rPr>
              <a:t> Online article available at: </a:t>
            </a:r>
            <a:r>
              <a:rPr lang="en-GB" sz="2300" u="sng" dirty="0">
                <a:solidFill>
                  <a:srgbClr val="0563C1"/>
                </a:solidFill>
                <a:effectLst/>
                <a:latin typeface="Times New Roman" panose="02020603050405020304" pitchFamily="18" charset="0"/>
                <a:ea typeface="Times New Roman" panose="02020603050405020304" pitchFamily="18" charset="0"/>
                <a:hlinkClick r:id="rId6"/>
              </a:rPr>
              <a:t>https://gov.wales/written-statement-sharing-patient-records-wales</a:t>
            </a:r>
            <a:r>
              <a:rPr lang="en-GB" sz="2300" dirty="0">
                <a:effectLst/>
                <a:latin typeface="Times New Roman" panose="02020603050405020304" pitchFamily="18" charset="0"/>
                <a:ea typeface="Times New Roman" panose="02020603050405020304" pitchFamily="18" charset="0"/>
              </a:rPr>
              <a:t> [Accessed 07 June 2022].</a:t>
            </a:r>
          </a:p>
          <a:p>
            <a:endParaRPr lang="en-GB" dirty="0"/>
          </a:p>
        </p:txBody>
      </p:sp>
    </p:spTree>
    <p:extLst>
      <p:ext uri="{BB962C8B-B14F-4D97-AF65-F5344CB8AC3E}">
        <p14:creationId xmlns:p14="http://schemas.microsoft.com/office/powerpoint/2010/main" val="1792008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5CF7E-6AE3-C015-43EE-835B46F572C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9CF8737-D43A-23F2-C5CB-A49B0C8FBC03}"/>
              </a:ext>
            </a:extLst>
          </p:cNvPr>
          <p:cNvSpPr>
            <a:spLocks noGrp="1"/>
          </p:cNvSpPr>
          <p:nvPr>
            <p:ph idx="1"/>
          </p:nvPr>
        </p:nvSpPr>
        <p:spPr/>
        <p:txBody>
          <a:bodyPr>
            <a:normAutofit fontScale="70000" lnSpcReduction="20000"/>
          </a:bodyPr>
          <a:lstStyle/>
          <a:p>
            <a:pPr>
              <a:spcAft>
                <a:spcPts val="0"/>
              </a:spcAft>
            </a:pPr>
            <a:r>
              <a:rPr lang="en-GB" sz="1800" dirty="0">
                <a:effectLst/>
                <a:latin typeface="Times New Roman" panose="02020603050405020304" pitchFamily="18" charset="0"/>
                <a:ea typeface="Times New Roman" panose="02020603050405020304" pitchFamily="18" charset="0"/>
              </a:rPr>
              <a:t>Health in Wales (2012). Sources of Data. Online article available at : </a:t>
            </a:r>
            <a:r>
              <a:rPr lang="en-GB" sz="1800" u="sng" dirty="0">
                <a:solidFill>
                  <a:srgbClr val="0563C1"/>
                </a:solidFill>
                <a:effectLst/>
                <a:latin typeface="Times New Roman" panose="02020603050405020304" pitchFamily="18" charset="0"/>
                <a:ea typeface="Times New Roman" panose="02020603050405020304" pitchFamily="18" charset="0"/>
                <a:hlinkClick r:id="rId2"/>
              </a:rPr>
              <a:t>http://www.wales.nhs.uk/statisticsanddata/sourcesofdata#:~:text=Welsh%20Government,-The%20Statistics%20Directorate&amp;text=The%20Welsh%20Health%20Survey%20is,that%20can%20affect%20people's%20healthh</a:t>
            </a:r>
            <a:r>
              <a:rPr lang="en-GB" sz="1800" dirty="0">
                <a:effectLst/>
                <a:latin typeface="Times New Roman" panose="02020603050405020304" pitchFamily="18" charset="0"/>
                <a:ea typeface="Times New Roman" panose="02020603050405020304" pitchFamily="18" charset="0"/>
              </a:rPr>
              <a:t> [Accessed 04 June 2022].</a:t>
            </a:r>
          </a:p>
          <a:p>
            <a:pPr>
              <a:spcAft>
                <a:spcPts val="0"/>
              </a:spcAft>
            </a:pPr>
            <a:r>
              <a:rPr lang="en-GB" sz="1800" dirty="0">
                <a:effectLst/>
                <a:latin typeface="Times New Roman" panose="02020603050405020304" pitchFamily="18" charset="0"/>
                <a:ea typeface="Times New Roman" panose="02020603050405020304" pitchFamily="18" charset="0"/>
              </a:rPr>
              <a:t> </a:t>
            </a:r>
          </a:p>
          <a:p>
            <a:pPr>
              <a:spcAft>
                <a:spcPts val="0"/>
              </a:spcAft>
            </a:pPr>
            <a:r>
              <a:rPr lang="en-GB" sz="1800" dirty="0">
                <a:effectLst/>
                <a:latin typeface="Times New Roman" panose="02020603050405020304" pitchFamily="18" charset="0"/>
                <a:ea typeface="Times New Roman" panose="02020603050405020304" pitchFamily="18" charset="0"/>
              </a:rPr>
              <a:t>Allison, L. K. (1987). </a:t>
            </a:r>
            <a:r>
              <a:rPr lang="en-GB" sz="1800" i="1" dirty="0">
                <a:effectLst/>
                <a:latin typeface="Times New Roman" panose="02020603050405020304" pitchFamily="18" charset="0"/>
                <a:ea typeface="Times New Roman" panose="02020603050405020304" pitchFamily="18" charset="0"/>
              </a:rPr>
              <a:t>Knowledge Acquisition for Expert Systems, </a:t>
            </a:r>
            <a:r>
              <a:rPr lang="en-GB" sz="1800" dirty="0">
                <a:effectLst/>
                <a:latin typeface="Times New Roman" panose="02020603050405020304" pitchFamily="18" charset="0"/>
                <a:ea typeface="Times New Roman" panose="02020603050405020304" pitchFamily="18" charset="0"/>
              </a:rPr>
              <a:t>p.1, Plenum Press N.Y.</a:t>
            </a:r>
          </a:p>
          <a:p>
            <a:pPr>
              <a:spcAft>
                <a:spcPts val="0"/>
              </a:spcAft>
            </a:pPr>
            <a:r>
              <a:rPr lang="en-GB" sz="1800" dirty="0">
                <a:effectLst/>
                <a:latin typeface="Times New Roman" panose="02020603050405020304" pitchFamily="18" charset="0"/>
                <a:ea typeface="Times New Roman" panose="02020603050405020304" pitchFamily="18" charset="0"/>
              </a:rPr>
              <a:t> </a:t>
            </a:r>
          </a:p>
          <a:p>
            <a:pPr>
              <a:spcAft>
                <a:spcPts val="0"/>
              </a:spcAft>
            </a:pPr>
            <a:r>
              <a:rPr lang="en-GB" sz="1800" dirty="0">
                <a:effectLst/>
                <a:latin typeface="Times New Roman" panose="02020603050405020304" pitchFamily="18" charset="0"/>
                <a:ea typeface="Times New Roman" panose="02020603050405020304" pitchFamily="18" charset="0"/>
              </a:rPr>
              <a:t>Julia </a:t>
            </a:r>
            <a:r>
              <a:rPr lang="en-GB" sz="1800" dirty="0" err="1">
                <a:effectLst/>
                <a:latin typeface="Times New Roman" panose="02020603050405020304" pitchFamily="18" charset="0"/>
                <a:ea typeface="Times New Roman" panose="02020603050405020304" pitchFamily="18" charset="0"/>
              </a:rPr>
              <a:t>Kollewe</a:t>
            </a:r>
            <a:r>
              <a:rPr lang="en-GB" sz="1800" dirty="0">
                <a:effectLst/>
                <a:latin typeface="Times New Roman" panose="02020603050405020304" pitchFamily="18" charset="0"/>
                <a:ea typeface="Times New Roman" panose="02020603050405020304" pitchFamily="18" charset="0"/>
              </a:rPr>
              <a:t> (2019). NHS Data. Online article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3"/>
              </a:rPr>
              <a:t>https://www.theguardian.com/society/2019/jun/10/nhs-data-google-alphabet-tech-drug-firms</a:t>
            </a:r>
            <a:r>
              <a:rPr lang="en-GB" sz="1800" dirty="0">
                <a:effectLst/>
                <a:latin typeface="Times New Roman" panose="02020603050405020304" pitchFamily="18" charset="0"/>
                <a:ea typeface="Times New Roman" panose="02020603050405020304" pitchFamily="18" charset="0"/>
              </a:rPr>
              <a:t>  [Accessed 03 June 2022].</a:t>
            </a:r>
          </a:p>
          <a:p>
            <a:pPr>
              <a:spcAft>
                <a:spcPts val="0"/>
              </a:spcAft>
            </a:pPr>
            <a:r>
              <a:rPr lang="en-GB" sz="1800" dirty="0">
                <a:effectLst/>
                <a:latin typeface="Times New Roman" panose="02020603050405020304" pitchFamily="18" charset="0"/>
                <a:ea typeface="Times New Roman" panose="02020603050405020304" pitchFamily="18" charset="0"/>
              </a:rPr>
              <a:t> </a:t>
            </a:r>
          </a:p>
          <a:p>
            <a:pPr>
              <a:spcAft>
                <a:spcPts val="0"/>
              </a:spcAft>
            </a:pPr>
            <a:r>
              <a:rPr lang="en-GB" sz="1800" dirty="0">
                <a:effectLst/>
                <a:latin typeface="Times New Roman" panose="02020603050405020304" pitchFamily="18" charset="0"/>
                <a:ea typeface="Times New Roman" panose="02020603050405020304" pitchFamily="18" charset="0"/>
              </a:rPr>
              <a:t>NHS WALES UK (2019). NHS Wales Information Governance Policy. Online article 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4"/>
              </a:rPr>
              <a:t>http://www.wales.nhs.uk/sites3/Documents/950/All%20Wales%20Information%20Governance%20Policy%20v1.pdff</a:t>
            </a:r>
            <a:r>
              <a:rPr lang="en-GB" sz="1800" dirty="0">
                <a:effectLst/>
                <a:latin typeface="Times New Roman" panose="02020603050405020304" pitchFamily="18" charset="0"/>
                <a:ea typeface="Times New Roman" panose="02020603050405020304" pitchFamily="18" charset="0"/>
              </a:rPr>
              <a:t>  [Accessed 07 June 2022].</a:t>
            </a:r>
          </a:p>
          <a:p>
            <a:pPr>
              <a:spcAft>
                <a:spcPts val="0"/>
              </a:spcAft>
            </a:pPr>
            <a:r>
              <a:rPr lang="en-GB" sz="1800" dirty="0">
                <a:effectLst/>
                <a:latin typeface="Times New Roman" panose="02020603050405020304" pitchFamily="18" charset="0"/>
                <a:ea typeface="Times New Roman" panose="02020603050405020304" pitchFamily="18" charset="0"/>
              </a:rPr>
              <a:t> </a:t>
            </a:r>
          </a:p>
          <a:p>
            <a:endParaRPr lang="en-GB" dirty="0"/>
          </a:p>
        </p:txBody>
      </p:sp>
    </p:spTree>
    <p:extLst>
      <p:ext uri="{BB962C8B-B14F-4D97-AF65-F5344CB8AC3E}">
        <p14:creationId xmlns:p14="http://schemas.microsoft.com/office/powerpoint/2010/main" val="991271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38395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88F8D3E2-BA16-6385-204F-1D250ED4C3B5}"/>
              </a:ext>
            </a:extLst>
          </p:cNvPr>
          <p:cNvSpPr txBox="1"/>
          <p:nvPr/>
        </p:nvSpPr>
        <p:spPr>
          <a:xfrm>
            <a:off x="435869" y="640080"/>
            <a:ext cx="3659246" cy="286269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spc="-50" dirty="0">
                <a:solidFill>
                  <a:srgbClr val="FFFFFF"/>
                </a:solidFill>
                <a:latin typeface="+mj-lt"/>
                <a:ea typeface="+mj-ea"/>
                <a:cs typeface="+mj-cs"/>
              </a:rPr>
              <a:t>THANKS FOR YOUR TIME</a:t>
            </a:r>
          </a:p>
        </p:txBody>
      </p:sp>
      <p:cxnSp>
        <p:nvCxnSpPr>
          <p:cNvPr id="19" name="Straight Connector 18">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Picture 5" descr="A person sitting at a desk&#10;&#10;Description automatically generated with medium confidence">
            <a:extLst>
              <a:ext uri="{FF2B5EF4-FFF2-40B4-BE49-F238E27FC236}">
                <a16:creationId xmlns:a16="http://schemas.microsoft.com/office/drawing/2014/main" id="{FF836652-2961-F797-E759-08AFEBCF48C9}"/>
              </a:ext>
            </a:extLst>
          </p:cNvPr>
          <p:cNvPicPr>
            <a:picLocks noChangeAspect="1"/>
          </p:cNvPicPr>
          <p:nvPr/>
        </p:nvPicPr>
        <p:blipFill>
          <a:blip r:embed="rId2"/>
          <a:stretch>
            <a:fillRect/>
          </a:stretch>
        </p:blipFill>
        <p:spPr>
          <a:xfrm>
            <a:off x="5476717" y="640080"/>
            <a:ext cx="5886902" cy="5577840"/>
          </a:xfrm>
          <a:prstGeom prst="rect">
            <a:avLst/>
          </a:prstGeom>
          <a:ln>
            <a:noFill/>
          </a:ln>
          <a:effectLst>
            <a:softEdge rad="112500"/>
          </a:effectLst>
        </p:spPr>
      </p:pic>
    </p:spTree>
    <p:extLst>
      <p:ext uri="{BB962C8B-B14F-4D97-AF65-F5344CB8AC3E}">
        <p14:creationId xmlns:p14="http://schemas.microsoft.com/office/powerpoint/2010/main" val="955264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25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{93451CCA-C717-4280-9554-9BF6A4EE7C10}tf11437505_win32</Template>
  <TotalTime>78</TotalTime>
  <Words>1018</Words>
  <Application>Microsoft Office PowerPoint</Application>
  <PresentationFormat>Widescreen</PresentationFormat>
  <Paragraphs>67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Georgia Pro Cond Light</vt:lpstr>
      <vt:lpstr>Speak Pro</vt:lpstr>
      <vt:lpstr>Symbol</vt:lpstr>
      <vt:lpstr>Times New Roman</vt:lpstr>
      <vt:lpstr>RetrospectVTI</vt:lpstr>
      <vt:lpstr>Knowledge acquisition at NHS Wales</vt:lpstr>
      <vt:lpstr>Knowledge: definitions</vt:lpstr>
      <vt:lpstr>Explicit knowledge  &amp;  Tacit knowledge</vt:lpstr>
      <vt:lpstr>NHS Wales knowledge acquisition process</vt:lpstr>
      <vt:lpstr>  Where does NHS Wales get data/information/knowledge from?  </vt:lpstr>
      <vt:lpstr>How does NHS Wales ensure this is accurate/up-to-date/reliable? </vt:lpstr>
      <vt:lpstr>Does NHS Wales use internal or external sources, or both?  </vt:lpstr>
      <vt:lpstr>Is knowledge valued/given high currency in the organisation?  </vt:lpstr>
      <vt:lpstr>Comparative element:  </vt:lpstr>
      <vt:lpstr>References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acquisition at NHS Wales</dc:title>
  <dc:creator>Ben</dc:creator>
  <cp:lastModifiedBy>Ben</cp:lastModifiedBy>
  <cp:revision>7</cp:revision>
  <dcterms:created xsi:type="dcterms:W3CDTF">2022-06-07T18:11:14Z</dcterms:created>
  <dcterms:modified xsi:type="dcterms:W3CDTF">2022-06-07T19:29:38Z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