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Default Extension="jpeg" ContentType="image/jpeg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16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76" r:id="rId1"/>
  </p:sldMasterIdLst>
  <p:sldIdLst>
    <p:sldId id="256" r:id="rId2"/>
    <p:sldId id="257" r:id="rId3"/>
    <p:sldId id="304" r:id="rId4"/>
    <p:sldId id="305" r:id="rId5"/>
    <p:sldId id="306" r:id="rId6"/>
    <p:sldId id="307" r:id="rId7"/>
    <p:sldId id="308" r:id="rId8"/>
    <p:sldId id="309" r:id="rId9"/>
    <p:sldId id="286" r:id="rId10"/>
    <p:sldId id="287" r:id="rId11"/>
    <p:sldId id="288" r:id="rId12"/>
    <p:sldId id="289" r:id="rId13"/>
    <p:sldId id="290" r:id="rId14"/>
    <p:sldId id="312" r:id="rId15"/>
    <p:sldId id="315" r:id="rId16"/>
    <p:sldId id="291" r:id="rId17"/>
    <p:sldId id="313" r:id="rId18"/>
    <p:sldId id="292" r:id="rId19"/>
    <p:sldId id="314" r:id="rId20"/>
    <p:sldId id="294" r:id="rId21"/>
    <p:sldId id="295" r:id="rId22"/>
    <p:sldId id="296" r:id="rId23"/>
    <p:sldId id="297" r:id="rId24"/>
    <p:sldId id="298" r:id="rId25"/>
    <p:sldId id="301" r:id="rId26"/>
    <p:sldId id="302" r:id="rId27"/>
    <p:sldId id="303" r:id="rId28"/>
    <p:sldId id="311" r:id="rId29"/>
    <p:sldId id="310" r:id="rId30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68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3221613-FC8C-C44B-BFBE-147BDD7921BC}" type="datetimeFigureOut">
              <a:rPr lang="en-GB" smtClean="0"/>
              <a:pPr/>
              <a:t>12/1/14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urvivalinternational.org/tribes/isolatedpe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Media and New Technologies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522" y="3359677"/>
            <a:ext cx="5401994" cy="30221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dirty="0" smtClean="0">
                <a:latin typeface="Times New Roman"/>
                <a:ea typeface="Cambria"/>
                <a:cs typeface="Times New Roman"/>
              </a:rPr>
              <a:t/>
            </a:r>
            <a:br>
              <a:rPr lang="en-GB" dirty="0" smtClean="0">
                <a:latin typeface="Times New Roman"/>
                <a:ea typeface="Cambria"/>
                <a:cs typeface="Times New Roman"/>
              </a:rPr>
            </a:br>
            <a:r>
              <a:rPr lang="en-GB" dirty="0" smtClean="0">
                <a:ea typeface="Cambria"/>
                <a:cs typeface="Times New Roman"/>
              </a:rPr>
              <a:t>Key Themes </a:t>
            </a:r>
            <a:r>
              <a:rPr lang="en-GB" dirty="0" smtClean="0">
                <a:latin typeface="Times New Roman"/>
                <a:ea typeface="Cambria"/>
                <a:cs typeface="Times New Roman"/>
              </a:rPr>
              <a:t/>
            </a:r>
            <a:br>
              <a:rPr lang="en-GB" dirty="0" smtClean="0">
                <a:latin typeface="Times New Roman"/>
                <a:ea typeface="Cambria"/>
                <a:cs typeface="Times New Roman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65080"/>
            <a:ext cx="7610476" cy="3503820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The politics of new media production</a:t>
            </a:r>
          </a:p>
          <a:p>
            <a:pPr lvl="0"/>
            <a:r>
              <a:rPr lang="en-GB" dirty="0" smtClean="0"/>
              <a:t>How is global media consumed </a:t>
            </a:r>
          </a:p>
          <a:p>
            <a:pPr lvl="0"/>
            <a:r>
              <a:rPr lang="en-GB" dirty="0" smtClean="0"/>
              <a:t>How are new technologies appropriated by marginalised groups</a:t>
            </a:r>
          </a:p>
          <a:p>
            <a:pPr lvl="1"/>
            <a:r>
              <a:rPr lang="en-GB" dirty="0" smtClean="0"/>
              <a:t>And at what cost? </a:t>
            </a:r>
          </a:p>
          <a:p>
            <a:r>
              <a:rPr lang="en-GB" dirty="0" smtClean="0"/>
              <a:t> What can the production and consumption of new media technologies tell us about the processes of </a:t>
            </a:r>
            <a:r>
              <a:rPr lang="en-GB" dirty="0" err="1" smtClean="0"/>
              <a:t>deterritorialization</a:t>
            </a:r>
            <a:r>
              <a:rPr lang="en-GB" dirty="0" smtClean="0"/>
              <a:t> and the (</a:t>
            </a:r>
            <a:r>
              <a:rPr lang="en-GB" dirty="0" err="1" smtClean="0"/>
              <a:t>re)embedding</a:t>
            </a:r>
            <a:r>
              <a:rPr lang="en-GB" dirty="0" smtClean="0"/>
              <a:t> of place</a:t>
            </a:r>
          </a:p>
          <a:p>
            <a:endParaRPr lang="en-GB" dirty="0" smtClean="0"/>
          </a:p>
          <a:p>
            <a:pPr lvl="0"/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Contemporary Globalisation </a:t>
            </a:r>
          </a:p>
        </p:txBody>
      </p:sp>
      <p:sp>
        <p:nvSpPr>
          <p:cNvPr id="24579" name="Content Placeholder 5"/>
          <p:cNvSpPr>
            <a:spLocks noGrp="1"/>
          </p:cNvSpPr>
          <p:nvPr>
            <p:ph idx="1"/>
          </p:nvPr>
        </p:nvSpPr>
        <p:spPr>
          <a:xfrm>
            <a:off x="1114425" y="2763838"/>
            <a:ext cx="7610475" cy="3267075"/>
          </a:xfrm>
        </p:spPr>
        <p:txBody>
          <a:bodyPr/>
          <a:lstStyle/>
          <a:p>
            <a:r>
              <a:rPr lang="en-GB" dirty="0" smtClean="0"/>
              <a:t>‘</a:t>
            </a:r>
            <a:r>
              <a:rPr lang="en-GB" dirty="0" smtClean="0">
                <a:solidFill>
                  <a:srgbClr val="FF0000"/>
                </a:solidFill>
              </a:rPr>
              <a:t>the </a:t>
            </a:r>
            <a:r>
              <a:rPr lang="en-GB" b="1" dirty="0" smtClean="0">
                <a:solidFill>
                  <a:srgbClr val="FF0000"/>
                </a:solidFill>
              </a:rPr>
              <a:t>intensification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of global interconnectedness, suggesting a world full of movement and mixture, contact and linkages, and persistent cultural interaction and exchange’ (</a:t>
            </a:r>
            <a:r>
              <a:rPr lang="en-GB" dirty="0" err="1" smtClean="0"/>
              <a:t>Inda</a:t>
            </a:r>
            <a:r>
              <a:rPr lang="en-GB" dirty="0" smtClean="0"/>
              <a:t> &amp; Rosaldo 2002: 2) </a:t>
            </a:r>
          </a:p>
          <a:p>
            <a:r>
              <a:rPr lang="en-GB" dirty="0" smtClean="0"/>
              <a:t>‘</a:t>
            </a:r>
            <a:r>
              <a:rPr lang="en-GB" dirty="0" smtClean="0">
                <a:solidFill>
                  <a:srgbClr val="FF0000"/>
                </a:solidFill>
              </a:rPr>
              <a:t>the</a:t>
            </a:r>
            <a:r>
              <a:rPr lang="en-GB" b="1" dirty="0" smtClean="0">
                <a:solidFill>
                  <a:srgbClr val="FF0000"/>
                </a:solidFill>
              </a:rPr>
              <a:t> intensification </a:t>
            </a:r>
            <a:r>
              <a:rPr lang="en-GB" dirty="0" smtClean="0"/>
              <a:t>of world-wide social relations which link distant localities in such a way that local happenings are shaped by events occurring many miles away and vice-versa’ (</a:t>
            </a:r>
            <a:r>
              <a:rPr lang="en-GB" dirty="0" err="1" smtClean="0"/>
              <a:t>Giddens</a:t>
            </a:r>
            <a:r>
              <a:rPr lang="en-GB" dirty="0" smtClean="0"/>
              <a:t> 1990: 64)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‘Intensification’ 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340429"/>
            <a:ext cx="3565525" cy="3936546"/>
          </a:xfrm>
        </p:spPr>
        <p:txBody>
          <a:bodyPr/>
          <a:lstStyle/>
          <a:p>
            <a:r>
              <a:rPr lang="en-GB" dirty="0" smtClean="0"/>
              <a:t>Intensification defines contemporary globalisation</a:t>
            </a:r>
          </a:p>
          <a:p>
            <a:r>
              <a:rPr lang="en-GB" dirty="0" smtClean="0"/>
              <a:t>New technologies</a:t>
            </a:r>
          </a:p>
          <a:p>
            <a:pPr lvl="1"/>
            <a:r>
              <a:rPr lang="en-GB" dirty="0" smtClean="0"/>
              <a:t>Telephones, satellites and the internet</a:t>
            </a:r>
          </a:p>
          <a:p>
            <a:pPr lvl="1"/>
            <a:r>
              <a:rPr lang="en-GB" dirty="0" smtClean="0"/>
              <a:t>Instantaneous lines of communication across space</a:t>
            </a:r>
          </a:p>
          <a:p>
            <a:pPr lvl="1"/>
            <a:r>
              <a:rPr lang="en-GB" dirty="0" smtClean="0"/>
              <a:t>Enable participation in global events</a:t>
            </a:r>
          </a:p>
        </p:txBody>
      </p:sp>
      <p:sp>
        <p:nvSpPr>
          <p:cNvPr id="25604" name="Content Placeholder 3"/>
          <p:cNvSpPr>
            <a:spLocks noGrp="1"/>
          </p:cNvSpPr>
          <p:nvPr>
            <p:ph sz="half" idx="2"/>
          </p:nvPr>
        </p:nvSpPr>
        <p:spPr>
          <a:xfrm>
            <a:off x="5148263" y="2595563"/>
            <a:ext cx="3565525" cy="3681412"/>
          </a:xfrm>
        </p:spPr>
        <p:txBody>
          <a:bodyPr/>
          <a:lstStyle/>
          <a:p>
            <a:endParaRPr lang="en-GB"/>
          </a:p>
        </p:txBody>
      </p:sp>
      <p:pic>
        <p:nvPicPr>
          <p:cNvPr id="25605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2300" y="2038350"/>
            <a:ext cx="3162300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25" y="4202113"/>
            <a:ext cx="3314700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1125" y="2838450"/>
            <a:ext cx="2682875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Space Time Compression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316163"/>
            <a:ext cx="3565525" cy="3960812"/>
          </a:xfrm>
        </p:spPr>
        <p:txBody>
          <a:bodyPr/>
          <a:lstStyle/>
          <a:p>
            <a:r>
              <a:rPr lang="en-GB" dirty="0" smtClean="0"/>
              <a:t>Harvey in </a:t>
            </a:r>
            <a:r>
              <a:rPr lang="en-GB" dirty="0" err="1" smtClean="0"/>
              <a:t>Inda</a:t>
            </a:r>
            <a:r>
              <a:rPr lang="en-GB" dirty="0" smtClean="0"/>
              <a:t> &amp; Rosaldo (2002: 6)</a:t>
            </a:r>
          </a:p>
          <a:p>
            <a:r>
              <a:rPr lang="en-GB" dirty="0" smtClean="0"/>
              <a:t>Almost instant interactions with other people across time and space</a:t>
            </a:r>
          </a:p>
          <a:p>
            <a:r>
              <a:rPr lang="en-GB" dirty="0" smtClean="0"/>
              <a:t>Experience geographically distant events</a:t>
            </a:r>
          </a:p>
          <a:p>
            <a:r>
              <a:rPr lang="en-GB" dirty="0" smtClean="0"/>
              <a:t>We are ‘there’ as it happens</a:t>
            </a:r>
          </a:p>
          <a:p>
            <a:r>
              <a:rPr lang="en-GB" dirty="0" smtClean="0"/>
              <a:t>24hr news culture</a:t>
            </a:r>
          </a:p>
        </p:txBody>
      </p:sp>
      <p:sp>
        <p:nvSpPr>
          <p:cNvPr id="26628" name="Content Placeholder 3"/>
          <p:cNvSpPr>
            <a:spLocks noGrp="1"/>
          </p:cNvSpPr>
          <p:nvPr>
            <p:ph sz="half" idx="2"/>
          </p:nvPr>
        </p:nvSpPr>
        <p:spPr>
          <a:xfrm>
            <a:off x="5148263" y="2595563"/>
            <a:ext cx="3565525" cy="3681412"/>
          </a:xfrm>
        </p:spPr>
        <p:txBody>
          <a:bodyPr/>
          <a:lstStyle/>
          <a:p>
            <a:endParaRPr lang="en-GB"/>
          </a:p>
        </p:txBody>
      </p:sp>
      <p:pic>
        <p:nvPicPr>
          <p:cNvPr id="26629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2038350"/>
            <a:ext cx="34925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2863" y="4362450"/>
            <a:ext cx="3517900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Disembedding Mechanisms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114424" y="2350480"/>
            <a:ext cx="7610476" cy="3915849"/>
          </a:xfrm>
        </p:spPr>
        <p:txBody>
          <a:bodyPr>
            <a:normAutofit/>
          </a:bodyPr>
          <a:lstStyle/>
          <a:p>
            <a:r>
              <a:rPr lang="en-GB" dirty="0" err="1" smtClean="0"/>
              <a:t>Giddens</a:t>
            </a:r>
            <a:r>
              <a:rPr lang="en-GB" dirty="0" smtClean="0"/>
              <a:t> (1991: 18)</a:t>
            </a:r>
          </a:p>
          <a:p>
            <a:r>
              <a:rPr lang="en-GB" dirty="0" err="1" smtClean="0"/>
              <a:t>Disembed</a:t>
            </a:r>
            <a:r>
              <a:rPr lang="en-GB" dirty="0" smtClean="0"/>
              <a:t> us from a sense of being tied to a local context</a:t>
            </a:r>
          </a:p>
          <a:p>
            <a:r>
              <a:rPr lang="en-GB" dirty="0" smtClean="0"/>
              <a:t>Create new economic and social relations</a:t>
            </a:r>
          </a:p>
          <a:p>
            <a:r>
              <a:rPr lang="en-GB" dirty="0" smtClean="0"/>
              <a:t>Old notions of belonging become eroded and new ones are created</a:t>
            </a:r>
          </a:p>
          <a:p>
            <a:r>
              <a:rPr lang="en-GB" dirty="0" smtClean="0"/>
              <a:t>Engage with a multiplicity of different cultural and social systems which transcend established geo-political boundaries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25" y="2038256"/>
            <a:ext cx="3721100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1932" y="3843420"/>
            <a:ext cx="34925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4432" y="2325770"/>
            <a:ext cx="3213100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707571"/>
            <a:ext cx="8913813" cy="133068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TV Audiences and Virtual Networks as ‘Imagined Communities’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Are new technologies alienating?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8995" y="2874395"/>
            <a:ext cx="3385005" cy="34460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95562"/>
            <a:ext cx="3048000" cy="34460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098" y="4597400"/>
            <a:ext cx="3004598" cy="2260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3441" y="2038256"/>
            <a:ext cx="3365500" cy="2413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Observation &amp; Mediation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1114424" y="2576286"/>
            <a:ext cx="7610476" cy="344714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dirty="0" smtClean="0"/>
              <a:t>New information technologies have radically altered the nature of social engagement</a:t>
            </a:r>
          </a:p>
          <a:p>
            <a:pPr eaLnBrk="1" hangingPunct="1"/>
            <a:r>
              <a:rPr lang="en-GB" dirty="0" smtClean="0"/>
              <a:t>But how does ‘place’ continue to play a role?</a:t>
            </a:r>
          </a:p>
          <a:p>
            <a:pPr lvl="1"/>
            <a:r>
              <a:rPr lang="en-GB" dirty="0" smtClean="0"/>
              <a:t>Availability of access</a:t>
            </a:r>
          </a:p>
          <a:p>
            <a:pPr lvl="1"/>
            <a:r>
              <a:rPr lang="en-GB" dirty="0" smtClean="0"/>
              <a:t>Political and economic relations of media production </a:t>
            </a:r>
          </a:p>
          <a:p>
            <a:pPr eaLnBrk="1" hangingPunct="1"/>
            <a:r>
              <a:rPr lang="en-GB" dirty="0" smtClean="0"/>
              <a:t>The ways cultures and events are represented are often highly mediated and directed</a:t>
            </a:r>
          </a:p>
          <a:p>
            <a:pPr eaLnBrk="1" hangingPunct="1"/>
            <a:r>
              <a:rPr lang="en-GB" dirty="0" smtClean="0"/>
              <a:t>Growing dominance of western-dominated media; cultural imperialism and cultural homogeneity?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ea typeface="+mj-ea"/>
                <a:cs typeface="+mj-cs"/>
              </a:rPr>
              <a:t>Globalisation as a one-way street? </a:t>
            </a:r>
            <a:endParaRPr lang="en-GB" dirty="0">
              <a:ea typeface="+mj-ea"/>
              <a:cs typeface="+mj-cs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1114424" y="2394278"/>
            <a:ext cx="7610476" cy="3872051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dirty="0" smtClean="0"/>
              <a:t>US export of TV programmes and the lack of reciprocal arrangements</a:t>
            </a:r>
          </a:p>
          <a:p>
            <a:pPr eaLnBrk="1" hangingPunct="1"/>
            <a:r>
              <a:rPr lang="en-GB" dirty="0" smtClean="0"/>
              <a:t>Adoption of Western values? </a:t>
            </a:r>
          </a:p>
          <a:p>
            <a:pPr lvl="1" eaLnBrk="1" hangingPunct="1"/>
            <a:r>
              <a:rPr lang="en-GB" dirty="0" smtClean="0"/>
              <a:t>The desire to be ‘modern’ </a:t>
            </a:r>
          </a:p>
          <a:p>
            <a:pPr lvl="1" eaLnBrk="1" hangingPunct="1"/>
            <a:r>
              <a:rPr lang="en-GB" dirty="0" smtClean="0"/>
              <a:t>Dichotomy between modernity ‘The West’ and tradition ‘the Other/the Rest’</a:t>
            </a:r>
          </a:p>
          <a:p>
            <a:pPr eaLnBrk="1" hangingPunct="1"/>
            <a:r>
              <a:rPr lang="en-GB" dirty="0" smtClean="0"/>
              <a:t>Media as a form of social control</a:t>
            </a:r>
          </a:p>
          <a:p>
            <a:pPr lvl="1"/>
            <a:r>
              <a:rPr lang="en-GB" dirty="0" smtClean="0"/>
              <a:t> but ‘if the whole world is watching, are we all watching the same world?’</a:t>
            </a:r>
          </a:p>
          <a:p>
            <a:pPr lvl="1"/>
            <a:r>
              <a:rPr lang="en-GB" dirty="0" smtClean="0"/>
              <a:t>Ways in which non-Western cultures consume, watch, interpret and position Western media presents a more complex picture</a:t>
            </a:r>
          </a:p>
          <a:p>
            <a:pPr lvl="1">
              <a:buNone/>
            </a:pPr>
            <a:endParaRPr lang="en-GB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The Iraq War Never Happened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24hr News Society and News programming as a competitive market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CNN’s coverage of the 1991 Gulf War led to a massive increase in fees for screening commercials (rising from $3,500 to $20,000)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Impartial reporting is problematic; the pressure is on for increasingly sensationalised and partial stories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CNN established themselves as ‘the voice’ of the 1991 Gulf War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Other voices thus lost their legitimacy 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Al Jazeera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5" y="2038350"/>
            <a:ext cx="7610475" cy="4227513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Channel was vilified for;</a:t>
            </a:r>
          </a:p>
          <a:p>
            <a:pPr lvl="1" eaLnBrk="1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232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showing graphic images of actual human suffering</a:t>
            </a:r>
          </a:p>
          <a:p>
            <a:pPr lvl="1" eaLnBrk="1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232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screening footage of captured US soldiers being interviewed by the Iraqi media.</a:t>
            </a:r>
          </a:p>
          <a:p>
            <a:pPr eaLnBrk="1" fontAlgn="auto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Condemned by the allied forces as being the mouthpiece of Saddam Hussein</a:t>
            </a:r>
          </a:p>
          <a:p>
            <a:pPr eaLnBrk="1" fontAlgn="auto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Condemned by the Iraqi regime as the mouthpiece of American imperialism. </a:t>
            </a:r>
          </a:p>
          <a:p>
            <a:pPr eaLnBrk="1" fontAlgn="auto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Their approach represented a shift in reporting of the Iraq war </a:t>
            </a:r>
          </a:p>
          <a:p>
            <a:pPr lvl="1" eaLnBrk="1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demonstrated the human cost of the conflict  -  a cost that Western news agencies had obscured by showing the war as being akin to a vast, </a:t>
            </a:r>
            <a:r>
              <a:rPr lang="en-GB" sz="2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technologised</a:t>
            </a:r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 and dehumanised computer game in which no one was really hurt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ea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Baudrillard (1995)</a:t>
            </a:r>
          </a:p>
        </p:txBody>
      </p:sp>
      <p:sp>
        <p:nvSpPr>
          <p:cNvPr id="4608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‘Hyper-reality’ and simulation </a:t>
            </a:r>
          </a:p>
          <a:p>
            <a:pPr eaLnBrk="1" hangingPunct="1"/>
            <a:r>
              <a:rPr lang="en-GB" dirty="0" smtClean="0"/>
              <a:t>The reality of the war had been replaced by a 'copy' war that is delivered to televisions across the world where no fighting is taking place. </a:t>
            </a:r>
          </a:p>
          <a:p>
            <a:pPr eaLnBrk="1" hangingPunct="1"/>
            <a:endParaRPr lang="en-GB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043" y="2388802"/>
            <a:ext cx="2260600" cy="3581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095" y="798990"/>
            <a:ext cx="4130665" cy="547798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America was engaged in an illusion that it was fighting, much as the mind engages with a video game</a:t>
            </a:r>
          </a:p>
          <a:p>
            <a:r>
              <a:rPr lang="en-GB" sz="2000" dirty="0" smtClean="0"/>
              <a:t>While the combat may have been real, only a few people experienced it and they were on the other side of the world.</a:t>
            </a:r>
          </a:p>
          <a:p>
            <a:r>
              <a:rPr lang="en-GB" sz="2000" dirty="0" smtClean="0"/>
              <a:t> The 'war' that was broadcast on television, and therefore the war as it was understood by the majority of people, was not actually ‘real’.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948" y="4117975"/>
            <a:ext cx="3759200" cy="2159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1898" y="798990"/>
            <a:ext cx="3543300" cy="27247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706" y="1302273"/>
            <a:ext cx="7046845" cy="427017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14425" y="860451"/>
            <a:ext cx="7610475" cy="54054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American soldiers fought solely within the system of military technology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face-to-face combat was much less in relation to earlier conflicts.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The video screen-mediated concept of the precision strike became an advertisement for American technology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an advertisement for military hardware.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The problematic element in this is that the actual deaths involved were obfuscated.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We were being presented with was a ‘authorised’, ‘clean’, sanitised and simulated version of the actual war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Video Game War?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731" y="2595563"/>
            <a:ext cx="4315030" cy="36814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000" dirty="0" smtClean="0"/>
              <a:t>Both the Iraqis and the Pentagon ran computer simulation models of their respective strategies before implementing them.</a:t>
            </a:r>
          </a:p>
          <a:p>
            <a:pPr lvl="1">
              <a:defRPr/>
            </a:pPr>
            <a:r>
              <a:rPr lang="en-GB" sz="2000" dirty="0" smtClean="0"/>
              <a:t>Rather than represent something that happens in the real world, simulation calls actual events into being according to its models .</a:t>
            </a:r>
          </a:p>
          <a:p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3694" y="2595563"/>
            <a:ext cx="3810000" cy="341649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5" y="2278063"/>
            <a:ext cx="7610475" cy="3987800"/>
          </a:xfrm>
        </p:spPr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35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War is much about media and communications as it is about actual physical conflict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2118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military force exerts control over geographical space only insofar as it is able to cast a network of communication over that space.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2118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the military controls public information about war through journalists, news channels, etc. </a:t>
            </a:r>
          </a:p>
          <a:p>
            <a:pPr lvl="2"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118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 ‘embeds’ as a joint Western media-military strategy.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235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Both Gulf Wars occurred in an ‘imaginary’ place which presented Western viewers with an </a:t>
            </a:r>
            <a:r>
              <a:rPr lang="en-GB" sz="2353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orientalist</a:t>
            </a:r>
            <a:r>
              <a:rPr lang="en-GB" sz="235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  <a:t> fantasy of  fanatical and dehumanised Arabs, contrasted with the CGI and Hollywood heroics of the the Allied forces.</a:t>
            </a:r>
            <a:br>
              <a:rPr lang="en-GB" sz="235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Times New Roman"/>
                <a:cs typeface="Arial"/>
              </a:rPr>
            </a:br>
            <a:endParaRPr lang="en-GB" sz="2353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Media Set the Agenda for War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731" y="2395176"/>
            <a:ext cx="6993652" cy="376155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Soap Operas in Egypt 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1114424" y="2379680"/>
            <a:ext cx="7610476" cy="3357828"/>
          </a:xfrm>
        </p:spPr>
        <p:txBody>
          <a:bodyPr/>
          <a:lstStyle/>
          <a:p>
            <a:pPr eaLnBrk="1" hangingPunct="1"/>
            <a:r>
              <a:rPr lang="en-GB" dirty="0" smtClean="0"/>
              <a:t>Is the global media driven by the West? </a:t>
            </a:r>
          </a:p>
          <a:p>
            <a:pPr eaLnBrk="1" hangingPunct="1"/>
            <a:r>
              <a:rPr lang="en-GB" dirty="0" smtClean="0"/>
              <a:t>Abu-</a:t>
            </a:r>
            <a:r>
              <a:rPr lang="en-GB" dirty="0" err="1" smtClean="0"/>
              <a:t>Lughod</a:t>
            </a:r>
            <a:r>
              <a:rPr lang="en-GB" dirty="0" smtClean="0"/>
              <a:t> (2002) argues that, in Egypt, TV is related to modernisation, but audiences are not passive</a:t>
            </a:r>
          </a:p>
          <a:p>
            <a:pPr eaLnBrk="1" hangingPunct="1"/>
            <a:r>
              <a:rPr lang="en-GB" dirty="0" smtClean="0"/>
              <a:t>Situated and local readings differed significantly from producers’ intended message</a:t>
            </a:r>
          </a:p>
          <a:p>
            <a:pPr eaLnBrk="1" hangingPunct="1"/>
            <a:r>
              <a:rPr lang="en-GB" dirty="0" smtClean="0"/>
              <a:t>Comparison of the Bold and the Beautiful (a USA import)  and </a:t>
            </a:r>
            <a:r>
              <a:rPr lang="en-GB" dirty="0" err="1" smtClean="0"/>
              <a:t>Hilmiyya</a:t>
            </a:r>
            <a:r>
              <a:rPr lang="en-GB" dirty="0" smtClean="0"/>
              <a:t> Nights (a ‘nationalist, Egyptian serial).</a:t>
            </a:r>
          </a:p>
          <a:p>
            <a:pPr eaLnBrk="1" hangingPunct="1"/>
            <a:endParaRPr lang="en-GB" dirty="0" smtClean="0"/>
          </a:p>
          <a:p>
            <a:pPr eaLnBrk="1" hangingPunct="1"/>
            <a:endParaRPr lang="en-GB" b="1" dirty="0" smtClean="0"/>
          </a:p>
          <a:p>
            <a:pPr eaLnBrk="1" hangingPunct="1"/>
            <a:endParaRPr lang="en-GB" b="1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0288" y="268288"/>
            <a:ext cx="39306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0938" y="268288"/>
            <a:ext cx="318770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73238" y="2820988"/>
            <a:ext cx="318770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60938" y="2820988"/>
            <a:ext cx="4183062" cy="345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0" y="4918075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>
                <a:latin typeface="Century Gothic" charset="0"/>
              </a:rPr>
              <a:t>http://www.atvtoday.co.uk/index.php?option=com_content&amp;view=article&amp;id=758:a-few-memorable-moments-from-the-bold-and-the-beautiful&amp;catid=14:eyespy&amp;Itemid=19</a:t>
            </a:r>
            <a:endParaRPr lang="en-GB">
              <a:latin typeface="Century Gothic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0" y="1176338"/>
            <a:ext cx="8913813" cy="971550"/>
          </a:xfrm>
        </p:spPr>
        <p:txBody>
          <a:bodyPr/>
          <a:lstStyle/>
          <a:p>
            <a:pPr eaLnBrk="1" hangingPunct="1"/>
            <a:r>
              <a:rPr lang="en-GB" smtClean="0"/>
              <a:t>The Attraction of </a:t>
            </a:r>
            <a:r>
              <a:rPr lang="en-GB" i="1" smtClean="0"/>
              <a:t>Hilmiyya Nights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1114425" y="2559050"/>
            <a:ext cx="7610475" cy="3706813"/>
          </a:xfrm>
        </p:spPr>
        <p:txBody>
          <a:bodyPr/>
          <a:lstStyle/>
          <a:p>
            <a:pPr eaLnBrk="1" hangingPunct="1"/>
            <a:r>
              <a:rPr lang="en-GB" i="1" dirty="0" err="1" smtClean="0"/>
              <a:t>Hilmiyya</a:t>
            </a:r>
            <a:r>
              <a:rPr lang="en-GB" i="1" dirty="0" smtClean="0"/>
              <a:t> Nights</a:t>
            </a:r>
            <a:r>
              <a:rPr lang="en-GB" dirty="0" smtClean="0"/>
              <a:t> did attract an audience of poor and uneducated Egyptian women</a:t>
            </a:r>
          </a:p>
          <a:p>
            <a:pPr eaLnBrk="1" hangingPunct="1"/>
            <a:r>
              <a:rPr lang="en-GB" dirty="0" smtClean="0"/>
              <a:t>Not because they recognised the import of the serial’s social and political message </a:t>
            </a:r>
          </a:p>
          <a:p>
            <a:pPr eaLnBrk="1" hangingPunct="1"/>
            <a:r>
              <a:rPr lang="en-GB" dirty="0" smtClean="0"/>
              <a:t>It spoke to personal issues and concerns of the audience</a:t>
            </a:r>
          </a:p>
          <a:p>
            <a:pPr eaLnBrk="1" hangingPunct="1"/>
            <a:r>
              <a:rPr lang="en-GB" dirty="0" smtClean="0"/>
              <a:t>The vicarious pleasure gained by watching female characters flaunt a moral system that constrained women.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5" y="2038350"/>
            <a:ext cx="7610475" cy="4227513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3636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Abu-</a:t>
            </a:r>
            <a:r>
              <a:rPr lang="en-GB" sz="3636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Lughod</a:t>
            </a:r>
            <a:r>
              <a:rPr lang="en-GB" sz="3636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argues that the power of the media to disseminate ideas may be less than we assume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3097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 </a:t>
            </a:r>
            <a:r>
              <a:rPr lang="en-GB" sz="3097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Hilmiyya</a:t>
            </a:r>
            <a:r>
              <a:rPr lang="en-GB" sz="3097" i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 Nights</a:t>
            </a:r>
            <a:r>
              <a:rPr lang="en-GB" sz="3097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 was viewed selectively by its audience who focused on points of intersection between their own lives and those of the characters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3097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Passed over the political content, and concentrated on the secularised and psychologised content.</a:t>
            </a:r>
          </a:p>
          <a:p>
            <a:pPr eaLnBrk="1" fontAlgn="auto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3636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Nationalist and moral messages are subverted by people’s local experience</a:t>
            </a:r>
          </a:p>
          <a:p>
            <a:pPr lvl="1" eaLnBrk="1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3097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Nationalist values rested on a unity of rich and poor (via a shared love of Egypt) which is often not evident in every day life of rural villagers.</a:t>
            </a:r>
          </a:p>
          <a:p>
            <a:pPr eaLnBrk="1" fontAlgn="auto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sz="3273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The anti-materialist messages of the serial were also subverted by prolific advertising and international narrative frameworks</a:t>
            </a:r>
          </a:p>
          <a:p>
            <a:pPr lvl="1" eaLnBrk="1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sz="3097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the vision of modernity offered rests on class position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endParaRPr lang="en-GB" dirty="0" smtClean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Indigenous Media: The Kayapo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1117600" y="2297113"/>
            <a:ext cx="4030663" cy="3979862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In 1985, in a effort to preserve their culture, the </a:t>
            </a:r>
            <a:r>
              <a:rPr lang="en-GB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Kayapo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started to use video to document their life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Support from Terence Turner and Monica </a:t>
            </a:r>
            <a:r>
              <a:rPr lang="en-GB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Frota</a:t>
            </a:r>
            <a:endParaRPr lang="en-GB" dirty="0" smtClean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Helped </a:t>
            </a:r>
            <a:r>
              <a:rPr lang="en-GB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Frota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understand how the </a:t>
            </a:r>
            <a:r>
              <a:rPr lang="en-GB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Kayapo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constructed their identity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Opened up new avenues of investigation and ethnographic documentation 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5148263" y="2595563"/>
            <a:ext cx="3565525" cy="3681412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31749" name="Picture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2595563"/>
            <a:ext cx="3765550" cy="368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663" y="365125"/>
            <a:ext cx="2786062" cy="402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8100" y="365125"/>
            <a:ext cx="4616450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3725" y="2582863"/>
            <a:ext cx="328930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3300" y="3505200"/>
            <a:ext cx="24257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75350" y="3414713"/>
            <a:ext cx="2489200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ea typeface="+mj-ea"/>
                <a:cs typeface="+mj-cs"/>
              </a:rPr>
              <a:t>Reinforcing and reinventing culture</a:t>
            </a:r>
            <a:endParaRPr lang="en-GB" dirty="0">
              <a:ea typeface="+mj-ea"/>
              <a:cs typeface="+mj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5" y="2352675"/>
            <a:ext cx="7610475" cy="3913188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They performed their culture as a strategy in their opposition to the state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Turner suggests they also became more conscious of their own cultural practices, and its potential as a political resource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Led to the ‘rediscovery’ of ancient dances and rituals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Reinvented culture to appeal to Western audiences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Disguised some activities, e.g. logging and mining, which could damage their image – especially to environmental allies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Kayapo self-representation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Representation is a creative process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Consent and obedience is created through symbolic performance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</a:rPr>
              <a:t>Not mimetic of reality, but constitutive of it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Producing representations is imbued with the power to create and compel 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Rather than just being subjects, the </a:t>
            </a:r>
            <a:r>
              <a:rPr lang="en-GB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Kayapo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appropriated video technology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Char char=""/>
              <a:defRPr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Show they can master their own history if they can master their own representation 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Ginsberg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Indigenous media among Australian Aboriginal groups</a:t>
            </a:r>
          </a:p>
          <a:p>
            <a:r>
              <a:rPr lang="en-GB" dirty="0" smtClean="0"/>
              <a:t>Media mediates and enables the representation of contemporary indigenous identities </a:t>
            </a:r>
          </a:p>
          <a:p>
            <a:r>
              <a:rPr lang="en-GB" dirty="0" smtClean="0"/>
              <a:t>Shouldn’t be seen as a simple recording of a ‘traditional’ past </a:t>
            </a:r>
          </a:p>
          <a:p>
            <a:r>
              <a:rPr lang="en-GB" dirty="0" smtClean="0"/>
              <a:t>Rather, groups take elements of tradition and modernity to represent and reinvent their indigeneity and social position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Survival International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Uncontacted</a:t>
            </a:r>
            <a:r>
              <a:rPr lang="en-GB" dirty="0" smtClean="0"/>
              <a:t> </a:t>
            </a:r>
            <a:r>
              <a:rPr lang="en-GB" dirty="0" err="1" smtClean="0"/>
              <a:t>Mascho-Piro</a:t>
            </a:r>
            <a:r>
              <a:rPr lang="en-GB" dirty="0" smtClean="0"/>
              <a:t> group </a:t>
            </a:r>
            <a:r>
              <a:rPr lang="en-GB" smtClean="0"/>
              <a:t>in Amazonian Peru </a:t>
            </a:r>
            <a:r>
              <a:rPr lang="en-GB" dirty="0" smtClean="0"/>
              <a:t>and the use of the media</a:t>
            </a:r>
          </a:p>
          <a:p>
            <a:r>
              <a:rPr lang="en-GB" dirty="0" smtClean="0"/>
              <a:t>Survival Int. claim the Peruvian state deny the existence of these groups</a:t>
            </a:r>
          </a:p>
          <a:p>
            <a:r>
              <a:rPr lang="en-GB" dirty="0" smtClean="0"/>
              <a:t>They use media to counteract their claims</a:t>
            </a:r>
          </a:p>
          <a:p>
            <a:r>
              <a:rPr lang="en-GB" dirty="0" smtClean="0"/>
              <a:t>When challenged about their use of the images (</a:t>
            </a:r>
            <a:r>
              <a:rPr lang="en-GB" dirty="0" err="1" smtClean="0"/>
              <a:t>Newsnight</a:t>
            </a:r>
            <a:r>
              <a:rPr lang="en-GB" dirty="0" smtClean="0"/>
              <a:t> 1/2/11), they claimed they were responding to dominant media frameworks</a:t>
            </a:r>
          </a:p>
          <a:p>
            <a:r>
              <a:rPr lang="en-US" dirty="0" smtClean="0">
                <a:hlinkClick r:id="rId2"/>
              </a:rPr>
              <a:t>http://www.survivalinternational.org/tribes/isolatedperu</a:t>
            </a:r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556</TotalTime>
  <Words>1568</Words>
  <Application>Microsoft Macintosh PowerPoint</Application>
  <PresentationFormat>On-screen Show (4:3)</PresentationFormat>
  <Paragraphs>131</Paragraphs>
  <Slides>29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Perspective</vt:lpstr>
      <vt:lpstr>Media and New Technologies</vt:lpstr>
      <vt:lpstr> Key Themes  </vt:lpstr>
      <vt:lpstr>Contemporary Globalisation </vt:lpstr>
      <vt:lpstr>‘Intensification’ </vt:lpstr>
      <vt:lpstr>Space Time Compression</vt:lpstr>
      <vt:lpstr>Disembedding Mechanisms</vt:lpstr>
      <vt:lpstr>TV Audiences and Virtual Networks as ‘Imagined Communities’</vt:lpstr>
      <vt:lpstr>Are new technologies alienating?</vt:lpstr>
      <vt:lpstr>Observation &amp; Mediation</vt:lpstr>
      <vt:lpstr>Globalisation as a one-way street? </vt:lpstr>
      <vt:lpstr>The Iraq War Never Happened</vt:lpstr>
      <vt:lpstr>Al Jazeera</vt:lpstr>
      <vt:lpstr>Baudrillard (1995)</vt:lpstr>
      <vt:lpstr>Slide 14</vt:lpstr>
      <vt:lpstr>Slide 15</vt:lpstr>
      <vt:lpstr>Slide 16</vt:lpstr>
      <vt:lpstr>A Video Game War?</vt:lpstr>
      <vt:lpstr>Conclusions</vt:lpstr>
      <vt:lpstr>The Media Set the Agenda for War</vt:lpstr>
      <vt:lpstr>Soap Operas in Egypt </vt:lpstr>
      <vt:lpstr>Slide 21</vt:lpstr>
      <vt:lpstr>The Attraction of Hilmiyya Nights</vt:lpstr>
      <vt:lpstr>Conclusions</vt:lpstr>
      <vt:lpstr>Indigenous Media: The Kayapo</vt:lpstr>
      <vt:lpstr>Slide 25</vt:lpstr>
      <vt:lpstr>Reinforcing and reinventing culture</vt:lpstr>
      <vt:lpstr>Kayapo self-representation</vt:lpstr>
      <vt:lpstr>Ginsberg </vt:lpstr>
      <vt:lpstr>Survival International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(Trans)Nationalism &amp; Regionalism</dc:title>
  <dc:creator>Emma-Jayne Abbots</dc:creator>
  <cp:lastModifiedBy>Emma-Jayne Abbots</cp:lastModifiedBy>
  <cp:revision>42</cp:revision>
  <dcterms:created xsi:type="dcterms:W3CDTF">2014-12-01T19:35:50Z</dcterms:created>
  <dcterms:modified xsi:type="dcterms:W3CDTF">2014-12-01T19:46:39Z</dcterms:modified>
</cp:coreProperties>
</file>