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342"/>
    <p:restoredTop sz="96327"/>
  </p:normalViewPr>
  <p:slideViewPr>
    <p:cSldViewPr snapToGrid="0" snapToObjects="1">
      <p:cViewPr>
        <p:scale>
          <a:sx n="66" d="100"/>
          <a:sy n="66" d="100"/>
        </p:scale>
        <p:origin x="1392" y="-49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6/16/24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01F40436-5457-362D-7114-C0EFFC5D8F9D}"/>
              </a:ext>
            </a:extLst>
          </p:cNvPr>
          <p:cNvSpPr txBox="1"/>
          <p:nvPr userDrawn="1">
            <p:extLst>
              <p:ext uri="{1162E1C5-73C7-4A58-AE30-91384D911F3F}">
                <p184:classification xmlns:p184="http://schemas.microsoft.com/office/powerpoint/2018/4/main" val="ftr"/>
              </p:ext>
            </p:extLst>
          </p:nvPr>
        </p:nvSpPr>
        <p:spPr>
          <a:xfrm>
            <a:off x="190500" y="29962793"/>
            <a:ext cx="803275" cy="121920"/>
          </a:xfrm>
          <a:prstGeom prst="rect">
            <a:avLst/>
          </a:prstGeom>
        </p:spPr>
        <p:txBody>
          <a:bodyPr horzOverflow="overflow" lIns="0" tIns="0" rIns="0" bIns="0">
            <a:spAutoFit/>
          </a:bodyPr>
          <a:lstStyle/>
          <a:p>
            <a:pPr algn="l"/>
            <a:r>
              <a:rPr lang="en-US"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Automation of the Routing Checks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Rhys James Davies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Arnaud </a:t>
            </a:r>
            <a:r>
              <a:rPr lang="en-GB" altLang="en-US" sz="3600" dirty="0" err="1">
                <a:solidFill>
                  <a:srgbClr val="002060"/>
                </a:solidFill>
                <a:latin typeface="Calibri" charset="0"/>
                <a:ea typeface="Calibri" charset="0"/>
                <a:cs typeface="Calibri" charset="0"/>
              </a:rPr>
              <a:t>Marotin</a:t>
            </a: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Material Science</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altLang="en-US" sz="2800" dirty="0"/>
              <a:t>Tata steel is one of the largest steel producers in the world. Some tasks within the company still rely on legacy systems or are laborious manual tasks. As is the global theme, these manual tasks should look to be automated where possible. One such task is the routing checks where processing parameters determined by an inference engine system are manually checked by the routing team for thousands of orders every week.</a:t>
            </a:r>
          </a:p>
        </p:txBody>
      </p:sp>
      <p:sp>
        <p:nvSpPr>
          <p:cNvPr id="23" name="Text Box 11"/>
          <p:cNvSpPr txBox="1">
            <a:spLocks noChangeArrowheads="1"/>
          </p:cNvSpPr>
          <p:nvPr/>
        </p:nvSpPr>
        <p:spPr bwMode="auto">
          <a:xfrm>
            <a:off x="14746236" y="24956685"/>
            <a:ext cx="6415087"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GB" sz="1800" dirty="0"/>
              <a:t>Higham, D.J. and Higham, N.J., 2016. MATLAB guide.</a:t>
            </a:r>
          </a:p>
          <a:p>
            <a:r>
              <a:rPr lang="en-GB" sz="1800" dirty="0"/>
              <a:t>Society for Industrial and Applied Mathematics</a:t>
            </a:r>
          </a:p>
          <a:p>
            <a:endParaRPr lang="en-GB" sz="1800" dirty="0"/>
          </a:p>
          <a:p>
            <a:r>
              <a:rPr lang="en-GB" sz="1800" dirty="0">
                <a:latin typeface="Calibri" panose="020F0502020204030204" pitchFamily="34" charset="0"/>
                <a:ea typeface="Calibri" panose="020F0502020204030204" pitchFamily="34" charset="0"/>
                <a:cs typeface="Arial" panose="020B0604020202020204" pitchFamily="34" charset="0"/>
              </a:rPr>
              <a:t>Tata Steel UK. (2024) Batch Annealing Routing Matrix. Rev 80.</a:t>
            </a:r>
          </a:p>
          <a:p>
            <a:r>
              <a:rPr lang="en-GB" sz="1800" dirty="0">
                <a:latin typeface="Calibri" panose="020F0502020204030204" pitchFamily="34" charset="0"/>
                <a:ea typeface="Calibri" panose="020F0502020204030204" pitchFamily="34" charset="0"/>
                <a:cs typeface="Arial" panose="020B0604020202020204" pitchFamily="34" charset="0"/>
              </a:rPr>
              <a:t>Unpublished Internal Company Document</a:t>
            </a:r>
            <a:endParaRPr lang="en-GB" sz="1800" dirty="0"/>
          </a:p>
          <a:p>
            <a:endParaRPr lang="en-GB" sz="1800" dirty="0"/>
          </a:p>
          <a:p>
            <a:r>
              <a:rPr lang="en-GB" sz="1800" dirty="0" err="1"/>
              <a:t>Walkenbach</a:t>
            </a:r>
            <a:r>
              <a:rPr lang="en-GB" sz="1800" dirty="0"/>
              <a:t>, J., 2013. Excel VBA programming for</a:t>
            </a:r>
          </a:p>
          <a:p>
            <a:r>
              <a:rPr lang="en-GB" sz="1800" dirty="0"/>
              <a:t>dummies. John Wiley &amp; Sons.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3" name="Picture 2"/>
          <p:cNvPicPr>
            <a:picLocks noChangeAspect="1"/>
          </p:cNvPicPr>
          <p:nvPr/>
        </p:nvPicPr>
        <p:blipFill rotWithShape="1">
          <a:blip r:embed="rId4"/>
          <a:srcRect t="16970" b="28206"/>
          <a:stretch/>
        </p:blipFill>
        <p:spPr>
          <a:xfrm>
            <a:off x="348597" y="2371528"/>
            <a:ext cx="2661302" cy="3154343"/>
          </a:xfrm>
          <a:prstGeom prst="rect">
            <a:avLst/>
          </a:prstGeom>
        </p:spPr>
      </p:pic>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2301" y="12927638"/>
            <a:ext cx="6415087" cy="9675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This project aims to completely automate the task of checking processing parameters for orders processed by the inference engine</a:t>
            </a:r>
          </a:p>
          <a:p>
            <a:pPr>
              <a:spcBef>
                <a:spcPct val="50000"/>
              </a:spcBef>
            </a:pPr>
            <a:r>
              <a:rPr lang="en-AU" altLang="en-US" sz="3600" b="1" dirty="0">
                <a:latin typeface="Arial" panose="020B0604020202020204" pitchFamily="34" charset="0"/>
                <a:cs typeface="Arial" panose="020B0604020202020204" pitchFamily="34" charset="0"/>
              </a:rPr>
              <a:t>Project Objectives</a:t>
            </a:r>
            <a:endParaRPr lang="en-GB" sz="3600" b="1" dirty="0">
              <a:latin typeface="Arial" panose="020B0604020202020204" pitchFamily="34" charset="0"/>
              <a:cs typeface="Arial" panose="020B0604020202020204" pitchFamily="34" charset="0"/>
            </a:endParaRPr>
          </a:p>
          <a:p>
            <a:pPr>
              <a:spcBef>
                <a:spcPct val="50000"/>
              </a:spcBef>
            </a:pPr>
            <a:r>
              <a:rPr lang="en-GB" altLang="en-US" sz="2800" dirty="0"/>
              <a:t>-</a:t>
            </a:r>
            <a:r>
              <a:rPr lang="en-GB" sz="2800" dirty="0"/>
              <a:t> Re-design the routing matrices that are used for checking to be more friendly for the code to interpret</a:t>
            </a:r>
          </a:p>
          <a:p>
            <a:pPr>
              <a:spcBef>
                <a:spcPct val="50000"/>
              </a:spcBef>
            </a:pPr>
            <a:r>
              <a:rPr lang="en-GB" altLang="en-US" sz="2800" dirty="0"/>
              <a:t>– Code an automated tool that is capable of expanding information present on routing matrix to all possible combinations of processing parameters</a:t>
            </a:r>
          </a:p>
          <a:p>
            <a:pPr>
              <a:spcBef>
                <a:spcPct val="50000"/>
              </a:spcBef>
            </a:pPr>
            <a:r>
              <a:rPr lang="en-GB" altLang="en-US" sz="2800" dirty="0"/>
              <a:t>– Code an automated tool to compare information present on the matrix with that inferred by the inference engine</a:t>
            </a:r>
            <a:endParaRPr lang="en-US" altLang="en-US" sz="2800" dirty="0"/>
          </a:p>
        </p:txBody>
      </p:sp>
      <p:sp>
        <p:nvSpPr>
          <p:cNvPr id="46" name="Text Box 6"/>
          <p:cNvSpPr txBox="1">
            <a:spLocks noChangeArrowheads="1"/>
          </p:cNvSpPr>
          <p:nvPr/>
        </p:nvSpPr>
        <p:spPr bwMode="auto">
          <a:xfrm>
            <a:off x="331567" y="22394087"/>
            <a:ext cx="6415087"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GB" altLang="en-US" sz="2800" dirty="0"/>
              <a:t>The tool is coded in VBA (Visual Basic for Applications) which is the base programming language of Microsoft applications such as Excel. This was decided as Tata own a current licence to Microsoft 365. Which the routing team adopt for our matrices. Additionally, a MATLAB (Matrix Laboratory) tool was also developed as a comparison exercise.</a:t>
            </a:r>
            <a:endParaRPr lang="en-AU" altLang="en-US" sz="2800" dirty="0"/>
          </a:p>
        </p:txBody>
      </p:sp>
      <p:sp>
        <p:nvSpPr>
          <p:cNvPr id="47" name="Text Box 6"/>
          <p:cNvSpPr txBox="1">
            <a:spLocks noChangeArrowheads="1"/>
          </p:cNvSpPr>
          <p:nvPr/>
        </p:nvSpPr>
        <p:spPr bwMode="auto">
          <a:xfrm>
            <a:off x="14681170" y="10769125"/>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MATLAB</a:t>
            </a:r>
          </a:p>
          <a:p>
            <a:pPr>
              <a:spcBef>
                <a:spcPct val="50000"/>
              </a:spcBef>
            </a:pPr>
            <a:r>
              <a:rPr lang="en-GB" sz="2800" dirty="0"/>
              <a:t>MATLAB offered a complimentary environment to test the VBA code. (Higham, D.J. and Higham, N.J., 2016)</a:t>
            </a:r>
          </a:p>
          <a:p>
            <a:pPr>
              <a:spcBef>
                <a:spcPct val="50000"/>
              </a:spcBef>
            </a:pPr>
            <a:r>
              <a:rPr lang="en-GB" altLang="en-US" sz="2800" dirty="0"/>
              <a:t>This allowed optimisation of the VBA code for:</a:t>
            </a:r>
          </a:p>
          <a:p>
            <a:pPr>
              <a:spcBef>
                <a:spcPct val="50000"/>
              </a:spcBef>
            </a:pPr>
            <a:r>
              <a:rPr lang="en-GB" altLang="en-US" sz="2800" dirty="0"/>
              <a:t>&gt; Accuracy</a:t>
            </a:r>
          </a:p>
          <a:p>
            <a:pPr>
              <a:spcBef>
                <a:spcPct val="50000"/>
              </a:spcBef>
            </a:pPr>
            <a:r>
              <a:rPr lang="en-GB" altLang="en-US" sz="2800" dirty="0"/>
              <a:t>&gt; Efficiency</a:t>
            </a:r>
          </a:p>
          <a:p>
            <a:pPr>
              <a:spcBef>
                <a:spcPct val="50000"/>
              </a:spcBef>
            </a:pPr>
            <a:r>
              <a:rPr lang="en-US" altLang="en-US" sz="2800" dirty="0"/>
              <a:t>The MATLAB tool will be further developed to continue to be used in this way.</a:t>
            </a:r>
          </a:p>
        </p:txBody>
      </p:sp>
      <p:sp>
        <p:nvSpPr>
          <p:cNvPr id="48" name="Text Box 6"/>
          <p:cNvSpPr txBox="1">
            <a:spLocks noChangeArrowheads="1"/>
          </p:cNvSpPr>
          <p:nvPr/>
        </p:nvSpPr>
        <p:spPr bwMode="auto">
          <a:xfrm>
            <a:off x="14746237" y="17232219"/>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t>The routing matrix has been optimised to ensure standardisation and offers set principles to allow an easier path to coding of the automated tool.</a:t>
            </a:r>
          </a:p>
          <a:p>
            <a:pPr>
              <a:spcBef>
                <a:spcPct val="50000"/>
              </a:spcBef>
            </a:pPr>
            <a:r>
              <a:rPr lang="en-GB" altLang="en-US" sz="2800" dirty="0"/>
              <a:t>An automated VBA tool was developed. Which is capable of expanding the information presented on a routing matrix to all possible combinations of routing parameters for any given condition.</a:t>
            </a:r>
          </a:p>
          <a:p>
            <a:pPr>
              <a:spcBef>
                <a:spcPct val="50000"/>
              </a:spcBef>
            </a:pPr>
            <a:r>
              <a:rPr lang="en-US" altLang="en-US" sz="2800" dirty="0"/>
              <a:t>The tool has not yet been coded to be able to compare this information with that inferred on an order by the inference engine</a:t>
            </a:r>
            <a:endParaRPr lang="en-GB" altLang="en-US" sz="2800" dirty="0"/>
          </a:p>
        </p:txBody>
      </p:sp>
      <p:sp>
        <p:nvSpPr>
          <p:cNvPr id="5" name="Text Box 6">
            <a:extLst>
              <a:ext uri="{FF2B5EF4-FFF2-40B4-BE49-F238E27FC236}">
                <a16:creationId xmlns:a16="http://schemas.microsoft.com/office/drawing/2014/main" id="{4B713585-0045-C2F0-63E8-DBFC3EB95FF7}"/>
              </a:ext>
            </a:extLst>
          </p:cNvPr>
          <p:cNvSpPr txBox="1">
            <a:spLocks noChangeArrowheads="1"/>
          </p:cNvSpPr>
          <p:nvPr/>
        </p:nvSpPr>
        <p:spPr bwMode="auto">
          <a:xfrm>
            <a:off x="7395664" y="6490091"/>
            <a:ext cx="6415087" cy="21771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Batch Routing Matrix</a:t>
            </a:r>
          </a:p>
          <a:p>
            <a:pPr>
              <a:spcBef>
                <a:spcPct val="50000"/>
              </a:spcBef>
            </a:pPr>
            <a:r>
              <a:rPr lang="en-GB" altLang="en-US" sz="2800" dirty="0"/>
              <a:t>The routing matrices contained a large amount of variation which would have increased the coding required for the tool.</a:t>
            </a:r>
          </a:p>
          <a:p>
            <a:pPr>
              <a:spcBef>
                <a:spcPct val="50000"/>
              </a:spcBef>
            </a:pPr>
            <a:endParaRPr lang="en-GB" altLang="en-US" sz="2800" dirty="0"/>
          </a:p>
          <a:p>
            <a:pPr>
              <a:spcBef>
                <a:spcPct val="50000"/>
              </a:spcBef>
            </a:pPr>
            <a:endParaRPr lang="en-GB" altLang="en-US" sz="2800" dirty="0"/>
          </a:p>
          <a:p>
            <a:pPr>
              <a:spcBef>
                <a:spcPct val="50000"/>
              </a:spcBef>
            </a:pPr>
            <a:endParaRPr lang="en-GB" altLang="en-US" sz="2800" dirty="0"/>
          </a:p>
          <a:p>
            <a:pPr>
              <a:spcBef>
                <a:spcPct val="50000"/>
              </a:spcBef>
            </a:pPr>
            <a:endParaRPr lang="en-GB" altLang="en-US" sz="2800" dirty="0"/>
          </a:p>
          <a:p>
            <a:pPr>
              <a:spcBef>
                <a:spcPct val="50000"/>
              </a:spcBef>
            </a:pPr>
            <a:endParaRPr lang="en-GB" altLang="en-US" sz="2800" dirty="0"/>
          </a:p>
          <a:p>
            <a:pPr>
              <a:spcBef>
                <a:spcPct val="50000"/>
              </a:spcBef>
            </a:pPr>
            <a:endParaRPr lang="en-GB" altLang="en-US" sz="2800" dirty="0"/>
          </a:p>
          <a:p>
            <a:pPr>
              <a:spcBef>
                <a:spcPct val="50000"/>
              </a:spcBef>
            </a:pPr>
            <a:endParaRPr lang="en-AU" altLang="en-US" sz="2800" dirty="0"/>
          </a:p>
          <a:p>
            <a:pPr algn="ctr">
              <a:spcBef>
                <a:spcPct val="50000"/>
              </a:spcBef>
            </a:pPr>
            <a:r>
              <a:rPr lang="en-GB" sz="2800" dirty="0">
                <a:effectLst/>
                <a:latin typeface="Calibri" panose="020F0502020204030204" pitchFamily="34" charset="0"/>
                <a:ea typeface="Calibri" panose="020F0502020204030204" pitchFamily="34" charset="0"/>
                <a:cs typeface="Arial" panose="020B0604020202020204" pitchFamily="34" charset="0"/>
              </a:rPr>
              <a:t>Tata Steel UK. (2024)</a:t>
            </a:r>
            <a:endParaRPr lang="en-AU" altLang="en-US" sz="2800" dirty="0"/>
          </a:p>
          <a:p>
            <a:pPr>
              <a:spcBef>
                <a:spcPct val="50000"/>
              </a:spcBef>
            </a:pPr>
            <a:r>
              <a:rPr lang="en-AU" altLang="en-US" sz="2800" dirty="0"/>
              <a:t>Principles were set for data in each section of the matrix to ensure standardisation.</a:t>
            </a:r>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r>
              <a:rPr lang="en-AU" altLang="en-US" sz="2800" dirty="0"/>
              <a:t>The matrix was split into three sections:</a:t>
            </a:r>
          </a:p>
          <a:p>
            <a:pPr>
              <a:spcBef>
                <a:spcPct val="50000"/>
              </a:spcBef>
            </a:pPr>
            <a:r>
              <a:rPr lang="en-GB" altLang="en-US" sz="2800" dirty="0"/>
              <a:t>Green = Conditions</a:t>
            </a:r>
          </a:p>
          <a:p>
            <a:pPr>
              <a:spcBef>
                <a:spcPct val="50000"/>
              </a:spcBef>
            </a:pPr>
            <a:r>
              <a:rPr lang="en-GB" altLang="en-US" sz="2800" dirty="0"/>
              <a:t>Blue = Parameters set for conditions</a:t>
            </a:r>
          </a:p>
          <a:p>
            <a:pPr>
              <a:spcBef>
                <a:spcPct val="50000"/>
              </a:spcBef>
            </a:pPr>
            <a:r>
              <a:rPr lang="en-GB" altLang="en-US" sz="2800" dirty="0"/>
              <a:t>Orange = Exceptions</a:t>
            </a:r>
          </a:p>
          <a:p>
            <a:pPr>
              <a:spcBef>
                <a:spcPct val="50000"/>
              </a:spcBef>
            </a:pPr>
            <a:r>
              <a:rPr lang="en-GB" altLang="en-US" sz="2800" dirty="0"/>
              <a:t>This allowed the automated tool to set variables which are used to determine the exact location of all data in the matrix. Which is then used to expand the matrix too all possible routing combinations (</a:t>
            </a:r>
            <a:r>
              <a:rPr lang="en-GB" sz="2800" dirty="0" err="1"/>
              <a:t>Walkenbach</a:t>
            </a:r>
            <a:r>
              <a:rPr lang="en-GB" sz="2800" dirty="0"/>
              <a:t>, J., 2013).</a:t>
            </a:r>
            <a:endParaRPr lang="en-AU" altLang="en-US" sz="2800" dirty="0"/>
          </a:p>
        </p:txBody>
      </p:sp>
      <p:pic>
        <p:nvPicPr>
          <p:cNvPr id="11" name="Picture 10" descr="A screenshot of a spreadsheet&#10;&#10;Description automatically generated">
            <a:extLst>
              <a:ext uri="{FF2B5EF4-FFF2-40B4-BE49-F238E27FC236}">
                <a16:creationId xmlns:a16="http://schemas.microsoft.com/office/drawing/2014/main" id="{1CA107BA-5960-9B47-8E9C-E587810D199B}"/>
              </a:ext>
            </a:extLst>
          </p:cNvPr>
          <p:cNvPicPr>
            <a:picLocks noChangeAspect="1"/>
          </p:cNvPicPr>
          <p:nvPr/>
        </p:nvPicPr>
        <p:blipFill>
          <a:blip r:embed="rId5"/>
          <a:stretch>
            <a:fillRect/>
          </a:stretch>
        </p:blipFill>
        <p:spPr>
          <a:xfrm>
            <a:off x="7395664" y="15995461"/>
            <a:ext cx="6410325" cy="5038857"/>
          </a:xfrm>
          <a:prstGeom prst="rect">
            <a:avLst/>
          </a:prstGeom>
        </p:spPr>
      </p:pic>
      <p:pic>
        <p:nvPicPr>
          <p:cNvPr id="12" name="Picture 11">
            <a:extLst>
              <a:ext uri="{FF2B5EF4-FFF2-40B4-BE49-F238E27FC236}">
                <a16:creationId xmlns:a16="http://schemas.microsoft.com/office/drawing/2014/main" id="{2D539853-4ADF-5DC3-B538-1A95126899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10865" y="9172047"/>
            <a:ext cx="6648450" cy="4584804"/>
          </a:xfrm>
          <a:prstGeom prst="rect">
            <a:avLst/>
          </a:prstGeom>
        </p:spPr>
      </p:pic>
      <p:pic>
        <p:nvPicPr>
          <p:cNvPr id="16" name="Picture 15" descr="A blue logo with a white background&#10;&#10;Description automatically generated">
            <a:extLst>
              <a:ext uri="{FF2B5EF4-FFF2-40B4-BE49-F238E27FC236}">
                <a16:creationId xmlns:a16="http://schemas.microsoft.com/office/drawing/2014/main" id="{AF52969F-5848-70D5-BAF8-1085F48C9DF6}"/>
              </a:ext>
            </a:extLst>
          </p:cNvPr>
          <p:cNvPicPr>
            <a:picLocks noChangeAspect="1"/>
          </p:cNvPicPr>
          <p:nvPr/>
        </p:nvPicPr>
        <p:blipFill>
          <a:blip r:embed="rId7"/>
          <a:stretch>
            <a:fillRect/>
          </a:stretch>
        </p:blipFill>
        <p:spPr>
          <a:xfrm>
            <a:off x="179626" y="29078468"/>
            <a:ext cx="1318974" cy="1019825"/>
          </a:xfrm>
          <a:prstGeom prst="rect">
            <a:avLst/>
          </a:prstGeom>
        </p:spPr>
      </p:pic>
      <p:pic>
        <p:nvPicPr>
          <p:cNvPr id="10" name="Picture 9">
            <a:extLst>
              <a:ext uri="{FF2B5EF4-FFF2-40B4-BE49-F238E27FC236}">
                <a16:creationId xmlns:a16="http://schemas.microsoft.com/office/drawing/2014/main" id="{372B0FA7-2B3C-C5B1-6694-BB24DCD60305}"/>
              </a:ext>
            </a:extLst>
          </p:cNvPr>
          <p:cNvPicPr>
            <a:picLocks noChangeAspect="1"/>
          </p:cNvPicPr>
          <p:nvPr/>
        </p:nvPicPr>
        <p:blipFill rotWithShape="1">
          <a:blip r:embed="rId8"/>
          <a:srcRect r="67117"/>
          <a:stretch/>
        </p:blipFill>
        <p:spPr>
          <a:xfrm>
            <a:off x="14611328" y="6720844"/>
            <a:ext cx="6165190" cy="3950390"/>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438</TotalTime>
  <Words>551</Words>
  <Application>Microsoft Macintosh PowerPoint</Application>
  <PresentationFormat>Custom</PresentationFormat>
  <Paragraphs>61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Rhys Davies</cp:lastModifiedBy>
  <cp:revision>28</cp:revision>
  <dcterms:created xsi:type="dcterms:W3CDTF">2016-02-25T08:27:32Z</dcterms:created>
  <dcterms:modified xsi:type="dcterms:W3CDTF">2024-06-16T17:21:52Z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2024-06-13T10:22:56Z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6e489e8c-8f18-409f-9e7c-4c2ceb2e5695</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