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30276800" cy="42799000"/>
  <p:notesSz cx="6858000" cy="9144000"/>
  <p:embeddedFontLst>
    <p:embeddedFont>
      <p:font typeface="Gagalin" pitchFamily="2" charset="0"/>
      <p:regular r:id="rId3"/>
    </p:embeddedFont>
    <p:embeddedFont>
      <p:font typeface="Open Sauce" pitchFamily="2" charset="77"/>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8" autoAdjust="0"/>
    <p:restoredTop sz="94621" autoAdjust="0"/>
  </p:normalViewPr>
  <p:slideViewPr>
    <p:cSldViewPr>
      <p:cViewPr>
        <p:scale>
          <a:sx n="31" d="100"/>
          <a:sy n="31" d="100"/>
        </p:scale>
        <p:origin x="1952"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10/31/25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10/31/25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10/31/25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10/31/25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10/31/25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10/31/25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england.nhs.uk/2022/" TargetMode="External"/><Relationship Id="rId13" Type="http://schemas.openxmlformats.org/officeDocument/2006/relationships/hyperlink" Target="https://www.who.int/news/item/07-05-2024-who-results-report-2023-shows-notable-health-achievements-and-calls-for-concerted-drive-toward-sustainable-development-goals" TargetMode="External"/><Relationship Id="rId18" Type="http://schemas.openxmlformats.org/officeDocument/2006/relationships/image" Target="../media/image5.png"/><Relationship Id="rId3" Type="http://schemas.openxmlformats.org/officeDocument/2006/relationships/hyperlink" Target="https://doi.org/10.3390/vetsci9100538" TargetMode="External"/><Relationship Id="rId7" Type="http://schemas.openxmlformats.org/officeDocument/2006/relationships/hyperlink" Target="https://www.nao.org.uk/corporate-information/nao-annual-report-and-accounts-2021-22/" TargetMode="External"/><Relationship Id="rId12" Type="http://schemas.openxmlformats.org/officeDocument/2006/relationships/hyperlink" Target="http://www.who.int/" TargetMode="External"/><Relationship Id="rId17" Type="http://schemas.openxmlformats.org/officeDocument/2006/relationships/image" Target="../media/image4.png"/><Relationship Id="rId2" Type="http://schemas.openxmlformats.org/officeDocument/2006/relationships/hyperlink" Target="https://doi.org/10.53730/ijhs.v4ns1.15409" TargetMode="External"/><Relationship Id="rId16"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hyperlink" Target="https://www.honorhealth.com/nursing-resources" TargetMode="External"/><Relationship Id="rId11" Type="http://schemas.openxmlformats.org/officeDocument/2006/relationships/hyperlink" Target="https://www.relias.com/blog/how-transformational-leadership-improves-patient-safety" TargetMode="External"/><Relationship Id="rId5" Type="http://schemas.openxmlformats.org/officeDocument/2006/relationships/hyperlink" Target="https://doi.org/10.2147/rmhp.s458505" TargetMode="External"/><Relationship Id="rId15" Type="http://schemas.openxmlformats.org/officeDocument/2006/relationships/image" Target="../media/image2.png"/><Relationship Id="rId10" Type="http://schemas.openxmlformats.org/officeDocument/2006/relationships/hyperlink" Target="https://www.england.nhs.uk/patient-safety/the-nhs-patient-safety-strategy/" TargetMode="External"/><Relationship Id="rId19" Type="http://schemas.openxmlformats.org/officeDocument/2006/relationships/image" Target="../media/image6.jpeg"/><Relationship Id="rId4" Type="http://schemas.openxmlformats.org/officeDocument/2006/relationships/hyperlink" Target="https://doi.org/10.1186/s12912-022-01154-z" TargetMode="External"/><Relationship Id="rId9" Type="http://schemas.openxmlformats.org/officeDocument/2006/relationships/hyperlink" Target="https://www.longtermplan.nhs.uk/" TargetMode="External"/><Relationship Id="rId1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5EDF1"/>
        </a:solidFill>
        <a:effectLst/>
      </p:bgPr>
    </p:bg>
    <p:spTree>
      <p:nvGrpSpPr>
        <p:cNvPr id="1" name=""/>
        <p:cNvGrpSpPr/>
        <p:nvPr/>
      </p:nvGrpSpPr>
      <p:grpSpPr>
        <a:xfrm>
          <a:off x="0" y="0"/>
          <a:ext cx="0" cy="0"/>
          <a:chOff x="0" y="0"/>
          <a:chExt cx="0" cy="0"/>
        </a:xfrm>
      </p:grpSpPr>
      <p:sp>
        <p:nvSpPr>
          <p:cNvPr id="2" name="AutoShape 2"/>
          <p:cNvSpPr/>
          <p:nvPr/>
        </p:nvSpPr>
        <p:spPr>
          <a:xfrm>
            <a:off x="688869" y="4713012"/>
            <a:ext cx="20198849" cy="9403083"/>
          </a:xfrm>
          <a:prstGeom prst="rect">
            <a:avLst/>
          </a:prstGeom>
          <a:solidFill>
            <a:srgbClr val="B6CCD8"/>
          </a:solidFill>
        </p:spPr>
        <p:txBody>
          <a:bodyPr/>
          <a:lstStyle/>
          <a:p>
            <a:endParaRPr lang="en-IN"/>
          </a:p>
        </p:txBody>
      </p:sp>
      <p:sp>
        <p:nvSpPr>
          <p:cNvPr id="3" name="AutoShape 3"/>
          <p:cNvSpPr/>
          <p:nvPr/>
        </p:nvSpPr>
        <p:spPr>
          <a:xfrm>
            <a:off x="693286" y="540124"/>
            <a:ext cx="29116858" cy="3725817"/>
          </a:xfrm>
          <a:prstGeom prst="rect">
            <a:avLst/>
          </a:prstGeom>
          <a:solidFill>
            <a:srgbClr val="467C9B"/>
          </a:solidFill>
        </p:spPr>
        <p:txBody>
          <a:bodyPr/>
          <a:lstStyle/>
          <a:p>
            <a:endParaRPr lang="en-IN"/>
          </a:p>
        </p:txBody>
      </p:sp>
      <p:sp>
        <p:nvSpPr>
          <p:cNvPr id="4" name="AutoShape 4"/>
          <p:cNvSpPr/>
          <p:nvPr/>
        </p:nvSpPr>
        <p:spPr>
          <a:xfrm>
            <a:off x="678080" y="23522518"/>
            <a:ext cx="10689586" cy="7588700"/>
          </a:xfrm>
          <a:prstGeom prst="rect">
            <a:avLst/>
          </a:prstGeom>
          <a:solidFill>
            <a:srgbClr val="B6CCD8"/>
          </a:solidFill>
        </p:spPr>
        <p:txBody>
          <a:bodyPr/>
          <a:lstStyle/>
          <a:p>
            <a:endParaRPr lang="en-IN"/>
          </a:p>
        </p:txBody>
      </p:sp>
      <p:sp>
        <p:nvSpPr>
          <p:cNvPr id="5" name="AutoShape 5"/>
          <p:cNvSpPr/>
          <p:nvPr/>
        </p:nvSpPr>
        <p:spPr>
          <a:xfrm>
            <a:off x="11726469" y="22638191"/>
            <a:ext cx="18112355" cy="933623"/>
          </a:xfrm>
          <a:prstGeom prst="rect">
            <a:avLst/>
          </a:prstGeom>
          <a:solidFill>
            <a:srgbClr val="467C9B"/>
          </a:solidFill>
        </p:spPr>
        <p:txBody>
          <a:bodyPr/>
          <a:lstStyle/>
          <a:p>
            <a:endParaRPr lang="en-IN"/>
          </a:p>
        </p:txBody>
      </p:sp>
      <p:sp>
        <p:nvSpPr>
          <p:cNvPr id="7" name="AutoShape 7"/>
          <p:cNvSpPr/>
          <p:nvPr/>
        </p:nvSpPr>
        <p:spPr>
          <a:xfrm>
            <a:off x="11726470" y="23721220"/>
            <a:ext cx="18112355" cy="7389998"/>
          </a:xfrm>
          <a:prstGeom prst="rect">
            <a:avLst/>
          </a:prstGeom>
          <a:solidFill>
            <a:srgbClr val="B6CCD8"/>
          </a:solidFill>
        </p:spPr>
        <p:txBody>
          <a:bodyPr/>
          <a:lstStyle/>
          <a:p>
            <a:endParaRPr lang="en-IN"/>
          </a:p>
        </p:txBody>
      </p:sp>
      <p:sp>
        <p:nvSpPr>
          <p:cNvPr id="8" name="AutoShape 8"/>
          <p:cNvSpPr/>
          <p:nvPr/>
        </p:nvSpPr>
        <p:spPr>
          <a:xfrm>
            <a:off x="678080" y="22635837"/>
            <a:ext cx="10721913" cy="794182"/>
          </a:xfrm>
          <a:prstGeom prst="rect">
            <a:avLst/>
          </a:prstGeom>
          <a:solidFill>
            <a:srgbClr val="467C9B"/>
          </a:solidFill>
        </p:spPr>
        <p:txBody>
          <a:bodyPr/>
          <a:lstStyle/>
          <a:p>
            <a:endParaRPr lang="en-IN"/>
          </a:p>
        </p:txBody>
      </p:sp>
      <p:sp>
        <p:nvSpPr>
          <p:cNvPr id="9" name="AutoShape 9"/>
          <p:cNvSpPr/>
          <p:nvPr/>
        </p:nvSpPr>
        <p:spPr>
          <a:xfrm>
            <a:off x="12488312" y="31461060"/>
            <a:ext cx="17445350" cy="10849341"/>
          </a:xfrm>
          <a:prstGeom prst="rect">
            <a:avLst/>
          </a:prstGeom>
          <a:solidFill>
            <a:srgbClr val="B6CCD8"/>
          </a:solidFill>
        </p:spPr>
        <p:txBody>
          <a:bodyPr/>
          <a:lstStyle/>
          <a:p>
            <a:endParaRPr lang="en-IN"/>
          </a:p>
        </p:txBody>
      </p:sp>
      <p:sp>
        <p:nvSpPr>
          <p:cNvPr id="10" name="AutoShape 10"/>
          <p:cNvSpPr/>
          <p:nvPr/>
        </p:nvSpPr>
        <p:spPr>
          <a:xfrm>
            <a:off x="12488312" y="31474609"/>
            <a:ext cx="17445350" cy="1093074"/>
          </a:xfrm>
          <a:prstGeom prst="rect">
            <a:avLst/>
          </a:prstGeom>
          <a:solidFill>
            <a:srgbClr val="467C9B"/>
          </a:solidFill>
        </p:spPr>
        <p:txBody>
          <a:bodyPr/>
          <a:lstStyle/>
          <a:p>
            <a:endParaRPr lang="en-IN"/>
          </a:p>
        </p:txBody>
      </p:sp>
      <p:sp>
        <p:nvSpPr>
          <p:cNvPr id="11" name="AutoShape 11"/>
          <p:cNvSpPr/>
          <p:nvPr/>
        </p:nvSpPr>
        <p:spPr>
          <a:xfrm>
            <a:off x="1132520" y="4901245"/>
            <a:ext cx="19450591" cy="1373465"/>
          </a:xfrm>
          <a:prstGeom prst="rect">
            <a:avLst/>
          </a:prstGeom>
          <a:solidFill>
            <a:srgbClr val="467C9B"/>
          </a:solidFill>
        </p:spPr>
        <p:txBody>
          <a:bodyPr/>
          <a:lstStyle/>
          <a:p>
            <a:endParaRPr lang="en-IN"/>
          </a:p>
        </p:txBody>
      </p:sp>
      <p:sp>
        <p:nvSpPr>
          <p:cNvPr id="16" name="TextBox 16"/>
          <p:cNvSpPr txBox="1"/>
          <p:nvPr/>
        </p:nvSpPr>
        <p:spPr>
          <a:xfrm>
            <a:off x="799893" y="23599718"/>
            <a:ext cx="10460163" cy="7325082"/>
          </a:xfrm>
          <a:prstGeom prst="rect">
            <a:avLst/>
          </a:prstGeom>
        </p:spPr>
        <p:txBody>
          <a:bodyPr wrap="square" lIns="0" tIns="0" rIns="0" bIns="0" rtlCol="0" anchor="t">
            <a:spAutoFit/>
          </a:bodyPr>
          <a:lstStyle/>
          <a:p>
            <a:pPr marL="457200" indent="-457200" algn="just">
              <a:buFont typeface="Arial" panose="020B0604020202020204" pitchFamily="34" charset="0"/>
              <a:buChar char="•"/>
            </a:pPr>
            <a:r>
              <a:rPr lang="en-US" sz="2800" dirty="0"/>
              <a:t>The NHS England and UK health services are under considerable pressure to enhance the quality of care and patient safety. Nevertheless, despite these priorities, a great number of organizations cannot maintain real change due to a lack of consistency in the approaches of the leadership. </a:t>
            </a:r>
          </a:p>
          <a:p>
            <a:pPr marL="457200" indent="-457200" algn="just">
              <a:buFont typeface="Arial" panose="020B0604020202020204" pitchFamily="34" charset="0"/>
              <a:buChar char="•"/>
            </a:pPr>
            <a:r>
              <a:rPr lang="en-US" sz="2800" dirty="0"/>
              <a:t>According to research studies, a leadership approach as transformational that allowing leaders to inspire vision, motivate staff, and empower teams, is capable of enhancing the safety culture and quality of care (Hamdan et al., 2024). Indicatively, research indicates that transformational leadership has been associated with better safety practices.</a:t>
            </a:r>
          </a:p>
          <a:p>
            <a:pPr marL="457200" indent="-457200" algn="just">
              <a:buFont typeface="Arial" panose="020B0604020202020204" pitchFamily="34" charset="0"/>
              <a:buChar char="•"/>
            </a:pPr>
            <a:r>
              <a:rPr lang="en-US" sz="2800" dirty="0"/>
              <a:t>This review will be novel since it will summarize the UK-based and foreign research to elucidate the direct influence of transformational leadership behaviors on safety and quality (Snively, 2023). </a:t>
            </a:r>
          </a:p>
          <a:p>
            <a:pPr marL="457200" indent="-457200" algn="just">
              <a:buFont typeface="Arial" panose="020B0604020202020204" pitchFamily="34" charset="0"/>
              <a:buChar char="•"/>
            </a:pPr>
            <a:r>
              <a:rPr lang="en-US" sz="2800" dirty="0"/>
              <a:t>There are limited systematic reviews done specifically with regard to this in the UK context. The results may be useful in leadership development, management in the NHS, and policy formulation.</a:t>
            </a:r>
          </a:p>
        </p:txBody>
      </p:sp>
      <p:sp>
        <p:nvSpPr>
          <p:cNvPr id="17" name="AutoShape 17"/>
          <p:cNvSpPr/>
          <p:nvPr/>
        </p:nvSpPr>
        <p:spPr>
          <a:xfrm>
            <a:off x="799893" y="32567683"/>
            <a:ext cx="11410383" cy="9742718"/>
          </a:xfrm>
          <a:prstGeom prst="rect">
            <a:avLst/>
          </a:prstGeom>
          <a:solidFill>
            <a:srgbClr val="B6CCD8"/>
          </a:solidFill>
        </p:spPr>
        <p:txBody>
          <a:bodyPr/>
          <a:lstStyle/>
          <a:p>
            <a:endParaRPr lang="en-IN"/>
          </a:p>
        </p:txBody>
      </p:sp>
      <p:sp>
        <p:nvSpPr>
          <p:cNvPr id="18" name="AutoShape 18"/>
          <p:cNvSpPr/>
          <p:nvPr/>
        </p:nvSpPr>
        <p:spPr>
          <a:xfrm>
            <a:off x="799893" y="31382110"/>
            <a:ext cx="11410383" cy="1093074"/>
          </a:xfrm>
          <a:prstGeom prst="rect">
            <a:avLst/>
          </a:prstGeom>
          <a:solidFill>
            <a:srgbClr val="467C9B"/>
          </a:solidFill>
        </p:spPr>
        <p:txBody>
          <a:bodyPr/>
          <a:lstStyle/>
          <a:p>
            <a:endParaRPr lang="en-IN"/>
          </a:p>
        </p:txBody>
      </p:sp>
      <p:sp>
        <p:nvSpPr>
          <p:cNvPr id="20" name="TextBox 20"/>
          <p:cNvSpPr txBox="1"/>
          <p:nvPr/>
        </p:nvSpPr>
        <p:spPr>
          <a:xfrm>
            <a:off x="1890751" y="1447727"/>
            <a:ext cx="27728095" cy="1871923"/>
          </a:xfrm>
          <a:prstGeom prst="rect">
            <a:avLst/>
          </a:prstGeom>
        </p:spPr>
        <p:txBody>
          <a:bodyPr lIns="0" tIns="0" rIns="0" bIns="0" rtlCol="0" anchor="t">
            <a:spAutoFit/>
          </a:bodyPr>
          <a:lstStyle/>
          <a:p>
            <a:pPr algn="ctr">
              <a:lnSpc>
                <a:spcPts val="7712"/>
              </a:lnSpc>
            </a:pPr>
            <a:r>
              <a:rPr lang="en-US" sz="6000" dirty="0">
                <a:solidFill>
                  <a:srgbClr val="FFFFFF"/>
                </a:solidFill>
                <a:latin typeface="Gagalin"/>
                <a:ea typeface="Gagalin"/>
                <a:cs typeface="Gagalin"/>
                <a:sym typeface="Gagalin"/>
              </a:rPr>
              <a:t>The Role of Transformational Leadership in Enhancing Patient Safety and Quality Improvement in Healthcare in UK : A Systematic Review</a:t>
            </a:r>
          </a:p>
        </p:txBody>
      </p:sp>
      <p:sp>
        <p:nvSpPr>
          <p:cNvPr id="21" name="TextBox 21"/>
          <p:cNvSpPr txBox="1"/>
          <p:nvPr/>
        </p:nvSpPr>
        <p:spPr>
          <a:xfrm>
            <a:off x="1103167" y="6791013"/>
            <a:ext cx="19453197" cy="7325082"/>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US" sz="2800" dirty="0"/>
              <a:t>Quality improvement and patient safety are two major objectives in the contemporary healthcare system. Patient safety refers to the art of taking care of individuals to ensure that they are not hurt during a medical procedure, whereas quality improvement is aimed at ensuring the health services are more efficient and reliable. </a:t>
            </a:r>
          </a:p>
          <a:p>
            <a:pPr marL="342900" indent="-342900" algn="just">
              <a:buFont typeface="Arial" panose="020B0604020202020204" pitchFamily="34" charset="0"/>
              <a:buChar char="•"/>
            </a:pPr>
            <a:r>
              <a:rPr lang="en-US" sz="2800" dirty="0"/>
              <a:t>The </a:t>
            </a:r>
            <a:r>
              <a:rPr lang="en-US" sz="2800" i="1" dirty="0"/>
              <a:t>National Health Service (NHS)</a:t>
            </a:r>
            <a:r>
              <a:rPr lang="en-US" sz="2800" dirty="0"/>
              <a:t> in the UK has tried a lot to increase the level of safety, but there are still quality issues and cases (NHS, 2025). The studies indicate that the leadership style is a significant determinant of the establishment of a safe culture, and transformational leadership is capable of keeping staff members motivated, focused, and committed in enhancing patient outcomes.</a:t>
            </a:r>
          </a:p>
          <a:p>
            <a:pPr marL="342900" indent="-342900" algn="just">
              <a:buFont typeface="Arial" panose="020B0604020202020204" pitchFamily="34" charset="0"/>
              <a:buChar char="•"/>
            </a:pPr>
            <a:r>
              <a:rPr lang="en-US" sz="2800" dirty="0"/>
              <a:t>As stated by the </a:t>
            </a:r>
            <a:r>
              <a:rPr lang="en-US" sz="2800" i="1" dirty="0"/>
              <a:t>World Health Organization</a:t>
            </a:r>
            <a:r>
              <a:rPr lang="en-US" sz="2800" dirty="0"/>
              <a:t> (WHO, 2024), an estimated one out of ten patients </a:t>
            </a:r>
            <a:r>
              <a:rPr lang="en-US" sz="2800" dirty="0" err="1"/>
              <a:t>suffersr</a:t>
            </a:r>
            <a:r>
              <a:rPr lang="en-US" sz="2800" dirty="0"/>
              <a:t> some kind of harm during the process of hospital care, which proves that patient safety remains a severe concern at the global level. According to the NHS England (2022), approximately 24,000 incidents of patient safety are registered monthly in hospitals in the UK. These are medication errors, infections, pressure ulcers, and staff-to-staff communication breakdown. </a:t>
            </a:r>
          </a:p>
          <a:p>
            <a:pPr marL="342900" indent="-342900" algn="just">
              <a:buFont typeface="Arial" panose="020B0604020202020204" pitchFamily="34" charset="0"/>
              <a:buChar char="•"/>
            </a:pPr>
            <a:r>
              <a:rPr lang="en-US" sz="2800" dirty="0"/>
              <a:t>The report prepared by the agency of the </a:t>
            </a:r>
            <a:r>
              <a:rPr lang="en-US" sz="2800" i="1" dirty="0"/>
              <a:t>National Audit Office</a:t>
            </a:r>
            <a:r>
              <a:rPr lang="en-US" sz="2800" dirty="0"/>
              <a:t> (NAO, 2021) estimated that unsafe care costs the NHS billions of pounds annually in terms of additional treatment, readmission, and legal claims. Although these issues have been improved, several of them still occur due to the pressure on staff, ineffective communication, and the absence of supportive leaders.</a:t>
            </a:r>
          </a:p>
          <a:p>
            <a:pPr marL="342900" indent="-342900" algn="just">
              <a:buFont typeface="Arial" panose="020B0604020202020204" pitchFamily="34" charset="0"/>
              <a:buChar char="•"/>
            </a:pPr>
            <a:r>
              <a:rPr lang="en-US" sz="2800" dirty="0"/>
              <a:t>To promote safer </a:t>
            </a:r>
            <a:r>
              <a:rPr lang="en-US" sz="2800" dirty="0" err="1"/>
              <a:t>anhigh-qualityty</a:t>
            </a:r>
            <a:r>
              <a:rPr lang="en-US" sz="2800" dirty="0"/>
              <a:t> care, the NHS has launched several initiatives, such as the NHS Patient Safety Strategy (2019) and the NHS Long Term Plan (2019). Nevertheless, a lot of hospitals continue to struggle to ensure sustained improvement. Transformational leadership is essential to motivate teams and enhance the culture of safety and quality through a sustained healthcare system-wide culture.</a:t>
            </a:r>
          </a:p>
        </p:txBody>
      </p:sp>
      <p:sp>
        <p:nvSpPr>
          <p:cNvPr id="22" name="TextBox 22"/>
          <p:cNvSpPr txBox="1"/>
          <p:nvPr/>
        </p:nvSpPr>
        <p:spPr>
          <a:xfrm>
            <a:off x="12007574" y="23856923"/>
            <a:ext cx="17337439" cy="7360989"/>
          </a:xfrm>
          <a:prstGeom prst="rect">
            <a:avLst/>
          </a:prstGeom>
        </p:spPr>
        <p:txBody>
          <a:bodyPr wrap="square" lIns="0" tIns="0" rIns="0" bIns="0" rtlCol="0" anchor="t">
            <a:spAutoFit/>
          </a:bodyPr>
          <a:lstStyle/>
          <a:p>
            <a:pPr algn="just"/>
            <a:r>
              <a:rPr lang="en-US" sz="3000" b="1" dirty="0"/>
              <a:t>Aim</a:t>
            </a:r>
            <a:endParaRPr lang="en-US" sz="3000" dirty="0"/>
          </a:p>
          <a:p>
            <a:pPr algn="just"/>
            <a:r>
              <a:rPr lang="en-US" sz="3000" dirty="0"/>
              <a:t>This research aims to identify the role of leadership in upgrading the quality improvement and safety of patients in the healthcare sector.</a:t>
            </a:r>
          </a:p>
          <a:p>
            <a:pPr algn="just"/>
            <a:r>
              <a:rPr lang="en-US" sz="3000" b="1" dirty="0"/>
              <a:t>Objectives</a:t>
            </a:r>
            <a:endParaRPr lang="en-US" sz="3000" dirty="0"/>
          </a:p>
          <a:p>
            <a:pPr marL="457200" indent="-457200" algn="just" fontAlgn="base">
              <a:buFont typeface="Arial" panose="020B0604020202020204" pitchFamily="34" charset="0"/>
              <a:buChar char="•"/>
            </a:pPr>
            <a:r>
              <a:rPr lang="en-US" sz="3000" dirty="0"/>
              <a:t>To explore the role of transformational leadership in improving safety outcomes for patients in healthcare settings.</a:t>
            </a:r>
          </a:p>
          <a:p>
            <a:pPr marL="457200" indent="-457200" algn="just" fontAlgn="base">
              <a:buFont typeface="Arial" panose="020B0604020202020204" pitchFamily="34" charset="0"/>
              <a:buChar char="•"/>
            </a:pPr>
            <a:r>
              <a:rPr lang="en-US" sz="3000" dirty="0"/>
              <a:t>To investigate the influence of transformational leadership on quality improvement efforts in hospitals. </a:t>
            </a:r>
          </a:p>
          <a:p>
            <a:pPr marL="457200" indent="-457200" algn="just" fontAlgn="base">
              <a:buFont typeface="Arial" panose="020B0604020202020204" pitchFamily="34" charset="0"/>
              <a:buChar char="•"/>
            </a:pPr>
            <a:r>
              <a:rPr lang="en-US" sz="3000" dirty="0"/>
              <a:t>To identify behaviors associated with transformational leadership that rise to the top as having a positive influence on patient safety.</a:t>
            </a:r>
          </a:p>
          <a:p>
            <a:pPr algn="just"/>
            <a:r>
              <a:rPr lang="en-US" sz="3000" b="1" dirty="0"/>
              <a:t>Question</a:t>
            </a:r>
            <a:endParaRPr lang="en-US" sz="3000" dirty="0"/>
          </a:p>
          <a:p>
            <a:pPr marL="457200" indent="-457200" algn="just" fontAlgn="base">
              <a:buFont typeface="Arial" panose="020B0604020202020204" pitchFamily="34" charset="0"/>
              <a:buChar char="•"/>
            </a:pPr>
            <a:r>
              <a:rPr lang="en-US" sz="3000" dirty="0"/>
              <a:t>What is the major role of transformational leadership in improving safety outcomes for patients in healthcare settings?</a:t>
            </a:r>
          </a:p>
          <a:p>
            <a:pPr marL="457200" indent="-457200" algn="just" fontAlgn="base">
              <a:buFont typeface="Arial" panose="020B0604020202020204" pitchFamily="34" charset="0"/>
              <a:buChar char="•"/>
            </a:pPr>
            <a:r>
              <a:rPr lang="en-US" sz="3000" dirty="0"/>
              <a:t>How to investigate the influence of transformational leadership on quality improvement efforts in hospitals?</a:t>
            </a:r>
          </a:p>
          <a:p>
            <a:pPr marL="457200" indent="-457200" algn="just" fontAlgn="base">
              <a:buFont typeface="Arial" panose="020B0604020202020204" pitchFamily="34" charset="0"/>
              <a:buChar char="•"/>
            </a:pPr>
            <a:r>
              <a:rPr lang="en-US" sz="3000" dirty="0"/>
              <a:t>How to identify associated behaviors of patient safety aligned with the culture of transformational leadership?</a:t>
            </a:r>
            <a:endParaRPr lang="en-US" sz="3000" dirty="0">
              <a:solidFill>
                <a:srgbClr val="000001"/>
              </a:solidFill>
              <a:ea typeface="Open Sauce"/>
              <a:cs typeface="Open Sauce"/>
              <a:sym typeface="Open Sauce"/>
            </a:endParaRPr>
          </a:p>
          <a:p>
            <a:pPr algn="just">
              <a:lnSpc>
                <a:spcPts val="3359"/>
              </a:lnSpc>
            </a:pPr>
            <a:endParaRPr lang="en-US" sz="3000" dirty="0">
              <a:solidFill>
                <a:srgbClr val="000001"/>
              </a:solidFill>
              <a:latin typeface="Open Sauce"/>
              <a:ea typeface="Open Sauce"/>
              <a:cs typeface="Open Sauce"/>
              <a:sym typeface="Open Sauce"/>
            </a:endParaRPr>
          </a:p>
        </p:txBody>
      </p:sp>
      <p:sp>
        <p:nvSpPr>
          <p:cNvPr id="23" name="TextBox 23"/>
          <p:cNvSpPr txBox="1"/>
          <p:nvPr/>
        </p:nvSpPr>
        <p:spPr>
          <a:xfrm>
            <a:off x="2185715" y="22805536"/>
            <a:ext cx="7896543" cy="692497"/>
          </a:xfrm>
          <a:prstGeom prst="rect">
            <a:avLst/>
          </a:prstGeom>
        </p:spPr>
        <p:txBody>
          <a:bodyPr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The Rationale of the Research</a:t>
            </a:r>
          </a:p>
        </p:txBody>
      </p:sp>
      <p:sp>
        <p:nvSpPr>
          <p:cNvPr id="24" name="TextBox 24"/>
          <p:cNvSpPr txBox="1"/>
          <p:nvPr/>
        </p:nvSpPr>
        <p:spPr>
          <a:xfrm>
            <a:off x="12488313" y="31511346"/>
            <a:ext cx="17350512" cy="1384995"/>
          </a:xfrm>
          <a:prstGeom prst="rect">
            <a:avLst/>
          </a:prstGeom>
        </p:spPr>
        <p:txBody>
          <a:bodyPr wrap="square"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References</a:t>
            </a:r>
          </a:p>
          <a:p>
            <a:pPr algn="l">
              <a:lnSpc>
                <a:spcPts val="5406"/>
              </a:lnSpc>
              <a:spcBef>
                <a:spcPct val="0"/>
              </a:spcBef>
            </a:pPr>
            <a:endParaRPr lang="en-US" sz="3861" dirty="0">
              <a:solidFill>
                <a:srgbClr val="FFFFFF"/>
              </a:solidFill>
              <a:latin typeface="Gagalin"/>
              <a:ea typeface="Gagalin"/>
              <a:cs typeface="Gagalin"/>
              <a:sym typeface="Gagalin"/>
            </a:endParaRPr>
          </a:p>
        </p:txBody>
      </p:sp>
      <p:sp>
        <p:nvSpPr>
          <p:cNvPr id="25" name="TextBox 25"/>
          <p:cNvSpPr txBox="1"/>
          <p:nvPr/>
        </p:nvSpPr>
        <p:spPr>
          <a:xfrm>
            <a:off x="12688059" y="33014754"/>
            <a:ext cx="17034386" cy="8848576"/>
          </a:xfrm>
          <a:prstGeom prst="rect">
            <a:avLst/>
          </a:prstGeom>
        </p:spPr>
        <p:txBody>
          <a:bodyPr wrap="square" lIns="0" tIns="0" rIns="0" bIns="0" rtlCol="0" anchor="t">
            <a:spAutoFit/>
          </a:bodyPr>
          <a:lstStyle/>
          <a:p>
            <a:pPr marL="457200" indent="-457200" algn="just">
              <a:spcBef>
                <a:spcPct val="0"/>
              </a:spcBef>
              <a:buFont typeface="Arial" panose="020B0604020202020204" pitchFamily="34" charset="0"/>
              <a:buChar char="•"/>
            </a:pPr>
            <a:r>
              <a:rPr lang="en-US" sz="2300" dirty="0" err="1">
                <a:solidFill>
                  <a:srgbClr val="000000"/>
                </a:solidFill>
                <a:ea typeface="Open Sauce"/>
                <a:cs typeface="Open Sauce"/>
                <a:sym typeface="Open Sauce"/>
              </a:rPr>
              <a:t>Alsahli</a:t>
            </a:r>
            <a:r>
              <a:rPr lang="en-US" sz="2300" dirty="0">
                <a:solidFill>
                  <a:srgbClr val="000000"/>
                </a:solidFill>
                <a:ea typeface="Open Sauce"/>
                <a:cs typeface="Open Sauce"/>
                <a:sym typeface="Open Sauce"/>
              </a:rPr>
              <a:t>, S.S., </a:t>
            </a:r>
            <a:r>
              <a:rPr lang="en-US" sz="2300" dirty="0" err="1">
                <a:solidFill>
                  <a:srgbClr val="000000"/>
                </a:solidFill>
                <a:ea typeface="Open Sauce"/>
                <a:cs typeface="Open Sauce"/>
                <a:sym typeface="Open Sauce"/>
              </a:rPr>
              <a:t>Hamed</a:t>
            </a:r>
            <a:r>
              <a:rPr lang="en-US" sz="2300" dirty="0">
                <a:solidFill>
                  <a:srgbClr val="000000"/>
                </a:solidFill>
                <a:ea typeface="Open Sauce"/>
                <a:cs typeface="Open Sauce"/>
                <a:sym typeface="Open Sauce"/>
              </a:rPr>
              <a:t>, M., </a:t>
            </a:r>
            <a:r>
              <a:rPr lang="en-US" sz="2300" dirty="0" err="1">
                <a:solidFill>
                  <a:srgbClr val="000000"/>
                </a:solidFill>
                <a:ea typeface="Open Sauce"/>
                <a:cs typeface="Open Sauce"/>
                <a:sym typeface="Open Sauce"/>
              </a:rPr>
              <a:t>Alkhathami</a:t>
            </a:r>
            <a:r>
              <a:rPr lang="en-US" sz="2300" dirty="0">
                <a:solidFill>
                  <a:srgbClr val="000000"/>
                </a:solidFill>
                <a:ea typeface="Open Sauce"/>
                <a:cs typeface="Open Sauce"/>
                <a:sym typeface="Open Sauce"/>
              </a:rPr>
              <a:t>, A.M., </a:t>
            </a:r>
            <a:r>
              <a:rPr lang="en-US" sz="2300" dirty="0" err="1">
                <a:solidFill>
                  <a:srgbClr val="000000"/>
                </a:solidFill>
                <a:ea typeface="Open Sauce"/>
                <a:cs typeface="Open Sauce"/>
                <a:sym typeface="Open Sauce"/>
              </a:rPr>
              <a:t>Alharbi</a:t>
            </a:r>
            <a:r>
              <a:rPr lang="en-US" sz="2300" dirty="0">
                <a:solidFill>
                  <a:srgbClr val="000000"/>
                </a:solidFill>
                <a:ea typeface="Open Sauce"/>
                <a:cs typeface="Open Sauce"/>
                <a:sym typeface="Open Sauce"/>
              </a:rPr>
              <a:t>, A.A., </a:t>
            </a:r>
            <a:r>
              <a:rPr lang="en-US" sz="2300" dirty="0" err="1">
                <a:solidFill>
                  <a:srgbClr val="000000"/>
                </a:solidFill>
                <a:ea typeface="Open Sauce"/>
                <a:cs typeface="Open Sauce"/>
                <a:sym typeface="Open Sauce"/>
              </a:rPr>
              <a:t>Alhawit</a:t>
            </a:r>
            <a:r>
              <a:rPr lang="en-US" sz="2300" dirty="0">
                <a:solidFill>
                  <a:srgbClr val="000000"/>
                </a:solidFill>
                <a:ea typeface="Open Sauce"/>
                <a:cs typeface="Open Sauce"/>
                <a:sym typeface="Open Sauce"/>
              </a:rPr>
              <a:t>, M.E., </a:t>
            </a:r>
            <a:r>
              <a:rPr lang="en-US" sz="2300" dirty="0" err="1">
                <a:solidFill>
                  <a:srgbClr val="000000"/>
                </a:solidFill>
                <a:ea typeface="Open Sauce"/>
                <a:cs typeface="Open Sauce"/>
                <a:sym typeface="Open Sauce"/>
              </a:rPr>
              <a:t>Albalawi</a:t>
            </a:r>
            <a:r>
              <a:rPr lang="en-US" sz="2300" dirty="0">
                <a:solidFill>
                  <a:srgbClr val="000000"/>
                </a:solidFill>
                <a:ea typeface="Open Sauce"/>
                <a:cs typeface="Open Sauce"/>
                <a:sym typeface="Open Sauce"/>
              </a:rPr>
              <a:t>, K.I., </a:t>
            </a:r>
            <a:r>
              <a:rPr lang="en-US" sz="2300" dirty="0" err="1">
                <a:solidFill>
                  <a:srgbClr val="000000"/>
                </a:solidFill>
                <a:ea typeface="Open Sauce"/>
                <a:cs typeface="Open Sauce"/>
                <a:sym typeface="Open Sauce"/>
              </a:rPr>
              <a:t>Alenezi</a:t>
            </a:r>
            <a:r>
              <a:rPr lang="en-US" sz="2300" dirty="0">
                <a:solidFill>
                  <a:srgbClr val="000000"/>
                </a:solidFill>
                <a:ea typeface="Open Sauce"/>
                <a:cs typeface="Open Sauce"/>
                <a:sym typeface="Open Sauce"/>
              </a:rPr>
              <a:t>, A.M., </a:t>
            </a:r>
            <a:r>
              <a:rPr lang="en-US" sz="2300" dirty="0" err="1">
                <a:solidFill>
                  <a:srgbClr val="000000"/>
                </a:solidFill>
                <a:ea typeface="Open Sauce"/>
                <a:cs typeface="Open Sauce"/>
                <a:sym typeface="Open Sauce"/>
              </a:rPr>
              <a:t>Aleidi</a:t>
            </a:r>
            <a:r>
              <a:rPr lang="en-US" sz="2300" dirty="0">
                <a:solidFill>
                  <a:srgbClr val="000000"/>
                </a:solidFill>
                <a:ea typeface="Open Sauce"/>
                <a:cs typeface="Open Sauce"/>
                <a:sym typeface="Open Sauce"/>
              </a:rPr>
              <a:t>, M., </a:t>
            </a:r>
            <a:r>
              <a:rPr lang="en-US" sz="2300" dirty="0" err="1">
                <a:solidFill>
                  <a:srgbClr val="000000"/>
                </a:solidFill>
                <a:ea typeface="Open Sauce"/>
                <a:cs typeface="Open Sauce"/>
                <a:sym typeface="Open Sauce"/>
              </a:rPr>
              <a:t>Alharbi</a:t>
            </a:r>
            <a:r>
              <a:rPr lang="en-US" sz="2300" dirty="0">
                <a:solidFill>
                  <a:srgbClr val="000000"/>
                </a:solidFill>
                <a:ea typeface="Open Sauce"/>
                <a:cs typeface="Open Sauce"/>
                <a:sym typeface="Open Sauce"/>
              </a:rPr>
              <a:t>, A.M., </a:t>
            </a:r>
            <a:r>
              <a:rPr lang="en-US" sz="2300" dirty="0" err="1">
                <a:solidFill>
                  <a:srgbClr val="000000"/>
                </a:solidFill>
                <a:ea typeface="Open Sauce"/>
                <a:cs typeface="Open Sauce"/>
                <a:sym typeface="Open Sauce"/>
              </a:rPr>
              <a:t>Albalaw</a:t>
            </a:r>
            <a:r>
              <a:rPr lang="en-US" sz="2300" dirty="0">
                <a:solidFill>
                  <a:srgbClr val="000000"/>
                </a:solidFill>
                <a:ea typeface="Open Sauce"/>
                <a:cs typeface="Open Sauce"/>
                <a:sym typeface="Open Sauce"/>
              </a:rPr>
              <a:t>, M.F. and </a:t>
            </a:r>
            <a:r>
              <a:rPr lang="en-US" sz="2300" dirty="0" err="1">
                <a:solidFill>
                  <a:srgbClr val="000000"/>
                </a:solidFill>
                <a:ea typeface="Open Sauce"/>
                <a:cs typeface="Open Sauce"/>
                <a:sym typeface="Open Sauce"/>
              </a:rPr>
              <a:t>Binselm</a:t>
            </a:r>
            <a:r>
              <a:rPr lang="en-US" sz="2300" dirty="0">
                <a:solidFill>
                  <a:srgbClr val="000000"/>
                </a:solidFill>
                <a:ea typeface="Open Sauce"/>
                <a:cs typeface="Open Sauce"/>
                <a:sym typeface="Open Sauce"/>
              </a:rPr>
              <a:t>, R.A. (2020). Quality improvement and patient safety: strategies and challenges in healthcare system transformation. International Journal of Health Sciences, [online] 4(S1), pp.478–497. </a:t>
            </a:r>
            <a:r>
              <a:rPr lang="en-US" sz="2300" dirty="0" err="1">
                <a:solidFill>
                  <a:srgbClr val="000000"/>
                </a:solidFill>
                <a:ea typeface="Open Sauce"/>
                <a:cs typeface="Open Sauce"/>
                <a:sym typeface="Open Sauce"/>
              </a:rPr>
              <a:t>doi</a:t>
            </a:r>
            <a:r>
              <a:rPr lang="en-US" sz="2300" dirty="0">
                <a:solidFill>
                  <a:srgbClr val="000000"/>
                </a:solidFill>
                <a:ea typeface="Open Sauce"/>
                <a:cs typeface="Open Sauce"/>
                <a:sym typeface="Open Sauce"/>
              </a:rPr>
              <a:t>: </a:t>
            </a:r>
            <a:r>
              <a:rPr lang="en-US" sz="2300" dirty="0">
                <a:solidFill>
                  <a:srgbClr val="000000"/>
                </a:solidFill>
                <a:ea typeface="Open Sauce"/>
                <a:cs typeface="Open Sauce"/>
                <a:sym typeface="Open Sauce"/>
                <a:hlinkClick r:id="rId2"/>
              </a:rPr>
              <a:t>https://doi.org/10.53730/ijhs.v4ns1.15409</a:t>
            </a:r>
            <a:r>
              <a:rPr lang="en-US" sz="2300" dirty="0">
                <a:solidFill>
                  <a:srgbClr val="000000"/>
                </a:solidFill>
                <a:ea typeface="Open Sauce"/>
                <a:cs typeface="Open Sauce"/>
                <a:sym typeface="Open Sauce"/>
              </a:rPr>
              <a:t>. </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Fischer, H., </a:t>
            </a:r>
            <a:r>
              <a:rPr lang="en-US" sz="2300" dirty="0" err="1">
                <a:solidFill>
                  <a:srgbClr val="000000"/>
                </a:solidFill>
                <a:ea typeface="Open Sauce"/>
                <a:cs typeface="Open Sauce"/>
                <a:sym typeface="Open Sauce"/>
              </a:rPr>
              <a:t>Heidler</a:t>
            </a:r>
            <a:r>
              <a:rPr lang="en-US" sz="2300" dirty="0">
                <a:solidFill>
                  <a:srgbClr val="000000"/>
                </a:solidFill>
                <a:ea typeface="Open Sauce"/>
                <a:cs typeface="Open Sauce"/>
                <a:sym typeface="Open Sauce"/>
              </a:rPr>
              <a:t>, P., Coco, L. and Albanese, V. (2022). Leadership Theories and the Veterinary Health Care System. Veterinary Sciences, [online] 9(10), p.538. </a:t>
            </a:r>
            <a:r>
              <a:rPr lang="en-US" sz="2300" dirty="0" err="1">
                <a:solidFill>
                  <a:srgbClr val="000000"/>
                </a:solidFill>
                <a:ea typeface="Open Sauce"/>
                <a:cs typeface="Open Sauce"/>
                <a:sym typeface="Open Sauce"/>
              </a:rPr>
              <a:t>doi</a:t>
            </a:r>
            <a:r>
              <a:rPr lang="en-US" sz="2300" dirty="0">
                <a:solidFill>
                  <a:srgbClr val="000000"/>
                </a:solidFill>
                <a:ea typeface="Open Sauce"/>
                <a:cs typeface="Open Sauce"/>
                <a:sym typeface="Open Sauce"/>
              </a:rPr>
              <a:t>: </a:t>
            </a:r>
            <a:r>
              <a:rPr lang="en-US" sz="2300" dirty="0">
                <a:solidFill>
                  <a:srgbClr val="000000"/>
                </a:solidFill>
                <a:ea typeface="Open Sauce"/>
                <a:cs typeface="Open Sauce"/>
                <a:sym typeface="Open Sauce"/>
                <a:hlinkClick r:id="rId3"/>
              </a:rPr>
              <a:t>https://doi.org/10.3390/vetsci9100538</a:t>
            </a:r>
            <a:r>
              <a:rPr lang="en-US" sz="2300" dirty="0">
                <a:solidFill>
                  <a:srgbClr val="000000"/>
                </a:solidFill>
                <a:ea typeface="Open Sauce"/>
                <a:cs typeface="Open Sauce"/>
                <a:sym typeface="Open Sauce"/>
              </a:rPr>
              <a:t>. </a:t>
            </a:r>
          </a:p>
          <a:p>
            <a:pPr marL="457200" indent="-457200" algn="just">
              <a:spcBef>
                <a:spcPct val="0"/>
              </a:spcBef>
              <a:buFont typeface="Arial" panose="020B0604020202020204" pitchFamily="34" charset="0"/>
              <a:buChar char="•"/>
            </a:pPr>
            <a:r>
              <a:rPr lang="en-US" sz="2300" dirty="0" err="1">
                <a:solidFill>
                  <a:srgbClr val="000000"/>
                </a:solidFill>
                <a:ea typeface="Open Sauce"/>
                <a:cs typeface="Open Sauce"/>
                <a:sym typeface="Open Sauce"/>
              </a:rPr>
              <a:t>Ghorbani</a:t>
            </a:r>
            <a:r>
              <a:rPr lang="en-US" sz="2300" dirty="0">
                <a:solidFill>
                  <a:srgbClr val="000000"/>
                </a:solidFill>
                <a:ea typeface="Open Sauce"/>
                <a:cs typeface="Open Sauce"/>
                <a:sym typeface="Open Sauce"/>
              </a:rPr>
              <a:t>, A., </a:t>
            </a:r>
            <a:r>
              <a:rPr lang="en-US" sz="2300" dirty="0" err="1">
                <a:solidFill>
                  <a:srgbClr val="000000"/>
                </a:solidFill>
                <a:ea typeface="Open Sauce"/>
                <a:cs typeface="Open Sauce"/>
                <a:sym typeface="Open Sauce"/>
              </a:rPr>
              <a:t>Mohammadi</a:t>
            </a:r>
            <a:r>
              <a:rPr lang="en-US" sz="2300" dirty="0">
                <a:solidFill>
                  <a:srgbClr val="000000"/>
                </a:solidFill>
                <a:ea typeface="Open Sauce"/>
                <a:cs typeface="Open Sauce"/>
                <a:sym typeface="Open Sauce"/>
              </a:rPr>
              <a:t>, N., </a:t>
            </a:r>
            <a:r>
              <a:rPr lang="en-US" sz="2300" dirty="0" err="1">
                <a:solidFill>
                  <a:srgbClr val="000000"/>
                </a:solidFill>
                <a:ea typeface="Open Sauce"/>
                <a:cs typeface="Open Sauce"/>
                <a:sym typeface="Open Sauce"/>
              </a:rPr>
              <a:t>Rooddehghan</a:t>
            </a:r>
            <a:r>
              <a:rPr lang="en-US" sz="2300" dirty="0">
                <a:solidFill>
                  <a:srgbClr val="000000"/>
                </a:solidFill>
                <a:ea typeface="Open Sauce"/>
                <a:cs typeface="Open Sauce"/>
                <a:sym typeface="Open Sauce"/>
              </a:rPr>
              <a:t>, Z., </a:t>
            </a:r>
            <a:r>
              <a:rPr lang="en-US" sz="2300" dirty="0" err="1">
                <a:solidFill>
                  <a:srgbClr val="000000"/>
                </a:solidFill>
                <a:ea typeface="Open Sauce"/>
                <a:cs typeface="Open Sauce"/>
                <a:sym typeface="Open Sauce"/>
              </a:rPr>
              <a:t>Bakhshi</a:t>
            </a:r>
            <a:r>
              <a:rPr lang="en-US" sz="2300" dirty="0">
                <a:solidFill>
                  <a:srgbClr val="000000"/>
                </a:solidFill>
                <a:ea typeface="Open Sauce"/>
                <a:cs typeface="Open Sauce"/>
                <a:sym typeface="Open Sauce"/>
              </a:rPr>
              <a:t>, F. and </a:t>
            </a:r>
            <a:r>
              <a:rPr lang="en-US" sz="2300" dirty="0" err="1">
                <a:solidFill>
                  <a:srgbClr val="000000"/>
                </a:solidFill>
                <a:ea typeface="Open Sauce"/>
                <a:cs typeface="Open Sauce"/>
                <a:sym typeface="Open Sauce"/>
              </a:rPr>
              <a:t>Nasrabadi</a:t>
            </a:r>
            <a:r>
              <a:rPr lang="en-US" sz="2300" dirty="0">
                <a:solidFill>
                  <a:srgbClr val="000000"/>
                </a:solidFill>
                <a:ea typeface="Open Sauce"/>
                <a:cs typeface="Open Sauce"/>
                <a:sym typeface="Open Sauce"/>
              </a:rPr>
              <a:t>, A.N. (2023). Transformational leadership in development of transformative education in nursing: a qualitative study. BMC Nursing, [online] 22(1), pp.1–10. </a:t>
            </a:r>
            <a:r>
              <a:rPr lang="en-US" sz="2300" dirty="0" err="1">
                <a:solidFill>
                  <a:srgbClr val="000000"/>
                </a:solidFill>
                <a:ea typeface="Open Sauce"/>
                <a:cs typeface="Open Sauce"/>
                <a:sym typeface="Open Sauce"/>
              </a:rPr>
              <a:t>doi</a:t>
            </a:r>
            <a:r>
              <a:rPr lang="en-US" sz="2300" dirty="0">
                <a:solidFill>
                  <a:srgbClr val="000000"/>
                </a:solidFill>
                <a:ea typeface="Open Sauce"/>
                <a:cs typeface="Open Sauce"/>
                <a:sym typeface="Open Sauce"/>
              </a:rPr>
              <a:t>: </a:t>
            </a:r>
            <a:r>
              <a:rPr lang="en-US" sz="2300" dirty="0">
                <a:solidFill>
                  <a:srgbClr val="000000"/>
                </a:solidFill>
                <a:ea typeface="Open Sauce"/>
                <a:cs typeface="Open Sauce"/>
                <a:sym typeface="Open Sauce"/>
                <a:hlinkClick r:id="rId4"/>
              </a:rPr>
              <a:t>https://doi.org/10.1186/s12912-022-01154-z</a:t>
            </a:r>
            <a:r>
              <a:rPr lang="en-US" sz="2300" dirty="0">
                <a:solidFill>
                  <a:srgbClr val="000000"/>
                </a:solidFill>
                <a:ea typeface="Open Sauce"/>
                <a:cs typeface="Open Sauce"/>
                <a:sym typeface="Open Sauce"/>
              </a:rPr>
              <a:t>.   </a:t>
            </a:r>
          </a:p>
          <a:p>
            <a:pPr marL="457200" indent="-457200" algn="just">
              <a:spcBef>
                <a:spcPct val="0"/>
              </a:spcBef>
              <a:buFont typeface="Arial" panose="020B0604020202020204" pitchFamily="34" charset="0"/>
              <a:buChar char="•"/>
            </a:pPr>
            <a:r>
              <a:rPr lang="en-US" sz="2300" dirty="0" err="1">
                <a:solidFill>
                  <a:srgbClr val="000000"/>
                </a:solidFill>
                <a:ea typeface="Open Sauce"/>
                <a:cs typeface="Open Sauce"/>
                <a:sym typeface="Open Sauce"/>
              </a:rPr>
              <a:t>Hamdan</a:t>
            </a:r>
            <a:r>
              <a:rPr lang="en-US" sz="2300" dirty="0">
                <a:solidFill>
                  <a:srgbClr val="000000"/>
                </a:solidFill>
                <a:ea typeface="Open Sauce"/>
                <a:cs typeface="Open Sauce"/>
                <a:sym typeface="Open Sauce"/>
              </a:rPr>
              <a:t>, M., </a:t>
            </a:r>
            <a:r>
              <a:rPr lang="en-US" sz="2300" dirty="0" err="1">
                <a:solidFill>
                  <a:srgbClr val="000000"/>
                </a:solidFill>
                <a:ea typeface="Open Sauce"/>
                <a:cs typeface="Open Sauce"/>
                <a:sym typeface="Open Sauce"/>
              </a:rPr>
              <a:t>Jaaffar</a:t>
            </a:r>
            <a:r>
              <a:rPr lang="en-US" sz="2300" dirty="0">
                <a:solidFill>
                  <a:srgbClr val="000000"/>
                </a:solidFill>
                <a:ea typeface="Open Sauce"/>
                <a:cs typeface="Open Sauce"/>
                <a:sym typeface="Open Sauce"/>
              </a:rPr>
              <a:t>, A., </a:t>
            </a:r>
            <a:r>
              <a:rPr lang="en-US" sz="2300" dirty="0" err="1">
                <a:solidFill>
                  <a:srgbClr val="000000"/>
                </a:solidFill>
                <a:ea typeface="Open Sauce"/>
                <a:cs typeface="Open Sauce"/>
                <a:sym typeface="Open Sauce"/>
              </a:rPr>
              <a:t>Khraisat</a:t>
            </a:r>
            <a:r>
              <a:rPr lang="en-US" sz="2300" dirty="0">
                <a:solidFill>
                  <a:srgbClr val="000000"/>
                </a:solidFill>
                <a:ea typeface="Open Sauce"/>
                <a:cs typeface="Open Sauce"/>
                <a:sym typeface="Open Sauce"/>
              </a:rPr>
              <a:t>, O., </a:t>
            </a:r>
            <a:r>
              <a:rPr lang="en-US" sz="2300" dirty="0" err="1">
                <a:solidFill>
                  <a:srgbClr val="000000"/>
                </a:solidFill>
                <a:ea typeface="Open Sauce"/>
                <a:cs typeface="Open Sauce"/>
                <a:sym typeface="Open Sauce"/>
              </a:rPr>
              <a:t>Issa</a:t>
            </a:r>
            <a:r>
              <a:rPr lang="en-US" sz="2300" dirty="0">
                <a:solidFill>
                  <a:srgbClr val="000000"/>
                </a:solidFill>
                <a:ea typeface="Open Sauce"/>
                <a:cs typeface="Open Sauce"/>
                <a:sym typeface="Open Sauce"/>
              </a:rPr>
              <a:t>, M. and </a:t>
            </a:r>
            <a:r>
              <a:rPr lang="en-US" sz="2300" dirty="0" err="1">
                <a:solidFill>
                  <a:srgbClr val="000000"/>
                </a:solidFill>
                <a:ea typeface="Open Sauce"/>
                <a:cs typeface="Open Sauce"/>
                <a:sym typeface="Open Sauce"/>
              </a:rPr>
              <a:t>Jarrar</a:t>
            </a:r>
            <a:r>
              <a:rPr lang="en-US" sz="2300" dirty="0">
                <a:solidFill>
                  <a:srgbClr val="000000"/>
                </a:solidFill>
                <a:ea typeface="Open Sauce"/>
                <a:cs typeface="Open Sauce"/>
                <a:sym typeface="Open Sauce"/>
              </a:rPr>
              <a:t>, M. (2024). The Association of Transformational Leadership on Safety Practices Among Nurses: The Mediating Role of Patient Safety Culture. Risk management and healthcare policy, Volume 17(1), pp.1687–1700. </a:t>
            </a:r>
            <a:r>
              <a:rPr lang="en-US" sz="2300" dirty="0" err="1">
                <a:solidFill>
                  <a:srgbClr val="000000"/>
                </a:solidFill>
                <a:ea typeface="Open Sauce"/>
                <a:cs typeface="Open Sauce"/>
                <a:sym typeface="Open Sauce"/>
              </a:rPr>
              <a:t>doi</a:t>
            </a:r>
            <a:r>
              <a:rPr lang="en-US" sz="2300" dirty="0">
                <a:solidFill>
                  <a:srgbClr val="000000"/>
                </a:solidFill>
                <a:ea typeface="Open Sauce"/>
                <a:cs typeface="Open Sauce"/>
                <a:sym typeface="Open Sauce"/>
              </a:rPr>
              <a:t>: </a:t>
            </a:r>
            <a:r>
              <a:rPr lang="en-US" sz="2300" dirty="0">
                <a:solidFill>
                  <a:srgbClr val="000000"/>
                </a:solidFill>
                <a:ea typeface="Open Sauce"/>
                <a:cs typeface="Open Sauce"/>
                <a:sym typeface="Open Sauce"/>
                <a:hlinkClick r:id="rId5"/>
              </a:rPr>
              <a:t>https://doi.org/10.2147/rmhp.s458505</a:t>
            </a:r>
            <a:r>
              <a:rPr lang="en-US" sz="2300" dirty="0">
                <a:solidFill>
                  <a:srgbClr val="000000"/>
                </a:solidFill>
                <a:ea typeface="Open Sauce"/>
                <a:cs typeface="Open Sauce"/>
                <a:sym typeface="Open Sauce"/>
              </a:rPr>
              <a:t>.</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Honor health (2025). Nursing and clinical excellence at </a:t>
            </a:r>
            <a:r>
              <a:rPr lang="en-US" sz="2300" dirty="0" err="1">
                <a:solidFill>
                  <a:srgbClr val="000000"/>
                </a:solidFill>
                <a:ea typeface="Open Sauce"/>
                <a:cs typeface="Open Sauce"/>
                <a:sym typeface="Open Sauce"/>
              </a:rPr>
              <a:t>HonorHealth</a:t>
            </a:r>
            <a:r>
              <a:rPr lang="en-US" sz="2300" dirty="0">
                <a:solidFill>
                  <a:srgbClr val="000000"/>
                </a:solidFill>
                <a:ea typeface="Open Sauce"/>
                <a:cs typeface="Open Sauce"/>
                <a:sym typeface="Open Sauce"/>
              </a:rPr>
              <a:t> | </a:t>
            </a:r>
            <a:r>
              <a:rPr lang="en-US" sz="2300" dirty="0" err="1">
                <a:solidFill>
                  <a:srgbClr val="000000"/>
                </a:solidFill>
                <a:ea typeface="Open Sauce"/>
                <a:cs typeface="Open Sauce"/>
                <a:sym typeface="Open Sauce"/>
              </a:rPr>
              <a:t>HonorHealth</a:t>
            </a:r>
            <a:r>
              <a:rPr lang="en-US" sz="2300" dirty="0">
                <a:solidFill>
                  <a:srgbClr val="000000"/>
                </a:solidFill>
                <a:ea typeface="Open Sauce"/>
                <a:cs typeface="Open Sauce"/>
                <a:sym typeface="Open Sauce"/>
              </a:rPr>
              <a:t>. [online] www.honorhealth.com. Available at: </a:t>
            </a:r>
            <a:r>
              <a:rPr lang="en-US" sz="2300" dirty="0">
                <a:solidFill>
                  <a:srgbClr val="000000"/>
                </a:solidFill>
                <a:ea typeface="Open Sauce"/>
                <a:cs typeface="Open Sauce"/>
                <a:sym typeface="Open Sauce"/>
                <a:hlinkClick r:id="rId6"/>
              </a:rPr>
              <a:t>https://www.honorhealth.com/nursing-resources</a:t>
            </a:r>
            <a:r>
              <a:rPr lang="en-US" sz="2300" dirty="0">
                <a:solidFill>
                  <a:srgbClr val="000000"/>
                </a:solidFill>
                <a:ea typeface="Open Sauce"/>
                <a:cs typeface="Open Sauce"/>
                <a:sym typeface="Open Sauce"/>
              </a:rPr>
              <a:t> [Accessed 22 Oct. 2025].</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NAO (2021). NAO Annual Report and Accounts 2021-22 - National Audit Office (NAO) corporate information. [online] National Audit Office (NAO). Available at: </a:t>
            </a:r>
            <a:r>
              <a:rPr lang="en-US" sz="2300" dirty="0">
                <a:solidFill>
                  <a:srgbClr val="000000"/>
                </a:solidFill>
                <a:ea typeface="Open Sauce"/>
                <a:cs typeface="Open Sauce"/>
                <a:sym typeface="Open Sauce"/>
                <a:hlinkClick r:id="rId7"/>
              </a:rPr>
              <a:t>https://www.nao.org.uk/corporate-information/nao-annual-report-and-accounts-2021-22/</a:t>
            </a:r>
            <a:r>
              <a:rPr lang="en-US" sz="2300" dirty="0">
                <a:solidFill>
                  <a:srgbClr val="000000"/>
                </a:solidFill>
                <a:ea typeface="Open Sauce"/>
                <a:cs typeface="Open Sauce"/>
                <a:sym typeface="Open Sauce"/>
              </a:rPr>
              <a:t> [Accessed 24 Oct. 2025].</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NHS (2022). NHS England» 2022. [online] www.england.nhs.uk. Available at: </a:t>
            </a:r>
            <a:r>
              <a:rPr lang="en-US" sz="2300" dirty="0">
                <a:solidFill>
                  <a:srgbClr val="000000"/>
                </a:solidFill>
                <a:ea typeface="Open Sauce"/>
                <a:cs typeface="Open Sauce"/>
                <a:sym typeface="Open Sauce"/>
                <a:hlinkClick r:id="rId8"/>
              </a:rPr>
              <a:t>https://www.england.nhs.uk/2022/</a:t>
            </a:r>
            <a:r>
              <a:rPr lang="en-US" sz="2300" dirty="0">
                <a:solidFill>
                  <a:srgbClr val="000000"/>
                </a:solidFill>
                <a:ea typeface="Open Sauce"/>
                <a:cs typeface="Open Sauce"/>
                <a:sym typeface="Open Sauce"/>
              </a:rPr>
              <a:t> [Accessed 21 Oct. 2025].</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NHS (2025). NHS. [online] NHS. Available at: https://www.nhs.uk/ [Accessed 26 Oct. 2025].</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NHS England (2019a). NHS Long Term Plan. [online] NHS England. Available at: </a:t>
            </a:r>
            <a:r>
              <a:rPr lang="en-US" sz="2300" dirty="0">
                <a:solidFill>
                  <a:srgbClr val="000000"/>
                </a:solidFill>
                <a:ea typeface="Open Sauce"/>
                <a:cs typeface="Open Sauce"/>
                <a:sym typeface="Open Sauce"/>
                <a:hlinkClick r:id="rId9"/>
              </a:rPr>
              <a:t>https://www.longtermplan.nhs.uk/</a:t>
            </a:r>
            <a:r>
              <a:rPr lang="en-US" sz="2300" dirty="0">
                <a:solidFill>
                  <a:srgbClr val="000000"/>
                </a:solidFill>
                <a:ea typeface="Open Sauce"/>
                <a:cs typeface="Open Sauce"/>
                <a:sym typeface="Open Sauce"/>
              </a:rPr>
              <a:t> [Accessed 18 Oct. 2025].</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NHS England (2019b). The NHS Patient Safety Strategy. [online] NHS England. Available at: </a:t>
            </a:r>
            <a:r>
              <a:rPr lang="en-US" sz="2300" dirty="0">
                <a:solidFill>
                  <a:srgbClr val="000000"/>
                </a:solidFill>
                <a:ea typeface="Open Sauce"/>
                <a:cs typeface="Open Sauce"/>
                <a:sym typeface="Open Sauce"/>
                <a:hlinkClick r:id="rId10"/>
              </a:rPr>
              <a:t>https://www.england.nhs.uk/patient-safety/the-nhs-patient-safety-strategy/</a:t>
            </a:r>
            <a:r>
              <a:rPr lang="en-US" sz="2300" dirty="0">
                <a:solidFill>
                  <a:srgbClr val="000000"/>
                </a:solidFill>
                <a:ea typeface="Open Sauce"/>
                <a:cs typeface="Open Sauce"/>
                <a:sym typeface="Open Sauce"/>
              </a:rPr>
              <a:t> [Accessed 19 Oct. 2025].</a:t>
            </a:r>
          </a:p>
          <a:p>
            <a:pPr marL="457200" indent="-457200" algn="just">
              <a:spcBef>
                <a:spcPct val="0"/>
              </a:spcBef>
              <a:buFont typeface="Arial" panose="020B0604020202020204" pitchFamily="34" charset="0"/>
              <a:buChar char="•"/>
            </a:pPr>
            <a:r>
              <a:rPr lang="en-US" sz="2300" dirty="0" err="1">
                <a:solidFill>
                  <a:srgbClr val="000000"/>
                </a:solidFill>
                <a:ea typeface="Open Sauce"/>
                <a:cs typeface="Open Sauce"/>
                <a:sym typeface="Open Sauce"/>
              </a:rPr>
              <a:t>Snively</a:t>
            </a:r>
            <a:r>
              <a:rPr lang="en-US" sz="2300" dirty="0">
                <a:solidFill>
                  <a:srgbClr val="000000"/>
                </a:solidFill>
                <a:ea typeface="Open Sauce"/>
                <a:cs typeface="Open Sauce"/>
                <a:sym typeface="Open Sauce"/>
              </a:rPr>
              <a:t>, E. (2023). How Transformational Leadership Improves Patient Safety. [online] Relias. Available at: </a:t>
            </a:r>
            <a:r>
              <a:rPr lang="en-US" sz="2300" dirty="0">
                <a:solidFill>
                  <a:srgbClr val="000000"/>
                </a:solidFill>
                <a:ea typeface="Open Sauce"/>
                <a:cs typeface="Open Sauce"/>
                <a:sym typeface="Open Sauce"/>
                <a:hlinkClick r:id="rId11"/>
              </a:rPr>
              <a:t>https://www.relias.com/blog/how-transformational-leadership-improves-patient-safety</a:t>
            </a:r>
            <a:r>
              <a:rPr lang="en-US" sz="2300" dirty="0">
                <a:solidFill>
                  <a:srgbClr val="000000"/>
                </a:solidFill>
                <a:ea typeface="Open Sauce"/>
                <a:cs typeface="Open Sauce"/>
                <a:sym typeface="Open Sauce"/>
              </a:rPr>
              <a:t>.</a:t>
            </a:r>
          </a:p>
          <a:p>
            <a:pPr marL="457200" indent="-457200" algn="just">
              <a:spcBef>
                <a:spcPct val="0"/>
              </a:spcBef>
              <a:buFont typeface="Arial" panose="020B0604020202020204" pitchFamily="34" charset="0"/>
              <a:buChar char="•"/>
            </a:pPr>
            <a:r>
              <a:rPr lang="en-US" sz="2300" dirty="0">
                <a:solidFill>
                  <a:srgbClr val="000000"/>
                </a:solidFill>
                <a:ea typeface="Open Sauce"/>
                <a:cs typeface="Open Sauce"/>
                <a:sym typeface="Open Sauce"/>
              </a:rPr>
              <a:t>WHO (2024). WHO Results Report 2023 Shows Notable Health Achievements and Calls for Concerted Drive toward Sustainable Development Goals. [online] </a:t>
            </a:r>
            <a:r>
              <a:rPr lang="en-US" sz="2300" dirty="0">
                <a:solidFill>
                  <a:srgbClr val="000000"/>
                </a:solidFill>
                <a:ea typeface="Open Sauce"/>
                <a:cs typeface="Open Sauce"/>
                <a:sym typeface="Open Sauce"/>
                <a:hlinkClick r:id="rId12"/>
              </a:rPr>
              <a:t>www.who.int</a:t>
            </a:r>
            <a:r>
              <a:rPr lang="en-US" sz="2300" dirty="0">
                <a:solidFill>
                  <a:srgbClr val="000000"/>
                </a:solidFill>
                <a:ea typeface="Open Sauce"/>
                <a:cs typeface="Open Sauce"/>
                <a:sym typeface="Open Sauce"/>
              </a:rPr>
              <a:t>. Available at: </a:t>
            </a:r>
            <a:r>
              <a:rPr lang="en-US" sz="2300" dirty="0">
                <a:solidFill>
                  <a:srgbClr val="000000"/>
                </a:solidFill>
                <a:ea typeface="Open Sauce"/>
                <a:cs typeface="Open Sauce"/>
                <a:sym typeface="Open Sauce"/>
                <a:hlinkClick r:id="rId13"/>
              </a:rPr>
              <a:t>https://www.who.int/news/item/07-05-2024-who-results-report-2023-shows-notable-health-achievements-and-calls-for-concerted-drive-toward-sustainable-development-goals</a:t>
            </a:r>
            <a:r>
              <a:rPr lang="en-US" sz="2300" dirty="0">
                <a:solidFill>
                  <a:srgbClr val="000000"/>
                </a:solidFill>
                <a:ea typeface="Open Sauce"/>
                <a:cs typeface="Open Sauce"/>
                <a:sym typeface="Open Sauce"/>
              </a:rPr>
              <a:t>. </a:t>
            </a:r>
          </a:p>
        </p:txBody>
      </p:sp>
      <p:sp>
        <p:nvSpPr>
          <p:cNvPr id="26" name="TextBox 26"/>
          <p:cNvSpPr txBox="1"/>
          <p:nvPr/>
        </p:nvSpPr>
        <p:spPr>
          <a:xfrm>
            <a:off x="1129914" y="5256578"/>
            <a:ext cx="19453197" cy="1384995"/>
          </a:xfrm>
          <a:prstGeom prst="rect">
            <a:avLst/>
          </a:prstGeom>
        </p:spPr>
        <p:txBody>
          <a:bodyPr wrap="square" lIns="0" tIns="0" rIns="0" bIns="0" rtlCol="0" anchor="t">
            <a:spAutoFit/>
          </a:bodyPr>
          <a:lstStyle/>
          <a:p>
            <a:pPr algn="ctr">
              <a:lnSpc>
                <a:spcPts val="5406"/>
              </a:lnSpc>
            </a:pPr>
            <a:r>
              <a:rPr lang="en-US" sz="6600" dirty="0">
                <a:solidFill>
                  <a:srgbClr val="FFFFFF"/>
                </a:solidFill>
                <a:latin typeface="Gagalin"/>
                <a:ea typeface="Gagalin"/>
                <a:cs typeface="Gagalin"/>
                <a:sym typeface="Gagalin"/>
              </a:rPr>
              <a:t>Prevalence</a:t>
            </a:r>
          </a:p>
          <a:p>
            <a:pPr algn="l">
              <a:lnSpc>
                <a:spcPts val="5406"/>
              </a:lnSpc>
              <a:spcBef>
                <a:spcPct val="0"/>
              </a:spcBef>
            </a:pPr>
            <a:endParaRPr lang="en-US" sz="3861" dirty="0">
              <a:solidFill>
                <a:srgbClr val="FFFFFF"/>
              </a:solidFill>
              <a:latin typeface="Gagalin"/>
              <a:ea typeface="Gagalin"/>
              <a:cs typeface="Gagalin"/>
              <a:sym typeface="Gagalin"/>
            </a:endParaRPr>
          </a:p>
        </p:txBody>
      </p:sp>
      <p:sp>
        <p:nvSpPr>
          <p:cNvPr id="31" name="TextBox 31"/>
          <p:cNvSpPr txBox="1"/>
          <p:nvPr/>
        </p:nvSpPr>
        <p:spPr>
          <a:xfrm>
            <a:off x="11753868" y="22787597"/>
            <a:ext cx="17844852" cy="1384995"/>
          </a:xfrm>
          <a:prstGeom prst="rect">
            <a:avLst/>
          </a:prstGeom>
        </p:spPr>
        <p:txBody>
          <a:bodyPr wrap="square"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Research Aim, Objectives and Research Question</a:t>
            </a:r>
          </a:p>
          <a:p>
            <a:pPr algn="ctr">
              <a:lnSpc>
                <a:spcPts val="5406"/>
              </a:lnSpc>
              <a:spcBef>
                <a:spcPct val="0"/>
              </a:spcBef>
            </a:pPr>
            <a:endParaRPr lang="en-US" sz="3861" dirty="0">
              <a:solidFill>
                <a:srgbClr val="FFFFFF"/>
              </a:solidFill>
              <a:latin typeface="Gagalin"/>
              <a:ea typeface="Gagalin"/>
              <a:cs typeface="Gagalin"/>
              <a:sym typeface="Gagalin"/>
            </a:endParaRPr>
          </a:p>
        </p:txBody>
      </p:sp>
      <p:sp>
        <p:nvSpPr>
          <p:cNvPr id="32" name="TextBox 32"/>
          <p:cNvSpPr txBox="1"/>
          <p:nvPr/>
        </p:nvSpPr>
        <p:spPr>
          <a:xfrm>
            <a:off x="1103167" y="32740939"/>
            <a:ext cx="10890805" cy="3447098"/>
          </a:xfrm>
          <a:prstGeom prst="rect">
            <a:avLst/>
          </a:prstGeom>
        </p:spPr>
        <p:txBody>
          <a:bodyPr lIns="0" tIns="0" rIns="0" bIns="0" rtlCol="0" anchor="t">
            <a:spAutoFit/>
          </a:bodyPr>
          <a:lstStyle/>
          <a:p>
            <a:pPr algn="just"/>
            <a:r>
              <a:rPr lang="en-US" sz="2800" dirty="0"/>
              <a:t>This review effectively allows policymakers and influential leaders to engage with healthcare organizations to understand the relevance of transformational leadership. Transformational leadership culture improves the safety of a patient, and it effectively supports quality improvement. On the other side, it can also guide the training of leadership across the NHS. Application of the above finding towards the healthcare industry can reduce the chances of error. Apart from that, it also enhances the quality of care and strangers' safety for public health.</a:t>
            </a:r>
          </a:p>
        </p:txBody>
      </p:sp>
      <p:sp>
        <p:nvSpPr>
          <p:cNvPr id="33" name="TextBox 33"/>
          <p:cNvSpPr txBox="1"/>
          <p:nvPr/>
        </p:nvSpPr>
        <p:spPr>
          <a:xfrm>
            <a:off x="2540926" y="31588354"/>
            <a:ext cx="7928315" cy="615938"/>
          </a:xfrm>
          <a:prstGeom prst="rect">
            <a:avLst/>
          </a:prstGeom>
        </p:spPr>
        <p:txBody>
          <a:bodyPr lIns="0" tIns="0" rIns="0" bIns="0" rtlCol="0" anchor="t">
            <a:spAutoFit/>
          </a:bodyPr>
          <a:lstStyle/>
          <a:p>
            <a:pPr algn="ctr">
              <a:lnSpc>
                <a:spcPts val="5406"/>
              </a:lnSpc>
            </a:pPr>
            <a:r>
              <a:rPr lang="en-US" sz="3861" dirty="0">
                <a:solidFill>
                  <a:srgbClr val="FFFFFF"/>
                </a:solidFill>
                <a:latin typeface="Gagalin"/>
                <a:ea typeface="Gagalin"/>
                <a:cs typeface="Gagalin"/>
                <a:sym typeface="Gagalin"/>
              </a:rPr>
              <a:t>Research Impact</a:t>
            </a:r>
          </a:p>
        </p:txBody>
      </p:sp>
      <p:pic>
        <p:nvPicPr>
          <p:cNvPr id="43" name="Picture 42"/>
          <p:cNvPicPr>
            <a:picLocks noChangeAspect="1"/>
          </p:cNvPicPr>
          <p:nvPr/>
        </p:nvPicPr>
        <p:blipFill>
          <a:blip r:embed="rId14"/>
          <a:stretch>
            <a:fillRect/>
          </a:stretch>
        </p:blipFill>
        <p:spPr>
          <a:xfrm>
            <a:off x="695745" y="14122176"/>
            <a:ext cx="11030724" cy="7899674"/>
          </a:xfrm>
          <a:prstGeom prst="rect">
            <a:avLst/>
          </a:prstGeom>
        </p:spPr>
      </p:pic>
      <p:pic>
        <p:nvPicPr>
          <p:cNvPr id="44" name="Picture 43"/>
          <p:cNvPicPr>
            <a:picLocks noChangeAspect="1"/>
          </p:cNvPicPr>
          <p:nvPr/>
        </p:nvPicPr>
        <p:blipFill>
          <a:blip r:embed="rId15"/>
          <a:stretch>
            <a:fillRect/>
          </a:stretch>
        </p:blipFill>
        <p:spPr>
          <a:xfrm>
            <a:off x="11733345" y="14156302"/>
            <a:ext cx="9099924" cy="7865548"/>
          </a:xfrm>
          <a:prstGeom prst="rect">
            <a:avLst/>
          </a:prstGeom>
        </p:spPr>
      </p:pic>
      <p:pic>
        <p:nvPicPr>
          <p:cNvPr id="45" name="Picture 44"/>
          <p:cNvPicPr>
            <a:picLocks noChangeAspect="1"/>
          </p:cNvPicPr>
          <p:nvPr/>
        </p:nvPicPr>
        <p:blipFill>
          <a:blip r:embed="rId16"/>
          <a:stretch>
            <a:fillRect/>
          </a:stretch>
        </p:blipFill>
        <p:spPr>
          <a:xfrm>
            <a:off x="1211178" y="36577547"/>
            <a:ext cx="10515291" cy="4598687"/>
          </a:xfrm>
          <a:prstGeom prst="rect">
            <a:avLst/>
          </a:prstGeom>
        </p:spPr>
      </p:pic>
      <p:pic>
        <p:nvPicPr>
          <p:cNvPr id="1039" name="Picture 15" descr="Transformational leadership in development of transformative education in  nursing: a qualitative study | BMC Nursing | Full Text"/>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1476742" y="7177469"/>
            <a:ext cx="8142104" cy="672698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41" name="Picture 17" descr="Potential effects of transformational leadership in health care. | Download  Scientific Diagram"/>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20887717" y="14116095"/>
            <a:ext cx="8834727" cy="78367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4690831" y="41466112"/>
            <a:ext cx="3062242" cy="369332"/>
          </a:xfrm>
          <a:prstGeom prst="rect">
            <a:avLst/>
          </a:prstGeom>
          <a:noFill/>
        </p:spPr>
        <p:txBody>
          <a:bodyPr wrap="square" rtlCol="0">
            <a:spAutoFit/>
          </a:bodyPr>
          <a:lstStyle/>
          <a:p>
            <a:r>
              <a:rPr lang="en-US" b="1" dirty="0"/>
              <a:t>(Source: </a:t>
            </a:r>
            <a:r>
              <a:rPr lang="en-US" b="1" dirty="0" err="1"/>
              <a:t>Hamdan</a:t>
            </a:r>
            <a:r>
              <a:rPr lang="en-US" b="1" dirty="0"/>
              <a:t> et al., 2024)</a:t>
            </a:r>
            <a:endParaRPr lang="en-IN" b="1" dirty="0"/>
          </a:p>
        </p:txBody>
      </p:sp>
      <p:sp>
        <p:nvSpPr>
          <p:cNvPr id="30" name="TextBox 29"/>
          <p:cNvSpPr txBox="1"/>
          <p:nvPr/>
        </p:nvSpPr>
        <p:spPr>
          <a:xfrm>
            <a:off x="4690831" y="22067449"/>
            <a:ext cx="3062242" cy="369332"/>
          </a:xfrm>
          <a:prstGeom prst="rect">
            <a:avLst/>
          </a:prstGeom>
          <a:noFill/>
        </p:spPr>
        <p:txBody>
          <a:bodyPr wrap="square" rtlCol="0">
            <a:spAutoFit/>
          </a:bodyPr>
          <a:lstStyle/>
          <a:p>
            <a:r>
              <a:rPr lang="en-US" b="1" dirty="0"/>
              <a:t>(Source: Honor health, 2025)</a:t>
            </a:r>
            <a:endParaRPr lang="en-IN" b="1" dirty="0"/>
          </a:p>
        </p:txBody>
      </p:sp>
      <p:sp>
        <p:nvSpPr>
          <p:cNvPr id="34" name="TextBox 33"/>
          <p:cNvSpPr txBox="1"/>
          <p:nvPr/>
        </p:nvSpPr>
        <p:spPr>
          <a:xfrm>
            <a:off x="14934740" y="22012969"/>
            <a:ext cx="3062242" cy="369332"/>
          </a:xfrm>
          <a:prstGeom prst="rect">
            <a:avLst/>
          </a:prstGeom>
          <a:noFill/>
        </p:spPr>
        <p:txBody>
          <a:bodyPr wrap="square" rtlCol="0">
            <a:spAutoFit/>
          </a:bodyPr>
          <a:lstStyle/>
          <a:p>
            <a:r>
              <a:rPr lang="en-US" b="1" dirty="0"/>
              <a:t>(Source: </a:t>
            </a:r>
            <a:r>
              <a:rPr lang="en-US" b="1" dirty="0" err="1"/>
              <a:t>Alsahli</a:t>
            </a:r>
            <a:r>
              <a:rPr lang="en-US" b="1" dirty="0"/>
              <a:t> et al., 2020)</a:t>
            </a:r>
            <a:endParaRPr lang="en-IN" b="1" dirty="0"/>
          </a:p>
        </p:txBody>
      </p:sp>
      <p:sp>
        <p:nvSpPr>
          <p:cNvPr id="35" name="TextBox 34"/>
          <p:cNvSpPr txBox="1"/>
          <p:nvPr/>
        </p:nvSpPr>
        <p:spPr>
          <a:xfrm>
            <a:off x="25637220" y="13402924"/>
            <a:ext cx="3451050" cy="400110"/>
          </a:xfrm>
          <a:prstGeom prst="rect">
            <a:avLst/>
          </a:prstGeom>
          <a:noFill/>
        </p:spPr>
        <p:txBody>
          <a:bodyPr wrap="square" rtlCol="0">
            <a:spAutoFit/>
          </a:bodyPr>
          <a:lstStyle/>
          <a:p>
            <a:r>
              <a:rPr lang="en-US" sz="2000" b="1" dirty="0"/>
              <a:t>(Source: </a:t>
            </a:r>
            <a:r>
              <a:rPr lang="en-US" sz="2000" b="1" dirty="0" err="1"/>
              <a:t>Ghorbani</a:t>
            </a:r>
            <a:r>
              <a:rPr lang="en-US" sz="2000" b="1" dirty="0"/>
              <a:t> et al., 2023)</a:t>
            </a:r>
            <a:endParaRPr lang="en-IN" sz="2000" b="1" dirty="0"/>
          </a:p>
        </p:txBody>
      </p:sp>
      <p:sp>
        <p:nvSpPr>
          <p:cNvPr id="36" name="TextBox 35"/>
          <p:cNvSpPr txBox="1"/>
          <p:nvPr/>
        </p:nvSpPr>
        <p:spPr>
          <a:xfrm>
            <a:off x="23860444" y="21924115"/>
            <a:ext cx="3451050" cy="400110"/>
          </a:xfrm>
          <a:prstGeom prst="rect">
            <a:avLst/>
          </a:prstGeom>
          <a:noFill/>
        </p:spPr>
        <p:txBody>
          <a:bodyPr wrap="square" rtlCol="0">
            <a:spAutoFit/>
          </a:bodyPr>
          <a:lstStyle/>
          <a:p>
            <a:r>
              <a:rPr lang="en-US" sz="2000" b="1" dirty="0"/>
              <a:t>(Source: Fischer et al., 2022)</a:t>
            </a:r>
            <a:endParaRPr lang="en-IN" sz="2000" b="1" dirty="0"/>
          </a:p>
        </p:txBody>
      </p:sp>
      <p:pic>
        <p:nvPicPr>
          <p:cNvPr id="1026" name="Picture 2" descr="Leadership infographic Images - Free Download on Freepik">
            <a:extLst>
              <a:ext uri="{FF2B5EF4-FFF2-40B4-BE49-F238E27FC236}">
                <a16:creationId xmlns:a16="http://schemas.microsoft.com/office/drawing/2014/main" id="{21E5612F-7CF2-3DDA-1887-1450768C82A0}"/>
              </a:ext>
            </a:extLst>
          </p:cNvPr>
          <p:cNvPicPr>
            <a:picLocks noChangeAspect="1" noChangeArrowheads="1"/>
          </p:cNvPicPr>
          <p:nvPr/>
        </p:nvPicPr>
        <p:blipFill rotWithShape="1">
          <a:blip r:embed="rId19">
            <a:extLst>
              <a:ext uri="{28A0092B-C50C-407E-A947-70E740481C1C}">
                <a14:useLocalDpi xmlns:a14="http://schemas.microsoft.com/office/drawing/2010/main" val="0"/>
              </a:ext>
            </a:extLst>
          </a:blip>
          <a:srcRect t="10188" b="48344"/>
          <a:stretch>
            <a:fillRect/>
          </a:stretch>
        </p:blipFill>
        <p:spPr bwMode="auto">
          <a:xfrm>
            <a:off x="21476742" y="4713012"/>
            <a:ext cx="8111189" cy="22012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55</TotalTime>
  <Words>1438</Words>
  <Application>Microsoft Macintosh PowerPoint</Application>
  <PresentationFormat>Custom</PresentationFormat>
  <Paragraphs>43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Open Sauce</vt:lpstr>
      <vt:lpstr>Arial</vt:lpstr>
      <vt:lpstr>Gagalin</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Portrait University Research Poster in Blue Pink Playful and Illustrative Style</dc:title>
  <cp:lastModifiedBy>17563</cp:lastModifiedBy>
  <cp:revision>10</cp:revision>
  <dcterms:created xsi:type="dcterms:W3CDTF">2006-08-16T00:00:00Z</dcterms:created>
  <dcterms:modified xsi:type="dcterms:W3CDTF">2025-10-31T13:34:33Z</dcterms:modified>
  <dc:identifier>DAGiAf_AMHk</dc:identifier>
</cp:coreProperties>
</file>