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embeddedFontLst>
    <p:embeddedFont>
      <p:font typeface="Roboto"/>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5" roundtripDataSignature="AMtx7mjhG8Z4u6ip1qgeRb3mOVzbMX0rh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2B6C699F-6D07-42A7-ADA9-1B375CF83029}">
  <a:tblStyle styleId="{2B6C699F-6D07-42A7-ADA9-1B375CF83029}" styleName="Table_0">
    <a:wholeTbl>
      <a:tcTxStyle>
        <a:font>
          <a:latin typeface="Arial"/>
          <a:ea typeface="Arial"/>
          <a:cs typeface="Arial"/>
        </a:font>
        <a:srgbClr val="000000"/>
      </a:tcTxStyle>
      <a:tcStyle>
        <a:tcBdr>
          <a:left>
            <a:ln cap="flat" cmpd="sng" w="6350">
              <a:solidFill>
                <a:srgbClr val="000000"/>
              </a:solidFill>
              <a:prstDash val="solid"/>
              <a:round/>
              <a:headEnd len="sm" w="sm" type="none"/>
              <a:tailEnd len="sm" w="sm" type="none"/>
            </a:ln>
          </a:left>
          <a:right>
            <a:ln cap="flat" cmpd="sng" w="6350">
              <a:solidFill>
                <a:srgbClr val="000000"/>
              </a:solidFill>
              <a:prstDash val="solid"/>
              <a:round/>
              <a:headEnd len="sm" w="sm" type="none"/>
              <a:tailEnd len="sm" w="sm" type="none"/>
            </a:ln>
          </a:right>
          <a:top>
            <a:ln cap="flat" cmpd="sng" w="6350">
              <a:solidFill>
                <a:srgbClr val="000000"/>
              </a:solidFill>
              <a:prstDash val="solid"/>
              <a:round/>
              <a:headEnd len="sm" w="sm" type="none"/>
              <a:tailEnd len="sm" w="sm" type="none"/>
            </a:ln>
          </a:top>
          <a:bottom>
            <a:ln cap="flat" cmpd="sng" w="6350">
              <a:solidFill>
                <a:srgbClr val="000000"/>
              </a:solidFill>
              <a:prstDash val="solid"/>
              <a:round/>
              <a:headEnd len="sm" w="sm" type="none"/>
              <a:tailEnd len="sm" w="sm" type="none"/>
            </a:ln>
          </a:bottom>
          <a:insideH>
            <a:ln cap="flat" cmpd="sng" w="6350">
              <a:solidFill>
                <a:srgbClr val="000000"/>
              </a:solidFill>
              <a:prstDash val="solid"/>
              <a:round/>
              <a:headEnd len="sm" w="sm" type="none"/>
              <a:tailEnd len="sm" w="sm" type="none"/>
            </a:ln>
          </a:insideH>
          <a:insideV>
            <a:ln cap="flat" cmpd="sng" w="6350">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26023423-77C5-4758-B719-C0149E6B964A}" styleName="Table_1">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oboto-bold.fntdata"/><Relationship Id="rId21" Type="http://schemas.openxmlformats.org/officeDocument/2006/relationships/font" Target="fonts/Roboto-regular.fntdata"/><Relationship Id="rId24" Type="http://schemas.openxmlformats.org/officeDocument/2006/relationships/font" Target="fonts/Roboto-boldItalic.fntdata"/><Relationship Id="rId23" Type="http://schemas.openxmlformats.org/officeDocument/2006/relationships/font" Target="fonts/Roboto-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5"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1" name="Google Shape;9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4" name="Google Shape;10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a:solidFill>
                  <a:srgbClr val="000000"/>
                </a:solidFill>
                <a:latin typeface="Arial"/>
                <a:ea typeface="Arial"/>
                <a:cs typeface="Arial"/>
                <a:sym typeface="Arial"/>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Name and Role</a:t>
            </a:r>
            <a:r>
              <a:rPr b="0" i="0" lang="en-GB">
                <a:solidFill>
                  <a:srgbClr val="000000"/>
                </a:solidFill>
                <a:latin typeface="Arial"/>
                <a:ea typeface="Arial"/>
                <a:cs typeface="Arial"/>
                <a:sym typeface="Arial"/>
              </a:rPr>
              <a:t>: Start by stating your name and your position or role in the company. If you are the founder or one of the key team members, mention your title (e.g., CEO, Co-founder).</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Background and Experience</a:t>
            </a:r>
            <a:r>
              <a:rPr b="0" i="0" lang="en-GB">
                <a:solidFill>
                  <a:srgbClr val="000000"/>
                </a:solidFill>
                <a:latin typeface="Arial"/>
                <a:ea typeface="Arial"/>
                <a:cs typeface="Arial"/>
                <a:sym typeface="Arial"/>
              </a:rPr>
              <a:t>: Briefly share your relevant background and experience. Highlight any expertise, qualifications, or achievements that demonstrate your capability to lead and execute the business idea effectively.</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Passion and Motivation</a:t>
            </a:r>
            <a:r>
              <a:rPr b="0" i="0" lang="en-GB">
                <a:solidFill>
                  <a:srgbClr val="000000"/>
                </a:solidFill>
                <a:latin typeface="Arial"/>
                <a:ea typeface="Arial"/>
                <a:cs typeface="Arial"/>
                <a:sym typeface="Arial"/>
              </a:rPr>
              <a:t>: Explain why you are passionate about the business and the problem you are solving. Share your vision for the company and what drives you to pursue this venture.</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1" i="0" lang="en-GB">
                <a:solidFill>
                  <a:srgbClr val="000000"/>
                </a:solidFill>
                <a:latin typeface="Arial"/>
                <a:ea typeface="Arial"/>
                <a:cs typeface="Arial"/>
                <a:sym typeface="Arial"/>
              </a:rPr>
              <a:t>Connection to the Industry</a:t>
            </a:r>
            <a:r>
              <a:rPr b="0" i="0" lang="en-GB">
                <a:solidFill>
                  <a:srgbClr val="000000"/>
                </a:solidFill>
                <a:latin typeface="Arial"/>
                <a:ea typeface="Arial"/>
                <a:cs typeface="Arial"/>
                <a:sym typeface="Arial"/>
              </a:rPr>
              <a:t>: If you have a personal or professional connection to the industry in which your business operates, share that information. It could be an experience, personal story, or a passion for the industry that led you to start this venture.</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rPr b="0" i="0" lang="en-GB">
                <a:solidFill>
                  <a:srgbClr val="000000"/>
                </a:solidFill>
                <a:latin typeface="Arial"/>
                <a:ea typeface="Arial"/>
                <a:cs typeface="Arial"/>
                <a:sym typeface="Arial"/>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r>
              <a:t/>
            </a:r>
            <a:endParaRPr b="0" i="0">
              <a:solidFill>
                <a:srgbClr val="000000"/>
              </a:solidFill>
              <a:latin typeface="Arial"/>
              <a:ea typeface="Arial"/>
              <a:cs typeface="Arial"/>
              <a:sym typeface="Arial"/>
            </a:endParaRPr>
          </a:p>
          <a:p>
            <a:pPr indent="0" lvl="0" marL="0" rtl="0" algn="l">
              <a:spcBef>
                <a:spcPts val="0"/>
              </a:spcBef>
              <a:spcAft>
                <a:spcPts val="0"/>
              </a:spcAft>
              <a:buNone/>
            </a:pPr>
            <a:br>
              <a:rPr b="0" i="0" lang="en-GB">
                <a:solidFill>
                  <a:srgbClr val="000000"/>
                </a:solidFill>
                <a:latin typeface="Arial"/>
                <a:ea typeface="Arial"/>
                <a:cs typeface="Arial"/>
                <a:sym typeface="Arial"/>
              </a:rPr>
            </a:br>
            <a:endParaRPr/>
          </a:p>
        </p:txBody>
      </p:sp>
      <p:sp>
        <p:nvSpPr>
          <p:cNvPr id="105" name="Google Shape;10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1" name="Google Shape;11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Refer to week 3 slides: Legal format of Enterprises &amp; Building a Founding team</a:t>
            </a:r>
            <a:endParaRPr/>
          </a:p>
        </p:txBody>
      </p:sp>
      <p:sp>
        <p:nvSpPr>
          <p:cNvPr id="112" name="Google Shape;11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You can use either MS Visio or MS Word to create this.</a:t>
            </a:r>
            <a:endParaRPr/>
          </a:p>
        </p:txBody>
      </p:sp>
      <p:sp>
        <p:nvSpPr>
          <p:cNvPr id="119" name="Google Shape;119;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b="0" lang="en-GB" sz="1200">
                <a:highlight>
                  <a:srgbClr val="FFFF00"/>
                </a:highlight>
              </a:rPr>
              <a:t>Apply PESTEL analysis </a:t>
            </a:r>
            <a:r>
              <a:rPr b="0" lang="en-GB">
                <a:solidFill>
                  <a:schemeClr val="accent2"/>
                </a:solidFill>
              </a:rPr>
              <a:t>taught in week 4:</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Analyse the following factors:</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Political – Government policies, regulations, tax laws, trade restrictions.</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Economic – Inflation, interest rates, economic growth, consumer spending.</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Social – Demographics, cultural trends, lifestyle changes, education.</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Technological – Innovation, digital transformation, automation.</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Environmental – Sustainability, climate change regulations, waste management.</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Legal – Employment laws, intellectual property rights, industry-specific regulations.</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2. Align PESTEL with Business Strategy</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After identifying key external factors, explain how they impact your business and what strategies you will adopt to mitigate risks or leverage opportunities.</a:t>
            </a:r>
            <a:endParaRPr/>
          </a:p>
          <a:p>
            <a:pPr indent="0" lvl="0" marL="0" marR="0" rtl="0" algn="l">
              <a:lnSpc>
                <a:spcPct val="100000"/>
              </a:lnSpc>
              <a:spcBef>
                <a:spcPts val="0"/>
              </a:spcBef>
              <a:spcAft>
                <a:spcPts val="0"/>
              </a:spcAft>
              <a:buClr>
                <a:schemeClr val="dk1"/>
              </a:buClr>
              <a:buSzPts val="1400"/>
              <a:buFont typeface="Calibri"/>
              <a:buNone/>
            </a:pPr>
            <a:r>
              <a:t/>
            </a:r>
            <a:endParaRPr b="1" sz="1400">
              <a:highlight>
                <a:srgbClr val="FFFF00"/>
              </a:highlight>
            </a:endParaRPr>
          </a:p>
          <a:p>
            <a:pPr indent="0" lvl="0" marL="0" rtl="0" algn="l">
              <a:spcBef>
                <a:spcPts val="0"/>
              </a:spcBef>
              <a:spcAft>
                <a:spcPts val="0"/>
              </a:spcAft>
              <a:buNone/>
            </a:pPr>
            <a:r>
              <a:t/>
            </a:r>
            <a:endParaRPr/>
          </a:p>
        </p:txBody>
      </p:sp>
      <p:sp>
        <p:nvSpPr>
          <p:cNvPr id="127" name="Google Shape;12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3ae15ba81d9_2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g3ae15ba81d9_2_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b="0" lang="en-GB" sz="1200">
                <a:highlight>
                  <a:srgbClr val="FFFF00"/>
                </a:highlight>
              </a:rPr>
              <a:t>Apply PESTEL analysis </a:t>
            </a:r>
            <a:r>
              <a:rPr b="0" lang="en-GB">
                <a:solidFill>
                  <a:schemeClr val="accent2"/>
                </a:solidFill>
              </a:rPr>
              <a:t>taught in week 4:</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Analyse the following factors:</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Political – Government policies, regulations, tax laws, trade restrictions.</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Economic – Inflation, interest rates, economic growth, consumer spending.</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Social – Demographics, cultural trends, lifestyle changes, education.</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Technological – Innovation, digital transformation, automation.</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Environmental – Sustainability, climate change regulations, waste management.</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Legal – Employment laws, intellectual property rights, industry-specific regulations.</a:t>
            </a:r>
            <a:endParaRPr/>
          </a:p>
          <a:p>
            <a:pPr indent="0" lvl="0" marL="0" marR="0" rtl="0" algn="l">
              <a:lnSpc>
                <a:spcPct val="100000"/>
              </a:lnSpc>
              <a:spcBef>
                <a:spcPts val="0"/>
              </a:spcBef>
              <a:spcAft>
                <a:spcPts val="0"/>
              </a:spcAft>
              <a:buClr>
                <a:schemeClr val="dk1"/>
              </a:buClr>
              <a:buSzPts val="1200"/>
              <a:buFont typeface="Calibri"/>
              <a:buNone/>
            </a:pPr>
            <a:r>
              <a:t/>
            </a:r>
            <a:endParaRPr b="0">
              <a:solidFill>
                <a:schemeClr val="accent2"/>
              </a:solidFill>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2. Align PESTEL with Business Strategy</a:t>
            </a:r>
            <a:endParaRPr/>
          </a:p>
          <a:p>
            <a:pPr indent="0" lvl="0" marL="0" marR="0" rtl="0" algn="l">
              <a:lnSpc>
                <a:spcPct val="100000"/>
              </a:lnSpc>
              <a:spcBef>
                <a:spcPts val="0"/>
              </a:spcBef>
              <a:spcAft>
                <a:spcPts val="0"/>
              </a:spcAft>
              <a:buClr>
                <a:schemeClr val="accent2"/>
              </a:buClr>
              <a:buSzPts val="1200"/>
              <a:buFont typeface="Calibri"/>
              <a:buNone/>
            </a:pPr>
            <a:r>
              <a:rPr b="0" lang="en-GB">
                <a:solidFill>
                  <a:schemeClr val="accent2"/>
                </a:solidFill>
              </a:rPr>
              <a:t>After identifying key external factors, explain how they impact your business and what strategies you will adopt to mitigate risks or leverage opportunities.</a:t>
            </a:r>
            <a:endParaRPr/>
          </a:p>
          <a:p>
            <a:pPr indent="0" lvl="0" marL="0" marR="0" rtl="0" algn="l">
              <a:lnSpc>
                <a:spcPct val="100000"/>
              </a:lnSpc>
              <a:spcBef>
                <a:spcPts val="0"/>
              </a:spcBef>
              <a:spcAft>
                <a:spcPts val="0"/>
              </a:spcAft>
              <a:buClr>
                <a:schemeClr val="dk1"/>
              </a:buClr>
              <a:buSzPts val="1400"/>
              <a:buFont typeface="Calibri"/>
              <a:buNone/>
            </a:pPr>
            <a:r>
              <a:t/>
            </a:r>
            <a:endParaRPr b="1" sz="1400">
              <a:highlight>
                <a:srgbClr val="FFFF00"/>
              </a:highlight>
            </a:endParaRPr>
          </a:p>
          <a:p>
            <a:pPr indent="0" lvl="0" marL="0" rtl="0" algn="l">
              <a:spcBef>
                <a:spcPts val="0"/>
              </a:spcBef>
              <a:spcAft>
                <a:spcPts val="0"/>
              </a:spcAft>
              <a:buNone/>
            </a:pPr>
            <a:r>
              <a:t/>
            </a:r>
            <a:endParaRPr/>
          </a:p>
        </p:txBody>
      </p:sp>
      <p:sp>
        <p:nvSpPr>
          <p:cNvPr id="134" name="Google Shape;134;g3ae15ba81d9_2_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Refer to week 5: Market Segmentation, Targeting, Positioning and marketing mix</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Here are some key aspects of </a:t>
            </a:r>
            <a:r>
              <a:rPr b="1" lang="en-GB"/>
              <a:t>Unique Selling Points</a:t>
            </a:r>
            <a:r>
              <a:rPr lang="en-GB"/>
              <a:t>:</a:t>
            </a:r>
            <a:endParaRPr/>
          </a:p>
          <a:p>
            <a:pPr indent="-76200" lvl="0" marL="0" rtl="0" algn="l">
              <a:spcBef>
                <a:spcPts val="0"/>
              </a:spcBef>
              <a:spcAft>
                <a:spcPts val="0"/>
              </a:spcAft>
              <a:buClr>
                <a:schemeClr val="dk1"/>
              </a:buClr>
              <a:buSzPts val="1200"/>
              <a:buFont typeface="Calibri"/>
              <a:buAutoNum type="arabicPeriod"/>
            </a:pPr>
            <a:r>
              <a:rPr b="1" lang="en-GB"/>
              <a:t>Differentiation:</a:t>
            </a:r>
            <a:r>
              <a:rPr lang="en-GB"/>
              <a:t> USPs highlight what makes a product or service unique and differentiates it from similar offerings in the market. It can be a feature, quality, or capability that competitors do not offer or cannot replicate easily.</a:t>
            </a:r>
            <a:endParaRPr/>
          </a:p>
          <a:p>
            <a:pPr indent="-76200" lvl="0" marL="0" rtl="0" algn="l">
              <a:spcBef>
                <a:spcPts val="0"/>
              </a:spcBef>
              <a:spcAft>
                <a:spcPts val="0"/>
              </a:spcAft>
              <a:buClr>
                <a:schemeClr val="dk1"/>
              </a:buClr>
              <a:buSzPts val="1200"/>
              <a:buFont typeface="Calibri"/>
              <a:buAutoNum type="arabicPeriod"/>
            </a:pPr>
            <a:r>
              <a:rPr b="1" lang="en-GB"/>
              <a:t>Customer-Centric:</a:t>
            </a:r>
            <a:r>
              <a:rPr lang="en-GB"/>
              <a:t> USPs are designed to address the needs, wants, or pain points of the target market. They showcase how the product or service fulfills a specific customer demand or solves a particular problem effectively.</a:t>
            </a:r>
            <a:endParaRPr/>
          </a:p>
          <a:p>
            <a:pPr indent="-76200" lvl="0" marL="0" rtl="0" algn="l">
              <a:spcBef>
                <a:spcPts val="0"/>
              </a:spcBef>
              <a:spcAft>
                <a:spcPts val="0"/>
              </a:spcAft>
              <a:buClr>
                <a:schemeClr val="dk1"/>
              </a:buClr>
              <a:buSzPts val="1200"/>
              <a:buFont typeface="Calibri"/>
              <a:buAutoNum type="arabicPeriod"/>
            </a:pPr>
            <a:r>
              <a:rPr b="1" lang="en-GB"/>
              <a:t>Value and Benefits:</a:t>
            </a:r>
            <a:r>
              <a:rPr lang="en-GB"/>
              <a:t> USPs emphasize the value customers will gain by choosing the product or service. They demonstrate the benefits and advantages the customers will experience by using the offering.</a:t>
            </a:r>
            <a:endParaRPr/>
          </a:p>
          <a:p>
            <a:pPr indent="-76200" lvl="0" marL="0" rtl="0" algn="l">
              <a:spcBef>
                <a:spcPts val="0"/>
              </a:spcBef>
              <a:spcAft>
                <a:spcPts val="0"/>
              </a:spcAft>
              <a:buClr>
                <a:schemeClr val="dk1"/>
              </a:buClr>
              <a:buSzPts val="1200"/>
              <a:buFont typeface="Calibri"/>
              <a:buAutoNum type="arabicPeriod"/>
            </a:pPr>
            <a:r>
              <a:rPr b="1" lang="en-GB"/>
              <a:t>Memorability:</a:t>
            </a:r>
            <a:r>
              <a:rPr lang="en-GB"/>
              <a:t> A compelling USP is memorable and easy to communicate. It should be concise, clear, and leave a lasting impression on the audience.</a:t>
            </a:r>
            <a:endParaRPr/>
          </a:p>
          <a:p>
            <a:pPr indent="-76200" lvl="0" marL="0" rtl="0" algn="l">
              <a:spcBef>
                <a:spcPts val="0"/>
              </a:spcBef>
              <a:spcAft>
                <a:spcPts val="0"/>
              </a:spcAft>
              <a:buClr>
                <a:schemeClr val="dk1"/>
              </a:buClr>
              <a:buSzPts val="1200"/>
              <a:buFont typeface="Calibri"/>
              <a:buAutoNum type="arabicPeriod"/>
            </a:pPr>
            <a:r>
              <a:rPr b="1" lang="en-GB"/>
              <a:t>Emotional Appeal:</a:t>
            </a:r>
            <a:r>
              <a:rPr lang="en-GB"/>
              <a:t> USPs can tap into emotions and aspirations of customers. They can create an emotional connection, making the product or service more appealing and desirable.</a:t>
            </a:r>
            <a:endParaRPr/>
          </a:p>
          <a:p>
            <a:pPr indent="-76200" lvl="0" marL="0" rtl="0" algn="l">
              <a:spcBef>
                <a:spcPts val="0"/>
              </a:spcBef>
              <a:spcAft>
                <a:spcPts val="0"/>
              </a:spcAft>
              <a:buClr>
                <a:schemeClr val="dk1"/>
              </a:buClr>
              <a:buSzPts val="1200"/>
              <a:buFont typeface="Calibri"/>
              <a:buAutoNum type="arabicPeriod"/>
            </a:pPr>
            <a:r>
              <a:rPr b="1" lang="en-GB"/>
              <a:t>Competitive Advantage:</a:t>
            </a:r>
            <a:r>
              <a:rPr lang="en-GB"/>
              <a:t> USPs help companies gain a competitive edge in the market. They provide a reason for customers to choose their offerings over alternatives from competitors.</a:t>
            </a:r>
            <a:endParaRPr/>
          </a:p>
          <a:p>
            <a:pPr indent="0" lvl="0" marL="0" rtl="0" algn="l">
              <a:spcBef>
                <a:spcPts val="0"/>
              </a:spcBef>
              <a:spcAft>
                <a:spcPts val="0"/>
              </a:spcAft>
              <a:buNone/>
            </a:pPr>
            <a:r>
              <a:rPr b="1" lang="en-GB"/>
              <a:t>Examples of Unique Selling Points:</a:t>
            </a:r>
            <a:endParaRPr/>
          </a:p>
          <a:p>
            <a:pPr indent="-76200" lvl="0" marL="0" rtl="0" algn="l">
              <a:spcBef>
                <a:spcPts val="0"/>
              </a:spcBef>
              <a:spcAft>
                <a:spcPts val="0"/>
              </a:spcAft>
              <a:buClr>
                <a:schemeClr val="dk1"/>
              </a:buClr>
              <a:buSzPts val="1200"/>
              <a:buFont typeface="Calibri"/>
              <a:buAutoNum type="arabicPeriod"/>
            </a:pPr>
            <a:r>
              <a:rPr lang="en-GB"/>
              <a:t> A smartphone with an exceptionally long-lasting battery life.</a:t>
            </a:r>
            <a:endParaRPr/>
          </a:p>
          <a:p>
            <a:pPr indent="-76200" lvl="0" marL="0" rtl="0" algn="l">
              <a:spcBef>
                <a:spcPts val="0"/>
              </a:spcBef>
              <a:spcAft>
                <a:spcPts val="0"/>
              </a:spcAft>
              <a:buClr>
                <a:schemeClr val="dk1"/>
              </a:buClr>
              <a:buSzPts val="1200"/>
              <a:buFont typeface="Calibri"/>
              <a:buAutoNum type="arabicPeriod"/>
            </a:pPr>
            <a:r>
              <a:rPr lang="en-GB"/>
              <a:t> A cleaning product that is eco-friendly and non-toxic, appealing to environmentally conscious consumers.</a:t>
            </a:r>
            <a:endParaRPr/>
          </a:p>
          <a:p>
            <a:pPr indent="-76200" lvl="0" marL="0" rtl="0" algn="l">
              <a:spcBef>
                <a:spcPts val="0"/>
              </a:spcBef>
              <a:spcAft>
                <a:spcPts val="0"/>
              </a:spcAft>
              <a:buClr>
                <a:schemeClr val="dk1"/>
              </a:buClr>
              <a:buSzPts val="1200"/>
              <a:buFont typeface="Calibri"/>
              <a:buAutoNum type="arabicPeriod"/>
            </a:pPr>
            <a:r>
              <a:rPr lang="en-GB"/>
              <a:t>An online platform that offers 24/7 customer support and assistance.</a:t>
            </a:r>
            <a:endParaRPr/>
          </a:p>
          <a:p>
            <a:pPr indent="-76200" lvl="0" marL="0" rtl="0" algn="l">
              <a:spcBef>
                <a:spcPts val="0"/>
              </a:spcBef>
              <a:spcAft>
                <a:spcPts val="0"/>
              </a:spcAft>
              <a:buClr>
                <a:schemeClr val="dk1"/>
              </a:buClr>
              <a:buSzPts val="1200"/>
              <a:buFont typeface="Calibri"/>
              <a:buAutoNum type="arabicPeriod"/>
            </a:pPr>
            <a:r>
              <a:rPr lang="en-GB"/>
              <a:t> A restaurant that serves unique fusion cuisine not available anywhere else in the area.</a:t>
            </a:r>
            <a:endParaRPr/>
          </a:p>
          <a:p>
            <a:pPr indent="-76200" lvl="0" marL="0" rtl="0" algn="l">
              <a:spcBef>
                <a:spcPts val="0"/>
              </a:spcBef>
              <a:spcAft>
                <a:spcPts val="0"/>
              </a:spcAft>
              <a:buClr>
                <a:schemeClr val="dk1"/>
              </a:buClr>
              <a:buSzPts val="1200"/>
              <a:buFont typeface="Calibri"/>
              <a:buAutoNum type="arabicPeriod"/>
            </a:pPr>
            <a:r>
              <a:rPr lang="en-GB"/>
              <a:t>An e-commerce website with free and fast shipping, setting it apart from competitors with longer delivery times and shipping fees.</a:t>
            </a:r>
            <a:endParaRPr/>
          </a:p>
          <a:p>
            <a:pPr indent="0" lvl="0" marL="0" rtl="0" algn="l">
              <a:spcBef>
                <a:spcPts val="0"/>
              </a:spcBef>
              <a:spcAft>
                <a:spcPts val="0"/>
              </a:spcAft>
              <a:buNone/>
            </a:pPr>
            <a:r>
              <a:rPr lang="en-GB"/>
              <a:t>Identifying and effectively promoting USPs is crucial for successful marketing and business growth. It allows businesses to position themselves as the best solution for their target customers and build a loyal customer base.</a:t>
            </a:r>
            <a:endParaRPr/>
          </a:p>
          <a:p>
            <a:pPr indent="0" lvl="0" marL="0" rtl="0" algn="l">
              <a:spcBef>
                <a:spcPts val="0"/>
              </a:spcBef>
              <a:spcAft>
                <a:spcPts val="0"/>
              </a:spcAft>
              <a:buNone/>
            </a:pPr>
            <a:r>
              <a:rPr b="0" i="0" lang="en-GB">
                <a:solidFill>
                  <a:srgbClr val="000000"/>
                </a:solidFill>
                <a:latin typeface="Arial"/>
                <a:ea typeface="Arial"/>
                <a:cs typeface="Arial"/>
                <a:sym typeface="Arial"/>
              </a:rPr>
              <a:t>Regenerate</a:t>
            </a:r>
            <a:endParaRPr/>
          </a:p>
          <a:p>
            <a:pPr indent="0" lvl="0" marL="0" rtl="0" algn="l">
              <a:spcBef>
                <a:spcPts val="0"/>
              </a:spcBef>
              <a:spcAft>
                <a:spcPts val="0"/>
              </a:spcAft>
              <a:buNone/>
            </a:pPr>
            <a:br>
              <a:rPr lang="en-GB"/>
            </a:br>
            <a:endParaRPr/>
          </a:p>
        </p:txBody>
      </p:sp>
      <p:sp>
        <p:nvSpPr>
          <p:cNvPr id="141" name="Google Shape;14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3ab745addac_0_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3ab745addac_0_1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8" name="Google Shape;148;g3ab745addac_0_1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a:solidFill>
                <a:srgbClr val="374151"/>
              </a:solidFill>
              <a:latin typeface="Arial"/>
              <a:ea typeface="Arial"/>
              <a:cs typeface="Arial"/>
              <a:sym typeface="Arial"/>
            </a:endParaRPr>
          </a:p>
          <a:p>
            <a:pPr indent="0" lvl="0" marL="0" rtl="0" algn="l">
              <a:spcBef>
                <a:spcPts val="0"/>
              </a:spcBef>
              <a:spcAft>
                <a:spcPts val="0"/>
              </a:spcAft>
              <a:buNone/>
            </a:pPr>
            <a:r>
              <a:t/>
            </a:r>
            <a:endParaRPr/>
          </a:p>
        </p:txBody>
      </p:sp>
      <p:sp>
        <p:nvSpPr>
          <p:cNvPr id="155" name="Google Shape;155;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4" name="Google Shape;16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rPr lang="en-GB" sz="1800">
                <a:highlight>
                  <a:srgbClr val="FFFF00"/>
                </a:highlight>
                <a:latin typeface="Arial"/>
                <a:ea typeface="Arial"/>
                <a:cs typeface="Arial"/>
                <a:sym typeface="Arial"/>
              </a:rPr>
              <a:t>Investment needed</a:t>
            </a:r>
            <a:r>
              <a:rPr lang="en-GB" sz="1800">
                <a:latin typeface="Arial"/>
                <a:ea typeface="Arial"/>
                <a:cs typeface="Arial"/>
                <a:sym typeface="Arial"/>
              </a:rPr>
              <a:t> = </a:t>
            </a:r>
            <a:r>
              <a:rPr lang="en-GB" sz="1800">
                <a:highlight>
                  <a:srgbClr val="00FFFF"/>
                </a:highlight>
                <a:latin typeface="Arial"/>
                <a:ea typeface="Arial"/>
                <a:cs typeface="Arial"/>
                <a:sym typeface="Arial"/>
              </a:rPr>
              <a:t>Total Startup Cost</a:t>
            </a:r>
            <a:r>
              <a:rPr lang="en-GB" sz="1800">
                <a:latin typeface="Arial"/>
                <a:ea typeface="Arial"/>
                <a:cs typeface="Arial"/>
                <a:sym typeface="Arial"/>
              </a:rPr>
              <a:t> + (</a:t>
            </a:r>
            <a:r>
              <a:rPr lang="en-GB" sz="1800">
                <a:highlight>
                  <a:srgbClr val="00FF00"/>
                </a:highlight>
                <a:latin typeface="Arial"/>
                <a:ea typeface="Arial"/>
                <a:cs typeface="Arial"/>
                <a:sym typeface="Arial"/>
              </a:rPr>
              <a:t>Operational Cost</a:t>
            </a:r>
            <a:r>
              <a:rPr lang="en-GB" sz="1800">
                <a:latin typeface="Arial"/>
                <a:ea typeface="Arial"/>
                <a:cs typeface="Arial"/>
                <a:sym typeface="Arial"/>
              </a:rPr>
              <a:t>– </a:t>
            </a:r>
            <a:r>
              <a:rPr lang="en-GB" sz="1800">
                <a:highlight>
                  <a:srgbClr val="FF00FF"/>
                </a:highlight>
                <a:latin typeface="Arial"/>
                <a:ea typeface="Arial"/>
                <a:cs typeface="Arial"/>
                <a:sym typeface="Arial"/>
              </a:rPr>
              <a:t>Revenue</a:t>
            </a:r>
            <a:r>
              <a:rPr lang="en-GB" sz="1800">
                <a:latin typeface="Arial"/>
                <a:ea typeface="Arial"/>
                <a:cs typeface="Arial"/>
                <a:sym typeface="Arial"/>
              </a:rPr>
              <a:t> ) - up to the break-even point</a:t>
            </a:r>
            <a:endParaRPr/>
          </a:p>
          <a:p>
            <a:pPr indent="0" lvl="0" marL="0" rtl="0" algn="l">
              <a:spcBef>
                <a:spcPts val="0"/>
              </a:spcBef>
              <a:spcAft>
                <a:spcPts val="0"/>
              </a:spcAft>
              <a:buNone/>
            </a:pPr>
            <a:r>
              <a:t/>
            </a:r>
            <a:endParaRPr/>
          </a:p>
        </p:txBody>
      </p:sp>
      <p:sp>
        <p:nvSpPr>
          <p:cNvPr id="176" name="Google Shape;176;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3" name="Google Shape;183;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g3ab745addac_0_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3ab745addac_0_2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9" name="Google Shape;189;g3ab745addac_0_22: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6"/>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6"/>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0" name="Google Shape;30;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9"/>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9"/>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2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2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2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2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2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3"/>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3"/>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4"/>
          <p:cNvSpPr/>
          <p:nvPr>
            <p:ph idx="2" type="pic"/>
          </p:nvPr>
        </p:nvSpPr>
        <p:spPr>
          <a:xfrm>
            <a:off x="5183188" y="987425"/>
            <a:ext cx="6172200" cy="4873625"/>
          </a:xfrm>
          <a:prstGeom prst="rect">
            <a:avLst/>
          </a:prstGeom>
          <a:noFill/>
          <a:ln>
            <a:noFill/>
          </a:ln>
        </p:spPr>
      </p:sp>
      <p:sp>
        <p:nvSpPr>
          <p:cNvPr id="68" name="Google Shape;68;p24"/>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5"/>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6"/>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6"/>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hyperlink" Target="https://www.ons.gov.uk/economy/inflationandpriceindice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7" name="Shape 87"/>
        <p:cNvGrpSpPr/>
        <p:nvPr/>
      </p:nvGrpSpPr>
      <p:grpSpPr>
        <a:xfrm>
          <a:off x="0" y="0"/>
          <a:ext cx="0" cy="0"/>
          <a:chOff x="0" y="0"/>
          <a:chExt cx="0" cy="0"/>
        </a:xfrm>
      </p:grpSpPr>
      <p:sp>
        <p:nvSpPr>
          <p:cNvPr id="88" name="Google Shape;88;p1"/>
          <p:cNvSpPr txBox="1"/>
          <p:nvPr>
            <p:ph type="ctrTitle"/>
          </p:nvPr>
        </p:nvSpPr>
        <p:spPr>
          <a:xfrm>
            <a:off x="429475" y="1659775"/>
            <a:ext cx="2744100" cy="547200"/>
          </a:xfrm>
          <a:prstGeom prst="rect">
            <a:avLst/>
          </a:prstGeom>
          <a:noFill/>
          <a:ln>
            <a:noFill/>
          </a:ln>
        </p:spPr>
        <p:txBody>
          <a:bodyPr anchorCtr="0" anchor="b" bIns="45700" lIns="91425" spcFirstLastPara="1" rIns="91425" wrap="square" tIns="45700">
            <a:normAutofit fontScale="90000"/>
          </a:bodyPr>
          <a:lstStyle/>
          <a:p>
            <a:pPr indent="0" lvl="0" marL="0" rtl="0" algn="l">
              <a:lnSpc>
                <a:spcPct val="90000"/>
              </a:lnSpc>
              <a:spcBef>
                <a:spcPts val="0"/>
              </a:spcBef>
              <a:spcAft>
                <a:spcPts val="0"/>
              </a:spcAft>
              <a:buClr>
                <a:srgbClr val="00B0F0"/>
              </a:buClr>
              <a:buSzPct val="150000"/>
              <a:buFont typeface="Calibri"/>
              <a:buNone/>
            </a:pPr>
            <a:r>
              <a:rPr lang="en-GB" sz="3600"/>
              <a:t>Business Plan</a:t>
            </a:r>
            <a:endParaRPr sz="36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2"/>
          <p:cNvSpPr txBox="1"/>
          <p:nvPr>
            <p:ph type="title"/>
          </p:nvPr>
        </p:nvSpPr>
        <p:spPr>
          <a:xfrm>
            <a:off x="838200" y="814861"/>
            <a:ext cx="10515600" cy="1325700"/>
          </a:xfrm>
          <a:prstGeom prst="rect">
            <a:avLst/>
          </a:prstGeom>
          <a:solidFill>
            <a:srgbClr val="FFF2CC"/>
          </a:solidFill>
          <a:ln cap="flat" cmpd="sng" w="9525">
            <a:solidFill>
              <a:srgbClr val="6D9EEB"/>
            </a:solidFill>
            <a:prstDash val="solid"/>
            <a:round/>
            <a:headEnd len="sm" w="sm" type="none"/>
            <a:tailEnd len="sm" w="sm" type="none"/>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lang="en-GB">
                <a:solidFill>
                  <a:srgbClr val="134F5C"/>
                </a:solidFill>
                <a:latin typeface="Arial"/>
                <a:ea typeface="Arial"/>
                <a:cs typeface="Arial"/>
                <a:sym typeface="Arial"/>
              </a:rPr>
              <a:t>Business Plan</a:t>
            </a:r>
            <a:endParaRPr>
              <a:solidFill>
                <a:srgbClr val="134F5C"/>
              </a:solidFill>
              <a:latin typeface="Arial"/>
              <a:ea typeface="Arial"/>
              <a:cs typeface="Arial"/>
              <a:sym typeface="Arial"/>
            </a:endParaRPr>
          </a:p>
          <a:p>
            <a:pPr indent="0" lvl="0" marL="0" rtl="0" algn="ctr">
              <a:lnSpc>
                <a:spcPct val="90000"/>
              </a:lnSpc>
              <a:spcBef>
                <a:spcPts val="0"/>
              </a:spcBef>
              <a:spcAft>
                <a:spcPts val="0"/>
              </a:spcAft>
              <a:buClr>
                <a:schemeClr val="dk1"/>
              </a:buClr>
              <a:buSzPts val="4400"/>
              <a:buFont typeface="Calibri"/>
              <a:buNone/>
            </a:pPr>
            <a:r>
              <a:rPr lang="en-GB">
                <a:solidFill>
                  <a:srgbClr val="134F5C"/>
                </a:solidFill>
                <a:latin typeface="Arial"/>
                <a:ea typeface="Arial"/>
                <a:cs typeface="Arial"/>
                <a:sym typeface="Arial"/>
              </a:rPr>
              <a:t>A.L.T Playgraund Kids</a:t>
            </a:r>
            <a:endParaRPr>
              <a:solidFill>
                <a:srgbClr val="134F5C"/>
              </a:solidFill>
              <a:latin typeface="Arial"/>
              <a:ea typeface="Arial"/>
              <a:cs typeface="Arial"/>
              <a:sym typeface="Arial"/>
            </a:endParaRPr>
          </a:p>
        </p:txBody>
      </p:sp>
      <p:sp>
        <p:nvSpPr>
          <p:cNvPr id="94" name="Google Shape;94;p2"/>
          <p:cNvSpPr txBox="1"/>
          <p:nvPr>
            <p:ph idx="1" type="body"/>
          </p:nvPr>
        </p:nvSpPr>
        <p:spPr>
          <a:xfrm>
            <a:off x="838200" y="3055335"/>
            <a:ext cx="10515600" cy="2672803"/>
          </a:xfrm>
          <a:prstGeom prst="rect">
            <a:avLst/>
          </a:prstGeom>
          <a:noFill/>
          <a:ln>
            <a:noFill/>
          </a:ln>
        </p:spPr>
        <p:txBody>
          <a:bodyPr anchorCtr="0" anchor="t" bIns="45700" lIns="91425" spcFirstLastPara="1" rIns="91425" wrap="square" tIns="45700">
            <a:normAutofit/>
          </a:bodyPr>
          <a:lstStyle/>
          <a:p>
            <a:pPr indent="-279400" lvl="0" marL="228600" rtl="0" algn="l">
              <a:lnSpc>
                <a:spcPct val="90000"/>
              </a:lnSpc>
              <a:spcBef>
                <a:spcPts val="0"/>
              </a:spcBef>
              <a:spcAft>
                <a:spcPts val="0"/>
              </a:spcAft>
              <a:buClr>
                <a:schemeClr val="dk1"/>
              </a:buClr>
              <a:buSzPts val="3600"/>
              <a:buChar char="•"/>
            </a:pPr>
            <a:r>
              <a:rPr lang="en-GB" sz="3600"/>
              <a:t>Name:Elena Diana Trandafir</a:t>
            </a:r>
            <a:endParaRPr sz="3600"/>
          </a:p>
          <a:p>
            <a:pPr indent="-279400" lvl="0" marL="228600" rtl="0" algn="l">
              <a:lnSpc>
                <a:spcPct val="90000"/>
              </a:lnSpc>
              <a:spcBef>
                <a:spcPts val="0"/>
              </a:spcBef>
              <a:spcAft>
                <a:spcPts val="0"/>
              </a:spcAft>
              <a:buSzPts val="3600"/>
              <a:buChar char="•"/>
            </a:pPr>
            <a:r>
              <a:rPr lang="en-GB" sz="3600"/>
              <a:t>Student number:2427629</a:t>
            </a:r>
            <a:endParaRPr sz="3600"/>
          </a:p>
          <a:p>
            <a:pPr indent="-279400" lvl="0" marL="228600" rtl="0" algn="l">
              <a:lnSpc>
                <a:spcPct val="90000"/>
              </a:lnSpc>
              <a:spcBef>
                <a:spcPts val="0"/>
              </a:spcBef>
              <a:spcAft>
                <a:spcPts val="0"/>
              </a:spcAft>
              <a:buSzPts val="3600"/>
              <a:buChar char="•"/>
            </a:pPr>
            <a:r>
              <a:rPr lang="en-GB" sz="3600"/>
              <a:t>Module:Enterprise and Entrepreneurship</a:t>
            </a:r>
            <a:endParaRPr sz="3600"/>
          </a:p>
          <a:p>
            <a:pPr indent="-279400" lvl="0" marL="228600" rtl="0" algn="l">
              <a:lnSpc>
                <a:spcPct val="90000"/>
              </a:lnSpc>
              <a:spcBef>
                <a:spcPts val="0"/>
              </a:spcBef>
              <a:spcAft>
                <a:spcPts val="0"/>
              </a:spcAft>
              <a:buSzPts val="3600"/>
              <a:buChar char="•"/>
            </a:pPr>
            <a:r>
              <a:rPr lang="en-GB" sz="3600"/>
              <a:t>Module code:LCLM4006</a:t>
            </a:r>
            <a:r>
              <a:rPr b="1" lang="en-GB" sz="2300">
                <a:solidFill>
                  <a:srgbClr val="FFFFFF"/>
                </a:solidFill>
                <a:latin typeface="Roboto"/>
                <a:ea typeface="Roboto"/>
                <a:cs typeface="Roboto"/>
                <a:sym typeface="Roboto"/>
              </a:rPr>
              <a:t>LCLM4006</a:t>
            </a:r>
            <a:endParaRPr b="1" sz="2300">
              <a:solidFill>
                <a:srgbClr val="FFFFFF"/>
              </a:solidFill>
              <a:latin typeface="Roboto"/>
              <a:ea typeface="Roboto"/>
              <a:cs typeface="Roboto"/>
              <a:sym typeface="Roboto"/>
            </a:endParaRPr>
          </a:p>
          <a:p>
            <a:pPr indent="-279400" lvl="0" marL="228600" rtl="0" algn="l">
              <a:lnSpc>
                <a:spcPct val="90000"/>
              </a:lnSpc>
              <a:spcBef>
                <a:spcPts val="0"/>
              </a:spcBef>
              <a:spcAft>
                <a:spcPts val="0"/>
              </a:spcAft>
              <a:buSzPts val="3600"/>
              <a:buChar char="•"/>
            </a:pPr>
            <a:r>
              <a:rPr lang="en-GB" sz="3600"/>
              <a:t>Lecturer:Thomas Adayemi</a:t>
            </a:r>
            <a:endParaRPr sz="3600"/>
          </a:p>
        </p:txBody>
      </p:sp>
      <p:sp>
        <p:nvSpPr>
          <p:cNvPr id="95" name="Google Shape;95;p2"/>
          <p:cNvSpPr txBox="1"/>
          <p:nvPr/>
        </p:nvSpPr>
        <p:spPr>
          <a:xfrm flipH="1" rot="7978">
            <a:off x="712609" y="408104"/>
            <a:ext cx="2197506" cy="307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3"/>
          <p:cNvSpPr txBox="1"/>
          <p:nvPr>
            <p:ph idx="1" type="body"/>
          </p:nvPr>
        </p:nvSpPr>
        <p:spPr>
          <a:xfrm>
            <a:off x="838200" y="1928550"/>
            <a:ext cx="5782800" cy="3871500"/>
          </a:xfrm>
          <a:prstGeom prst="rect">
            <a:avLst/>
          </a:prstGeom>
          <a:solidFill>
            <a:srgbClr val="F3F3F3"/>
          </a:solidFill>
          <a:ln cap="flat" cmpd="sng" w="9525">
            <a:solidFill>
              <a:srgbClr val="FFFFFF"/>
            </a:solidFill>
            <a:prstDash val="solid"/>
            <a:round/>
            <a:headEnd len="sm" w="sm" type="none"/>
            <a:tailEnd len="sm" w="sm" type="none"/>
          </a:ln>
        </p:spPr>
        <p:txBody>
          <a:bodyPr anchorCtr="0" anchor="t" bIns="45700" lIns="91425" spcFirstLastPara="1" rIns="91425" wrap="square" tIns="45700">
            <a:normAutofit/>
          </a:bodyPr>
          <a:lstStyle/>
          <a:p>
            <a:pPr indent="0" lvl="0" marL="0" rtl="0" algn="l">
              <a:lnSpc>
                <a:spcPct val="100000"/>
              </a:lnSpc>
              <a:spcBef>
                <a:spcPts val="600"/>
              </a:spcBef>
              <a:spcAft>
                <a:spcPts val="0"/>
              </a:spcAft>
              <a:buNone/>
            </a:pPr>
            <a:r>
              <a:t/>
            </a:r>
            <a:endParaRPr b="1" sz="2400">
              <a:latin typeface="Arial"/>
              <a:ea typeface="Arial"/>
              <a:cs typeface="Arial"/>
              <a:sym typeface="Arial"/>
            </a:endParaRPr>
          </a:p>
          <a:p>
            <a:pPr indent="0" lvl="0" marL="0" rtl="0" algn="l">
              <a:lnSpc>
                <a:spcPct val="100000"/>
              </a:lnSpc>
              <a:spcBef>
                <a:spcPts val="600"/>
              </a:spcBef>
              <a:spcAft>
                <a:spcPts val="0"/>
              </a:spcAft>
              <a:buNone/>
            </a:pPr>
            <a:r>
              <a:rPr b="1" lang="en-GB" sz="2400">
                <a:latin typeface="Arial"/>
                <a:ea typeface="Arial"/>
                <a:cs typeface="Arial"/>
                <a:sym typeface="Arial"/>
              </a:rPr>
              <a:t>1.  Overview of the Business Idea</a:t>
            </a:r>
            <a:endParaRPr sz="2400">
              <a:latin typeface="Arial"/>
              <a:ea typeface="Arial"/>
              <a:cs typeface="Arial"/>
              <a:sym typeface="Arial"/>
            </a:endParaRPr>
          </a:p>
          <a:p>
            <a:pPr indent="0" lvl="0" marL="0" rtl="0" algn="l">
              <a:lnSpc>
                <a:spcPct val="100000"/>
              </a:lnSpc>
              <a:spcBef>
                <a:spcPts val="600"/>
              </a:spcBef>
              <a:spcAft>
                <a:spcPts val="0"/>
              </a:spcAft>
              <a:buNone/>
            </a:pPr>
            <a:r>
              <a:rPr b="1" lang="en-GB" sz="2400">
                <a:latin typeface="Arial"/>
                <a:ea typeface="Arial"/>
                <a:cs typeface="Arial"/>
                <a:sym typeface="Arial"/>
              </a:rPr>
              <a:t>2. Environmental Analysis (PESTEL)</a:t>
            </a:r>
            <a:endParaRPr sz="2400">
              <a:latin typeface="Arial"/>
              <a:ea typeface="Arial"/>
              <a:cs typeface="Arial"/>
              <a:sym typeface="Arial"/>
            </a:endParaRPr>
          </a:p>
          <a:p>
            <a:pPr indent="0" lvl="0" marL="0" rtl="0" algn="l">
              <a:lnSpc>
                <a:spcPct val="100000"/>
              </a:lnSpc>
              <a:spcBef>
                <a:spcPts val="600"/>
              </a:spcBef>
              <a:spcAft>
                <a:spcPts val="0"/>
              </a:spcAft>
              <a:buNone/>
            </a:pPr>
            <a:r>
              <a:rPr lang="en-GB" sz="2400">
                <a:latin typeface="Arial"/>
                <a:ea typeface="Arial"/>
                <a:cs typeface="Arial"/>
                <a:sym typeface="Arial"/>
              </a:rPr>
              <a:t>3</a:t>
            </a:r>
            <a:r>
              <a:rPr b="1" lang="en-GB" sz="2400">
                <a:latin typeface="Arial"/>
                <a:ea typeface="Arial"/>
                <a:cs typeface="Arial"/>
                <a:sym typeface="Arial"/>
              </a:rPr>
              <a:t>. Marketing Strategy</a:t>
            </a:r>
            <a:endParaRPr sz="2400">
              <a:latin typeface="Arial"/>
              <a:ea typeface="Arial"/>
              <a:cs typeface="Arial"/>
              <a:sym typeface="Arial"/>
            </a:endParaRPr>
          </a:p>
          <a:p>
            <a:pPr indent="0" lvl="0" marL="0" rtl="0" algn="l">
              <a:lnSpc>
                <a:spcPct val="100000"/>
              </a:lnSpc>
              <a:spcBef>
                <a:spcPts val="600"/>
              </a:spcBef>
              <a:spcAft>
                <a:spcPts val="0"/>
              </a:spcAft>
              <a:buNone/>
            </a:pPr>
            <a:r>
              <a:rPr b="1" lang="en-GB" sz="2400">
                <a:latin typeface="Arial"/>
                <a:ea typeface="Arial"/>
                <a:cs typeface="Arial"/>
                <a:sym typeface="Arial"/>
              </a:rPr>
              <a:t>4. Operations and Funding Plan</a:t>
            </a:r>
            <a:endParaRPr sz="2400">
              <a:latin typeface="Arial"/>
              <a:ea typeface="Arial"/>
              <a:cs typeface="Arial"/>
              <a:sym typeface="Arial"/>
            </a:endParaRPr>
          </a:p>
          <a:p>
            <a:pPr indent="0" lvl="0" marL="0" rtl="0" algn="l">
              <a:lnSpc>
                <a:spcPct val="100000"/>
              </a:lnSpc>
              <a:spcBef>
                <a:spcPts val="600"/>
              </a:spcBef>
              <a:spcAft>
                <a:spcPts val="0"/>
              </a:spcAft>
              <a:buNone/>
            </a:pPr>
            <a:r>
              <a:rPr b="1" lang="en-GB" sz="2400">
                <a:latin typeface="Arial"/>
                <a:ea typeface="Arial"/>
                <a:cs typeface="Arial"/>
                <a:sym typeface="Arial"/>
              </a:rPr>
              <a:t>5. Conclusion and Feasibility Summary</a:t>
            </a:r>
            <a:endParaRPr sz="2400">
              <a:latin typeface="Arial"/>
              <a:ea typeface="Arial"/>
              <a:cs typeface="Arial"/>
              <a:sym typeface="Arial"/>
            </a:endParaRPr>
          </a:p>
          <a:p>
            <a:pPr indent="0" lvl="0" marL="0" rtl="0" algn="l">
              <a:lnSpc>
                <a:spcPct val="100000"/>
              </a:lnSpc>
              <a:spcBef>
                <a:spcPts val="600"/>
              </a:spcBef>
              <a:spcAft>
                <a:spcPts val="0"/>
              </a:spcAft>
              <a:buClr>
                <a:schemeClr val="dk1"/>
              </a:buClr>
              <a:buSzPts val="1100"/>
              <a:buFont typeface="Arial"/>
              <a:buNone/>
            </a:pPr>
            <a:r>
              <a:rPr b="1" lang="en-GB" sz="2400">
                <a:latin typeface="Arial"/>
                <a:ea typeface="Arial"/>
                <a:cs typeface="Arial"/>
                <a:sym typeface="Arial"/>
              </a:rPr>
              <a:t>6. References</a:t>
            </a:r>
            <a:endParaRPr sz="2400">
              <a:latin typeface="Arial"/>
              <a:ea typeface="Arial"/>
              <a:cs typeface="Arial"/>
              <a:sym typeface="Arial"/>
            </a:endParaRPr>
          </a:p>
        </p:txBody>
      </p:sp>
      <p:sp>
        <p:nvSpPr>
          <p:cNvPr id="101" name="Google Shape;101;p3"/>
          <p:cNvSpPr txBox="1"/>
          <p:nvPr/>
        </p:nvSpPr>
        <p:spPr>
          <a:xfrm>
            <a:off x="1471450" y="504800"/>
            <a:ext cx="84873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4800">
                <a:solidFill>
                  <a:srgbClr val="BF9000"/>
                </a:solidFill>
                <a:latin typeface="Calibri"/>
                <a:ea typeface="Calibri"/>
                <a:cs typeface="Calibri"/>
                <a:sym typeface="Calibri"/>
              </a:rPr>
              <a:t>A.L.T Playgraund Kids</a:t>
            </a:r>
            <a:endParaRPr sz="4800">
              <a:solidFill>
                <a:srgbClr val="BF9000"/>
              </a:solidFill>
              <a:latin typeface="Calibri"/>
              <a:ea typeface="Calibri"/>
              <a:cs typeface="Calibri"/>
              <a:sym typeface="Calibri"/>
            </a:endParaRPr>
          </a:p>
          <a:p>
            <a:pPr indent="0" lvl="0" marL="0" marR="0" rtl="0" algn="l">
              <a:spcBef>
                <a:spcPts val="0"/>
              </a:spcBef>
              <a:spcAft>
                <a:spcPts val="0"/>
              </a:spcAft>
              <a:buNone/>
            </a:pPr>
            <a:r>
              <a:t/>
            </a:r>
            <a:endParaRPr b="1" sz="32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None/>
            </a:pPr>
            <a:r>
              <a:rPr lang="en-GB">
                <a:solidFill>
                  <a:srgbClr val="4C1130"/>
                </a:solidFill>
                <a:latin typeface="Arial"/>
                <a:ea typeface="Arial"/>
                <a:cs typeface="Arial"/>
                <a:sym typeface="Arial"/>
              </a:rPr>
              <a:t>! Sensory-based indoor playground for children aged 1-10</a:t>
            </a:r>
            <a:endParaRPr>
              <a:solidFill>
                <a:srgbClr val="4C1130"/>
              </a:solidFill>
              <a:latin typeface="Arial"/>
              <a:ea typeface="Arial"/>
              <a:cs typeface="Arial"/>
              <a:sym typeface="Arial"/>
            </a:endParaRPr>
          </a:p>
          <a:p>
            <a:pPr indent="0" lvl="0" marL="0" rtl="0" algn="l">
              <a:lnSpc>
                <a:spcPct val="90000"/>
              </a:lnSpc>
              <a:spcBef>
                <a:spcPts val="0"/>
              </a:spcBef>
              <a:spcAft>
                <a:spcPts val="0"/>
              </a:spcAft>
              <a:buNone/>
            </a:pPr>
            <a:r>
              <a:t/>
            </a:r>
            <a:endParaRPr>
              <a:solidFill>
                <a:srgbClr val="4C1130"/>
              </a:solidFill>
              <a:latin typeface="Arial"/>
              <a:ea typeface="Arial"/>
              <a:cs typeface="Arial"/>
              <a:sym typeface="Arial"/>
            </a:endParaRPr>
          </a:p>
          <a:p>
            <a:pPr indent="0" lvl="0" marL="0" rtl="0" algn="l">
              <a:lnSpc>
                <a:spcPct val="90000"/>
              </a:lnSpc>
              <a:spcBef>
                <a:spcPts val="0"/>
              </a:spcBef>
              <a:spcAft>
                <a:spcPts val="0"/>
              </a:spcAft>
              <a:buNone/>
            </a:pPr>
            <a:r>
              <a:rPr lang="en-GB">
                <a:solidFill>
                  <a:srgbClr val="4C1130"/>
                </a:solidFill>
                <a:latin typeface="Arial"/>
                <a:ea typeface="Arial"/>
                <a:cs typeface="Arial"/>
                <a:sym typeface="Arial"/>
              </a:rPr>
              <a:t>! Location:Redbridge,Ilford,Seven Kings</a:t>
            </a:r>
            <a:endParaRPr>
              <a:solidFill>
                <a:srgbClr val="4C1130"/>
              </a:solidFill>
              <a:latin typeface="Arial"/>
              <a:ea typeface="Arial"/>
              <a:cs typeface="Arial"/>
              <a:sym typeface="Arial"/>
            </a:endParaRPr>
          </a:p>
          <a:p>
            <a:pPr indent="0" lvl="0" marL="0" rtl="0" algn="l">
              <a:lnSpc>
                <a:spcPct val="90000"/>
              </a:lnSpc>
              <a:spcBef>
                <a:spcPts val="0"/>
              </a:spcBef>
              <a:spcAft>
                <a:spcPts val="0"/>
              </a:spcAft>
              <a:buNone/>
            </a:pPr>
            <a:r>
              <a:t/>
            </a:r>
            <a:endParaRPr>
              <a:solidFill>
                <a:srgbClr val="4C1130"/>
              </a:solidFill>
              <a:latin typeface="Arial"/>
              <a:ea typeface="Arial"/>
              <a:cs typeface="Arial"/>
              <a:sym typeface="Arial"/>
            </a:endParaRPr>
          </a:p>
          <a:p>
            <a:pPr indent="0" lvl="0" marL="0" rtl="0" algn="l">
              <a:lnSpc>
                <a:spcPct val="90000"/>
              </a:lnSpc>
              <a:spcBef>
                <a:spcPts val="0"/>
              </a:spcBef>
              <a:spcAft>
                <a:spcPts val="0"/>
              </a:spcAft>
              <a:buNone/>
            </a:pPr>
            <a:r>
              <a:rPr lang="en-GB">
                <a:solidFill>
                  <a:srgbClr val="4C1130"/>
                </a:solidFill>
                <a:latin typeface="Arial"/>
                <a:ea typeface="Arial"/>
                <a:cs typeface="Arial"/>
                <a:sym typeface="Arial"/>
              </a:rPr>
              <a:t>! Screen-free ,educational and inclusive environment</a:t>
            </a:r>
            <a:endParaRPr>
              <a:solidFill>
                <a:srgbClr val="4C1130"/>
              </a:solidFill>
              <a:latin typeface="Arial"/>
              <a:ea typeface="Arial"/>
              <a:cs typeface="Arial"/>
              <a:sym typeface="Arial"/>
            </a:endParaRPr>
          </a:p>
          <a:p>
            <a:pPr indent="0" lvl="0" marL="0" rtl="0" algn="l">
              <a:lnSpc>
                <a:spcPct val="90000"/>
              </a:lnSpc>
              <a:spcBef>
                <a:spcPts val="0"/>
              </a:spcBef>
              <a:spcAft>
                <a:spcPts val="0"/>
              </a:spcAft>
              <a:buNone/>
            </a:pPr>
            <a:r>
              <a:t/>
            </a:r>
            <a:endParaRPr>
              <a:solidFill>
                <a:srgbClr val="4C1130"/>
              </a:solidFill>
              <a:latin typeface="Arial"/>
              <a:ea typeface="Arial"/>
              <a:cs typeface="Arial"/>
              <a:sym typeface="Arial"/>
            </a:endParaRPr>
          </a:p>
          <a:p>
            <a:pPr indent="0" lvl="0" marL="0" rtl="0" algn="l">
              <a:lnSpc>
                <a:spcPct val="90000"/>
              </a:lnSpc>
              <a:spcBef>
                <a:spcPts val="0"/>
              </a:spcBef>
              <a:spcAft>
                <a:spcPts val="0"/>
              </a:spcAft>
              <a:buNone/>
            </a:pPr>
            <a:r>
              <a:rPr lang="en-GB">
                <a:solidFill>
                  <a:srgbClr val="4C1130"/>
                </a:solidFill>
                <a:latin typeface="Arial"/>
                <a:ea typeface="Arial"/>
                <a:cs typeface="Arial"/>
                <a:sym typeface="Arial"/>
              </a:rPr>
              <a:t>!Services: open play,sensory activities ,after-school sessions,parties</a:t>
            </a:r>
            <a:endParaRPr>
              <a:solidFill>
                <a:srgbClr val="4C1130"/>
              </a:solidFill>
              <a:latin typeface="Arial"/>
              <a:ea typeface="Arial"/>
              <a:cs typeface="Arial"/>
              <a:sym typeface="Arial"/>
            </a:endParaRPr>
          </a:p>
          <a:p>
            <a:pPr indent="0" lvl="0" marL="0" rtl="0" algn="l">
              <a:lnSpc>
                <a:spcPct val="90000"/>
              </a:lnSpc>
              <a:spcBef>
                <a:spcPts val="0"/>
              </a:spcBef>
              <a:spcAft>
                <a:spcPts val="0"/>
              </a:spcAft>
              <a:buNone/>
            </a:pPr>
            <a:r>
              <a:t/>
            </a:r>
            <a:endParaRPr>
              <a:latin typeface="Arial"/>
              <a:ea typeface="Arial"/>
              <a:cs typeface="Arial"/>
              <a:sym typeface="Arial"/>
            </a:endParaRPr>
          </a:p>
        </p:txBody>
      </p:sp>
      <p:sp>
        <p:nvSpPr>
          <p:cNvPr id="108" name="Google Shape;108;p4"/>
          <p:cNvSpPr txBox="1"/>
          <p:nvPr/>
        </p:nvSpPr>
        <p:spPr>
          <a:xfrm>
            <a:off x="977451" y="681025"/>
            <a:ext cx="6792600" cy="1077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rPr>
              <a:t>Overview of the Business Idea</a:t>
            </a:r>
            <a:endParaRPr sz="32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sz="32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6"/>
          <p:cNvSpPr txBox="1"/>
          <p:nvPr>
            <p:ph idx="1" type="body"/>
          </p:nvPr>
        </p:nvSpPr>
        <p:spPr>
          <a:xfrm>
            <a:off x="732064" y="1352096"/>
            <a:ext cx="10515600" cy="4739767"/>
          </a:xfrm>
          <a:prstGeom prst="rect">
            <a:avLst/>
          </a:prstGeom>
          <a:noFill/>
          <a:ln>
            <a:noFill/>
          </a:ln>
        </p:spPr>
        <p:txBody>
          <a:bodyPr anchorCtr="0" anchor="t" bIns="45700" lIns="91425" spcFirstLastPara="1" rIns="91425" wrap="square" tIns="45700">
            <a:normAutofit fontScale="92500" lnSpcReduction="20000"/>
          </a:bodyPr>
          <a:lstStyle/>
          <a:p>
            <a:pPr indent="-50800" lvl="0" marL="228600" rtl="0" algn="l">
              <a:lnSpc>
                <a:spcPct val="90000"/>
              </a:lnSpc>
              <a:spcBef>
                <a:spcPts val="0"/>
              </a:spcBef>
              <a:spcAft>
                <a:spcPts val="0"/>
              </a:spcAft>
              <a:buClr>
                <a:schemeClr val="dk1"/>
              </a:buClr>
              <a:buSzPct val="100000"/>
              <a:buNone/>
            </a:pPr>
            <a:r>
              <a:t/>
            </a:r>
            <a:endParaRPr/>
          </a:p>
          <a:p>
            <a:pPr indent="0" lvl="0" marL="228600" rtl="0" algn="l">
              <a:lnSpc>
                <a:spcPct val="90000"/>
              </a:lnSpc>
              <a:spcBef>
                <a:spcPts val="1000"/>
              </a:spcBef>
              <a:spcAft>
                <a:spcPts val="0"/>
              </a:spcAft>
              <a:buNone/>
            </a:pPr>
            <a:r>
              <a:rPr lang="en-GB" sz="2550">
                <a:solidFill>
                  <a:srgbClr val="5A0F6A"/>
                </a:solidFill>
                <a:highlight>
                  <a:srgbClr val="145E57"/>
                </a:highlight>
                <a:latin typeface="Arial"/>
                <a:ea typeface="Arial"/>
                <a:cs typeface="Arial"/>
                <a:sym typeface="Arial"/>
              </a:rPr>
              <a:t>-</a:t>
            </a:r>
            <a:r>
              <a:rPr lang="en-GB" sz="2550">
                <a:solidFill>
                  <a:srgbClr val="5A0F6A"/>
                </a:solidFill>
                <a:highlight>
                  <a:schemeClr val="lt1"/>
                </a:highlight>
                <a:latin typeface="Arial"/>
                <a:ea typeface="Arial"/>
                <a:cs typeface="Arial"/>
                <a:sym typeface="Arial"/>
              </a:rPr>
              <a:t>Elana and Ștefan Trandafir are the founders of the company</a:t>
            </a:r>
            <a:endParaRPr sz="2550">
              <a:solidFill>
                <a:srgbClr val="5A0F6A"/>
              </a:solidFill>
              <a:highlight>
                <a:schemeClr val="lt1"/>
              </a:highlight>
              <a:latin typeface="Arial"/>
              <a:ea typeface="Arial"/>
              <a:cs typeface="Arial"/>
              <a:sym typeface="Arial"/>
            </a:endParaRPr>
          </a:p>
          <a:p>
            <a:pPr indent="0" lvl="0" marL="228600" rtl="0" algn="l">
              <a:lnSpc>
                <a:spcPct val="90000"/>
              </a:lnSpc>
              <a:spcBef>
                <a:spcPts val="1000"/>
              </a:spcBef>
              <a:spcAft>
                <a:spcPts val="0"/>
              </a:spcAft>
              <a:buNone/>
            </a:pPr>
            <a:r>
              <a:t/>
            </a:r>
            <a:endParaRPr sz="2550">
              <a:solidFill>
                <a:srgbClr val="5A0F6A"/>
              </a:solidFill>
              <a:highlight>
                <a:schemeClr val="lt1"/>
              </a:highlight>
              <a:latin typeface="Arial"/>
              <a:ea typeface="Arial"/>
              <a:cs typeface="Arial"/>
              <a:sym typeface="Arial"/>
            </a:endParaRPr>
          </a:p>
          <a:p>
            <a:pPr indent="0" lvl="0" marL="228600" rtl="0" algn="l">
              <a:lnSpc>
                <a:spcPct val="90000"/>
              </a:lnSpc>
              <a:spcBef>
                <a:spcPts val="1000"/>
              </a:spcBef>
              <a:spcAft>
                <a:spcPts val="0"/>
              </a:spcAft>
              <a:buNone/>
            </a:pPr>
            <a:r>
              <a:rPr lang="en-GB" sz="2550">
                <a:solidFill>
                  <a:srgbClr val="5A0F6A"/>
                </a:solidFill>
                <a:highlight>
                  <a:schemeClr val="lt1"/>
                </a:highlight>
                <a:latin typeface="Arial"/>
                <a:ea typeface="Arial"/>
                <a:cs typeface="Arial"/>
                <a:sym typeface="Arial"/>
              </a:rPr>
              <a:t>-Mision:Provide a safe and educational sensory play environtment</a:t>
            </a:r>
            <a:endParaRPr sz="2550">
              <a:solidFill>
                <a:srgbClr val="5A0F6A"/>
              </a:solidFill>
              <a:highlight>
                <a:schemeClr val="lt1"/>
              </a:highlight>
              <a:latin typeface="Arial"/>
              <a:ea typeface="Arial"/>
              <a:cs typeface="Arial"/>
              <a:sym typeface="Arial"/>
            </a:endParaRPr>
          </a:p>
          <a:p>
            <a:pPr indent="0" lvl="0" marL="228600" rtl="0" algn="l">
              <a:lnSpc>
                <a:spcPct val="90000"/>
              </a:lnSpc>
              <a:spcBef>
                <a:spcPts val="1000"/>
              </a:spcBef>
              <a:spcAft>
                <a:spcPts val="0"/>
              </a:spcAft>
              <a:buNone/>
            </a:pPr>
            <a:r>
              <a:t/>
            </a:r>
            <a:endParaRPr sz="2550">
              <a:solidFill>
                <a:srgbClr val="5A0F6A"/>
              </a:solidFill>
              <a:highlight>
                <a:schemeClr val="lt1"/>
              </a:highlight>
              <a:latin typeface="Arial"/>
              <a:ea typeface="Arial"/>
              <a:cs typeface="Arial"/>
              <a:sym typeface="Arial"/>
            </a:endParaRPr>
          </a:p>
          <a:p>
            <a:pPr indent="0" lvl="0" marL="228600" rtl="0" algn="l">
              <a:lnSpc>
                <a:spcPct val="90000"/>
              </a:lnSpc>
              <a:spcBef>
                <a:spcPts val="1000"/>
              </a:spcBef>
              <a:spcAft>
                <a:spcPts val="0"/>
              </a:spcAft>
              <a:buNone/>
            </a:pPr>
            <a:r>
              <a:rPr lang="en-GB" sz="2550">
                <a:solidFill>
                  <a:srgbClr val="5A0F6A"/>
                </a:solidFill>
                <a:highlight>
                  <a:schemeClr val="lt1"/>
                </a:highlight>
                <a:latin typeface="Arial"/>
                <a:ea typeface="Arial"/>
                <a:cs typeface="Arial"/>
                <a:sym typeface="Arial"/>
              </a:rPr>
              <a:t>-Vision:Support confident ,emotionally intelligent child development</a:t>
            </a:r>
            <a:endParaRPr sz="2550">
              <a:solidFill>
                <a:srgbClr val="5A0F6A"/>
              </a:solidFill>
              <a:highlight>
                <a:schemeClr val="lt1"/>
              </a:highlight>
              <a:latin typeface="Arial"/>
              <a:ea typeface="Arial"/>
              <a:cs typeface="Arial"/>
              <a:sym typeface="Arial"/>
            </a:endParaRPr>
          </a:p>
          <a:p>
            <a:pPr indent="0" lvl="0" marL="228600" rtl="0" algn="l">
              <a:lnSpc>
                <a:spcPct val="90000"/>
              </a:lnSpc>
              <a:spcBef>
                <a:spcPts val="1000"/>
              </a:spcBef>
              <a:spcAft>
                <a:spcPts val="0"/>
              </a:spcAft>
              <a:buNone/>
            </a:pPr>
            <a:r>
              <a:t/>
            </a:r>
            <a:endParaRPr sz="2550">
              <a:solidFill>
                <a:srgbClr val="5A0F6A"/>
              </a:solidFill>
              <a:highlight>
                <a:schemeClr val="lt1"/>
              </a:highlight>
              <a:latin typeface="Arial"/>
              <a:ea typeface="Arial"/>
              <a:cs typeface="Arial"/>
              <a:sym typeface="Arial"/>
            </a:endParaRPr>
          </a:p>
          <a:p>
            <a:pPr indent="0" lvl="0" marL="228600" rtl="0" algn="l">
              <a:lnSpc>
                <a:spcPct val="90000"/>
              </a:lnSpc>
              <a:spcBef>
                <a:spcPts val="1000"/>
              </a:spcBef>
              <a:spcAft>
                <a:spcPts val="0"/>
              </a:spcAft>
              <a:buNone/>
            </a:pPr>
            <a:r>
              <a:rPr lang="en-GB" sz="2550">
                <a:solidFill>
                  <a:srgbClr val="5A0F6A"/>
                </a:solidFill>
                <a:highlight>
                  <a:schemeClr val="lt1"/>
                </a:highlight>
                <a:latin typeface="Arial"/>
                <a:ea typeface="Arial"/>
                <a:cs typeface="Arial"/>
                <a:sym typeface="Arial"/>
              </a:rPr>
              <a:t>-Value:Inclusion,creativity,learning through play</a:t>
            </a:r>
            <a:endParaRPr sz="2550">
              <a:solidFill>
                <a:srgbClr val="5A0F6A"/>
              </a:solidFill>
              <a:highlight>
                <a:schemeClr val="lt1"/>
              </a:highlight>
              <a:latin typeface="Arial"/>
              <a:ea typeface="Arial"/>
              <a:cs typeface="Arial"/>
              <a:sym typeface="Arial"/>
            </a:endParaRPr>
          </a:p>
          <a:p>
            <a:pPr indent="0" lvl="0" marL="228600" rtl="0" algn="l">
              <a:lnSpc>
                <a:spcPct val="90000"/>
              </a:lnSpc>
              <a:spcBef>
                <a:spcPts val="1000"/>
              </a:spcBef>
              <a:spcAft>
                <a:spcPts val="0"/>
              </a:spcAft>
              <a:buNone/>
            </a:pPr>
            <a:br>
              <a:rPr lang="en-GB" sz="2400">
                <a:highlight>
                  <a:schemeClr val="lt1"/>
                </a:highlight>
              </a:rPr>
            </a:br>
            <a:endParaRPr sz="2400">
              <a:highlight>
                <a:schemeClr val="lt1"/>
              </a:highlight>
            </a:endParaRPr>
          </a:p>
          <a:p>
            <a:pPr indent="0" lvl="0" marL="0" rtl="0" algn="l">
              <a:lnSpc>
                <a:spcPct val="90000"/>
              </a:lnSpc>
              <a:spcBef>
                <a:spcPts val="1000"/>
              </a:spcBef>
              <a:spcAft>
                <a:spcPts val="0"/>
              </a:spcAft>
              <a:buClr>
                <a:schemeClr val="dk1"/>
              </a:buClr>
              <a:buSzPct val="100000"/>
              <a:buNone/>
            </a:pPr>
            <a:br>
              <a:rPr lang="en-GB"/>
            </a:br>
            <a:endParaRPr/>
          </a:p>
          <a:p>
            <a:pPr indent="-50800" lvl="0" marL="228600" rtl="0" algn="l">
              <a:lnSpc>
                <a:spcPct val="90000"/>
              </a:lnSpc>
              <a:spcBef>
                <a:spcPts val="1000"/>
              </a:spcBef>
              <a:spcAft>
                <a:spcPts val="0"/>
              </a:spcAft>
              <a:buClr>
                <a:schemeClr val="dk1"/>
              </a:buClr>
              <a:buSzPct val="100000"/>
              <a:buNone/>
            </a:pPr>
            <a:r>
              <a:t/>
            </a:r>
            <a:endParaRPr/>
          </a:p>
        </p:txBody>
      </p:sp>
      <p:sp>
        <p:nvSpPr>
          <p:cNvPr id="115" name="Google Shape;115;p6"/>
          <p:cNvSpPr txBox="1"/>
          <p:nvPr/>
        </p:nvSpPr>
        <p:spPr>
          <a:xfrm>
            <a:off x="838200" y="681037"/>
            <a:ext cx="11030712" cy="107721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latin typeface="Calibri"/>
                <a:ea typeface="Calibri"/>
                <a:cs typeface="Calibri"/>
                <a:sym typeface="Calibri"/>
              </a:rPr>
              <a:t> </a:t>
            </a:r>
            <a:r>
              <a:rPr lang="en-GB" sz="3200">
                <a:solidFill>
                  <a:srgbClr val="BF9000"/>
                </a:solidFill>
                <a:latin typeface="Calibri"/>
                <a:ea typeface="Calibri"/>
                <a:cs typeface="Calibri"/>
                <a:sym typeface="Calibri"/>
              </a:rPr>
              <a:t>Legal Format and Management Structure</a:t>
            </a:r>
            <a:endParaRPr>
              <a:solidFill>
                <a:srgbClr val="BF9000"/>
              </a:solidFill>
            </a:endParaRPr>
          </a:p>
          <a:p>
            <a:pPr indent="0" lvl="0" marL="0" marR="0" rtl="0" algn="l">
              <a:spcBef>
                <a:spcPts val="0"/>
              </a:spcBef>
              <a:spcAft>
                <a:spcPts val="0"/>
              </a:spcAft>
              <a:buNone/>
            </a:pPr>
            <a:r>
              <a:t/>
            </a:r>
            <a:endParaRPr b="1" sz="320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libri"/>
              <a:buNone/>
            </a:pPr>
            <a:r>
              <a:rPr lang="en-GB" sz="3600"/>
              <a:t> An organisational chart of a restaurant</a:t>
            </a:r>
            <a:endParaRPr/>
          </a:p>
        </p:txBody>
      </p:sp>
      <p:sp>
        <p:nvSpPr>
          <p:cNvPr id="122" name="Google Shape;122;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pic>
        <p:nvPicPr>
          <p:cNvPr id="123" name="Google Shape;123;p7" title="Picture1.png"/>
          <p:cNvPicPr preferRelativeResize="0"/>
          <p:nvPr/>
        </p:nvPicPr>
        <p:blipFill>
          <a:blip r:embed="rId3">
            <a:alphaModFix/>
          </a:blip>
          <a:stretch>
            <a:fillRect/>
          </a:stretch>
        </p:blipFill>
        <p:spPr>
          <a:xfrm>
            <a:off x="974000" y="1404425"/>
            <a:ext cx="10133776" cy="53170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8"/>
          <p:cNvSpPr txBox="1"/>
          <p:nvPr/>
        </p:nvSpPr>
        <p:spPr>
          <a:xfrm>
            <a:off x="4349125" y="73000"/>
            <a:ext cx="3302100" cy="585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latin typeface="Calibri"/>
                <a:ea typeface="Calibri"/>
                <a:cs typeface="Calibri"/>
                <a:sym typeface="Calibri"/>
              </a:rPr>
              <a:t> </a:t>
            </a:r>
            <a:r>
              <a:rPr b="1" lang="en-GB" sz="3200">
                <a:solidFill>
                  <a:srgbClr val="274E13"/>
                </a:solidFill>
                <a:latin typeface="Calibri"/>
                <a:ea typeface="Calibri"/>
                <a:cs typeface="Calibri"/>
                <a:sym typeface="Calibri"/>
              </a:rPr>
              <a:t>– </a:t>
            </a:r>
            <a:r>
              <a:rPr b="1" lang="en-GB" sz="3200">
                <a:solidFill>
                  <a:srgbClr val="274E13"/>
                </a:solidFill>
                <a:latin typeface="Calibri"/>
                <a:ea typeface="Calibri"/>
                <a:cs typeface="Calibri"/>
                <a:sym typeface="Calibri"/>
              </a:rPr>
              <a:t>PESTEL Analysis</a:t>
            </a:r>
            <a:endParaRPr b="1" sz="3200">
              <a:solidFill>
                <a:srgbClr val="274E13"/>
              </a:solidFill>
              <a:latin typeface="Calibri"/>
              <a:ea typeface="Calibri"/>
              <a:cs typeface="Calibri"/>
              <a:sym typeface="Calibri"/>
            </a:endParaRPr>
          </a:p>
        </p:txBody>
      </p:sp>
      <p:sp>
        <p:nvSpPr>
          <p:cNvPr id="130" name="Google Shape;130;p8"/>
          <p:cNvSpPr txBox="1"/>
          <p:nvPr/>
        </p:nvSpPr>
        <p:spPr>
          <a:xfrm>
            <a:off x="346525" y="658000"/>
            <a:ext cx="11307300" cy="62955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2800"/>
              <a:buFont typeface="Calibri"/>
              <a:buNone/>
            </a:pPr>
            <a:r>
              <a:rPr b="1" lang="en-GB" sz="3000">
                <a:solidFill>
                  <a:srgbClr val="BF9000"/>
                </a:solidFill>
                <a:latin typeface="Calibri"/>
                <a:ea typeface="Calibri"/>
                <a:cs typeface="Calibri"/>
                <a:sym typeface="Calibri"/>
              </a:rPr>
              <a:t>Political</a:t>
            </a:r>
            <a:r>
              <a:rPr b="1" lang="en-GB" sz="3000">
                <a:solidFill>
                  <a:schemeClr val="dk1"/>
                </a:solidFill>
                <a:latin typeface="Calibri"/>
                <a:ea typeface="Calibri"/>
                <a:cs typeface="Calibri"/>
                <a:sym typeface="Calibri"/>
              </a:rPr>
              <a:t>:Must </a:t>
            </a:r>
            <a:r>
              <a:rPr b="1" lang="en-GB" sz="3000">
                <a:solidFill>
                  <a:schemeClr val="dk1"/>
                </a:solidFill>
                <a:latin typeface="Calibri"/>
                <a:ea typeface="Calibri"/>
                <a:cs typeface="Calibri"/>
                <a:sym typeface="Calibri"/>
              </a:rPr>
              <a:t>comply</a:t>
            </a:r>
            <a:r>
              <a:rPr b="1" lang="en-GB" sz="3000">
                <a:solidFill>
                  <a:schemeClr val="dk1"/>
                </a:solidFill>
                <a:latin typeface="Calibri"/>
                <a:ea typeface="Calibri"/>
                <a:cs typeface="Calibri"/>
                <a:sym typeface="Calibri"/>
              </a:rPr>
              <a:t> with HSE safety regulations</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Eligible for Redbridge Council community grands</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Brexit impact:higher import costs </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rgbClr val="BF9000"/>
                </a:solidFill>
                <a:latin typeface="Calibri"/>
                <a:ea typeface="Calibri"/>
                <a:cs typeface="Calibri"/>
                <a:sym typeface="Calibri"/>
              </a:rPr>
              <a:t>Economic</a:t>
            </a:r>
            <a:r>
              <a:rPr b="1" lang="en-GB" sz="3000">
                <a:solidFill>
                  <a:schemeClr val="dk1"/>
                </a:solidFill>
                <a:latin typeface="Calibri"/>
                <a:ea typeface="Calibri"/>
                <a:cs typeface="Calibri"/>
                <a:sym typeface="Calibri"/>
              </a:rPr>
              <a:t>:High UK living costs influence parent spending </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Steady demand for safe indoor recreation</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Flexible pricing :memberships,off-peak discounts</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rgbClr val="BF9000"/>
                </a:solidFill>
                <a:latin typeface="Calibri"/>
                <a:ea typeface="Calibri"/>
                <a:cs typeface="Calibri"/>
                <a:sym typeface="Calibri"/>
              </a:rPr>
              <a:t>Social</a:t>
            </a:r>
            <a:r>
              <a:rPr b="1" lang="en-GB" sz="3000">
                <a:solidFill>
                  <a:schemeClr val="dk1"/>
                </a:solidFill>
                <a:latin typeface="Calibri"/>
                <a:ea typeface="Calibri"/>
                <a:cs typeface="Calibri"/>
                <a:sym typeface="Calibri"/>
              </a:rPr>
              <a:t>:Growing demand for screen-free Montessori-inspired play </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Cultural diversity in Redbridge                                         </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Need for neurodivergent-friendly spaces</a:t>
            </a:r>
            <a:endParaRPr b="1" sz="3000">
              <a:solidFill>
                <a:schemeClr val="dk1"/>
              </a:solidFill>
              <a:latin typeface="Calibri"/>
              <a:ea typeface="Calibri"/>
              <a:cs typeface="Calibri"/>
              <a:sym typeface="Calibri"/>
            </a:endParaRPr>
          </a:p>
          <a:p>
            <a:pPr indent="0" lvl="0" marL="0" rtl="0" algn="just">
              <a:lnSpc>
                <a:spcPct val="150000"/>
              </a:lnSpc>
              <a:spcBef>
                <a:spcPts val="0"/>
              </a:spcBef>
              <a:spcAft>
                <a:spcPts val="0"/>
              </a:spcAft>
              <a:buClr>
                <a:schemeClr val="dk1"/>
              </a:buClr>
              <a:buSzPts val="1100"/>
              <a:buFont typeface="Arial"/>
              <a:buNone/>
            </a:pPr>
            <a:r>
              <a:rPr lang="en-GB" sz="3000">
                <a:solidFill>
                  <a:schemeClr val="dk1"/>
                </a:solidFill>
              </a:rPr>
              <a:t>                       </a:t>
            </a:r>
            <a:r>
              <a:rPr b="1" lang="en-GB" sz="2400">
                <a:solidFill>
                  <a:schemeClr val="dk1"/>
                </a:solidFill>
                <a:latin typeface="Calibri"/>
                <a:ea typeface="Calibri"/>
                <a:cs typeface="Calibri"/>
                <a:sym typeface="Calibri"/>
              </a:rPr>
              <a:t>           </a:t>
            </a:r>
            <a:endParaRPr b="1" sz="24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2800">
                <a:solidFill>
                  <a:schemeClr val="dk1"/>
                </a:solidFill>
                <a:latin typeface="Calibri"/>
                <a:ea typeface="Calibri"/>
                <a:cs typeface="Calibri"/>
                <a:sym typeface="Calibri"/>
              </a:rPr>
              <a:t>                   </a:t>
            </a:r>
            <a:endParaRPr b="1" sz="28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g3ae15ba81d9_2_0"/>
          <p:cNvSpPr txBox="1"/>
          <p:nvPr/>
        </p:nvSpPr>
        <p:spPr>
          <a:xfrm>
            <a:off x="4349125" y="73000"/>
            <a:ext cx="3302100" cy="585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latin typeface="Calibri"/>
                <a:ea typeface="Calibri"/>
                <a:cs typeface="Calibri"/>
                <a:sym typeface="Calibri"/>
              </a:rPr>
              <a:t> </a:t>
            </a:r>
            <a:r>
              <a:rPr b="1" lang="en-GB" sz="3200">
                <a:solidFill>
                  <a:srgbClr val="274E13"/>
                </a:solidFill>
                <a:latin typeface="Calibri"/>
                <a:ea typeface="Calibri"/>
                <a:cs typeface="Calibri"/>
                <a:sym typeface="Calibri"/>
              </a:rPr>
              <a:t>– PESTEL Analysis</a:t>
            </a:r>
            <a:endParaRPr b="1" sz="3200">
              <a:solidFill>
                <a:srgbClr val="274E13"/>
              </a:solidFill>
              <a:latin typeface="Calibri"/>
              <a:ea typeface="Calibri"/>
              <a:cs typeface="Calibri"/>
              <a:sym typeface="Calibri"/>
            </a:endParaRPr>
          </a:p>
        </p:txBody>
      </p:sp>
      <p:sp>
        <p:nvSpPr>
          <p:cNvPr id="137" name="Google Shape;137;g3ae15ba81d9_2_0"/>
          <p:cNvSpPr txBox="1"/>
          <p:nvPr/>
        </p:nvSpPr>
        <p:spPr>
          <a:xfrm>
            <a:off x="346550" y="658000"/>
            <a:ext cx="11563800" cy="5279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2800"/>
              <a:buFont typeface="Calibri"/>
              <a:buNone/>
            </a:pPr>
            <a:r>
              <a:rPr b="1" lang="en-GB" sz="3000">
                <a:solidFill>
                  <a:srgbClr val="BF9000"/>
                </a:solidFill>
                <a:latin typeface="Calibri"/>
                <a:ea typeface="Calibri"/>
                <a:cs typeface="Calibri"/>
                <a:sym typeface="Calibri"/>
              </a:rPr>
              <a:t>PTehnological</a:t>
            </a:r>
            <a:r>
              <a:rPr b="1" lang="en-GB" sz="3000">
                <a:solidFill>
                  <a:schemeClr val="dk1"/>
                </a:solidFill>
                <a:latin typeface="Calibri"/>
                <a:ea typeface="Calibri"/>
                <a:cs typeface="Calibri"/>
                <a:sym typeface="Calibri"/>
              </a:rPr>
              <a:t>:Online booking &amp; e-ticketing</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Social media marketing(TikTok,Instagram)</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latin typeface="Calibri"/>
                <a:ea typeface="Calibri"/>
                <a:cs typeface="Calibri"/>
                <a:sym typeface="Calibri"/>
              </a:rPr>
              <a:t>                        CRM tools for customer engagement</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3000">
                <a:solidFill>
                  <a:srgbClr val="BF9000"/>
                </a:solidFill>
                <a:latin typeface="Calibri"/>
                <a:ea typeface="Calibri"/>
                <a:cs typeface="Calibri"/>
                <a:sym typeface="Calibri"/>
              </a:rPr>
              <a:t>Environmental:</a:t>
            </a:r>
            <a:r>
              <a:rPr b="1" lang="en-GB" sz="3000">
                <a:solidFill>
                  <a:schemeClr val="dk1"/>
                </a:solidFill>
              </a:rPr>
              <a:t>use less plastic and practice sustainability.</a:t>
            </a:r>
            <a:endParaRPr b="1" sz="3000">
              <a:solidFill>
                <a:schemeClr val="dk1"/>
              </a:solidFill>
            </a:endParaRPr>
          </a:p>
          <a:p>
            <a:pPr indent="0" lvl="0" marL="0" marR="0" rtl="0" algn="l">
              <a:lnSpc>
                <a:spcPct val="100000"/>
              </a:lnSpc>
              <a:spcBef>
                <a:spcPts val="0"/>
              </a:spcBef>
              <a:spcAft>
                <a:spcPts val="0"/>
              </a:spcAft>
              <a:buClr>
                <a:schemeClr val="dk1"/>
              </a:buClr>
              <a:buSzPts val="2800"/>
              <a:buFont typeface="Calibri"/>
              <a:buNone/>
            </a:pPr>
            <a:r>
              <a:rPr b="1" lang="en-GB" sz="3000">
                <a:solidFill>
                  <a:schemeClr val="dk1"/>
                </a:solidFill>
              </a:rPr>
              <a:t>                      will adhere to the allergy-safe hygiene standards</a:t>
            </a:r>
            <a:endParaRPr b="1" sz="3000">
              <a:solidFill>
                <a:schemeClr val="dk1"/>
              </a:solidFill>
            </a:endParaRPr>
          </a:p>
          <a:p>
            <a:pPr indent="0" lvl="0" marL="0" marR="0" rtl="0" algn="l">
              <a:lnSpc>
                <a:spcPct val="100000"/>
              </a:lnSpc>
              <a:spcBef>
                <a:spcPts val="0"/>
              </a:spcBef>
              <a:spcAft>
                <a:spcPts val="0"/>
              </a:spcAft>
              <a:buClr>
                <a:schemeClr val="dk1"/>
              </a:buClr>
              <a:buSzPts val="2800"/>
              <a:buFont typeface="Calibri"/>
              <a:buNone/>
            </a:pPr>
            <a:r>
              <a:t/>
            </a:r>
            <a:endParaRPr b="1" sz="3000">
              <a:solidFill>
                <a:schemeClr val="dk1"/>
              </a:solidFill>
            </a:endParaRPr>
          </a:p>
          <a:p>
            <a:pPr indent="0" lvl="0" marL="0" marR="0" rtl="0" algn="l">
              <a:lnSpc>
                <a:spcPct val="100000"/>
              </a:lnSpc>
              <a:spcBef>
                <a:spcPts val="0"/>
              </a:spcBef>
              <a:spcAft>
                <a:spcPts val="0"/>
              </a:spcAft>
              <a:buClr>
                <a:schemeClr val="dk1"/>
              </a:buClr>
              <a:buSzPts val="2800"/>
              <a:buFont typeface="Calibri"/>
              <a:buNone/>
            </a:pPr>
            <a:r>
              <a:rPr b="1" lang="en-GB" sz="3000">
                <a:solidFill>
                  <a:srgbClr val="BF9000"/>
                </a:solidFill>
              </a:rPr>
              <a:t>Legal</a:t>
            </a:r>
            <a:r>
              <a:rPr b="1" lang="en-GB" sz="3000">
                <a:solidFill>
                  <a:schemeClr val="dk1"/>
                </a:solidFill>
              </a:rPr>
              <a:t>:safety codes of HSE and GDPR regulations of customer</a:t>
            </a:r>
            <a:endParaRPr b="1" sz="3000">
              <a:solidFill>
                <a:schemeClr val="dk1"/>
              </a:solidFill>
            </a:endParaRPr>
          </a:p>
          <a:p>
            <a:pPr indent="0" lvl="0" marL="0" rtl="0" algn="just">
              <a:lnSpc>
                <a:spcPct val="150000"/>
              </a:lnSpc>
              <a:spcBef>
                <a:spcPts val="0"/>
              </a:spcBef>
              <a:spcAft>
                <a:spcPts val="0"/>
              </a:spcAft>
              <a:buClr>
                <a:schemeClr val="dk1"/>
              </a:buClr>
              <a:buSzPts val="1100"/>
              <a:buFont typeface="Arial"/>
              <a:buNone/>
            </a:pPr>
            <a:r>
              <a:rPr lang="en-GB" sz="3000">
                <a:solidFill>
                  <a:schemeClr val="dk1"/>
                </a:solidFill>
              </a:rPr>
              <a:t>          </a:t>
            </a:r>
            <a:r>
              <a:rPr b="1" lang="en-GB" sz="3000">
                <a:solidFill>
                  <a:schemeClr val="dk1"/>
                </a:solidFill>
              </a:rPr>
              <a:t>Food safety regulations in case they offer refreshments</a:t>
            </a:r>
            <a:endParaRPr b="1" sz="30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2400">
                <a:solidFill>
                  <a:schemeClr val="dk1"/>
                </a:solidFill>
                <a:latin typeface="Calibri"/>
                <a:ea typeface="Calibri"/>
                <a:cs typeface="Calibri"/>
                <a:sym typeface="Calibri"/>
              </a:rPr>
              <a:t>           </a:t>
            </a:r>
            <a:endParaRPr b="1" sz="2400">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2800"/>
              <a:buFont typeface="Calibri"/>
              <a:buNone/>
            </a:pPr>
            <a:r>
              <a:rPr b="1" lang="en-GB" sz="2800">
                <a:solidFill>
                  <a:schemeClr val="dk1"/>
                </a:solidFill>
                <a:latin typeface="Calibri"/>
                <a:ea typeface="Calibri"/>
                <a:cs typeface="Calibri"/>
                <a:sym typeface="Calibri"/>
              </a:rPr>
              <a:t>                   </a:t>
            </a:r>
            <a:endParaRPr b="1" sz="2800">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9"/>
          <p:cNvSpPr txBox="1"/>
          <p:nvPr>
            <p:ph idx="1" type="body"/>
          </p:nvPr>
        </p:nvSpPr>
        <p:spPr>
          <a:xfrm>
            <a:off x="911175" y="950150"/>
            <a:ext cx="10515600" cy="5470200"/>
          </a:xfrm>
          <a:prstGeom prst="rect">
            <a:avLst/>
          </a:prstGeom>
          <a:noFill/>
          <a:ln>
            <a:noFill/>
          </a:ln>
        </p:spPr>
        <p:txBody>
          <a:bodyPr anchorCtr="0" anchor="t" bIns="45700" lIns="91425" spcFirstLastPara="1" rIns="91425" wrap="square" tIns="45700">
            <a:normAutofit fontScale="25000" lnSpcReduction="20000"/>
          </a:bodyPr>
          <a:lstStyle/>
          <a:p>
            <a:pPr indent="0" lvl="0" marL="0" rtl="0" algn="just">
              <a:lnSpc>
                <a:spcPct val="150000"/>
              </a:lnSpc>
              <a:spcBef>
                <a:spcPts val="0"/>
              </a:spcBef>
              <a:spcAft>
                <a:spcPts val="0"/>
              </a:spcAft>
              <a:buClr>
                <a:schemeClr val="dk1"/>
              </a:buClr>
              <a:buSzPts val="275"/>
              <a:buFont typeface="Arial"/>
              <a:buNone/>
            </a:pPr>
            <a:r>
              <a:rPr lang="en-GB" sz="9200">
                <a:solidFill>
                  <a:srgbClr val="0B5394"/>
                </a:solidFill>
                <a:latin typeface="Arial"/>
                <a:ea typeface="Arial"/>
                <a:cs typeface="Arial"/>
                <a:sym typeface="Arial"/>
              </a:rPr>
              <a:t>A.L.T Playground Kids</a:t>
            </a:r>
            <a:r>
              <a:rPr lang="en-GB" sz="9200">
                <a:latin typeface="Arial"/>
                <a:ea typeface="Arial"/>
                <a:cs typeface="Arial"/>
                <a:sym typeface="Arial"/>
              </a:rPr>
              <a:t> is using a strategic approach of segmentation so that the communications are relevant and effective.</a:t>
            </a:r>
            <a:endParaRPr sz="9200">
              <a:latin typeface="Arial"/>
              <a:ea typeface="Arial"/>
              <a:cs typeface="Arial"/>
              <a:sym typeface="Arial"/>
            </a:endParaRPr>
          </a:p>
          <a:p>
            <a:pPr indent="0" lvl="0" marL="0" rtl="0" algn="just">
              <a:lnSpc>
                <a:spcPct val="150000"/>
              </a:lnSpc>
              <a:spcBef>
                <a:spcPts val="0"/>
              </a:spcBef>
              <a:spcAft>
                <a:spcPts val="0"/>
              </a:spcAft>
              <a:buClr>
                <a:schemeClr val="dk1"/>
              </a:buClr>
              <a:buSzPts val="275"/>
              <a:buFont typeface="Arial"/>
              <a:buNone/>
            </a:pPr>
            <a:r>
              <a:rPr b="1" lang="en-GB" sz="9200">
                <a:latin typeface="Arial"/>
                <a:ea typeface="Arial"/>
                <a:cs typeface="Arial"/>
                <a:sym typeface="Arial"/>
              </a:rPr>
              <a:t>Demographic:</a:t>
            </a:r>
            <a:r>
              <a:rPr lang="en-GB" sz="9200">
                <a:latin typeface="Arial"/>
                <a:ea typeface="Arial"/>
                <a:cs typeface="Arial"/>
                <a:sym typeface="Arial"/>
              </a:rPr>
              <a:t> The primary customers are children between 1 and 10 years and their parents between 22 and 45 years.</a:t>
            </a:r>
            <a:endParaRPr sz="9200">
              <a:latin typeface="Arial"/>
              <a:ea typeface="Arial"/>
              <a:cs typeface="Arial"/>
              <a:sym typeface="Arial"/>
            </a:endParaRPr>
          </a:p>
          <a:p>
            <a:pPr indent="0" lvl="0" marL="0" rtl="0" algn="just">
              <a:lnSpc>
                <a:spcPct val="150000"/>
              </a:lnSpc>
              <a:spcBef>
                <a:spcPts val="0"/>
              </a:spcBef>
              <a:spcAft>
                <a:spcPts val="0"/>
              </a:spcAft>
              <a:buClr>
                <a:schemeClr val="dk1"/>
              </a:buClr>
              <a:buSzPts val="275"/>
              <a:buFont typeface="Arial"/>
              <a:buNone/>
            </a:pPr>
            <a:r>
              <a:rPr b="1" lang="en-GB" sz="9200">
                <a:latin typeface="Arial"/>
                <a:ea typeface="Arial"/>
                <a:cs typeface="Arial"/>
                <a:sym typeface="Arial"/>
              </a:rPr>
              <a:t>Geographic:</a:t>
            </a:r>
            <a:r>
              <a:rPr lang="en-GB" sz="9200">
                <a:latin typeface="Arial"/>
                <a:ea typeface="Arial"/>
                <a:cs typeface="Arial"/>
                <a:sym typeface="Arial"/>
              </a:rPr>
              <a:t> Ilford, Seven Kings, and the Redbridge borough, which is largely congested with young families.</a:t>
            </a:r>
            <a:endParaRPr sz="9200">
              <a:latin typeface="Arial"/>
              <a:ea typeface="Arial"/>
              <a:cs typeface="Arial"/>
              <a:sym typeface="Arial"/>
            </a:endParaRPr>
          </a:p>
          <a:p>
            <a:pPr indent="0" lvl="0" marL="0" rtl="0" algn="just">
              <a:lnSpc>
                <a:spcPct val="150000"/>
              </a:lnSpc>
              <a:spcBef>
                <a:spcPts val="0"/>
              </a:spcBef>
              <a:spcAft>
                <a:spcPts val="0"/>
              </a:spcAft>
              <a:buClr>
                <a:schemeClr val="dk1"/>
              </a:buClr>
              <a:buSzPts val="275"/>
              <a:buFont typeface="Arial"/>
              <a:buNone/>
            </a:pPr>
            <a:r>
              <a:rPr b="1" lang="en-GB" sz="9200">
                <a:latin typeface="Arial"/>
                <a:ea typeface="Arial"/>
                <a:cs typeface="Arial"/>
                <a:sym typeface="Arial"/>
              </a:rPr>
              <a:t>Psychographic:</a:t>
            </a:r>
            <a:r>
              <a:rPr lang="en-GB" sz="9200">
                <a:latin typeface="Arial"/>
                <a:ea typeface="Arial"/>
                <a:cs typeface="Arial"/>
                <a:sym typeface="Arial"/>
              </a:rPr>
              <a:t> The parents have a value system based on screen-free, Montessori-style learning and gentle parenting.</a:t>
            </a:r>
            <a:endParaRPr sz="9200">
              <a:latin typeface="Arial"/>
              <a:ea typeface="Arial"/>
              <a:cs typeface="Arial"/>
              <a:sym typeface="Arial"/>
            </a:endParaRPr>
          </a:p>
          <a:p>
            <a:pPr indent="0" lvl="0" marL="0" rtl="0" algn="just">
              <a:lnSpc>
                <a:spcPct val="150000"/>
              </a:lnSpc>
              <a:spcBef>
                <a:spcPts val="0"/>
              </a:spcBef>
              <a:spcAft>
                <a:spcPts val="0"/>
              </a:spcAft>
              <a:buClr>
                <a:schemeClr val="dk1"/>
              </a:buClr>
              <a:buSzPts val="275"/>
              <a:buFont typeface="Arial"/>
              <a:buNone/>
            </a:pPr>
            <a:r>
              <a:rPr b="1" lang="en-GB" sz="9200">
                <a:latin typeface="Arial"/>
                <a:ea typeface="Arial"/>
                <a:cs typeface="Arial"/>
                <a:sym typeface="Arial"/>
              </a:rPr>
              <a:t>Behavioural:</a:t>
            </a:r>
            <a:r>
              <a:rPr lang="en-GB" sz="9200">
                <a:latin typeface="Arial"/>
                <a:ea typeface="Arial"/>
                <a:cs typeface="Arial"/>
                <a:sym typeface="Arial"/>
              </a:rPr>
              <a:t> The customers are interested in activities involving indoor recreational activities, organised play, sensory experiences, and booking of birthday or seasonal events.</a:t>
            </a:r>
            <a:endParaRPr sz="9200">
              <a:latin typeface="Arial"/>
              <a:ea typeface="Arial"/>
              <a:cs typeface="Arial"/>
              <a:sym typeface="Arial"/>
            </a:endParaRPr>
          </a:p>
          <a:p>
            <a:pPr indent="0" lvl="0" marL="0" rtl="0" algn="l">
              <a:lnSpc>
                <a:spcPct val="90000"/>
              </a:lnSpc>
              <a:spcBef>
                <a:spcPts val="0"/>
              </a:spcBef>
              <a:spcAft>
                <a:spcPts val="0"/>
              </a:spcAft>
              <a:buNone/>
            </a:pPr>
            <a:r>
              <a:t/>
            </a:r>
            <a:endParaRPr/>
          </a:p>
          <a:p>
            <a:pPr indent="0" lvl="0" marL="0" rtl="0" algn="l">
              <a:lnSpc>
                <a:spcPct val="90000"/>
              </a:lnSpc>
              <a:spcBef>
                <a:spcPts val="1000"/>
              </a:spcBef>
              <a:spcAft>
                <a:spcPts val="0"/>
              </a:spcAft>
              <a:buClr>
                <a:schemeClr val="dk1"/>
              </a:buClr>
              <a:buSzPct val="100000"/>
              <a:buNone/>
            </a:pPr>
            <a:r>
              <a:rPr lang="en-GB"/>
              <a:t>.</a:t>
            </a:r>
            <a:endParaRPr/>
          </a:p>
          <a:p>
            <a:pPr indent="-64135" lvl="0" marL="228600" rtl="0" algn="l">
              <a:lnSpc>
                <a:spcPct val="90000"/>
              </a:lnSpc>
              <a:spcBef>
                <a:spcPts val="1000"/>
              </a:spcBef>
              <a:spcAft>
                <a:spcPts val="0"/>
              </a:spcAft>
              <a:buClr>
                <a:schemeClr val="dk1"/>
              </a:buClr>
              <a:buSzPct val="100000"/>
              <a:buNone/>
            </a:pPr>
            <a:r>
              <a:t/>
            </a:r>
            <a:endParaRPr/>
          </a:p>
        </p:txBody>
      </p:sp>
      <p:sp>
        <p:nvSpPr>
          <p:cNvPr id="144" name="Google Shape;144;p9"/>
          <p:cNvSpPr txBox="1"/>
          <p:nvPr/>
        </p:nvSpPr>
        <p:spPr>
          <a:xfrm>
            <a:off x="3720025" y="115600"/>
            <a:ext cx="4341900" cy="646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latin typeface="Calibri"/>
                <a:ea typeface="Calibri"/>
                <a:cs typeface="Calibri"/>
                <a:sym typeface="Calibri"/>
              </a:rPr>
              <a:t>- </a:t>
            </a:r>
            <a:r>
              <a:rPr lang="en-GB" sz="3600">
                <a:solidFill>
                  <a:schemeClr val="dk1"/>
                </a:solidFill>
                <a:latin typeface="Calibri"/>
                <a:ea typeface="Calibri"/>
                <a:cs typeface="Calibri"/>
                <a:sym typeface="Calibri"/>
              </a:rPr>
              <a:t>Marketing Strategies</a:t>
            </a:r>
            <a:endParaRPr sz="36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g3ab745addac_0_11"/>
          <p:cNvSpPr txBox="1"/>
          <p:nvPr>
            <p:ph type="title"/>
          </p:nvPr>
        </p:nvSpPr>
        <p:spPr>
          <a:xfrm>
            <a:off x="6584400" y="346525"/>
            <a:ext cx="5097600" cy="60189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lang="en-GB" sz="3600">
                <a:solidFill>
                  <a:schemeClr val="accent4"/>
                </a:solidFill>
              </a:rPr>
              <a:t>Marketing mix-Place&amp;Promotion</a:t>
            </a:r>
            <a:endParaRPr sz="3600">
              <a:solidFill>
                <a:schemeClr val="accent4"/>
              </a:solidFill>
            </a:endParaRPr>
          </a:p>
          <a:p>
            <a:pPr indent="0" lvl="0" marL="0" rtl="0" algn="l">
              <a:spcBef>
                <a:spcPts val="0"/>
              </a:spcBef>
              <a:spcAft>
                <a:spcPts val="0"/>
              </a:spcAft>
              <a:buNone/>
            </a:pPr>
            <a:r>
              <a:t/>
            </a:r>
            <a:endParaRPr sz="3600">
              <a:solidFill>
                <a:schemeClr val="accent4"/>
              </a:solidFill>
            </a:endParaRPr>
          </a:p>
          <a:p>
            <a:pPr indent="0" lvl="0" marL="0" rtl="0" algn="l">
              <a:spcBef>
                <a:spcPts val="0"/>
              </a:spcBef>
              <a:spcAft>
                <a:spcPts val="0"/>
              </a:spcAft>
              <a:buNone/>
            </a:pPr>
            <a:r>
              <a:rPr b="1" lang="en-GB" sz="3000">
                <a:solidFill>
                  <a:srgbClr val="E06666"/>
                </a:solidFill>
              </a:rPr>
              <a:t>Place</a:t>
            </a:r>
            <a:r>
              <a:rPr lang="en-GB" sz="3600"/>
              <a:t>:</a:t>
            </a:r>
            <a:r>
              <a:rPr lang="en-GB" sz="3000"/>
              <a:t>indoor facility in Redbridge+online booking</a:t>
            </a:r>
            <a:endParaRPr sz="3000"/>
          </a:p>
          <a:p>
            <a:pPr indent="0" lvl="0" marL="0" rtl="0" algn="l">
              <a:spcBef>
                <a:spcPts val="0"/>
              </a:spcBef>
              <a:spcAft>
                <a:spcPts val="0"/>
              </a:spcAft>
              <a:buNone/>
            </a:pPr>
            <a:r>
              <a:rPr b="1" lang="en-GB" sz="3000">
                <a:solidFill>
                  <a:srgbClr val="E06666"/>
                </a:solidFill>
              </a:rPr>
              <a:t>Promotion</a:t>
            </a:r>
            <a:r>
              <a:rPr b="1" lang="en-GB" sz="3000"/>
              <a:t>:</a:t>
            </a:r>
            <a:r>
              <a:rPr lang="en-GB" sz="3000"/>
              <a:t>TikTok,Instagram,Facebook parents groups,flyers,school partnership</a:t>
            </a:r>
            <a:endParaRPr sz="3000"/>
          </a:p>
        </p:txBody>
      </p:sp>
      <p:sp>
        <p:nvSpPr>
          <p:cNvPr id="151" name="Google Shape;151;g3ab745addac_0_11"/>
          <p:cNvSpPr txBox="1"/>
          <p:nvPr>
            <p:ph idx="1" type="body"/>
          </p:nvPr>
        </p:nvSpPr>
        <p:spPr>
          <a:xfrm>
            <a:off x="655800" y="1349875"/>
            <a:ext cx="5509200" cy="46326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None/>
            </a:pPr>
            <a:r>
              <a:rPr lang="en-GB" sz="3600">
                <a:solidFill>
                  <a:schemeClr val="accent4"/>
                </a:solidFill>
              </a:rPr>
              <a:t>Marketing Mix-Product&amp;Price</a:t>
            </a:r>
            <a:endParaRPr sz="3600">
              <a:solidFill>
                <a:schemeClr val="accent4"/>
              </a:solidFill>
            </a:endParaRPr>
          </a:p>
          <a:p>
            <a:pPr indent="0" lvl="0" marL="0" rtl="0" algn="l">
              <a:spcBef>
                <a:spcPts val="1000"/>
              </a:spcBef>
              <a:spcAft>
                <a:spcPts val="0"/>
              </a:spcAft>
              <a:buNone/>
            </a:pPr>
            <a:r>
              <a:t/>
            </a:r>
            <a:endParaRPr sz="3600">
              <a:solidFill>
                <a:schemeClr val="accent4"/>
              </a:solidFill>
            </a:endParaRPr>
          </a:p>
          <a:p>
            <a:pPr indent="0" lvl="0" marL="0" rtl="0" algn="l">
              <a:spcBef>
                <a:spcPts val="1000"/>
              </a:spcBef>
              <a:spcAft>
                <a:spcPts val="0"/>
              </a:spcAft>
              <a:buNone/>
            </a:pPr>
            <a:r>
              <a:rPr b="1" lang="en-GB">
                <a:solidFill>
                  <a:srgbClr val="E06666"/>
                </a:solidFill>
              </a:rPr>
              <a:t>Product</a:t>
            </a:r>
            <a:r>
              <a:rPr lang="en-GB"/>
              <a:t>: sensory play, events,membership ,calm zone,cofe</a:t>
            </a:r>
            <a:endParaRPr/>
          </a:p>
          <a:p>
            <a:pPr indent="0" lvl="0" marL="0" rtl="0" algn="l">
              <a:spcBef>
                <a:spcPts val="1000"/>
              </a:spcBef>
              <a:spcAft>
                <a:spcPts val="0"/>
              </a:spcAft>
              <a:buNone/>
            </a:pPr>
            <a:r>
              <a:rPr b="1" lang="en-GB">
                <a:solidFill>
                  <a:srgbClr val="E06666"/>
                </a:solidFill>
              </a:rPr>
              <a:t>Price</a:t>
            </a:r>
            <a:r>
              <a:rPr lang="en-GB"/>
              <a:t>:affordable packages ,sibling </a:t>
            </a:r>
            <a:r>
              <a:rPr lang="en-GB"/>
              <a:t>discounts</a:t>
            </a:r>
            <a:r>
              <a:rPr lang="en-GB"/>
              <a:t>,loyalty points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10"/>
          <p:cNvSpPr txBox="1"/>
          <p:nvPr>
            <p:ph idx="1" type="body"/>
          </p:nvPr>
        </p:nvSpPr>
        <p:spPr>
          <a:xfrm>
            <a:off x="729550" y="825050"/>
            <a:ext cx="11600100" cy="1108200"/>
          </a:xfrm>
          <a:prstGeom prst="rect">
            <a:avLst/>
          </a:prstGeom>
          <a:noFill/>
          <a:ln>
            <a:noFill/>
          </a:ln>
        </p:spPr>
        <p:txBody>
          <a:bodyPr anchorCtr="0" anchor="t" bIns="45700" lIns="91425" spcFirstLastPara="1" rIns="91425" wrap="square" tIns="45700">
            <a:normAutofit fontScale="77500"/>
          </a:bodyPr>
          <a:lstStyle/>
          <a:p>
            <a:pPr indent="0" lvl="0" marL="0" rtl="0" algn="just">
              <a:lnSpc>
                <a:spcPct val="150000"/>
              </a:lnSpc>
              <a:spcBef>
                <a:spcPts val="0"/>
              </a:spcBef>
              <a:spcAft>
                <a:spcPts val="0"/>
              </a:spcAft>
              <a:buClr>
                <a:schemeClr val="dk1"/>
              </a:buClr>
              <a:buSzPct val="36666"/>
              <a:buFont typeface="Arial"/>
              <a:buNone/>
            </a:pPr>
            <a:r>
              <a:rPr lang="en-GB" sz="3000">
                <a:latin typeface="Arial"/>
                <a:ea typeface="Arial"/>
                <a:cs typeface="Arial"/>
                <a:sym typeface="Arial"/>
              </a:rPr>
              <a:t>Costs will cover safety-compliant setup, staffing, branding, and operational readiness.</a:t>
            </a:r>
            <a:endParaRPr sz="3000">
              <a:latin typeface="Arial"/>
              <a:ea typeface="Arial"/>
              <a:cs typeface="Arial"/>
              <a:sym typeface="Arial"/>
            </a:endParaRPr>
          </a:p>
          <a:p>
            <a:pPr indent="-50800" lvl="0" marL="228600" rtl="0" algn="l">
              <a:lnSpc>
                <a:spcPct val="90000"/>
              </a:lnSpc>
              <a:spcBef>
                <a:spcPts val="1000"/>
              </a:spcBef>
              <a:spcAft>
                <a:spcPts val="0"/>
              </a:spcAft>
              <a:buClr>
                <a:schemeClr val="dk1"/>
              </a:buClr>
              <a:buSzPct val="100000"/>
              <a:buFont typeface="Arial"/>
              <a:buNone/>
            </a:pPr>
            <a:r>
              <a:t/>
            </a:r>
            <a:endParaRPr/>
          </a:p>
        </p:txBody>
      </p:sp>
      <p:sp>
        <p:nvSpPr>
          <p:cNvPr id="158" name="Google Shape;158;p10"/>
          <p:cNvSpPr txBox="1"/>
          <p:nvPr/>
        </p:nvSpPr>
        <p:spPr>
          <a:xfrm>
            <a:off x="838200" y="200685"/>
            <a:ext cx="11030700" cy="585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200">
                <a:solidFill>
                  <a:schemeClr val="dk1"/>
                </a:solidFill>
                <a:latin typeface="Calibri"/>
                <a:ea typeface="Calibri"/>
                <a:cs typeface="Calibri"/>
                <a:sym typeface="Calibri"/>
              </a:rPr>
              <a:t>Funding &amp; Costs</a:t>
            </a:r>
            <a:endParaRPr b="1" sz="3200">
              <a:solidFill>
                <a:schemeClr val="dk1"/>
              </a:solidFill>
              <a:latin typeface="Calibri"/>
              <a:ea typeface="Calibri"/>
              <a:cs typeface="Calibri"/>
              <a:sym typeface="Calibri"/>
            </a:endParaRPr>
          </a:p>
        </p:txBody>
      </p:sp>
      <p:graphicFrame>
        <p:nvGraphicFramePr>
          <p:cNvPr id="159" name="Google Shape;159;p10"/>
          <p:cNvGraphicFramePr/>
          <p:nvPr/>
        </p:nvGraphicFramePr>
        <p:xfrm>
          <a:off x="498950" y="1375888"/>
          <a:ext cx="3000000" cy="3000000"/>
        </p:xfrm>
        <a:graphic>
          <a:graphicData uri="http://schemas.openxmlformats.org/drawingml/2006/table">
            <a:tbl>
              <a:tblPr bandRow="1">
                <a:noFill/>
                <a:tableStyleId>{2B6C699F-6D07-42A7-ADA9-1B375CF83029}</a:tableStyleId>
              </a:tblPr>
              <a:tblGrid>
                <a:gridCol w="2867050"/>
                <a:gridCol w="1797300"/>
              </a:tblGrid>
              <a:tr h="631325">
                <a:tc>
                  <a:txBody>
                    <a:bodyPr/>
                    <a:lstStyle/>
                    <a:p>
                      <a:pPr indent="0" lvl="0" marL="0" rtl="0" algn="ctr">
                        <a:lnSpc>
                          <a:spcPct val="150000"/>
                        </a:lnSpc>
                        <a:spcBef>
                          <a:spcPts val="0"/>
                        </a:spcBef>
                        <a:spcAft>
                          <a:spcPts val="0"/>
                        </a:spcAft>
                        <a:buNone/>
                      </a:pPr>
                      <a:r>
                        <a:rPr lang="en-GB" sz="2400">
                          <a:solidFill>
                            <a:srgbClr val="FF0000"/>
                          </a:solidFill>
                        </a:rPr>
                        <a:t>Category</a:t>
                      </a:r>
                      <a:endParaRPr sz="2400">
                        <a:solidFill>
                          <a:srgbClr val="FF0000"/>
                        </a:solidFill>
                      </a:endParaRPr>
                    </a:p>
                  </a:txBody>
                  <a:tcPr marT="0" marB="0" marR="68575" marL="68575"/>
                </a:tc>
                <a:tc>
                  <a:txBody>
                    <a:bodyPr/>
                    <a:lstStyle/>
                    <a:p>
                      <a:pPr indent="0" lvl="0" marL="0" rtl="0" algn="ctr">
                        <a:lnSpc>
                          <a:spcPct val="150000"/>
                        </a:lnSpc>
                        <a:spcBef>
                          <a:spcPts val="0"/>
                        </a:spcBef>
                        <a:spcAft>
                          <a:spcPts val="0"/>
                        </a:spcAft>
                        <a:buNone/>
                      </a:pPr>
                      <a:r>
                        <a:rPr lang="en-GB" sz="2400">
                          <a:solidFill>
                            <a:srgbClr val="FF0000"/>
                          </a:solidFill>
                        </a:rPr>
                        <a:t>Estimated Cost (£)</a:t>
                      </a:r>
                      <a:endParaRPr sz="2400">
                        <a:solidFill>
                          <a:srgbClr val="FF0000"/>
                        </a:solidFill>
                      </a:endParaRPr>
                    </a:p>
                  </a:txBody>
                  <a:tcPr marT="0" marB="0" marR="68575" marL="68575"/>
                </a:tc>
              </a:tr>
              <a:tr h="100000">
                <a:tc>
                  <a:txBody>
                    <a:bodyPr/>
                    <a:lstStyle/>
                    <a:p>
                      <a:pPr indent="0" lvl="0" marL="0" rtl="0" algn="l">
                        <a:lnSpc>
                          <a:spcPct val="150000"/>
                        </a:lnSpc>
                        <a:spcBef>
                          <a:spcPts val="0"/>
                        </a:spcBef>
                        <a:spcAft>
                          <a:spcPts val="0"/>
                        </a:spcAft>
                        <a:buNone/>
                      </a:pPr>
                      <a:r>
                        <a:t/>
                      </a:r>
                      <a:endParaRPr sz="1200"/>
                    </a:p>
                  </a:txBody>
                  <a:tcPr marT="0" marB="0" marR="68575" marL="68575"/>
                </a:tc>
                <a:tc>
                  <a:txBody>
                    <a:bodyPr/>
                    <a:lstStyle/>
                    <a:p>
                      <a:pPr indent="0" lvl="0" marL="0" rtl="0" algn="ctr">
                        <a:lnSpc>
                          <a:spcPct val="150000"/>
                        </a:lnSpc>
                        <a:spcBef>
                          <a:spcPts val="0"/>
                        </a:spcBef>
                        <a:spcAft>
                          <a:spcPts val="0"/>
                        </a:spcAft>
                        <a:buNone/>
                      </a:pPr>
                      <a:r>
                        <a:t/>
                      </a:r>
                      <a:endParaRPr sz="1200"/>
                    </a:p>
                  </a:txBody>
                  <a:tcPr marT="0" marB="0" marR="68575" marL="68575"/>
                </a:tc>
              </a:tr>
              <a:tr h="357625">
                <a:tc>
                  <a:txBody>
                    <a:bodyPr/>
                    <a:lstStyle/>
                    <a:p>
                      <a:pPr indent="0" lvl="0" marL="0" rtl="0" algn="ctr">
                        <a:lnSpc>
                          <a:spcPct val="150000"/>
                        </a:lnSpc>
                        <a:spcBef>
                          <a:spcPts val="0"/>
                        </a:spcBef>
                        <a:spcAft>
                          <a:spcPts val="0"/>
                        </a:spcAft>
                        <a:buNone/>
                      </a:pPr>
                      <a:r>
                        <a:rPr lang="en-GB"/>
                        <a:t>Sensory toys &amp; soft play</a:t>
                      </a:r>
                      <a:endParaRPr/>
                    </a:p>
                  </a:txBody>
                  <a:tcPr marT="0" marB="0" marR="68575" marL="68575"/>
                </a:tc>
                <a:tc>
                  <a:txBody>
                    <a:bodyPr/>
                    <a:lstStyle/>
                    <a:p>
                      <a:pPr indent="0" lvl="0" marL="0" rtl="0" algn="ctr">
                        <a:lnSpc>
                          <a:spcPct val="150000"/>
                        </a:lnSpc>
                        <a:spcBef>
                          <a:spcPts val="0"/>
                        </a:spcBef>
                        <a:spcAft>
                          <a:spcPts val="0"/>
                        </a:spcAft>
                        <a:buNone/>
                      </a:pPr>
                      <a:r>
                        <a:rPr lang="en-GB"/>
                        <a:t>12,000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Furniture &amp; café equipment</a:t>
                      </a:r>
                      <a:endParaRPr/>
                    </a:p>
                  </a:txBody>
                  <a:tcPr marT="0" marB="0" marR="68575" marL="68575"/>
                </a:tc>
                <a:tc>
                  <a:txBody>
                    <a:bodyPr/>
                    <a:lstStyle/>
                    <a:p>
                      <a:pPr indent="0" lvl="0" marL="0" rtl="0" algn="ctr">
                        <a:lnSpc>
                          <a:spcPct val="150000"/>
                        </a:lnSpc>
                        <a:spcBef>
                          <a:spcPts val="0"/>
                        </a:spcBef>
                        <a:spcAft>
                          <a:spcPts val="0"/>
                        </a:spcAft>
                        <a:buNone/>
                      </a:pPr>
                      <a:r>
                        <a:rPr lang="en-GB"/>
                        <a:t>5,000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Flooring &amp; safety fit-out</a:t>
                      </a:r>
                      <a:endParaRPr/>
                    </a:p>
                  </a:txBody>
                  <a:tcPr marT="0" marB="0" marR="68575" marL="68575"/>
                </a:tc>
                <a:tc>
                  <a:txBody>
                    <a:bodyPr/>
                    <a:lstStyle/>
                    <a:p>
                      <a:pPr indent="0" lvl="0" marL="0" rtl="0" algn="ctr">
                        <a:lnSpc>
                          <a:spcPct val="150000"/>
                        </a:lnSpc>
                        <a:spcBef>
                          <a:spcPts val="0"/>
                        </a:spcBef>
                        <a:spcAft>
                          <a:spcPts val="0"/>
                        </a:spcAft>
                        <a:buNone/>
                      </a:pPr>
                      <a:r>
                        <a:rPr lang="en-GB"/>
                        <a:t>8,000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Insurance &amp; licenses</a:t>
                      </a:r>
                      <a:endParaRPr/>
                    </a:p>
                  </a:txBody>
                  <a:tcPr marT="0" marB="0" marR="68575" marL="68575"/>
                </a:tc>
                <a:tc>
                  <a:txBody>
                    <a:bodyPr/>
                    <a:lstStyle/>
                    <a:p>
                      <a:pPr indent="0" lvl="0" marL="0" rtl="0" algn="ctr">
                        <a:lnSpc>
                          <a:spcPct val="150000"/>
                        </a:lnSpc>
                        <a:spcBef>
                          <a:spcPts val="0"/>
                        </a:spcBef>
                        <a:spcAft>
                          <a:spcPts val="0"/>
                        </a:spcAft>
                        <a:buNone/>
                      </a:pPr>
                      <a:r>
                        <a:rPr lang="en-GB"/>
                        <a:t>2,500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Initial staff wages</a:t>
                      </a:r>
                      <a:endParaRPr/>
                    </a:p>
                  </a:txBody>
                  <a:tcPr marT="0" marB="0" marR="68575" marL="68575"/>
                </a:tc>
                <a:tc>
                  <a:txBody>
                    <a:bodyPr/>
                    <a:lstStyle/>
                    <a:p>
                      <a:pPr indent="0" lvl="0" marL="0" rtl="0" algn="ctr">
                        <a:lnSpc>
                          <a:spcPct val="150000"/>
                        </a:lnSpc>
                        <a:spcBef>
                          <a:spcPts val="0"/>
                        </a:spcBef>
                        <a:spcAft>
                          <a:spcPts val="0"/>
                        </a:spcAft>
                        <a:buNone/>
                      </a:pPr>
                      <a:r>
                        <a:rPr lang="en-GB"/>
                        <a:t>10,000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Branding &amp; launch marketing</a:t>
                      </a:r>
                      <a:endParaRPr/>
                    </a:p>
                  </a:txBody>
                  <a:tcPr marT="0" marB="0" marR="68575" marL="68575"/>
                </a:tc>
                <a:tc>
                  <a:txBody>
                    <a:bodyPr/>
                    <a:lstStyle/>
                    <a:p>
                      <a:pPr indent="0" lvl="0" marL="0" rtl="0" algn="ctr">
                        <a:lnSpc>
                          <a:spcPct val="150000"/>
                        </a:lnSpc>
                        <a:spcBef>
                          <a:spcPts val="0"/>
                        </a:spcBef>
                        <a:spcAft>
                          <a:spcPts val="0"/>
                        </a:spcAft>
                        <a:buNone/>
                      </a:pPr>
                      <a:r>
                        <a:rPr lang="en-GB"/>
                        <a:t>3,500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Café inventory &amp; supplies</a:t>
                      </a:r>
                      <a:endParaRPr/>
                    </a:p>
                  </a:txBody>
                  <a:tcPr marT="0" marB="0" marR="68575" marL="68575"/>
                </a:tc>
                <a:tc>
                  <a:txBody>
                    <a:bodyPr/>
                    <a:lstStyle/>
                    <a:p>
                      <a:pPr indent="0" lvl="0" marL="0" rtl="0" algn="ctr">
                        <a:lnSpc>
                          <a:spcPct val="150000"/>
                        </a:lnSpc>
                        <a:spcBef>
                          <a:spcPts val="0"/>
                        </a:spcBef>
                        <a:spcAft>
                          <a:spcPts val="0"/>
                        </a:spcAft>
                        <a:buNone/>
                      </a:pPr>
                      <a:r>
                        <a:rPr lang="en-GB"/>
                        <a:t>4,000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Booking system setup</a:t>
                      </a:r>
                      <a:endParaRPr/>
                    </a:p>
                  </a:txBody>
                  <a:tcPr marT="0" marB="0" marR="68575" marL="68575"/>
                </a:tc>
                <a:tc>
                  <a:txBody>
                    <a:bodyPr/>
                    <a:lstStyle/>
                    <a:p>
                      <a:pPr indent="0" lvl="0" marL="0" rtl="0" algn="ctr">
                        <a:lnSpc>
                          <a:spcPct val="150000"/>
                        </a:lnSpc>
                        <a:spcBef>
                          <a:spcPts val="0"/>
                        </a:spcBef>
                        <a:spcAft>
                          <a:spcPts val="0"/>
                        </a:spcAft>
                        <a:buNone/>
                      </a:pPr>
                      <a:r>
                        <a:rPr lang="en-GB"/>
                        <a:t>1,000</a:t>
                      </a:r>
                      <a:endParaRPr/>
                    </a:p>
                  </a:txBody>
                  <a:tcPr marT="0" marB="0" marR="68575" marL="68575"/>
                </a:tc>
              </a:tr>
              <a:tr h="357625">
                <a:tc>
                  <a:txBody>
                    <a:bodyPr/>
                    <a:lstStyle/>
                    <a:p>
                      <a:pPr indent="0" lvl="0" marL="0" rtl="0" algn="ctr">
                        <a:lnSpc>
                          <a:spcPct val="150000"/>
                        </a:lnSpc>
                        <a:spcBef>
                          <a:spcPts val="0"/>
                        </a:spcBef>
                        <a:spcAft>
                          <a:spcPts val="0"/>
                        </a:spcAft>
                        <a:buNone/>
                      </a:pPr>
                      <a:r>
                        <a:rPr lang="en-GB"/>
                        <a:t>Total</a:t>
                      </a:r>
                      <a:endParaRPr/>
                    </a:p>
                  </a:txBody>
                  <a:tcPr marT="0" marB="0" marR="68575" marL="68575"/>
                </a:tc>
                <a:tc>
                  <a:txBody>
                    <a:bodyPr/>
                    <a:lstStyle/>
                    <a:p>
                      <a:pPr indent="0" lvl="0" marL="0" rtl="0" algn="ctr">
                        <a:lnSpc>
                          <a:spcPct val="150000"/>
                        </a:lnSpc>
                        <a:spcBef>
                          <a:spcPts val="0"/>
                        </a:spcBef>
                        <a:spcAft>
                          <a:spcPts val="0"/>
                        </a:spcAft>
                        <a:buNone/>
                      </a:pPr>
                      <a:r>
                        <a:rPr lang="en-GB" sz="1200"/>
                        <a:t>£46,000</a:t>
                      </a:r>
                      <a:endParaRPr sz="1200"/>
                    </a:p>
                  </a:txBody>
                  <a:tcPr marT="0" marB="0" marR="68575" marL="68575"/>
                </a:tc>
              </a:tr>
            </a:tbl>
          </a:graphicData>
        </a:graphic>
      </p:graphicFrame>
      <p:sp>
        <p:nvSpPr>
          <p:cNvPr id="160" name="Google Shape;160;p10"/>
          <p:cNvSpPr txBox="1"/>
          <p:nvPr/>
        </p:nvSpPr>
        <p:spPr>
          <a:xfrm>
            <a:off x="168300" y="5818375"/>
            <a:ext cx="11855400" cy="1108200"/>
          </a:xfrm>
          <a:prstGeom prst="rect">
            <a:avLst/>
          </a:prstGeom>
          <a:noFill/>
          <a:ln>
            <a:noFill/>
          </a:ln>
        </p:spPr>
        <p:txBody>
          <a:bodyPr anchorCtr="0" anchor="t" bIns="91425" lIns="91425" spcFirstLastPara="1" rIns="91425" wrap="square" tIns="91425">
            <a:spAutoFit/>
          </a:bodyPr>
          <a:lstStyle/>
          <a:p>
            <a:pPr indent="0" lvl="0" marL="0" rtl="0" algn="just">
              <a:lnSpc>
                <a:spcPct val="150000"/>
              </a:lnSpc>
              <a:spcBef>
                <a:spcPts val="0"/>
              </a:spcBef>
              <a:spcAft>
                <a:spcPts val="0"/>
              </a:spcAft>
              <a:buNone/>
            </a:pPr>
            <a:r>
              <a:rPr lang="en-GB" sz="2400">
                <a:solidFill>
                  <a:schemeClr val="dk1"/>
                </a:solidFill>
              </a:rPr>
              <a:t>A contingency of £4,000 will be held for unexpected costs, bringing the required capital to £50,000–£60,000.</a:t>
            </a:r>
            <a:endParaRPr sz="2800">
              <a:solidFill>
                <a:schemeClr val="dk1"/>
              </a:solidFill>
              <a:latin typeface="Calibri"/>
              <a:ea typeface="Calibri"/>
              <a:cs typeface="Calibri"/>
              <a:sym typeface="Calibri"/>
            </a:endParaRPr>
          </a:p>
        </p:txBody>
      </p:sp>
      <p:graphicFrame>
        <p:nvGraphicFramePr>
          <p:cNvPr id="161" name="Google Shape;161;p10"/>
          <p:cNvGraphicFramePr/>
          <p:nvPr/>
        </p:nvGraphicFramePr>
        <p:xfrm>
          <a:off x="6096000" y="1434675"/>
          <a:ext cx="3000000" cy="3000000"/>
        </p:xfrm>
        <a:graphic>
          <a:graphicData uri="http://schemas.openxmlformats.org/drawingml/2006/table">
            <a:tbl>
              <a:tblPr>
                <a:noFill/>
                <a:tableStyleId>{26023423-77C5-4758-B719-C0149E6B964A}</a:tableStyleId>
              </a:tblPr>
              <a:tblGrid>
                <a:gridCol w="2256675"/>
                <a:gridCol w="2230200"/>
              </a:tblGrid>
              <a:tr h="530075">
                <a:tc>
                  <a:txBody>
                    <a:bodyPr/>
                    <a:lstStyle/>
                    <a:p>
                      <a:pPr indent="0" lvl="0" marL="0" rtl="0" algn="l">
                        <a:spcBef>
                          <a:spcPts val="0"/>
                        </a:spcBef>
                        <a:spcAft>
                          <a:spcPts val="0"/>
                        </a:spcAft>
                        <a:buNone/>
                      </a:pPr>
                      <a:r>
                        <a:rPr lang="en-GB" sz="2400">
                          <a:solidFill>
                            <a:srgbClr val="FF0000"/>
                          </a:solidFill>
                        </a:rPr>
                        <a:t>Fixed costs</a:t>
                      </a:r>
                      <a:endParaRPr sz="2400">
                        <a:solidFill>
                          <a:srgbClr val="FF0000"/>
                        </a:solidFill>
                      </a:endParaRPr>
                    </a:p>
                  </a:txBody>
                  <a:tcPr marT="91425" marB="91425" marR="91425" marL="91425"/>
                </a:tc>
                <a:tc>
                  <a:txBody>
                    <a:bodyPr/>
                    <a:lstStyle/>
                    <a:p>
                      <a:pPr indent="0" lvl="0" marL="0" rtl="0" algn="l">
                        <a:spcBef>
                          <a:spcPts val="0"/>
                        </a:spcBef>
                        <a:spcAft>
                          <a:spcPts val="0"/>
                        </a:spcAft>
                        <a:buNone/>
                      </a:pPr>
                      <a:r>
                        <a:rPr lang="en-GB" sz="2400">
                          <a:solidFill>
                            <a:srgbClr val="FF0000"/>
                          </a:solidFill>
                        </a:rPr>
                        <a:t>Per month</a:t>
                      </a:r>
                      <a:endParaRPr sz="2400">
                        <a:solidFill>
                          <a:srgbClr val="FF0000"/>
                        </a:solidFill>
                      </a:endParaRPr>
                    </a:p>
                  </a:txBody>
                  <a:tcPr marT="91425" marB="91425" marR="91425" marL="91425"/>
                </a:tc>
              </a:tr>
              <a:tr h="530075">
                <a:tc>
                  <a:txBody>
                    <a:bodyPr/>
                    <a:lstStyle/>
                    <a:p>
                      <a:pPr indent="0" lvl="0" marL="0" rtl="0" algn="l">
                        <a:spcBef>
                          <a:spcPts val="0"/>
                        </a:spcBef>
                        <a:spcAft>
                          <a:spcPts val="0"/>
                        </a:spcAft>
                        <a:buNone/>
                      </a:pPr>
                      <a:r>
                        <a:rPr lang="en-GB" sz="2400"/>
                        <a:t>Rent</a:t>
                      </a:r>
                      <a:endParaRPr sz="2400"/>
                    </a:p>
                  </a:txBody>
                  <a:tcPr marT="91425" marB="91425" marR="91425" marL="91425"/>
                </a:tc>
                <a:tc>
                  <a:txBody>
                    <a:bodyPr/>
                    <a:lstStyle/>
                    <a:p>
                      <a:pPr indent="0" lvl="0" marL="0" rtl="0" algn="l">
                        <a:spcBef>
                          <a:spcPts val="0"/>
                        </a:spcBef>
                        <a:spcAft>
                          <a:spcPts val="0"/>
                        </a:spcAft>
                        <a:buNone/>
                      </a:pPr>
                      <a:r>
                        <a:rPr lang="en-GB" sz="2400"/>
                        <a:t>2.200</a:t>
                      </a:r>
                      <a:endParaRPr sz="2400"/>
                    </a:p>
                  </a:txBody>
                  <a:tcPr marT="91425" marB="91425" marR="91425" marL="91425"/>
                </a:tc>
              </a:tr>
              <a:tr h="638350">
                <a:tc>
                  <a:txBody>
                    <a:bodyPr/>
                    <a:lstStyle/>
                    <a:p>
                      <a:pPr indent="0" lvl="0" marL="0" rtl="0" algn="l">
                        <a:spcBef>
                          <a:spcPts val="0"/>
                        </a:spcBef>
                        <a:spcAft>
                          <a:spcPts val="0"/>
                        </a:spcAft>
                        <a:buNone/>
                      </a:pPr>
                      <a:r>
                        <a:rPr lang="en-GB" sz="1800"/>
                        <a:t>Cleaning&amp;Waste Disposal</a:t>
                      </a:r>
                      <a:endParaRPr sz="1800"/>
                    </a:p>
                  </a:txBody>
                  <a:tcPr marT="91425" marB="91425" marR="91425" marL="91425"/>
                </a:tc>
                <a:tc>
                  <a:txBody>
                    <a:bodyPr/>
                    <a:lstStyle/>
                    <a:p>
                      <a:pPr indent="0" lvl="0" marL="0" rtl="0" algn="l">
                        <a:spcBef>
                          <a:spcPts val="0"/>
                        </a:spcBef>
                        <a:spcAft>
                          <a:spcPts val="0"/>
                        </a:spcAft>
                        <a:buNone/>
                      </a:pPr>
                      <a:r>
                        <a:rPr lang="en-GB" sz="2400"/>
                        <a:t>600</a:t>
                      </a:r>
                      <a:endParaRPr sz="2400"/>
                    </a:p>
                  </a:txBody>
                  <a:tcPr marT="91425" marB="91425" marR="91425" marL="91425"/>
                </a:tc>
              </a:tr>
              <a:tr h="530075">
                <a:tc>
                  <a:txBody>
                    <a:bodyPr/>
                    <a:lstStyle/>
                    <a:p>
                      <a:pPr indent="0" lvl="0" marL="0" rtl="0" algn="l">
                        <a:spcBef>
                          <a:spcPts val="0"/>
                        </a:spcBef>
                        <a:spcAft>
                          <a:spcPts val="0"/>
                        </a:spcAft>
                        <a:buNone/>
                      </a:pPr>
                      <a:r>
                        <a:rPr lang="en-GB" sz="2400"/>
                        <a:t>Gas bill</a:t>
                      </a:r>
                      <a:endParaRPr sz="2400"/>
                    </a:p>
                  </a:txBody>
                  <a:tcPr marT="91425" marB="91425" marR="91425" marL="91425"/>
                </a:tc>
                <a:tc>
                  <a:txBody>
                    <a:bodyPr/>
                    <a:lstStyle/>
                    <a:p>
                      <a:pPr indent="0" lvl="0" marL="0" rtl="0" algn="l">
                        <a:spcBef>
                          <a:spcPts val="0"/>
                        </a:spcBef>
                        <a:spcAft>
                          <a:spcPts val="0"/>
                        </a:spcAft>
                        <a:buNone/>
                      </a:pPr>
                      <a:r>
                        <a:rPr lang="en-GB" sz="2400"/>
                        <a:t>300</a:t>
                      </a:r>
                      <a:endParaRPr sz="2400"/>
                    </a:p>
                  </a:txBody>
                  <a:tcPr marT="91425" marB="91425" marR="91425" marL="91425"/>
                </a:tc>
              </a:tr>
              <a:tr h="797950">
                <a:tc>
                  <a:txBody>
                    <a:bodyPr/>
                    <a:lstStyle/>
                    <a:p>
                      <a:pPr indent="0" lvl="0" marL="0" rtl="0" algn="l">
                        <a:spcBef>
                          <a:spcPts val="0"/>
                        </a:spcBef>
                        <a:spcAft>
                          <a:spcPts val="0"/>
                        </a:spcAft>
                        <a:buNone/>
                      </a:pPr>
                      <a:r>
                        <a:rPr lang="en-GB" sz="2400"/>
                        <a:t>Two Emp Salary</a:t>
                      </a:r>
                      <a:endParaRPr sz="2400"/>
                    </a:p>
                  </a:txBody>
                  <a:tcPr marT="91425" marB="91425" marR="91425" marL="91425"/>
                </a:tc>
                <a:tc>
                  <a:txBody>
                    <a:bodyPr/>
                    <a:lstStyle/>
                    <a:p>
                      <a:pPr indent="0" lvl="0" marL="0" rtl="0" algn="l">
                        <a:spcBef>
                          <a:spcPts val="0"/>
                        </a:spcBef>
                        <a:spcAft>
                          <a:spcPts val="0"/>
                        </a:spcAft>
                        <a:buNone/>
                      </a:pPr>
                      <a:r>
                        <a:rPr lang="en-GB" sz="2400"/>
                        <a:t>4.500</a:t>
                      </a:r>
                      <a:endParaRPr sz="2400"/>
                    </a:p>
                  </a:txBody>
                  <a:tcPr marT="91425" marB="91425" marR="91425" marL="91425"/>
                </a:tc>
              </a:tr>
              <a:tr h="530075">
                <a:tc>
                  <a:txBody>
                    <a:bodyPr/>
                    <a:lstStyle/>
                    <a:p>
                      <a:pPr indent="0" lvl="0" marL="0" rtl="0" algn="l">
                        <a:spcBef>
                          <a:spcPts val="0"/>
                        </a:spcBef>
                        <a:spcAft>
                          <a:spcPts val="0"/>
                        </a:spcAft>
                        <a:buNone/>
                      </a:pPr>
                      <a:r>
                        <a:rPr lang="en-GB" sz="2400"/>
                        <a:t>Insurance</a:t>
                      </a:r>
                      <a:endParaRPr sz="2400"/>
                    </a:p>
                  </a:txBody>
                  <a:tcPr marT="91425" marB="91425" marR="91425" marL="91425"/>
                </a:tc>
                <a:tc>
                  <a:txBody>
                    <a:bodyPr/>
                    <a:lstStyle/>
                    <a:p>
                      <a:pPr indent="0" lvl="0" marL="0" rtl="0" algn="l">
                        <a:spcBef>
                          <a:spcPts val="0"/>
                        </a:spcBef>
                        <a:spcAft>
                          <a:spcPts val="0"/>
                        </a:spcAft>
                        <a:buNone/>
                      </a:pPr>
                      <a:r>
                        <a:rPr lang="en-GB" sz="2400"/>
                        <a:t>200</a:t>
                      </a:r>
                      <a:endParaRPr sz="2400"/>
                    </a:p>
                  </a:txBody>
                  <a:tcPr marT="91425" marB="91425" marR="91425" marL="91425"/>
                </a:tc>
              </a:tr>
              <a:tr h="530075">
                <a:tc>
                  <a:txBody>
                    <a:bodyPr/>
                    <a:lstStyle/>
                    <a:p>
                      <a:pPr indent="0" lvl="0" marL="0" rtl="0" algn="l">
                        <a:spcBef>
                          <a:spcPts val="0"/>
                        </a:spcBef>
                        <a:spcAft>
                          <a:spcPts val="0"/>
                        </a:spcAft>
                        <a:buNone/>
                      </a:pPr>
                      <a:r>
                        <a:rPr lang="en-GB" sz="2400"/>
                        <a:t>Total costs</a:t>
                      </a:r>
                      <a:endParaRPr sz="2400"/>
                    </a:p>
                  </a:txBody>
                  <a:tcPr marT="91425" marB="91425" marR="91425" marL="91425"/>
                </a:tc>
                <a:tc>
                  <a:txBody>
                    <a:bodyPr/>
                    <a:lstStyle/>
                    <a:p>
                      <a:pPr indent="0" lvl="0" marL="0" rtl="0" algn="l">
                        <a:spcBef>
                          <a:spcPts val="0"/>
                        </a:spcBef>
                        <a:spcAft>
                          <a:spcPts val="0"/>
                        </a:spcAft>
                        <a:buNone/>
                      </a:pPr>
                      <a:r>
                        <a:rPr lang="en-GB" sz="2400"/>
                        <a:t>7.800</a:t>
                      </a:r>
                      <a:endParaRPr sz="2400"/>
                    </a:p>
                  </a:txBody>
                  <a:tcPr marT="91425" marB="91425" marR="91425" marL="91425"/>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5" name="Shape 165"/>
        <p:cNvGrpSpPr/>
        <p:nvPr/>
      </p:nvGrpSpPr>
      <p:grpSpPr>
        <a:xfrm>
          <a:off x="0" y="0"/>
          <a:ext cx="0" cy="0"/>
          <a:chOff x="0" y="0"/>
          <a:chExt cx="0" cy="0"/>
        </a:xfrm>
      </p:grpSpPr>
      <p:sp>
        <p:nvSpPr>
          <p:cNvPr id="166" name="Google Shape;166;p12"/>
          <p:cNvSpPr/>
          <p:nvPr/>
        </p:nvSpPr>
        <p:spPr>
          <a:xfrm>
            <a:off x="0" y="0"/>
            <a:ext cx="12192000" cy="6858000"/>
          </a:xfrm>
          <a:prstGeom prst="rect">
            <a:avLst/>
          </a:prstGeom>
          <a:solidFill>
            <a:srgbClr val="CFE2F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Meiryo"/>
              <a:ea typeface="Meiryo"/>
              <a:cs typeface="Meiryo"/>
              <a:sym typeface="Meiryo"/>
            </a:endParaRPr>
          </a:p>
        </p:txBody>
      </p:sp>
      <p:grpSp>
        <p:nvGrpSpPr>
          <p:cNvPr id="167" name="Google Shape;167;p12"/>
          <p:cNvGrpSpPr/>
          <p:nvPr/>
        </p:nvGrpSpPr>
        <p:grpSpPr>
          <a:xfrm>
            <a:off x="547625" y="0"/>
            <a:ext cx="11097905" cy="6858000"/>
            <a:chOff x="547625" y="0"/>
            <a:chExt cx="11097905" cy="6858000"/>
          </a:xfrm>
        </p:grpSpPr>
        <p:sp>
          <p:nvSpPr>
            <p:cNvPr id="168" name="Google Shape;168;p12"/>
            <p:cNvSpPr/>
            <p:nvPr/>
          </p:nvSpPr>
          <p:spPr>
            <a:xfrm flipH="1">
              <a:off x="708673" y="0"/>
              <a:ext cx="2486322" cy="6858000"/>
            </a:xfrm>
            <a:custGeom>
              <a:rect b="b" l="l" r="r" t="t"/>
              <a:pathLst>
                <a:path extrusionOk="0" h="6858000" w="2521425">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49803"/>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sp>
          <p:nvSpPr>
            <p:cNvPr id="169" name="Google Shape;169;p12"/>
            <p:cNvSpPr/>
            <p:nvPr/>
          </p:nvSpPr>
          <p:spPr>
            <a:xfrm>
              <a:off x="8975235" y="0"/>
              <a:ext cx="2486322" cy="6858000"/>
            </a:xfrm>
            <a:custGeom>
              <a:rect b="b" l="l" r="r" t="t"/>
              <a:pathLst>
                <a:path extrusionOk="0" h="6858000" w="2521425">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49803"/>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sp>
          <p:nvSpPr>
            <p:cNvPr id="170" name="Google Shape;170;p12"/>
            <p:cNvSpPr/>
            <p:nvPr/>
          </p:nvSpPr>
          <p:spPr>
            <a:xfrm flipH="1">
              <a:off x="547625" y="0"/>
              <a:ext cx="2209181" cy="6858000"/>
            </a:xfrm>
            <a:custGeom>
              <a:rect b="b" l="l" r="r" t="t"/>
              <a:pathLst>
                <a:path extrusionOk="0" h="6858000" w="2209181">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49803"/>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sp>
          <p:nvSpPr>
            <p:cNvPr id="171" name="Google Shape;171;p12"/>
            <p:cNvSpPr/>
            <p:nvPr/>
          </p:nvSpPr>
          <p:spPr>
            <a:xfrm>
              <a:off x="9436349" y="0"/>
              <a:ext cx="2209181" cy="6858000"/>
            </a:xfrm>
            <a:custGeom>
              <a:rect b="b" l="l" r="r" t="t"/>
              <a:pathLst>
                <a:path extrusionOk="0" h="6858000" w="2209181">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49803"/>
              </a:srgb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Meiryo"/>
                <a:ea typeface="Meiryo"/>
                <a:cs typeface="Meiryo"/>
                <a:sym typeface="Meiryo"/>
              </a:endParaRPr>
            </a:p>
          </p:txBody>
        </p:sp>
      </p:grpSp>
      <p:pic>
        <p:nvPicPr>
          <p:cNvPr id="172" name="Google Shape;172;p12" title="1000027595.jpg"/>
          <p:cNvPicPr preferRelativeResize="0"/>
          <p:nvPr/>
        </p:nvPicPr>
        <p:blipFill>
          <a:blip r:embed="rId3">
            <a:alphaModFix/>
          </a:blip>
          <a:stretch>
            <a:fillRect/>
          </a:stretch>
        </p:blipFill>
        <p:spPr>
          <a:xfrm>
            <a:off x="952500" y="271463"/>
            <a:ext cx="10287000" cy="63150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7" name="Shape 177"/>
        <p:cNvGrpSpPr/>
        <p:nvPr/>
      </p:nvGrpSpPr>
      <p:grpSpPr>
        <a:xfrm>
          <a:off x="0" y="0"/>
          <a:ext cx="0" cy="0"/>
          <a:chOff x="0" y="0"/>
          <a:chExt cx="0" cy="0"/>
        </a:xfrm>
      </p:grpSpPr>
      <p:sp>
        <p:nvSpPr>
          <p:cNvPr id="178" name="Google Shape;178;p13"/>
          <p:cNvSpPr/>
          <p:nvPr/>
        </p:nvSpPr>
        <p:spPr>
          <a:xfrm>
            <a:off x="0" y="0"/>
            <a:ext cx="12192000" cy="6858000"/>
          </a:xfrm>
          <a:prstGeom prst="rect">
            <a:avLst/>
          </a:prstGeom>
          <a:solidFill>
            <a:srgbClr val="595959"/>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79" name="Google Shape;179;p13"/>
          <p:cNvSpPr/>
          <p:nvPr/>
        </p:nvSpPr>
        <p:spPr>
          <a:xfrm>
            <a:off x="477012" y="480060"/>
            <a:ext cx="11237976" cy="5897880"/>
          </a:xfrm>
          <a:prstGeom prst="rect">
            <a:avLst/>
          </a:prstGeom>
          <a:solidFill>
            <a:srgbClr val="CAEDF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80" name="Google Shape;180;p13"/>
          <p:cNvSpPr txBox="1"/>
          <p:nvPr/>
        </p:nvSpPr>
        <p:spPr>
          <a:xfrm>
            <a:off x="911975" y="1823925"/>
            <a:ext cx="10360200" cy="3879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800">
                <a:solidFill>
                  <a:schemeClr val="dk1"/>
                </a:solidFill>
                <a:latin typeface="Calibri"/>
                <a:ea typeface="Calibri"/>
                <a:cs typeface="Calibri"/>
                <a:sym typeface="Calibri"/>
              </a:rPr>
              <a:t>                   </a:t>
            </a:r>
            <a:r>
              <a:rPr lang="en-GB" sz="2800">
                <a:solidFill>
                  <a:srgbClr val="20124D"/>
                </a:solidFill>
                <a:latin typeface="Calibri"/>
                <a:ea typeface="Calibri"/>
                <a:cs typeface="Calibri"/>
                <a:sym typeface="Calibri"/>
              </a:rPr>
              <a:t>             </a:t>
            </a:r>
            <a:r>
              <a:rPr b="1" lang="en-GB" sz="3600">
                <a:solidFill>
                  <a:srgbClr val="20124D"/>
                </a:solidFill>
                <a:latin typeface="Calibri"/>
                <a:ea typeface="Calibri"/>
                <a:cs typeface="Calibri"/>
                <a:sym typeface="Calibri"/>
              </a:rPr>
              <a:t>  Operations Plan</a:t>
            </a:r>
            <a:endParaRPr b="1" sz="3600">
              <a:solidFill>
                <a:srgbClr val="20124D"/>
              </a:solidFill>
              <a:latin typeface="Calibri"/>
              <a:ea typeface="Calibri"/>
              <a:cs typeface="Calibri"/>
              <a:sym typeface="Calibri"/>
            </a:endParaRPr>
          </a:p>
          <a:p>
            <a:pPr indent="0" lvl="0" marL="0" rtl="0" algn="l">
              <a:spcBef>
                <a:spcPts val="0"/>
              </a:spcBef>
              <a:spcAft>
                <a:spcPts val="0"/>
              </a:spcAft>
              <a:buNone/>
            </a:pPr>
            <a:r>
              <a:t/>
            </a:r>
            <a:endParaRPr b="1" sz="3600">
              <a:solidFill>
                <a:srgbClr val="20124D"/>
              </a:solidFill>
              <a:latin typeface="Calibri"/>
              <a:ea typeface="Calibri"/>
              <a:cs typeface="Calibri"/>
              <a:sym typeface="Calibri"/>
            </a:endParaRPr>
          </a:p>
          <a:p>
            <a:pPr indent="0" lvl="0" marL="0" rtl="0" algn="l">
              <a:spcBef>
                <a:spcPts val="0"/>
              </a:spcBef>
              <a:spcAft>
                <a:spcPts val="0"/>
              </a:spcAft>
              <a:buNone/>
            </a:pPr>
            <a:r>
              <a:rPr lang="en-GB" sz="2400">
                <a:solidFill>
                  <a:srgbClr val="20124D"/>
                </a:solidFill>
                <a:latin typeface="Calibri"/>
                <a:ea typeface="Calibri"/>
                <a:cs typeface="Calibri"/>
                <a:sym typeface="Calibri"/>
              </a:rPr>
              <a:t>Team:GM,Marketing Officer ,Play Supervisors,Cafe Manager ,Event Assistants</a:t>
            </a:r>
            <a:endParaRPr sz="2400">
              <a:solidFill>
                <a:srgbClr val="20124D"/>
              </a:solidFill>
              <a:latin typeface="Calibri"/>
              <a:ea typeface="Calibri"/>
              <a:cs typeface="Calibri"/>
              <a:sym typeface="Calibri"/>
            </a:endParaRPr>
          </a:p>
          <a:p>
            <a:pPr indent="0" lvl="0" marL="0" rtl="0" algn="l">
              <a:spcBef>
                <a:spcPts val="0"/>
              </a:spcBef>
              <a:spcAft>
                <a:spcPts val="0"/>
              </a:spcAft>
              <a:buNone/>
            </a:pPr>
            <a:r>
              <a:t/>
            </a:r>
            <a:endParaRPr sz="2400">
              <a:solidFill>
                <a:srgbClr val="20124D"/>
              </a:solidFill>
              <a:latin typeface="Calibri"/>
              <a:ea typeface="Calibri"/>
              <a:cs typeface="Calibri"/>
              <a:sym typeface="Calibri"/>
            </a:endParaRPr>
          </a:p>
          <a:p>
            <a:pPr indent="0" lvl="0" marL="0" rtl="0" algn="l">
              <a:spcBef>
                <a:spcPts val="0"/>
              </a:spcBef>
              <a:spcAft>
                <a:spcPts val="0"/>
              </a:spcAft>
              <a:buNone/>
            </a:pPr>
            <a:r>
              <a:rPr lang="en-GB" sz="2400">
                <a:solidFill>
                  <a:srgbClr val="20124D"/>
                </a:solidFill>
                <a:latin typeface="Calibri"/>
                <a:ea typeface="Calibri"/>
                <a:cs typeface="Calibri"/>
                <a:sym typeface="Calibri"/>
              </a:rPr>
              <a:t>Opening hours: 9am- 6pm | 6 days\week</a:t>
            </a:r>
            <a:endParaRPr sz="2400">
              <a:solidFill>
                <a:srgbClr val="20124D"/>
              </a:solidFill>
              <a:latin typeface="Calibri"/>
              <a:ea typeface="Calibri"/>
              <a:cs typeface="Calibri"/>
              <a:sym typeface="Calibri"/>
            </a:endParaRPr>
          </a:p>
          <a:p>
            <a:pPr indent="0" lvl="0" marL="0" rtl="0" algn="l">
              <a:spcBef>
                <a:spcPts val="0"/>
              </a:spcBef>
              <a:spcAft>
                <a:spcPts val="0"/>
              </a:spcAft>
              <a:buNone/>
            </a:pPr>
            <a:r>
              <a:t/>
            </a:r>
            <a:endParaRPr sz="2400">
              <a:solidFill>
                <a:srgbClr val="20124D"/>
              </a:solidFill>
              <a:latin typeface="Calibri"/>
              <a:ea typeface="Calibri"/>
              <a:cs typeface="Calibri"/>
              <a:sym typeface="Calibri"/>
            </a:endParaRPr>
          </a:p>
          <a:p>
            <a:pPr indent="0" lvl="0" marL="0" rtl="0" algn="l">
              <a:spcBef>
                <a:spcPts val="0"/>
              </a:spcBef>
              <a:spcAft>
                <a:spcPts val="0"/>
              </a:spcAft>
              <a:buNone/>
            </a:pPr>
            <a:r>
              <a:rPr lang="en-GB" sz="2400">
                <a:solidFill>
                  <a:srgbClr val="20124D"/>
                </a:solidFill>
                <a:latin typeface="Calibri"/>
                <a:ea typeface="Calibri"/>
                <a:cs typeface="Calibri"/>
                <a:sym typeface="Calibri"/>
              </a:rPr>
              <a:t>Safety:HSE guidelines ,hygiene,allergy procedures </a:t>
            </a:r>
            <a:endParaRPr sz="2400">
              <a:solidFill>
                <a:srgbClr val="20124D"/>
              </a:solidFill>
              <a:latin typeface="Calibri"/>
              <a:ea typeface="Calibri"/>
              <a:cs typeface="Calibri"/>
              <a:sym typeface="Calibri"/>
            </a:endParaRPr>
          </a:p>
          <a:p>
            <a:pPr indent="0" lvl="0" marL="0" rtl="0" algn="l">
              <a:spcBef>
                <a:spcPts val="0"/>
              </a:spcBef>
              <a:spcAft>
                <a:spcPts val="0"/>
              </a:spcAft>
              <a:buNone/>
            </a:pPr>
            <a:r>
              <a:t/>
            </a:r>
            <a:endParaRPr sz="2400">
              <a:solidFill>
                <a:srgbClr val="20124D"/>
              </a:solidFill>
              <a:latin typeface="Calibri"/>
              <a:ea typeface="Calibri"/>
              <a:cs typeface="Calibri"/>
              <a:sym typeface="Calibri"/>
            </a:endParaRPr>
          </a:p>
          <a:p>
            <a:pPr indent="0" lvl="0" marL="0" rtl="0" algn="l">
              <a:spcBef>
                <a:spcPts val="0"/>
              </a:spcBef>
              <a:spcAft>
                <a:spcPts val="0"/>
              </a:spcAft>
              <a:buNone/>
            </a:pPr>
            <a:r>
              <a:rPr lang="en-GB" sz="2400">
                <a:solidFill>
                  <a:srgbClr val="20124D"/>
                </a:solidFill>
                <a:latin typeface="Calibri"/>
                <a:ea typeface="Calibri"/>
                <a:cs typeface="Calibri"/>
                <a:sym typeface="Calibri"/>
              </a:rPr>
              <a:t>Booking:online system</a:t>
            </a:r>
            <a:endParaRPr sz="2400">
              <a:solidFill>
                <a:srgbClr val="20124D"/>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84" name="Shape 184"/>
        <p:cNvGrpSpPr/>
        <p:nvPr/>
      </p:nvGrpSpPr>
      <p:grpSpPr>
        <a:xfrm>
          <a:off x="0" y="0"/>
          <a:ext cx="0" cy="0"/>
          <a:chOff x="0" y="0"/>
          <a:chExt cx="0" cy="0"/>
        </a:xfrm>
      </p:grpSpPr>
      <p:sp>
        <p:nvSpPr>
          <p:cNvPr id="185" name="Google Shape;185;p14"/>
          <p:cNvSpPr txBox="1"/>
          <p:nvPr>
            <p:ph type="title"/>
          </p:nvPr>
        </p:nvSpPr>
        <p:spPr>
          <a:xfrm>
            <a:off x="255350" y="91200"/>
            <a:ext cx="11618400" cy="64200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Calibri"/>
              <a:buNone/>
            </a:pPr>
            <a:r>
              <a:rPr lang="en-GB"/>
              <a:t>                      </a:t>
            </a:r>
            <a:endParaRPr>
              <a:solidFill>
                <a:srgbClr val="274E13"/>
              </a:solidFill>
            </a:endParaRPr>
          </a:p>
          <a:p>
            <a:pPr indent="0" lvl="0" marL="0" rtl="0" algn="l">
              <a:lnSpc>
                <a:spcPct val="90000"/>
              </a:lnSpc>
              <a:spcBef>
                <a:spcPts val="0"/>
              </a:spcBef>
              <a:spcAft>
                <a:spcPts val="0"/>
              </a:spcAft>
              <a:buClr>
                <a:schemeClr val="dk1"/>
              </a:buClr>
              <a:buSzPct val="100000"/>
              <a:buFont typeface="Calibri"/>
              <a:buNone/>
            </a:pPr>
            <a:r>
              <a:rPr lang="en-GB">
                <a:solidFill>
                  <a:srgbClr val="274E13"/>
                </a:solidFill>
              </a:rPr>
              <a:t>                               </a:t>
            </a:r>
            <a:r>
              <a:rPr lang="en-GB">
                <a:solidFill>
                  <a:srgbClr val="7F6000"/>
                </a:solidFill>
              </a:rPr>
              <a:t> Conclusion</a:t>
            </a:r>
            <a:endParaRPr>
              <a:solidFill>
                <a:srgbClr val="7F6000"/>
              </a:solidFill>
            </a:endParaRPr>
          </a:p>
          <a:p>
            <a:pPr indent="0" lvl="0" marL="0" rtl="0" algn="just">
              <a:lnSpc>
                <a:spcPct val="150000"/>
              </a:lnSpc>
              <a:spcBef>
                <a:spcPts val="0"/>
              </a:spcBef>
              <a:spcAft>
                <a:spcPts val="0"/>
              </a:spcAft>
              <a:buClr>
                <a:schemeClr val="dk1"/>
              </a:buClr>
              <a:buSzPct val="41509"/>
              <a:buFont typeface="Arial"/>
              <a:buNone/>
            </a:pPr>
            <a:r>
              <a:rPr lang="en-GB" sz="2650">
                <a:latin typeface="Arial"/>
                <a:ea typeface="Arial"/>
                <a:cs typeface="Arial"/>
                <a:sym typeface="Arial"/>
              </a:rPr>
              <a:t>A.L.T Playground Kids has a unique opportunity to emerge as successful because it fills an actual gap that exists in the Redbridge community in this form of indoor play; safe, educational, sensory based. As the need of screen-free environment and inclusion of neurodivergent children grows, the business fulfils the emerging parental needs. Its business concept, which is based on memberships, private events, and cafe services, guarantees sustainability as well as growth prospects. The venture has a strong business idea, a strong leadership team, community grants, and a lean operational model that can make it a long-term success.</a:t>
            </a:r>
            <a:endParaRPr sz="2650">
              <a:latin typeface="Arial"/>
              <a:ea typeface="Arial"/>
              <a:cs typeface="Arial"/>
              <a:sym typeface="Arial"/>
            </a:endParaRPr>
          </a:p>
          <a:p>
            <a:pPr indent="0" lvl="0" marL="0" rtl="0" algn="just">
              <a:lnSpc>
                <a:spcPct val="150000"/>
              </a:lnSpc>
              <a:spcBef>
                <a:spcPts val="0"/>
              </a:spcBef>
              <a:spcAft>
                <a:spcPts val="0"/>
              </a:spcAft>
              <a:buClr>
                <a:schemeClr val="dk1"/>
              </a:buClr>
              <a:buSzPct val="41509"/>
              <a:buFont typeface="Arial"/>
              <a:buNone/>
            </a:pPr>
            <a:r>
              <a:rPr lang="en-GB" sz="2650">
                <a:latin typeface="Arial"/>
                <a:ea typeface="Arial"/>
                <a:cs typeface="Arial"/>
                <a:sym typeface="Arial"/>
              </a:rPr>
              <a:t>It is a lucrative, significant, and community-based business with social and economic value.</a:t>
            </a:r>
            <a:endParaRPr sz="2650">
              <a:latin typeface="Arial"/>
              <a:ea typeface="Arial"/>
              <a:cs typeface="Arial"/>
              <a:sym typeface="Arial"/>
            </a:endParaRPr>
          </a:p>
          <a:p>
            <a:pPr indent="0" lvl="0" marL="0" rtl="0" algn="l">
              <a:lnSpc>
                <a:spcPct val="90000"/>
              </a:lnSpc>
              <a:spcBef>
                <a:spcPts val="0"/>
              </a:spcBef>
              <a:spcAft>
                <a:spcPts val="0"/>
              </a:spcAft>
              <a:buClr>
                <a:schemeClr val="dk1"/>
              </a:buClr>
              <a:buSzPct val="146666"/>
              <a:buFont typeface="Calibri"/>
              <a:buNone/>
            </a:pPr>
            <a:r>
              <a:t/>
            </a:r>
            <a:endParaRPr sz="3000"/>
          </a:p>
          <a:p>
            <a:pPr indent="0" lvl="0" marL="0" rtl="0" algn="l">
              <a:lnSpc>
                <a:spcPct val="90000"/>
              </a:lnSpc>
              <a:spcBef>
                <a:spcPts val="0"/>
              </a:spcBef>
              <a:spcAft>
                <a:spcPts val="0"/>
              </a:spcAft>
              <a:buClr>
                <a:schemeClr val="dk1"/>
              </a:buClr>
              <a:buSzPct val="146666"/>
              <a:buFont typeface="Calibri"/>
              <a:buNone/>
            </a:pPr>
            <a:r>
              <a:t/>
            </a:r>
            <a:endParaRPr sz="30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g3ab745addac_0_22"/>
          <p:cNvSpPr txBox="1"/>
          <p:nvPr>
            <p:ph type="title"/>
          </p:nvPr>
        </p:nvSpPr>
        <p:spPr>
          <a:xfrm>
            <a:off x="838200" y="0"/>
            <a:ext cx="3903900" cy="893700"/>
          </a:xfrm>
          <a:prstGeom prst="rect">
            <a:avLst/>
          </a:prstGeom>
          <a:solidFill>
            <a:srgbClr val="BF9000"/>
          </a:solidFill>
        </p:spPr>
        <p:txBody>
          <a:bodyPr anchorCtr="0" anchor="ctr" bIns="45700" lIns="91425" spcFirstLastPara="1" rIns="91425" wrap="square" tIns="45700">
            <a:normAutofit/>
          </a:bodyPr>
          <a:lstStyle/>
          <a:p>
            <a:pPr indent="0" lvl="0" marL="0" rtl="0" algn="l">
              <a:lnSpc>
                <a:spcPct val="100000"/>
              </a:lnSpc>
              <a:spcBef>
                <a:spcPts val="1800"/>
              </a:spcBef>
              <a:spcAft>
                <a:spcPts val="400"/>
              </a:spcAft>
              <a:buClr>
                <a:schemeClr val="dk1"/>
              </a:buClr>
              <a:buSzPts val="1100"/>
              <a:buFont typeface="Arial"/>
              <a:buNone/>
            </a:pPr>
            <a:r>
              <a:rPr lang="en-GB" sz="4800">
                <a:solidFill>
                  <a:srgbClr val="0F4761"/>
                </a:solidFill>
                <a:latin typeface="Arial"/>
                <a:ea typeface="Arial"/>
                <a:cs typeface="Arial"/>
                <a:sym typeface="Arial"/>
              </a:rPr>
              <a:t>References</a:t>
            </a:r>
            <a:r>
              <a:rPr lang="en-GB" sz="2000">
                <a:solidFill>
                  <a:srgbClr val="0F4761"/>
                </a:solidFill>
                <a:latin typeface="Arial"/>
                <a:ea typeface="Arial"/>
                <a:cs typeface="Arial"/>
                <a:sym typeface="Arial"/>
              </a:rPr>
              <a:t> </a:t>
            </a:r>
            <a:endParaRPr/>
          </a:p>
        </p:txBody>
      </p:sp>
      <p:sp>
        <p:nvSpPr>
          <p:cNvPr id="192" name="Google Shape;192;g3ab745addac_0_22"/>
          <p:cNvSpPr txBox="1"/>
          <p:nvPr>
            <p:ph idx="1" type="body"/>
          </p:nvPr>
        </p:nvSpPr>
        <p:spPr>
          <a:xfrm>
            <a:off x="218875" y="1021400"/>
            <a:ext cx="11782500" cy="5709000"/>
          </a:xfrm>
          <a:prstGeom prst="rect">
            <a:avLst/>
          </a:prstGeom>
          <a:solidFill>
            <a:srgbClr val="F1C232"/>
          </a:solidFill>
        </p:spPr>
        <p:txBody>
          <a:bodyPr anchorCtr="0" anchor="t" bIns="45700" lIns="91425" spcFirstLastPara="1" rIns="91425" wrap="square" tIns="45700">
            <a:noAutofit/>
          </a:bodyPr>
          <a:lstStyle/>
          <a:p>
            <a:pPr indent="0" lvl="0" marL="0" rtl="0" algn="l">
              <a:lnSpc>
                <a:spcPct val="150000"/>
              </a:lnSpc>
              <a:spcBef>
                <a:spcPts val="1400"/>
              </a:spcBef>
              <a:spcAft>
                <a:spcPts val="0"/>
              </a:spcAft>
              <a:buNone/>
            </a:pPr>
            <a:r>
              <a:rPr lang="en-GB" sz="1400">
                <a:latin typeface="Arial"/>
                <a:ea typeface="Arial"/>
                <a:cs typeface="Arial"/>
                <a:sym typeface="Arial"/>
              </a:rPr>
              <a:t>BBC News (2023) </a:t>
            </a:r>
            <a:r>
              <a:rPr i="1" lang="en-GB" sz="1400">
                <a:latin typeface="Arial"/>
                <a:ea typeface="Arial"/>
                <a:cs typeface="Arial"/>
                <a:sym typeface="Arial"/>
              </a:rPr>
              <a:t>Cost of living: How rising prices are affecting families in the UK</a:t>
            </a:r>
            <a:r>
              <a:rPr lang="en-GB" sz="1400">
                <a:latin typeface="Arial"/>
                <a:ea typeface="Arial"/>
                <a:cs typeface="Arial"/>
                <a:sym typeface="Arial"/>
              </a:rPr>
              <a:t>. Available at: https://www.bbc.co.uk/news/business-64201591 (Accessed: 4 November 2025).</a:t>
            </a:r>
            <a:endParaRPr sz="1400">
              <a:latin typeface="Arial"/>
              <a:ea typeface="Arial"/>
              <a:cs typeface="Arial"/>
              <a:sym typeface="Arial"/>
            </a:endParaRPr>
          </a:p>
          <a:p>
            <a:pPr indent="0" lvl="0" marL="0" rtl="0" algn="l">
              <a:lnSpc>
                <a:spcPct val="150000"/>
              </a:lnSpc>
              <a:spcBef>
                <a:spcPts val="1400"/>
              </a:spcBef>
              <a:spcAft>
                <a:spcPts val="0"/>
              </a:spcAft>
              <a:buNone/>
            </a:pPr>
            <a:r>
              <a:rPr lang="en-GB" sz="1400">
                <a:latin typeface="Arial"/>
                <a:ea typeface="Arial"/>
                <a:cs typeface="Arial"/>
                <a:sym typeface="Arial"/>
              </a:rPr>
              <a:t>IBISWorld (2023) </a:t>
            </a:r>
            <a:r>
              <a:rPr i="1" lang="en-GB" sz="1400">
                <a:latin typeface="Arial"/>
                <a:ea typeface="Arial"/>
                <a:cs typeface="Arial"/>
                <a:sym typeface="Arial"/>
              </a:rPr>
              <a:t>Indoor Playgrounds in the UK - Market Research Report</a:t>
            </a:r>
            <a:r>
              <a:rPr lang="en-GB" sz="1400">
                <a:latin typeface="Arial"/>
                <a:ea typeface="Arial"/>
                <a:cs typeface="Arial"/>
                <a:sym typeface="Arial"/>
              </a:rPr>
              <a:t>. Available at: https://www.ibisworld.com/united-kingdom/market-research-reports/indoor-playgrounds-industry/ (Accessed: 9 November 2025).</a:t>
            </a:r>
            <a:endParaRPr sz="1400">
              <a:latin typeface="Arial"/>
              <a:ea typeface="Arial"/>
              <a:cs typeface="Arial"/>
              <a:sym typeface="Arial"/>
            </a:endParaRPr>
          </a:p>
          <a:p>
            <a:pPr indent="0" lvl="0" marL="0" rtl="0" algn="l">
              <a:lnSpc>
                <a:spcPct val="150000"/>
              </a:lnSpc>
              <a:spcBef>
                <a:spcPts val="1400"/>
              </a:spcBef>
              <a:spcAft>
                <a:spcPts val="0"/>
              </a:spcAft>
              <a:buNone/>
            </a:pPr>
            <a:r>
              <a:rPr lang="en-GB" sz="1400">
                <a:latin typeface="Arial"/>
                <a:ea typeface="Arial"/>
                <a:cs typeface="Arial"/>
                <a:sym typeface="Arial"/>
              </a:rPr>
              <a:t>Mintel (2023) </a:t>
            </a:r>
            <a:r>
              <a:rPr i="1" lang="en-GB" sz="1400">
                <a:latin typeface="Arial"/>
                <a:ea typeface="Arial"/>
                <a:cs typeface="Arial"/>
                <a:sym typeface="Arial"/>
              </a:rPr>
              <a:t>Parenting Trends UK – Market Report</a:t>
            </a:r>
            <a:r>
              <a:rPr lang="en-GB" sz="1400">
                <a:latin typeface="Arial"/>
                <a:ea typeface="Arial"/>
                <a:cs typeface="Arial"/>
                <a:sym typeface="Arial"/>
              </a:rPr>
              <a:t>. Available at: https://www.mintel.com/uk-parenting-trends(Accessed: 1 November 2025).</a:t>
            </a:r>
            <a:endParaRPr sz="1400">
              <a:latin typeface="Arial"/>
              <a:ea typeface="Arial"/>
              <a:cs typeface="Arial"/>
              <a:sym typeface="Arial"/>
            </a:endParaRPr>
          </a:p>
          <a:p>
            <a:pPr indent="0" lvl="0" marL="0" rtl="0" algn="l">
              <a:lnSpc>
                <a:spcPct val="150000"/>
              </a:lnSpc>
              <a:spcBef>
                <a:spcPts val="1400"/>
              </a:spcBef>
              <a:spcAft>
                <a:spcPts val="0"/>
              </a:spcAft>
              <a:buNone/>
            </a:pPr>
            <a:r>
              <a:rPr lang="en-GB" sz="1400">
                <a:latin typeface="Arial"/>
                <a:ea typeface="Arial"/>
                <a:cs typeface="Arial"/>
                <a:sym typeface="Arial"/>
              </a:rPr>
              <a:t>Ofsted (2023) </a:t>
            </a:r>
            <a:r>
              <a:rPr i="1" lang="en-GB" sz="1400">
                <a:latin typeface="Arial"/>
                <a:ea typeface="Arial"/>
                <a:cs typeface="Arial"/>
                <a:sym typeface="Arial"/>
              </a:rPr>
              <a:t>Early years sector insights: Focus on learning through play</a:t>
            </a:r>
            <a:r>
              <a:rPr lang="en-GB" sz="1400">
                <a:latin typeface="Arial"/>
                <a:ea typeface="Arial"/>
                <a:cs typeface="Arial"/>
                <a:sym typeface="Arial"/>
              </a:rPr>
              <a:t>. Available at: https://www.gov.uk/government/publications/early-years-sector-insights (Accessed: 12 November 2025).</a:t>
            </a:r>
            <a:endParaRPr sz="1400">
              <a:latin typeface="Arial"/>
              <a:ea typeface="Arial"/>
              <a:cs typeface="Arial"/>
              <a:sym typeface="Arial"/>
            </a:endParaRPr>
          </a:p>
          <a:p>
            <a:pPr indent="0" lvl="0" marL="0" rtl="0" algn="l">
              <a:lnSpc>
                <a:spcPct val="150000"/>
              </a:lnSpc>
              <a:spcBef>
                <a:spcPts val="1400"/>
              </a:spcBef>
              <a:spcAft>
                <a:spcPts val="0"/>
              </a:spcAft>
              <a:buNone/>
            </a:pPr>
            <a:r>
              <a:rPr lang="en-GB" sz="1400">
                <a:latin typeface="Arial"/>
                <a:ea typeface="Arial"/>
                <a:cs typeface="Arial"/>
                <a:sym typeface="Arial"/>
              </a:rPr>
              <a:t>ONS (2024) </a:t>
            </a:r>
            <a:r>
              <a:rPr i="1" lang="en-GB" sz="1400">
                <a:latin typeface="Arial"/>
                <a:ea typeface="Arial"/>
                <a:cs typeface="Arial"/>
                <a:sym typeface="Arial"/>
              </a:rPr>
              <a:t>Inflation and household spending patterns in the UK: 2023 to 2024</a:t>
            </a:r>
            <a:r>
              <a:rPr lang="en-GB" sz="1400">
                <a:latin typeface="Arial"/>
                <a:ea typeface="Arial"/>
                <a:cs typeface="Arial"/>
                <a:sym typeface="Arial"/>
              </a:rPr>
              <a:t>. Office for National Statistics. Available at: </a:t>
            </a:r>
            <a:r>
              <a:rPr lang="en-GB" sz="1400" u="sng">
                <a:solidFill>
                  <a:srgbClr val="0000FF"/>
                </a:solidFill>
                <a:latin typeface="Arial"/>
                <a:ea typeface="Arial"/>
                <a:cs typeface="Arial"/>
                <a:sym typeface="Arial"/>
                <a:hlinkClick r:id="rId3">
                  <a:extLst>
                    <a:ext uri="{A12FA001-AC4F-418D-AE19-62706E023703}">
                      <ahyp:hlinkClr val="tx"/>
                    </a:ext>
                  </a:extLst>
                </a:hlinkClick>
              </a:rPr>
              <a:t>https://www.ons.gov.uk/economy/inflationandpriceindices</a:t>
            </a:r>
            <a:r>
              <a:rPr lang="en-GB" sz="1400">
                <a:latin typeface="Arial"/>
                <a:ea typeface="Arial"/>
                <a:cs typeface="Arial"/>
                <a:sym typeface="Arial"/>
              </a:rPr>
              <a:t> (Accessed: 7 November 2025).</a:t>
            </a:r>
            <a:endParaRPr sz="1400">
              <a:latin typeface="Arial"/>
              <a:ea typeface="Arial"/>
              <a:cs typeface="Arial"/>
              <a:sym typeface="Arial"/>
            </a:endParaRPr>
          </a:p>
          <a:p>
            <a:pPr indent="0" lvl="0" marL="0" rtl="0" algn="l">
              <a:lnSpc>
                <a:spcPct val="150000"/>
              </a:lnSpc>
              <a:spcBef>
                <a:spcPts val="1400"/>
              </a:spcBef>
              <a:spcAft>
                <a:spcPts val="0"/>
              </a:spcAft>
              <a:buNone/>
            </a:pPr>
            <a:r>
              <a:rPr lang="en-GB" sz="1400">
                <a:latin typeface="Arial"/>
                <a:ea typeface="Arial"/>
                <a:cs typeface="Arial"/>
                <a:sym typeface="Arial"/>
              </a:rPr>
              <a:t>Redbridge Council (2023) </a:t>
            </a:r>
            <a:r>
              <a:rPr i="1" lang="en-GB" sz="1400">
                <a:latin typeface="Arial"/>
                <a:ea typeface="Arial"/>
                <a:cs typeface="Arial"/>
                <a:sym typeface="Arial"/>
              </a:rPr>
              <a:t>Demographic profile of Redbridge Borough</a:t>
            </a:r>
            <a:r>
              <a:rPr lang="en-GB" sz="1400">
                <a:latin typeface="Arial"/>
                <a:ea typeface="Arial"/>
                <a:cs typeface="Arial"/>
                <a:sym typeface="Arial"/>
              </a:rPr>
              <a:t>. Available at: https://www.redbridge.gov.uk/about-the-council/statistics-and-data/demographics/ (Accessed: 2 November 2025).</a:t>
            </a:r>
            <a:endParaRPr sz="1400">
              <a:latin typeface="Arial"/>
              <a:ea typeface="Arial"/>
              <a:cs typeface="Arial"/>
              <a:sym typeface="Arial"/>
            </a:endParaRPr>
          </a:p>
          <a:p>
            <a:pPr indent="0" lvl="0" marL="0" rtl="0" algn="l">
              <a:lnSpc>
                <a:spcPct val="150000"/>
              </a:lnSpc>
              <a:spcBef>
                <a:spcPts val="1400"/>
              </a:spcBef>
              <a:spcAft>
                <a:spcPts val="0"/>
              </a:spcAft>
              <a:buNone/>
            </a:pPr>
            <a:r>
              <a:rPr lang="en-GB" sz="1400">
                <a:latin typeface="Arial"/>
                <a:ea typeface="Arial"/>
                <a:cs typeface="Arial"/>
                <a:sym typeface="Arial"/>
              </a:rPr>
              <a:t>Redbridge Council (2024) </a:t>
            </a:r>
            <a:r>
              <a:rPr i="1" lang="en-GB" sz="1400">
                <a:latin typeface="Arial"/>
                <a:ea typeface="Arial"/>
                <a:cs typeface="Arial"/>
                <a:sym typeface="Arial"/>
              </a:rPr>
              <a:t>Business support and grants</a:t>
            </a:r>
            <a:r>
              <a:rPr lang="en-GB" sz="1400">
                <a:latin typeface="Arial"/>
                <a:ea typeface="Arial"/>
                <a:cs typeface="Arial"/>
                <a:sym typeface="Arial"/>
              </a:rPr>
              <a:t>. Available at: https://www.redbridge.gov.uk/business/business-support-and-grants/ (Accessed: 6 November 2025).</a:t>
            </a:r>
            <a:endParaRPr sz="1400">
              <a:latin typeface="Arial"/>
              <a:ea typeface="Arial"/>
              <a:cs typeface="Arial"/>
              <a:sym typeface="Arial"/>
            </a:endParaRPr>
          </a:p>
          <a:p>
            <a:pPr indent="0" lvl="0" marL="0" rtl="0" algn="l">
              <a:lnSpc>
                <a:spcPct val="150000"/>
              </a:lnSpc>
              <a:spcBef>
                <a:spcPts val="1400"/>
              </a:spcBef>
              <a:spcAft>
                <a:spcPts val="1400"/>
              </a:spcAft>
              <a:buClr>
                <a:schemeClr val="dk1"/>
              </a:buClr>
              <a:buSzPts val="1100"/>
              <a:buFont typeface="Arial"/>
              <a:buNone/>
            </a:pPr>
            <a:r>
              <a:t/>
            </a:r>
            <a:endParaRPr sz="12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2023-07-31T07:37:43Z</dcterms:created>
  <dc:creator>Balendran Kandasamy</dc:creator>
</cp:coreProperties>
</file>