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0" d="100"/>
          <a:sy n="70" d="100"/>
        </p:scale>
        <p:origin x="51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546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4E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4EF"/>
          </a:solidFill>
          <a:ln w="12700">
            <a:solidFill>
              <a:srgbClr val="F7F4EF"/>
            </a:solidFill>
            <a:prstDash val="solid"/>
          </a:ln>
        </p:spPr>
        <p:txBody>
          <a:bodyPr/>
          <a:lstStyle/>
          <a:p>
            <a:endParaRPr lang="en-US" dirty="0"/>
          </a:p>
        </p:txBody>
      </p:sp>
      <p:sp>
        <p:nvSpPr>
          <p:cNvPr id="3" name="Shape 1"/>
          <p:cNvSpPr/>
          <p:nvPr/>
        </p:nvSpPr>
        <p:spPr>
          <a:xfrm>
            <a:off x="0" y="0"/>
            <a:ext cx="210312" cy="6858000"/>
          </a:xfrm>
          <a:prstGeom prst="rect">
            <a:avLst/>
          </a:prstGeom>
          <a:solidFill>
            <a:srgbClr val="0F766E"/>
          </a:solidFill>
          <a:ln w="12700">
            <a:solidFill>
              <a:srgbClr val="0F766E"/>
            </a:solidFill>
            <a:prstDash val="solid"/>
          </a:ln>
        </p:spPr>
      </p:sp>
      <p:pic>
        <p:nvPicPr>
          <p:cNvPr id="4" name="Image 0" descr="/mnt/data/img_title_students.png"/>
          <p:cNvPicPr>
            <a:picLocks noChangeAspect="1"/>
          </p:cNvPicPr>
          <p:nvPr/>
        </p:nvPicPr>
        <p:blipFill>
          <a:blip r:embed="rId3"/>
          <a:srcRect l="2000" r="42213"/>
          <a:stretch/>
        </p:blipFill>
        <p:spPr>
          <a:xfrm>
            <a:off x="6492240" y="0"/>
            <a:ext cx="5742432" cy="6858000"/>
          </a:xfrm>
          <a:prstGeom prst="rect">
            <a:avLst/>
          </a:prstGeom>
        </p:spPr>
      </p:pic>
      <p:sp>
        <p:nvSpPr>
          <p:cNvPr id="5" name="Text 2"/>
          <p:cNvSpPr/>
          <p:nvPr/>
        </p:nvSpPr>
        <p:spPr>
          <a:xfrm>
            <a:off x="6492240" y="6647688"/>
            <a:ext cx="5650992" cy="128016"/>
          </a:xfrm>
          <a:prstGeom prst="rect">
            <a:avLst/>
          </a:prstGeom>
          <a:noFill/>
          <a:ln/>
        </p:spPr>
        <p:txBody>
          <a:bodyPr wrap="square" lIns="0" tIns="0" rIns="0" bIns="0" rtlCol="0" anchor="ctr"/>
          <a:lstStyle/>
          <a:p>
            <a:pPr marL="0" indent="0">
              <a:buNone/>
            </a:pPr>
            <a:r>
              <a:rPr lang="en-US" sz="550" dirty="0">
                <a:solidFill>
                  <a:srgbClr val="FFFFFF"/>
                </a:solidFill>
                <a:latin typeface="Arial" pitchFamily="34" charset="0"/>
                <a:ea typeface="Arial" pitchFamily="34" charset="-122"/>
                <a:cs typeface="Arial" pitchFamily="34" charset="-120"/>
              </a:rPr>
              <a:t>Image: University of London (n.d.)</a:t>
            </a:r>
            <a:endParaRPr lang="en-US" sz="550" dirty="0"/>
          </a:p>
        </p:txBody>
      </p:sp>
      <p:sp>
        <p:nvSpPr>
          <p:cNvPr id="7" name="Text 4"/>
          <p:cNvSpPr/>
          <p:nvPr/>
        </p:nvSpPr>
        <p:spPr>
          <a:xfrm>
            <a:off x="699516" y="617220"/>
            <a:ext cx="5321808" cy="841248"/>
          </a:xfrm>
          <a:prstGeom prst="rect">
            <a:avLst/>
          </a:prstGeom>
          <a:noFill/>
          <a:ln/>
        </p:spPr>
        <p:txBody>
          <a:bodyPr wrap="square" lIns="254" tIns="254" rIns="254" bIns="254" rtlCol="0" anchor="ctr">
            <a:normAutofit/>
          </a:bodyPr>
          <a:lstStyle/>
          <a:p>
            <a:pPr marL="0" indent="0" algn="ctr">
              <a:buNone/>
            </a:pPr>
            <a:r>
              <a:rPr lang="en-US" sz="1900" b="1" dirty="0">
                <a:solidFill>
                  <a:srgbClr val="0F766E"/>
                </a:solidFill>
                <a:latin typeface="Arial" pitchFamily="34" charset="0"/>
                <a:ea typeface="Arial" pitchFamily="34" charset="-122"/>
                <a:cs typeface="Arial" pitchFamily="34" charset="-120"/>
              </a:rPr>
              <a:t>A Digital Balance Campaign for 16–24-Year-Old University Students in London</a:t>
            </a:r>
            <a:endParaRPr lang="en-US" sz="1900" dirty="0"/>
          </a:p>
        </p:txBody>
      </p:sp>
      <p:sp>
        <p:nvSpPr>
          <p:cNvPr id="8" name="Shape 5"/>
          <p:cNvSpPr/>
          <p:nvPr/>
        </p:nvSpPr>
        <p:spPr>
          <a:xfrm>
            <a:off x="1028700" y="1737360"/>
            <a:ext cx="4663440" cy="0"/>
          </a:xfrm>
          <a:prstGeom prst="line">
            <a:avLst/>
          </a:prstGeom>
          <a:noFill/>
          <a:ln w="27940">
            <a:solidFill>
              <a:srgbClr val="E58B54"/>
            </a:solidFill>
            <a:prstDash val="solid"/>
          </a:ln>
        </p:spPr>
      </p:sp>
      <p:sp>
        <p:nvSpPr>
          <p:cNvPr id="9" name="Text 6"/>
          <p:cNvSpPr/>
          <p:nvPr/>
        </p:nvSpPr>
        <p:spPr>
          <a:xfrm>
            <a:off x="1028700" y="2016253"/>
            <a:ext cx="4663440" cy="329184"/>
          </a:xfrm>
          <a:prstGeom prst="rect">
            <a:avLst/>
          </a:prstGeom>
          <a:noFill/>
          <a:ln/>
        </p:spPr>
        <p:txBody>
          <a:bodyPr wrap="square" lIns="0" tIns="0" rIns="0" bIns="0" rtlCol="0" anchor="ctr"/>
          <a:lstStyle/>
          <a:p>
            <a:pPr marL="0" indent="0" algn="ctr">
              <a:buNone/>
            </a:pPr>
            <a:r>
              <a:rPr lang="en-US" sz="1600" b="1" dirty="0">
                <a:solidFill>
                  <a:srgbClr val="D95D39"/>
                </a:solidFill>
                <a:latin typeface="Arial" pitchFamily="34" charset="0"/>
                <a:ea typeface="Arial" pitchFamily="34" charset="-122"/>
                <a:cs typeface="Arial" pitchFamily="34" charset="-120"/>
              </a:rPr>
              <a:t>Task 3: Benefits and Challenges</a:t>
            </a:r>
            <a:endParaRPr lang="en-US" sz="1600" dirty="0"/>
          </a:p>
        </p:txBody>
      </p:sp>
      <p:sp>
        <p:nvSpPr>
          <p:cNvPr id="10" name="Text 7"/>
          <p:cNvSpPr/>
          <p:nvPr/>
        </p:nvSpPr>
        <p:spPr>
          <a:xfrm>
            <a:off x="777240" y="2828585"/>
            <a:ext cx="5166360" cy="2026826"/>
          </a:xfrm>
          <a:prstGeom prst="rect">
            <a:avLst/>
          </a:prstGeom>
          <a:noFill/>
          <a:ln/>
        </p:spPr>
        <p:txBody>
          <a:bodyPr wrap="square" lIns="254" tIns="254" rIns="254" bIns="254" rtlCol="0" anchor="ctr">
            <a:noAutofit/>
          </a:bodyPr>
          <a:lstStyle/>
          <a:p>
            <a:pPr marL="0" indent="0" algn="just">
              <a:lnSpc>
                <a:spcPct val="150000"/>
              </a:lnSpc>
              <a:buNone/>
            </a:pPr>
            <a:r>
              <a:rPr lang="en-US" sz="1400" b="1" dirty="0">
                <a:solidFill>
                  <a:srgbClr val="1A1A1A"/>
                </a:solidFill>
                <a:latin typeface="Arial" pitchFamily="34" charset="0"/>
                <a:ea typeface="Arial" pitchFamily="34" charset="-122"/>
                <a:cs typeface="Arial" pitchFamily="34" charset="-120"/>
              </a:rPr>
              <a:t>Student: Md Rimon Miah</a:t>
            </a:r>
            <a:endParaRPr lang="en-US" sz="1400" b="1" dirty="0"/>
          </a:p>
          <a:p>
            <a:pPr algn="just">
              <a:lnSpc>
                <a:spcPct val="150000"/>
              </a:lnSpc>
            </a:pPr>
            <a:r>
              <a:rPr lang="en-US" sz="1400" b="1" dirty="0">
                <a:solidFill>
                  <a:srgbClr val="1A1A1A"/>
                </a:solidFill>
                <a:latin typeface="Arial" pitchFamily="34" charset="0"/>
                <a:ea typeface="Arial" pitchFamily="34" charset="-122"/>
                <a:cs typeface="Arial" pitchFamily="34" charset="-120"/>
              </a:rPr>
              <a:t>Student ID: 2509982</a:t>
            </a:r>
            <a:endParaRPr lang="en-US" sz="1400" b="1" dirty="0"/>
          </a:p>
          <a:p>
            <a:pPr marL="0" indent="0" algn="just">
              <a:lnSpc>
                <a:spcPct val="150000"/>
              </a:lnSpc>
              <a:buNone/>
            </a:pPr>
            <a:r>
              <a:rPr lang="en-US" sz="1400" b="1" dirty="0" err="1">
                <a:solidFill>
                  <a:srgbClr val="1A1A1A"/>
                </a:solidFill>
                <a:latin typeface="Arial" pitchFamily="34" charset="0"/>
                <a:ea typeface="Arial" pitchFamily="34" charset="-122"/>
                <a:cs typeface="Arial" pitchFamily="34" charset="-120"/>
              </a:rPr>
              <a:t>Cours</a:t>
            </a:r>
            <a:r>
              <a:rPr lang="en-US" sz="1400" b="1" dirty="0">
                <a:solidFill>
                  <a:srgbClr val="1A1A1A"/>
                </a:solidFill>
                <a:latin typeface="Arial" pitchFamily="34" charset="0"/>
                <a:ea typeface="Arial" pitchFamily="34" charset="-122"/>
                <a:cs typeface="Arial" pitchFamily="34" charset="-120"/>
              </a:rPr>
              <a:t>: MSc Public Health and Social Care in Practice</a:t>
            </a:r>
            <a:endParaRPr lang="en-US" sz="1400" b="1" dirty="0"/>
          </a:p>
          <a:p>
            <a:pPr marL="0" indent="0" algn="just">
              <a:lnSpc>
                <a:spcPct val="150000"/>
              </a:lnSpc>
              <a:buNone/>
            </a:pPr>
            <a:r>
              <a:rPr lang="en-US" sz="1400" b="1" dirty="0">
                <a:solidFill>
                  <a:srgbClr val="1A1A1A"/>
                </a:solidFill>
                <a:latin typeface="Arial" pitchFamily="34" charset="0"/>
                <a:ea typeface="Arial" pitchFamily="34" charset="-122"/>
                <a:cs typeface="Arial" pitchFamily="34" charset="-120"/>
              </a:rPr>
              <a:t>Module: Social Epidemiology and Public Health Development</a:t>
            </a:r>
            <a:endParaRPr lang="en-US" sz="1400" b="1" dirty="0"/>
          </a:p>
          <a:p>
            <a:pPr marL="0" indent="0" algn="just">
              <a:lnSpc>
                <a:spcPct val="150000"/>
              </a:lnSpc>
              <a:buNone/>
            </a:pPr>
            <a:r>
              <a:rPr lang="en-US" sz="1400" b="1" dirty="0">
                <a:solidFill>
                  <a:srgbClr val="1A1A1A"/>
                </a:solidFill>
                <a:latin typeface="Arial" pitchFamily="34" charset="0"/>
                <a:ea typeface="Arial" pitchFamily="34" charset="-122"/>
                <a:cs typeface="Arial" pitchFamily="34" charset="-120"/>
              </a:rPr>
              <a:t>Module code: LCHS7000</a:t>
            </a:r>
            <a:endParaRPr lang="en-US" sz="1400" b="1" dirty="0"/>
          </a:p>
          <a:p>
            <a:pPr marL="0" indent="0" algn="just">
              <a:lnSpc>
                <a:spcPct val="150000"/>
              </a:lnSpc>
              <a:buNone/>
            </a:pPr>
            <a:r>
              <a:rPr lang="en-US" sz="1400" b="1" dirty="0">
                <a:solidFill>
                  <a:srgbClr val="1A1A1A"/>
                </a:solidFill>
                <a:latin typeface="Arial" pitchFamily="34" charset="0"/>
                <a:ea typeface="Arial" pitchFamily="34" charset="-122"/>
                <a:cs typeface="Arial" pitchFamily="34" charset="-120"/>
              </a:rPr>
              <a:t>Lecturer: </a:t>
            </a:r>
            <a:r>
              <a:rPr lang="en-US" sz="1400" b="1" dirty="0" err="1">
                <a:solidFill>
                  <a:srgbClr val="1A1A1A"/>
                </a:solidFill>
                <a:latin typeface="Arial" pitchFamily="34" charset="0"/>
                <a:ea typeface="Arial" pitchFamily="34" charset="-122"/>
                <a:cs typeface="Arial" pitchFamily="34" charset="-120"/>
              </a:rPr>
              <a:t>Dr</a:t>
            </a:r>
            <a:r>
              <a:rPr lang="en-GB" sz="1400" b="1" dirty="0">
                <a:solidFill>
                  <a:srgbClr val="1A1A1A"/>
                </a:solidFill>
                <a:latin typeface="Arial" pitchFamily="34" charset="0"/>
                <a:ea typeface="Arial" pitchFamily="34" charset="-122"/>
                <a:cs typeface="Arial" pitchFamily="34" charset="-120"/>
              </a:rPr>
              <a:t>.</a:t>
            </a:r>
            <a:r>
              <a:rPr lang="en-US" sz="1400" b="1" dirty="0">
                <a:solidFill>
                  <a:srgbClr val="1A1A1A"/>
                </a:solidFill>
                <a:latin typeface="Arial" pitchFamily="34" charset="0"/>
                <a:ea typeface="Arial" pitchFamily="34" charset="-122"/>
                <a:cs typeface="Arial" pitchFamily="34" charset="-120"/>
              </a:rPr>
              <a:t> </a:t>
            </a:r>
            <a:r>
              <a:rPr lang="en-US" sz="1400" b="1" dirty="0" err="1">
                <a:solidFill>
                  <a:srgbClr val="1A1A1A"/>
                </a:solidFill>
                <a:latin typeface="Arial" pitchFamily="34" charset="0"/>
                <a:ea typeface="Arial" pitchFamily="34" charset="-122"/>
                <a:cs typeface="Arial" pitchFamily="34" charset="-120"/>
              </a:rPr>
              <a:t>Itse</a:t>
            </a:r>
            <a:r>
              <a:rPr lang="en-US" sz="1400" b="1" dirty="0">
                <a:solidFill>
                  <a:srgbClr val="1A1A1A"/>
                </a:solidFill>
                <a:latin typeface="Arial" pitchFamily="34" charset="0"/>
                <a:ea typeface="Arial" pitchFamily="34" charset="-122"/>
                <a:cs typeface="Arial" pitchFamily="34" charset="-120"/>
              </a:rPr>
              <a:t> </a:t>
            </a:r>
            <a:r>
              <a:rPr lang="en-US" sz="1400" b="1" dirty="0" err="1">
                <a:solidFill>
                  <a:srgbClr val="1A1A1A"/>
                </a:solidFill>
                <a:latin typeface="Arial" pitchFamily="34" charset="0"/>
                <a:ea typeface="Arial" pitchFamily="34" charset="-122"/>
                <a:cs typeface="Arial" pitchFamily="34" charset="-120"/>
              </a:rPr>
              <a:t>Olaoye</a:t>
            </a:r>
            <a:endParaRPr lang="en-US" sz="1400" b="1" dirty="0"/>
          </a:p>
        </p:txBody>
      </p:sp>
      <p:sp>
        <p:nvSpPr>
          <p:cNvPr id="12" name="Text 9"/>
          <p:cNvSpPr/>
          <p:nvPr/>
        </p:nvSpPr>
        <p:spPr>
          <a:xfrm>
            <a:off x="11631168" y="6665976"/>
            <a:ext cx="228600" cy="109728"/>
          </a:xfrm>
          <a:prstGeom prst="rect">
            <a:avLst/>
          </a:prstGeom>
          <a:noFill/>
          <a:ln/>
        </p:spPr>
        <p:txBody>
          <a:bodyPr wrap="square" lIns="0" tIns="0" rIns="0" bIns="0" rtlCol="0" anchor="ctr"/>
          <a:lstStyle/>
          <a:p>
            <a:pPr marL="0" indent="0" algn="r">
              <a:buNone/>
            </a:pPr>
            <a:r>
              <a:rPr lang="en-US" sz="650" dirty="0">
                <a:solidFill>
                  <a:srgbClr val="FFFFFF"/>
                </a:solidFill>
                <a:latin typeface="Arial" pitchFamily="34" charset="0"/>
                <a:ea typeface="Arial" pitchFamily="34" charset="-122"/>
                <a:cs typeface="Arial" pitchFamily="34" charset="-120"/>
              </a:rPr>
              <a:t>1</a:t>
            </a:r>
            <a:endParaRPr lang="en-US" sz="6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210312"/>
          </a:xfrm>
          <a:prstGeom prst="rect">
            <a:avLst/>
          </a:prstGeom>
          <a:solidFill>
            <a:srgbClr val="0F766E"/>
          </a:solidFill>
          <a:ln w="12700">
            <a:solidFill>
              <a:srgbClr val="0F766E"/>
            </a:solidFill>
            <a:prstDash val="solid"/>
          </a:ln>
        </p:spPr>
      </p:sp>
      <p:sp>
        <p:nvSpPr>
          <p:cNvPr id="3" name="Shape 1"/>
          <p:cNvSpPr/>
          <p:nvPr/>
        </p:nvSpPr>
        <p:spPr>
          <a:xfrm>
            <a:off x="0" y="6629400"/>
            <a:ext cx="12191695" cy="228600"/>
          </a:xfrm>
          <a:prstGeom prst="rect">
            <a:avLst/>
          </a:prstGeom>
          <a:solidFill>
            <a:srgbClr val="12334D"/>
          </a:solidFill>
          <a:ln w="12700">
            <a:solidFill>
              <a:srgbClr val="12334D"/>
            </a:solidFill>
            <a:prstDash val="solid"/>
          </a:ln>
        </p:spPr>
      </p:sp>
      <p:sp>
        <p:nvSpPr>
          <p:cNvPr id="5" name="Text 3"/>
          <p:cNvSpPr/>
          <p:nvPr/>
        </p:nvSpPr>
        <p:spPr>
          <a:xfrm>
            <a:off x="530352" y="621792"/>
            <a:ext cx="6675120" cy="548640"/>
          </a:xfrm>
          <a:prstGeom prst="rect">
            <a:avLst/>
          </a:prstGeom>
          <a:noFill/>
          <a:ln/>
        </p:spPr>
        <p:txBody>
          <a:bodyPr wrap="square" lIns="254" tIns="254" rIns="254" bIns="254" rtlCol="0" anchor="ctr"/>
          <a:lstStyle/>
          <a:p>
            <a:pPr marL="0" indent="0">
              <a:buNone/>
            </a:pPr>
            <a:r>
              <a:rPr lang="en-US" sz="3100" b="1" dirty="0">
                <a:solidFill>
                  <a:srgbClr val="12334D"/>
                </a:solidFill>
                <a:latin typeface="Arial" pitchFamily="34" charset="0"/>
                <a:ea typeface="Arial" pitchFamily="34" charset="-122"/>
                <a:cs typeface="Arial" pitchFamily="34" charset="-120"/>
              </a:rPr>
              <a:t>Physiological Benefits</a:t>
            </a:r>
            <a:endParaRPr lang="en-US" sz="3100" dirty="0"/>
          </a:p>
        </p:txBody>
      </p:sp>
      <p:sp>
        <p:nvSpPr>
          <p:cNvPr id="6" name="Text 4"/>
          <p:cNvSpPr/>
          <p:nvPr/>
        </p:nvSpPr>
        <p:spPr>
          <a:xfrm>
            <a:off x="548640" y="1170432"/>
            <a:ext cx="6583680" cy="320040"/>
          </a:xfrm>
          <a:prstGeom prst="rect">
            <a:avLst/>
          </a:prstGeom>
          <a:noFill/>
          <a:ln/>
        </p:spPr>
        <p:txBody>
          <a:bodyPr wrap="square" lIns="0" tIns="0" rIns="0" bIns="0" rtlCol="0" anchor="ctr"/>
          <a:lstStyle/>
          <a:p>
            <a:r>
              <a:rPr lang="en-US" sz="1450" dirty="0">
                <a:solidFill>
                  <a:srgbClr val="585858"/>
                </a:solidFill>
                <a:latin typeface="Arial" pitchFamily="34" charset="0"/>
                <a:ea typeface="Arial" pitchFamily="34" charset="-122"/>
                <a:cs typeface="Arial" pitchFamily="34" charset="-120"/>
              </a:rPr>
              <a:t>What does the body do when digital use is in balance?</a:t>
            </a:r>
            <a:endParaRPr lang="en-US" sz="1450" dirty="0"/>
          </a:p>
        </p:txBody>
      </p:sp>
      <p:pic>
        <p:nvPicPr>
          <p:cNvPr id="7" name="Image 0" descr="/mnt/data/img_sleep_phone.png"/>
          <p:cNvPicPr>
            <a:picLocks noChangeAspect="1"/>
          </p:cNvPicPr>
          <p:nvPr/>
        </p:nvPicPr>
        <p:blipFill>
          <a:blip r:embed="rId3"/>
          <a:srcRect l="10000" t="1000" r="46928" b="4000"/>
          <a:stretch/>
        </p:blipFill>
        <p:spPr>
          <a:xfrm>
            <a:off x="7726680" y="621792"/>
            <a:ext cx="3913632" cy="5394960"/>
          </a:xfrm>
          <a:prstGeom prst="rect">
            <a:avLst/>
          </a:prstGeom>
        </p:spPr>
      </p:pic>
      <p:sp>
        <p:nvSpPr>
          <p:cNvPr id="8" name="Text 5"/>
          <p:cNvSpPr/>
          <p:nvPr/>
        </p:nvSpPr>
        <p:spPr>
          <a:xfrm>
            <a:off x="7818120" y="5806440"/>
            <a:ext cx="3822192" cy="128016"/>
          </a:xfrm>
          <a:prstGeom prst="rect">
            <a:avLst/>
          </a:prstGeom>
          <a:noFill/>
          <a:ln/>
        </p:spPr>
        <p:txBody>
          <a:bodyPr wrap="square" lIns="0" tIns="0" rIns="0" bIns="0" rtlCol="0" anchor="ctr"/>
          <a:lstStyle/>
          <a:p>
            <a:pPr marL="0" indent="0">
              <a:buNone/>
            </a:pPr>
            <a:r>
              <a:rPr lang="en-US" sz="550" dirty="0">
                <a:solidFill>
                  <a:srgbClr val="FFFFFF"/>
                </a:solidFill>
                <a:latin typeface="Arial" pitchFamily="34" charset="0"/>
                <a:ea typeface="Arial" pitchFamily="34" charset="-122"/>
                <a:cs typeface="Arial" pitchFamily="34" charset="-120"/>
              </a:rPr>
              <a:t>Image: University of Rhode Island (2018)</a:t>
            </a:r>
            <a:endParaRPr lang="en-US" sz="550" dirty="0"/>
          </a:p>
        </p:txBody>
      </p:sp>
      <p:sp>
        <p:nvSpPr>
          <p:cNvPr id="9" name="Shape 6"/>
          <p:cNvSpPr/>
          <p:nvPr/>
        </p:nvSpPr>
        <p:spPr>
          <a:xfrm>
            <a:off x="621792" y="1600200"/>
            <a:ext cx="2331720" cy="822960"/>
          </a:xfrm>
          <a:prstGeom prst="rect">
            <a:avLst/>
          </a:prstGeom>
          <a:solidFill>
            <a:srgbClr val="FFFFFF">
              <a:alpha val="96000"/>
            </a:srgbClr>
          </a:solidFill>
          <a:ln w="12700">
            <a:solidFill>
              <a:srgbClr val="E8E3DA">
                <a:alpha val="80000"/>
              </a:srgbClr>
            </a:solidFill>
            <a:prstDash val="solid"/>
          </a:ln>
        </p:spPr>
      </p:sp>
      <p:sp>
        <p:nvSpPr>
          <p:cNvPr id="10" name="Text 7"/>
          <p:cNvSpPr/>
          <p:nvPr/>
        </p:nvSpPr>
        <p:spPr>
          <a:xfrm>
            <a:off x="768096" y="1691640"/>
            <a:ext cx="2039112" cy="274320"/>
          </a:xfrm>
          <a:prstGeom prst="rect">
            <a:avLst/>
          </a:prstGeom>
          <a:noFill/>
          <a:ln/>
        </p:spPr>
        <p:txBody>
          <a:bodyPr wrap="square" lIns="0" tIns="0" rIns="0" bIns="0" rtlCol="0" anchor="ctr"/>
          <a:lstStyle/>
          <a:p>
            <a:pPr marL="0" indent="0">
              <a:buNone/>
            </a:pPr>
            <a:r>
              <a:rPr lang="en-US" sz="2000" b="1" dirty="0">
                <a:solidFill>
                  <a:srgbClr val="0F766E"/>
                </a:solidFill>
                <a:latin typeface="Arial" pitchFamily="34" charset="0"/>
                <a:ea typeface="Arial" pitchFamily="34" charset="-122"/>
                <a:cs typeface="Arial" pitchFamily="34" charset="-120"/>
              </a:rPr>
              <a:t>6h20</a:t>
            </a:r>
            <a:endParaRPr lang="en-US" sz="2000" dirty="0"/>
          </a:p>
        </p:txBody>
      </p:sp>
      <p:sp>
        <p:nvSpPr>
          <p:cNvPr id="11" name="Text 8"/>
          <p:cNvSpPr/>
          <p:nvPr/>
        </p:nvSpPr>
        <p:spPr>
          <a:xfrm>
            <a:off x="768096" y="2029968"/>
            <a:ext cx="2039112" cy="283464"/>
          </a:xfrm>
          <a:prstGeom prst="rect">
            <a:avLst/>
          </a:prstGeom>
          <a:noFill/>
          <a:ln/>
        </p:spPr>
        <p:txBody>
          <a:bodyPr wrap="square" lIns="0" tIns="0" rIns="0" bIns="0" rtlCol="0" anchor="ctr">
            <a:normAutofit lnSpcReduction="10000"/>
          </a:bodyPr>
          <a:lstStyle/>
          <a:p>
            <a:pPr marL="0" indent="0">
              <a:buNone/>
            </a:pPr>
            <a:r>
              <a:rPr lang="en-US" sz="950" dirty="0">
                <a:solidFill>
                  <a:srgbClr val="585858"/>
                </a:solidFill>
                <a:latin typeface="Arial" pitchFamily="34" charset="0"/>
                <a:ea typeface="Arial" pitchFamily="34" charset="-122"/>
                <a:cs typeface="Arial" pitchFamily="34" charset="-120"/>
              </a:rPr>
              <a:t>average daily online time among UK 18–24s in May 2025</a:t>
            </a:r>
            <a:endParaRPr lang="en-US" sz="950" dirty="0"/>
          </a:p>
        </p:txBody>
      </p:sp>
      <p:sp>
        <p:nvSpPr>
          <p:cNvPr id="12" name="Shape 9"/>
          <p:cNvSpPr/>
          <p:nvPr/>
        </p:nvSpPr>
        <p:spPr>
          <a:xfrm>
            <a:off x="3261007" y="1600200"/>
            <a:ext cx="2286000" cy="822960"/>
          </a:xfrm>
          <a:prstGeom prst="rect">
            <a:avLst/>
          </a:prstGeom>
          <a:solidFill>
            <a:srgbClr val="FFFFFF">
              <a:alpha val="96000"/>
            </a:srgbClr>
          </a:solidFill>
          <a:ln w="12700">
            <a:solidFill>
              <a:srgbClr val="E8E3DA">
                <a:alpha val="80000"/>
              </a:srgbClr>
            </a:solidFill>
            <a:prstDash val="solid"/>
          </a:ln>
        </p:spPr>
      </p:sp>
      <p:sp>
        <p:nvSpPr>
          <p:cNvPr id="13" name="Text 10"/>
          <p:cNvSpPr/>
          <p:nvPr/>
        </p:nvSpPr>
        <p:spPr>
          <a:xfrm>
            <a:off x="3407311" y="1691640"/>
            <a:ext cx="1993392" cy="274320"/>
          </a:xfrm>
          <a:prstGeom prst="rect">
            <a:avLst/>
          </a:prstGeom>
          <a:noFill/>
          <a:ln/>
        </p:spPr>
        <p:txBody>
          <a:bodyPr wrap="square" lIns="0" tIns="0" rIns="0" bIns="0" rtlCol="0" anchor="ctr"/>
          <a:lstStyle/>
          <a:p>
            <a:pPr marL="0" indent="0">
              <a:buNone/>
            </a:pPr>
            <a:r>
              <a:rPr lang="en-US" sz="2000" b="1" dirty="0">
                <a:solidFill>
                  <a:srgbClr val="D95D39"/>
                </a:solidFill>
                <a:latin typeface="Arial" pitchFamily="34" charset="0"/>
                <a:ea typeface="Arial" pitchFamily="34" charset="-122"/>
                <a:cs typeface="Arial" pitchFamily="34" charset="-120"/>
              </a:rPr>
              <a:t>48%</a:t>
            </a:r>
            <a:endParaRPr lang="en-US" sz="2000" dirty="0"/>
          </a:p>
        </p:txBody>
      </p:sp>
      <p:sp>
        <p:nvSpPr>
          <p:cNvPr id="14" name="Text 11"/>
          <p:cNvSpPr/>
          <p:nvPr/>
        </p:nvSpPr>
        <p:spPr>
          <a:xfrm>
            <a:off x="3407311" y="2029968"/>
            <a:ext cx="1993392" cy="283464"/>
          </a:xfrm>
          <a:prstGeom prst="rect">
            <a:avLst/>
          </a:prstGeom>
          <a:noFill/>
          <a:ln/>
        </p:spPr>
        <p:txBody>
          <a:bodyPr wrap="square" lIns="0" tIns="0" rIns="0" bIns="0" rtlCol="0" anchor="ctr">
            <a:normAutofit lnSpcReduction="10000"/>
          </a:bodyPr>
          <a:lstStyle/>
          <a:p>
            <a:pPr marL="0" indent="0">
              <a:buNone/>
            </a:pPr>
            <a:r>
              <a:rPr lang="en-US" sz="950" dirty="0">
                <a:solidFill>
                  <a:srgbClr val="585858"/>
                </a:solidFill>
                <a:latin typeface="Arial" pitchFamily="34" charset="0"/>
                <a:ea typeface="Arial" pitchFamily="34" charset="-122"/>
                <a:cs typeface="Arial" pitchFamily="34" charset="-120"/>
              </a:rPr>
              <a:t>of UK 16–24s said they spent too long on social media</a:t>
            </a:r>
            <a:endParaRPr lang="en-US" sz="950" dirty="0"/>
          </a:p>
        </p:txBody>
      </p:sp>
      <p:sp>
        <p:nvSpPr>
          <p:cNvPr id="15" name="Text 12"/>
          <p:cNvSpPr/>
          <p:nvPr/>
        </p:nvSpPr>
        <p:spPr>
          <a:xfrm>
            <a:off x="658368" y="2697480"/>
            <a:ext cx="6583680" cy="2432304"/>
          </a:xfrm>
          <a:prstGeom prst="rect">
            <a:avLst/>
          </a:prstGeom>
          <a:noFill/>
          <a:ln/>
        </p:spPr>
        <p:txBody>
          <a:bodyPr wrap="square" lIns="508" tIns="508" rIns="508" bIns="508" rtlCol="0" anchor="t">
            <a:normAutofit fontScale="70000" lnSpcReduction="20000"/>
          </a:bodyPr>
          <a:lstStyle/>
          <a:p>
            <a:pPr marL="342900" indent="-342900" algn="just">
              <a:lnSpc>
                <a:spcPct val="170000"/>
              </a:lnSpc>
              <a:buFont typeface="Wingdings" panose="05000000000000000000" pitchFamily="2" charset="2"/>
              <a:buChar char="Ø"/>
            </a:pPr>
            <a:r>
              <a:rPr lang="en-US" sz="1850" b="1" dirty="0">
                <a:solidFill>
                  <a:srgbClr val="1A1A1A"/>
                </a:solidFill>
                <a:ea typeface="Arial" pitchFamily="34" charset="-122"/>
                <a:cs typeface="Arial" pitchFamily="34" charset="-120"/>
              </a:rPr>
              <a:t>Better sleep quality: </a:t>
            </a:r>
            <a:r>
              <a:rPr lang="en-US" sz="1850" dirty="0">
                <a:solidFill>
                  <a:srgbClr val="1A1A1A"/>
                </a:solidFill>
                <a:ea typeface="Arial" pitchFamily="34" charset="-122"/>
                <a:cs typeface="Arial" pitchFamily="34" charset="-120"/>
              </a:rPr>
              <a:t>Less late night scrolling means less cognitive arousal, and promotes sleep hygiene.</a:t>
            </a:r>
          </a:p>
          <a:p>
            <a:pPr marL="342900" indent="-342900" algn="just">
              <a:lnSpc>
                <a:spcPct val="170000"/>
              </a:lnSpc>
              <a:buFont typeface="Wingdings" panose="05000000000000000000" pitchFamily="2" charset="2"/>
              <a:buChar char="Ø"/>
            </a:pPr>
            <a:r>
              <a:rPr lang="en-US" sz="1850" b="1" dirty="0">
                <a:solidFill>
                  <a:srgbClr val="1A1A1A"/>
                </a:solidFill>
                <a:ea typeface="Arial" pitchFamily="34" charset="-122"/>
                <a:cs typeface="Arial" pitchFamily="34" charset="-120"/>
              </a:rPr>
              <a:t>Better energy and focus: </a:t>
            </a:r>
            <a:r>
              <a:rPr lang="en-US" sz="1850" dirty="0">
                <a:solidFill>
                  <a:srgbClr val="1A1A1A"/>
                </a:solidFill>
                <a:ea typeface="Arial" pitchFamily="34" charset="-122"/>
                <a:cs typeface="Arial" pitchFamily="34" charset="-120"/>
              </a:rPr>
              <a:t>Sleep recovery helps with day-to-day studying, mood and memory.</a:t>
            </a:r>
          </a:p>
          <a:p>
            <a:pPr marL="342900" indent="-342900" algn="just">
              <a:lnSpc>
                <a:spcPct val="170000"/>
              </a:lnSpc>
              <a:buFont typeface="Wingdings" panose="05000000000000000000" pitchFamily="2" charset="2"/>
              <a:buChar char="Ø"/>
            </a:pPr>
            <a:r>
              <a:rPr lang="en-US" sz="1850" b="1" dirty="0">
                <a:solidFill>
                  <a:srgbClr val="1A1A1A"/>
                </a:solidFill>
                <a:ea typeface="Arial" pitchFamily="34" charset="-122"/>
                <a:cs typeface="Arial" pitchFamily="34" charset="-120"/>
              </a:rPr>
              <a:t>Less physical strain: </a:t>
            </a:r>
            <a:r>
              <a:rPr lang="en-US" sz="1850" dirty="0">
                <a:solidFill>
                  <a:srgbClr val="1A1A1A"/>
                </a:solidFill>
                <a:ea typeface="Arial" pitchFamily="34" charset="-122"/>
                <a:cs typeface="Arial" pitchFamily="34" charset="-120"/>
              </a:rPr>
              <a:t>less long sitting sessions can decrease eye strain, headaches, neck and postural discomfort.</a:t>
            </a:r>
          </a:p>
          <a:p>
            <a:pPr marL="342900" indent="-342900" algn="just">
              <a:lnSpc>
                <a:spcPct val="170000"/>
              </a:lnSpc>
              <a:buFont typeface="Wingdings" panose="05000000000000000000" pitchFamily="2" charset="2"/>
              <a:buChar char="Ø"/>
            </a:pPr>
            <a:r>
              <a:rPr lang="en-US" sz="1850" b="1" dirty="0">
                <a:solidFill>
                  <a:srgbClr val="1A1A1A"/>
                </a:solidFill>
                <a:ea typeface="Arial" pitchFamily="34" charset="-122"/>
                <a:cs typeface="Arial" pitchFamily="34" charset="-120"/>
              </a:rPr>
              <a:t>More active time: </a:t>
            </a:r>
            <a:r>
              <a:rPr lang="en-US" sz="1850" dirty="0">
                <a:solidFill>
                  <a:srgbClr val="1A1A1A"/>
                </a:solidFill>
                <a:ea typeface="Arial" pitchFamily="34" charset="-122"/>
                <a:cs typeface="Arial" pitchFamily="34" charset="-120"/>
              </a:rPr>
              <a:t>screen breaks make room for walking, sport, outdoor study breaks and daily exercise.</a:t>
            </a:r>
            <a:endParaRPr lang="en-US" sz="1850" dirty="0"/>
          </a:p>
        </p:txBody>
      </p:sp>
      <p:sp>
        <p:nvSpPr>
          <p:cNvPr id="16" name="Text 13"/>
          <p:cNvSpPr/>
          <p:nvPr/>
        </p:nvSpPr>
        <p:spPr>
          <a:xfrm>
            <a:off x="658368" y="5276088"/>
            <a:ext cx="5715000" cy="466344"/>
          </a:xfrm>
          <a:prstGeom prst="rect">
            <a:avLst/>
          </a:prstGeom>
          <a:noFill/>
          <a:ln/>
        </p:spPr>
        <p:txBody>
          <a:bodyPr wrap="square" lIns="0" tIns="0" rIns="0" bIns="0" rtlCol="0" anchor="ctr">
            <a:noAutofit/>
          </a:bodyPr>
          <a:lstStyle/>
          <a:p>
            <a:pPr marL="0" indent="0">
              <a:buNone/>
            </a:pPr>
            <a:r>
              <a:rPr lang="en-US" sz="1100" dirty="0" err="1">
                <a:solidFill>
                  <a:srgbClr val="6C6C6C"/>
                </a:solidFill>
                <a:latin typeface="Arial" pitchFamily="34" charset="0"/>
                <a:ea typeface="Arial" pitchFamily="34" charset="-122"/>
                <a:cs typeface="Arial" pitchFamily="34" charset="-120"/>
              </a:rPr>
              <a:t>Ofcom</a:t>
            </a:r>
            <a:r>
              <a:rPr lang="en-US" sz="1100" dirty="0">
                <a:solidFill>
                  <a:srgbClr val="6C6C6C"/>
                </a:solidFill>
                <a:latin typeface="Arial" pitchFamily="34" charset="0"/>
                <a:ea typeface="Arial" pitchFamily="34" charset="-122"/>
                <a:cs typeface="Arial" pitchFamily="34" charset="-120"/>
              </a:rPr>
              <a:t> (2024, 2025); NHS (2024); Olson et al. (2022); Tu et al. (2023); House of Commons Education Committee (2024).</a:t>
            </a:r>
            <a:endParaRPr lang="en-US" sz="1100" dirty="0"/>
          </a:p>
        </p:txBody>
      </p:sp>
      <p:sp>
        <p:nvSpPr>
          <p:cNvPr id="17" name="Text 14"/>
          <p:cNvSpPr/>
          <p:nvPr/>
        </p:nvSpPr>
        <p:spPr>
          <a:xfrm>
            <a:off x="11631168" y="6665976"/>
            <a:ext cx="228600" cy="109728"/>
          </a:xfrm>
          <a:prstGeom prst="rect">
            <a:avLst/>
          </a:prstGeom>
          <a:noFill/>
          <a:ln/>
        </p:spPr>
        <p:txBody>
          <a:bodyPr wrap="square" lIns="0" tIns="0" rIns="0" bIns="0" rtlCol="0" anchor="ctr"/>
          <a:lstStyle/>
          <a:p>
            <a:pPr marL="0" indent="0" algn="r">
              <a:buNone/>
            </a:pPr>
            <a:r>
              <a:rPr lang="en-US" sz="650" dirty="0">
                <a:solidFill>
                  <a:srgbClr val="FFFFFF"/>
                </a:solidFill>
                <a:latin typeface="Arial" pitchFamily="34" charset="0"/>
                <a:ea typeface="Arial" pitchFamily="34" charset="-122"/>
                <a:cs typeface="Arial" pitchFamily="34" charset="-120"/>
              </a:rPr>
              <a:t>2</a:t>
            </a:r>
            <a:endParaRPr lang="en-US" sz="6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210312"/>
          </a:xfrm>
          <a:prstGeom prst="rect">
            <a:avLst/>
          </a:prstGeom>
          <a:solidFill>
            <a:srgbClr val="0F766E"/>
          </a:solidFill>
          <a:ln w="12700">
            <a:solidFill>
              <a:srgbClr val="0F766E"/>
            </a:solidFill>
            <a:prstDash val="solid"/>
          </a:ln>
        </p:spPr>
      </p:sp>
      <p:sp>
        <p:nvSpPr>
          <p:cNvPr id="3" name="Shape 1"/>
          <p:cNvSpPr/>
          <p:nvPr/>
        </p:nvSpPr>
        <p:spPr>
          <a:xfrm>
            <a:off x="0" y="6629400"/>
            <a:ext cx="12191695" cy="228600"/>
          </a:xfrm>
          <a:prstGeom prst="rect">
            <a:avLst/>
          </a:prstGeom>
          <a:solidFill>
            <a:srgbClr val="12334D"/>
          </a:solidFill>
          <a:ln w="12700">
            <a:solidFill>
              <a:srgbClr val="12334D"/>
            </a:solidFill>
            <a:prstDash val="solid"/>
          </a:ln>
        </p:spPr>
      </p:sp>
      <p:sp>
        <p:nvSpPr>
          <p:cNvPr id="5" name="Text 3"/>
          <p:cNvSpPr/>
          <p:nvPr/>
        </p:nvSpPr>
        <p:spPr>
          <a:xfrm>
            <a:off x="530352" y="493776"/>
            <a:ext cx="6675120" cy="548640"/>
          </a:xfrm>
          <a:prstGeom prst="rect">
            <a:avLst/>
          </a:prstGeom>
          <a:noFill/>
          <a:ln/>
        </p:spPr>
        <p:txBody>
          <a:bodyPr wrap="square" lIns="254" tIns="254" rIns="254" bIns="254" rtlCol="0" anchor="ctr"/>
          <a:lstStyle/>
          <a:p>
            <a:pPr marL="0" indent="0">
              <a:buNone/>
            </a:pPr>
            <a:r>
              <a:rPr lang="en-US" sz="3100" b="1" dirty="0">
                <a:solidFill>
                  <a:srgbClr val="12334D"/>
                </a:solidFill>
                <a:latin typeface="Arial" pitchFamily="34" charset="0"/>
                <a:ea typeface="Arial" pitchFamily="34" charset="-122"/>
                <a:cs typeface="Arial" pitchFamily="34" charset="-120"/>
              </a:rPr>
              <a:t>Sociological Benefits</a:t>
            </a:r>
            <a:endParaRPr lang="en-US" sz="3100" dirty="0"/>
          </a:p>
        </p:txBody>
      </p:sp>
      <p:sp>
        <p:nvSpPr>
          <p:cNvPr id="6" name="Text 4"/>
          <p:cNvSpPr/>
          <p:nvPr/>
        </p:nvSpPr>
        <p:spPr>
          <a:xfrm>
            <a:off x="548640" y="1124712"/>
            <a:ext cx="6583680" cy="320040"/>
          </a:xfrm>
          <a:prstGeom prst="rect">
            <a:avLst/>
          </a:prstGeom>
          <a:noFill/>
          <a:ln/>
        </p:spPr>
        <p:txBody>
          <a:bodyPr wrap="square" lIns="0" tIns="0" rIns="0" bIns="0" rtlCol="0" anchor="ctr"/>
          <a:lstStyle/>
          <a:p>
            <a:r>
              <a:rPr lang="en-US" sz="1600" dirty="0">
                <a:solidFill>
                  <a:srgbClr val="585858"/>
                </a:solidFill>
                <a:latin typeface="Arial" pitchFamily="34" charset="0"/>
                <a:ea typeface="Arial" pitchFamily="34" charset="-122"/>
                <a:cs typeface="Arial" pitchFamily="34" charset="-120"/>
              </a:rPr>
              <a:t>Why balancing fosters belonging, participating and safer social life</a:t>
            </a:r>
            <a:endParaRPr lang="en-US" sz="1600" dirty="0"/>
          </a:p>
        </p:txBody>
      </p:sp>
      <p:pic>
        <p:nvPicPr>
          <p:cNvPr id="7" name="Image 0" descr="/mnt/data/img_students_park.png"/>
          <p:cNvPicPr>
            <a:picLocks noChangeAspect="1"/>
          </p:cNvPicPr>
          <p:nvPr/>
        </p:nvPicPr>
        <p:blipFill>
          <a:blip r:embed="rId3"/>
          <a:srcRect l="3000" r="13380"/>
          <a:stretch/>
        </p:blipFill>
        <p:spPr>
          <a:xfrm>
            <a:off x="603504" y="1627632"/>
            <a:ext cx="4828032" cy="4041648"/>
          </a:xfrm>
          <a:prstGeom prst="rect">
            <a:avLst/>
          </a:prstGeom>
        </p:spPr>
      </p:pic>
      <p:sp>
        <p:nvSpPr>
          <p:cNvPr id="8" name="Text 5"/>
          <p:cNvSpPr/>
          <p:nvPr/>
        </p:nvSpPr>
        <p:spPr>
          <a:xfrm>
            <a:off x="649224" y="5458968"/>
            <a:ext cx="4736592" cy="128016"/>
          </a:xfrm>
          <a:prstGeom prst="rect">
            <a:avLst/>
          </a:prstGeom>
          <a:noFill/>
          <a:ln/>
        </p:spPr>
        <p:txBody>
          <a:bodyPr wrap="square" lIns="0" tIns="0" rIns="0" bIns="0" rtlCol="0" anchor="ctr"/>
          <a:lstStyle/>
          <a:p>
            <a:pPr marL="0" indent="0">
              <a:buNone/>
            </a:pPr>
            <a:r>
              <a:rPr lang="en-US" sz="550" dirty="0">
                <a:solidFill>
                  <a:srgbClr val="FFFFFF"/>
                </a:solidFill>
                <a:latin typeface="Arial" pitchFamily="34" charset="0"/>
                <a:ea typeface="Arial" pitchFamily="34" charset="-122"/>
                <a:cs typeface="Arial" pitchFamily="34" charset="-120"/>
              </a:rPr>
              <a:t>Image: LSHTM (2024)</a:t>
            </a:r>
            <a:endParaRPr lang="en-US" sz="550" dirty="0"/>
          </a:p>
        </p:txBody>
      </p:sp>
      <p:sp>
        <p:nvSpPr>
          <p:cNvPr id="9" name="Shape 6"/>
          <p:cNvSpPr/>
          <p:nvPr/>
        </p:nvSpPr>
        <p:spPr>
          <a:xfrm>
            <a:off x="5806440" y="1664208"/>
            <a:ext cx="1234440" cy="310896"/>
          </a:xfrm>
          <a:prstGeom prst="roundRect">
            <a:avLst>
              <a:gd name="adj" fmla="val 17647"/>
            </a:avLst>
          </a:prstGeom>
          <a:solidFill>
            <a:srgbClr val="0F766E"/>
          </a:solidFill>
          <a:ln w="12700">
            <a:solidFill>
              <a:srgbClr val="0F766E"/>
            </a:solidFill>
            <a:prstDash val="solid"/>
          </a:ln>
        </p:spPr>
      </p:sp>
      <p:sp>
        <p:nvSpPr>
          <p:cNvPr id="10" name="Text 7"/>
          <p:cNvSpPr/>
          <p:nvPr/>
        </p:nvSpPr>
        <p:spPr>
          <a:xfrm>
            <a:off x="5879592" y="1728216"/>
            <a:ext cx="1088136" cy="15544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Belonging</a:t>
            </a:r>
            <a:endParaRPr lang="en-US" sz="1050" dirty="0"/>
          </a:p>
        </p:txBody>
      </p:sp>
      <p:sp>
        <p:nvSpPr>
          <p:cNvPr id="11" name="Shape 8"/>
          <p:cNvSpPr/>
          <p:nvPr/>
        </p:nvSpPr>
        <p:spPr>
          <a:xfrm>
            <a:off x="7223760" y="1664208"/>
            <a:ext cx="1417320" cy="310896"/>
          </a:xfrm>
          <a:prstGeom prst="roundRect">
            <a:avLst>
              <a:gd name="adj" fmla="val 17647"/>
            </a:avLst>
          </a:prstGeom>
          <a:solidFill>
            <a:srgbClr val="E58B54"/>
          </a:solidFill>
          <a:ln w="12700">
            <a:solidFill>
              <a:srgbClr val="E58B54"/>
            </a:solidFill>
            <a:prstDash val="solid"/>
          </a:ln>
        </p:spPr>
      </p:sp>
      <p:sp>
        <p:nvSpPr>
          <p:cNvPr id="12" name="Text 9"/>
          <p:cNvSpPr/>
          <p:nvPr/>
        </p:nvSpPr>
        <p:spPr>
          <a:xfrm>
            <a:off x="7296912" y="1728216"/>
            <a:ext cx="1271016" cy="15544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Participation</a:t>
            </a:r>
            <a:endParaRPr lang="en-US" sz="1050" dirty="0"/>
          </a:p>
        </p:txBody>
      </p:sp>
      <p:sp>
        <p:nvSpPr>
          <p:cNvPr id="13" name="Shape 10"/>
          <p:cNvSpPr/>
          <p:nvPr/>
        </p:nvSpPr>
        <p:spPr>
          <a:xfrm>
            <a:off x="8842248" y="1664208"/>
            <a:ext cx="1353312" cy="310896"/>
          </a:xfrm>
          <a:prstGeom prst="roundRect">
            <a:avLst>
              <a:gd name="adj" fmla="val 17647"/>
            </a:avLst>
          </a:prstGeom>
          <a:solidFill>
            <a:srgbClr val="12334D"/>
          </a:solidFill>
          <a:ln w="12700">
            <a:solidFill>
              <a:srgbClr val="12334D"/>
            </a:solidFill>
            <a:prstDash val="solid"/>
          </a:ln>
        </p:spPr>
      </p:sp>
      <p:sp>
        <p:nvSpPr>
          <p:cNvPr id="14" name="Text 11"/>
          <p:cNvSpPr/>
          <p:nvPr/>
        </p:nvSpPr>
        <p:spPr>
          <a:xfrm>
            <a:off x="8915400" y="1728216"/>
            <a:ext cx="1207008" cy="155448"/>
          </a:xfrm>
          <a:prstGeom prst="rect">
            <a:avLst/>
          </a:prstGeom>
          <a:noFill/>
          <a:ln/>
        </p:spPr>
        <p:txBody>
          <a:bodyPr wrap="square" lIns="0" tIns="0" rIns="0" bIns="0" rtlCol="0" anchor="ctr"/>
          <a:lstStyle/>
          <a:p>
            <a:pPr marL="0" indent="0" algn="ctr">
              <a:buNone/>
            </a:pPr>
            <a:r>
              <a:rPr lang="en-US" sz="1050" b="1" dirty="0">
                <a:solidFill>
                  <a:srgbClr val="FFFFFF"/>
                </a:solidFill>
                <a:latin typeface="Arial" pitchFamily="34" charset="0"/>
                <a:ea typeface="Arial" pitchFamily="34" charset="-122"/>
                <a:cs typeface="Arial" pitchFamily="34" charset="-120"/>
              </a:rPr>
              <a:t>Safer culture</a:t>
            </a:r>
            <a:endParaRPr lang="en-US" sz="1050" dirty="0"/>
          </a:p>
        </p:txBody>
      </p:sp>
      <p:sp>
        <p:nvSpPr>
          <p:cNvPr id="15" name="Text 12"/>
          <p:cNvSpPr/>
          <p:nvPr/>
        </p:nvSpPr>
        <p:spPr>
          <a:xfrm>
            <a:off x="5806440" y="2212848"/>
            <a:ext cx="5715000" cy="3456432"/>
          </a:xfrm>
          <a:prstGeom prst="rect">
            <a:avLst/>
          </a:prstGeom>
          <a:noFill/>
          <a:ln/>
        </p:spPr>
        <p:txBody>
          <a:bodyPr wrap="square" lIns="508" tIns="508" rIns="508" bIns="508" rtlCol="0" anchor="t">
            <a:noAutofit/>
          </a:bodyPr>
          <a:lstStyle/>
          <a:p>
            <a:pPr marL="342900" indent="-342900" algn="just">
              <a:lnSpc>
                <a:spcPct val="170000"/>
              </a:lnSpc>
              <a:buFont typeface="Wingdings" panose="05000000000000000000" pitchFamily="2" charset="2"/>
              <a:buChar char="q"/>
            </a:pPr>
            <a:r>
              <a:rPr lang="en-US" sz="1600" dirty="0">
                <a:solidFill>
                  <a:srgbClr val="1A1A1A"/>
                </a:solidFill>
                <a:ea typeface="Arial" pitchFamily="34" charset="-122"/>
                <a:cs typeface="Arial" pitchFamily="34" charset="-120"/>
              </a:rPr>
              <a:t>Group sessions without phones promote eye contact, active listening and trust among pupils.</a:t>
            </a:r>
          </a:p>
          <a:p>
            <a:pPr marL="342900" indent="-342900" algn="just">
              <a:lnSpc>
                <a:spcPct val="170000"/>
              </a:lnSpc>
              <a:buFont typeface="Wingdings" panose="05000000000000000000" pitchFamily="2" charset="2"/>
              <a:buChar char="q"/>
            </a:pPr>
            <a:r>
              <a:rPr lang="en-US" sz="1600" dirty="0">
                <a:solidFill>
                  <a:srgbClr val="1A1A1A"/>
                </a:solidFill>
                <a:ea typeface="Arial" pitchFamily="34" charset="-122"/>
                <a:cs typeface="Arial" pitchFamily="34" charset="-120"/>
              </a:rPr>
              <a:t>Being able to do activities instead when offline can lessen passive comparison and help foster healthy peer norms.</a:t>
            </a:r>
          </a:p>
          <a:p>
            <a:pPr marL="342900" indent="-342900" algn="just">
              <a:lnSpc>
                <a:spcPct val="170000"/>
              </a:lnSpc>
              <a:buFont typeface="Wingdings" panose="05000000000000000000" pitchFamily="2" charset="2"/>
              <a:buChar char="q"/>
            </a:pPr>
            <a:r>
              <a:rPr lang="en-US" sz="1600" dirty="0">
                <a:solidFill>
                  <a:srgbClr val="1A1A1A"/>
                </a:solidFill>
                <a:ea typeface="Arial" pitchFamily="34" charset="-122"/>
                <a:cs typeface="Arial" pitchFamily="34" charset="-120"/>
              </a:rPr>
              <a:t>Pledges to digital boundaries make the transformation collective, not solitary or punitive.</a:t>
            </a:r>
          </a:p>
          <a:p>
            <a:pPr marL="342900" indent="-342900" algn="just">
              <a:lnSpc>
                <a:spcPct val="170000"/>
              </a:lnSpc>
              <a:buFont typeface="Wingdings" panose="05000000000000000000" pitchFamily="2" charset="2"/>
              <a:buChar char="q"/>
            </a:pPr>
            <a:r>
              <a:rPr lang="en-US" sz="1600" dirty="0">
                <a:solidFill>
                  <a:srgbClr val="1A1A1A"/>
                </a:solidFill>
                <a:ea typeface="Arial" pitchFamily="34" charset="-122"/>
                <a:cs typeface="Arial" pitchFamily="34" charset="-120"/>
              </a:rPr>
              <a:t>More face-to-face time can improve support networks for students who feel isolated in a big metropolis.</a:t>
            </a:r>
            <a:endParaRPr lang="en-US" sz="1600" dirty="0"/>
          </a:p>
        </p:txBody>
      </p:sp>
      <p:sp>
        <p:nvSpPr>
          <p:cNvPr id="17" name="Text 14"/>
          <p:cNvSpPr/>
          <p:nvPr/>
        </p:nvSpPr>
        <p:spPr>
          <a:xfrm>
            <a:off x="708660" y="6071616"/>
            <a:ext cx="11151108" cy="237744"/>
          </a:xfrm>
          <a:prstGeom prst="rect">
            <a:avLst/>
          </a:prstGeom>
          <a:noFill/>
          <a:ln/>
        </p:spPr>
        <p:txBody>
          <a:bodyPr wrap="square" lIns="0" tIns="0" rIns="0" bIns="0" rtlCol="0" anchor="ctr">
            <a:normAutofit/>
          </a:bodyPr>
          <a:lstStyle/>
          <a:p>
            <a:pPr marL="0" indent="0">
              <a:buNone/>
            </a:pPr>
            <a:r>
              <a:rPr lang="en-US" sz="1400" dirty="0">
                <a:solidFill>
                  <a:srgbClr val="6C6C6C"/>
                </a:solidFill>
                <a:latin typeface="Arial" pitchFamily="34" charset="0"/>
                <a:ea typeface="Arial" pitchFamily="34" charset="-122"/>
                <a:cs typeface="Arial" pitchFamily="34" charset="-120"/>
              </a:rPr>
              <a:t>HO Regional Office for Europe (2024); Plackett et al. (2023); What Works Centre for Wellbeing (2023); Mental Health Foundation (2023).</a:t>
            </a:r>
            <a:endParaRPr lang="en-US" sz="1400" dirty="0"/>
          </a:p>
        </p:txBody>
      </p:sp>
      <p:sp>
        <p:nvSpPr>
          <p:cNvPr id="18" name="Text 15"/>
          <p:cNvSpPr/>
          <p:nvPr/>
        </p:nvSpPr>
        <p:spPr>
          <a:xfrm>
            <a:off x="11631168" y="6665976"/>
            <a:ext cx="228600" cy="109728"/>
          </a:xfrm>
          <a:prstGeom prst="rect">
            <a:avLst/>
          </a:prstGeom>
          <a:noFill/>
          <a:ln/>
        </p:spPr>
        <p:txBody>
          <a:bodyPr wrap="square" lIns="0" tIns="0" rIns="0" bIns="0" rtlCol="0" anchor="ctr"/>
          <a:lstStyle/>
          <a:p>
            <a:pPr marL="0" indent="0" algn="r">
              <a:buNone/>
            </a:pPr>
            <a:r>
              <a:rPr lang="en-US" sz="650" dirty="0">
                <a:solidFill>
                  <a:srgbClr val="FFFFFF"/>
                </a:solidFill>
                <a:latin typeface="Arial" pitchFamily="34" charset="0"/>
                <a:ea typeface="Arial" pitchFamily="34" charset="-122"/>
                <a:cs typeface="Arial" pitchFamily="34" charset="-120"/>
              </a:rPr>
              <a:t>3</a:t>
            </a:r>
            <a:endParaRPr lang="en-US" sz="6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210312"/>
          </a:xfrm>
          <a:prstGeom prst="rect">
            <a:avLst/>
          </a:prstGeom>
          <a:solidFill>
            <a:srgbClr val="0F766E"/>
          </a:solidFill>
          <a:ln w="12700">
            <a:solidFill>
              <a:srgbClr val="0F766E"/>
            </a:solidFill>
            <a:prstDash val="solid"/>
          </a:ln>
        </p:spPr>
      </p:sp>
      <p:sp>
        <p:nvSpPr>
          <p:cNvPr id="3" name="Shape 1"/>
          <p:cNvSpPr/>
          <p:nvPr/>
        </p:nvSpPr>
        <p:spPr>
          <a:xfrm>
            <a:off x="0" y="6629400"/>
            <a:ext cx="12191695" cy="228600"/>
          </a:xfrm>
          <a:prstGeom prst="rect">
            <a:avLst/>
          </a:prstGeom>
          <a:solidFill>
            <a:srgbClr val="12334D"/>
          </a:solidFill>
          <a:ln w="12700">
            <a:solidFill>
              <a:srgbClr val="12334D"/>
            </a:solidFill>
            <a:prstDash val="solid"/>
          </a:ln>
        </p:spPr>
      </p:sp>
      <p:sp>
        <p:nvSpPr>
          <p:cNvPr id="5" name="Text 3"/>
          <p:cNvSpPr/>
          <p:nvPr/>
        </p:nvSpPr>
        <p:spPr>
          <a:xfrm>
            <a:off x="530352" y="786384"/>
            <a:ext cx="6675120" cy="548640"/>
          </a:xfrm>
          <a:prstGeom prst="rect">
            <a:avLst/>
          </a:prstGeom>
          <a:noFill/>
          <a:ln/>
        </p:spPr>
        <p:txBody>
          <a:bodyPr wrap="square" lIns="254" tIns="254" rIns="254" bIns="254" rtlCol="0" anchor="ctr"/>
          <a:lstStyle/>
          <a:p>
            <a:pPr marL="0" indent="0">
              <a:buNone/>
            </a:pPr>
            <a:r>
              <a:rPr lang="en-US" sz="3100" b="1" dirty="0">
                <a:solidFill>
                  <a:srgbClr val="12334D"/>
                </a:solidFill>
                <a:latin typeface="Arial" pitchFamily="34" charset="0"/>
                <a:ea typeface="Arial" pitchFamily="34" charset="-122"/>
                <a:cs typeface="Arial" pitchFamily="34" charset="-120"/>
              </a:rPr>
              <a:t>Psychological Benefits</a:t>
            </a:r>
            <a:endParaRPr lang="en-US" sz="3100" dirty="0"/>
          </a:p>
        </p:txBody>
      </p:sp>
      <p:sp>
        <p:nvSpPr>
          <p:cNvPr id="6" name="Text 4"/>
          <p:cNvSpPr/>
          <p:nvPr/>
        </p:nvSpPr>
        <p:spPr>
          <a:xfrm>
            <a:off x="548640" y="1581912"/>
            <a:ext cx="6583680" cy="320040"/>
          </a:xfrm>
          <a:prstGeom prst="rect">
            <a:avLst/>
          </a:prstGeom>
          <a:noFill/>
          <a:ln/>
        </p:spPr>
        <p:txBody>
          <a:bodyPr wrap="square" lIns="0" tIns="0" rIns="0" bIns="0" rtlCol="0" anchor="ctr"/>
          <a:lstStyle/>
          <a:p>
            <a:r>
              <a:rPr lang="en-US" dirty="0">
                <a:solidFill>
                  <a:srgbClr val="585858"/>
                </a:solidFill>
                <a:latin typeface="Arial" pitchFamily="34" charset="0"/>
                <a:ea typeface="Arial" pitchFamily="34" charset="-122"/>
                <a:cs typeface="Arial" pitchFamily="34" charset="-120"/>
              </a:rPr>
              <a:t>Balanced use keeps focus, mood and self-control</a:t>
            </a:r>
            <a:endParaRPr lang="en-US" dirty="0"/>
          </a:p>
        </p:txBody>
      </p:sp>
      <p:pic>
        <p:nvPicPr>
          <p:cNvPr id="7" name="Image 0" descr="/mnt/data/img_mindfulness.png"/>
          <p:cNvPicPr>
            <a:picLocks noChangeAspect="1"/>
          </p:cNvPicPr>
          <p:nvPr/>
        </p:nvPicPr>
        <p:blipFill>
          <a:blip r:embed="rId3"/>
          <a:srcRect l="5000" r="50492"/>
          <a:stretch/>
        </p:blipFill>
        <p:spPr>
          <a:xfrm>
            <a:off x="7498080" y="960120"/>
            <a:ext cx="4160520" cy="4892040"/>
          </a:xfrm>
          <a:prstGeom prst="rect">
            <a:avLst/>
          </a:prstGeom>
        </p:spPr>
      </p:pic>
      <p:sp>
        <p:nvSpPr>
          <p:cNvPr id="8" name="Text 5"/>
          <p:cNvSpPr/>
          <p:nvPr/>
        </p:nvSpPr>
        <p:spPr>
          <a:xfrm>
            <a:off x="7543800" y="5641848"/>
            <a:ext cx="4069080" cy="128016"/>
          </a:xfrm>
          <a:prstGeom prst="rect">
            <a:avLst/>
          </a:prstGeom>
          <a:noFill/>
          <a:ln/>
        </p:spPr>
        <p:txBody>
          <a:bodyPr wrap="square" lIns="0" tIns="0" rIns="0" bIns="0" rtlCol="0" anchor="ctr"/>
          <a:lstStyle/>
          <a:p>
            <a:pPr marL="0" indent="0">
              <a:buNone/>
            </a:pPr>
            <a:r>
              <a:rPr lang="en-US" sz="550" dirty="0">
                <a:solidFill>
                  <a:srgbClr val="FFFFFF"/>
                </a:solidFill>
                <a:latin typeface="Arial" pitchFamily="34" charset="0"/>
                <a:ea typeface="Arial" pitchFamily="34" charset="-122"/>
                <a:cs typeface="Arial" pitchFamily="34" charset="-120"/>
              </a:rPr>
              <a:t>Image: UC San Diego (n.d.)</a:t>
            </a:r>
            <a:endParaRPr lang="en-US" sz="550" dirty="0"/>
          </a:p>
        </p:txBody>
      </p:sp>
      <p:sp>
        <p:nvSpPr>
          <p:cNvPr id="9" name="Text 6"/>
          <p:cNvSpPr/>
          <p:nvPr/>
        </p:nvSpPr>
        <p:spPr>
          <a:xfrm>
            <a:off x="548640" y="2052402"/>
            <a:ext cx="6382512" cy="3823894"/>
          </a:xfrm>
          <a:prstGeom prst="rect">
            <a:avLst/>
          </a:prstGeom>
          <a:noFill/>
          <a:ln/>
        </p:spPr>
        <p:txBody>
          <a:bodyPr wrap="square" lIns="508" tIns="508" rIns="508" bIns="508" rtlCol="0" anchor="t">
            <a:noAutofit/>
          </a:bodyPr>
          <a:lstStyle/>
          <a:p>
            <a:pPr marL="342900" indent="-342900" algn="just">
              <a:lnSpc>
                <a:spcPct val="150000"/>
              </a:lnSpc>
              <a:buFont typeface="Wingdings" panose="05000000000000000000" pitchFamily="2" charset="2"/>
              <a:buChar char="ü"/>
            </a:pPr>
            <a:r>
              <a:rPr lang="en-US" b="1" dirty="0">
                <a:solidFill>
                  <a:srgbClr val="1A1A1A"/>
                </a:solidFill>
                <a:latin typeface="Arial" pitchFamily="34" charset="0"/>
                <a:ea typeface="Arial" pitchFamily="34" charset="-122"/>
                <a:cs typeface="Arial" pitchFamily="34" charset="-120"/>
              </a:rPr>
              <a:t>Less anxiety and rumination</a:t>
            </a:r>
            <a:r>
              <a:rPr lang="en-US" dirty="0">
                <a:solidFill>
                  <a:srgbClr val="1A1A1A"/>
                </a:solidFill>
                <a:latin typeface="Arial" pitchFamily="34" charset="0"/>
                <a:ea typeface="Arial" pitchFamily="34" charset="-122"/>
                <a:cs typeface="Arial" pitchFamily="34" charset="-120"/>
              </a:rPr>
              <a:t>: scheduled breaks mean less constant alerting, less </a:t>
            </a:r>
            <a:r>
              <a:rPr lang="en-US" dirty="0" err="1">
                <a:solidFill>
                  <a:srgbClr val="1A1A1A"/>
                </a:solidFill>
                <a:latin typeface="Arial" pitchFamily="34" charset="0"/>
                <a:ea typeface="Arial" pitchFamily="34" charset="-122"/>
                <a:cs typeface="Arial" pitchFamily="34" charset="-120"/>
              </a:rPr>
              <a:t>doomscrolling</a:t>
            </a:r>
            <a:r>
              <a:rPr lang="en-US" dirty="0">
                <a:solidFill>
                  <a:srgbClr val="1A1A1A"/>
                </a:solidFill>
                <a:latin typeface="Arial" pitchFamily="34" charset="0"/>
                <a:ea typeface="Arial" pitchFamily="34" charset="-122"/>
                <a:cs typeface="Arial" pitchFamily="34" charset="-120"/>
              </a:rPr>
              <a:t>, and less fear of losing out.</a:t>
            </a:r>
          </a:p>
          <a:p>
            <a:pPr marL="342900" indent="-342900" algn="just">
              <a:lnSpc>
                <a:spcPct val="150000"/>
              </a:lnSpc>
              <a:buFont typeface="Wingdings" panose="05000000000000000000" pitchFamily="2" charset="2"/>
              <a:buChar char="ü"/>
            </a:pPr>
            <a:r>
              <a:rPr lang="en-US" b="1" dirty="0">
                <a:solidFill>
                  <a:srgbClr val="1A1A1A"/>
                </a:solidFill>
                <a:latin typeface="Arial" pitchFamily="34" charset="0"/>
                <a:ea typeface="Arial" pitchFamily="34" charset="-122"/>
                <a:cs typeface="Arial" pitchFamily="34" charset="-120"/>
              </a:rPr>
              <a:t>Better mood regulation</a:t>
            </a:r>
            <a:r>
              <a:rPr lang="en-US" dirty="0">
                <a:solidFill>
                  <a:srgbClr val="1A1A1A"/>
                </a:solidFill>
                <a:latin typeface="Arial" pitchFamily="34" charset="0"/>
                <a:ea typeface="Arial" pitchFamily="34" charset="-122"/>
                <a:cs typeface="Arial" pitchFamily="34" charset="-120"/>
              </a:rPr>
              <a:t>: Students learn to cope without reaching for the phone immediately.</a:t>
            </a:r>
          </a:p>
          <a:p>
            <a:pPr marL="342900" indent="-342900" algn="just">
              <a:lnSpc>
                <a:spcPct val="150000"/>
              </a:lnSpc>
              <a:buFont typeface="Wingdings" panose="05000000000000000000" pitchFamily="2" charset="2"/>
              <a:buChar char="ü"/>
            </a:pPr>
            <a:r>
              <a:rPr lang="en-US" b="1" dirty="0">
                <a:solidFill>
                  <a:srgbClr val="1A1A1A"/>
                </a:solidFill>
                <a:latin typeface="Arial" pitchFamily="34" charset="0"/>
                <a:ea typeface="Arial" pitchFamily="34" charset="-122"/>
                <a:cs typeface="Arial" pitchFamily="34" charset="-120"/>
              </a:rPr>
              <a:t>Greater focus</a:t>
            </a:r>
            <a:r>
              <a:rPr lang="en-US" dirty="0">
                <a:solidFill>
                  <a:srgbClr val="1A1A1A"/>
                </a:solidFill>
                <a:latin typeface="Arial" pitchFamily="34" charset="0"/>
                <a:ea typeface="Arial" pitchFamily="34" charset="-122"/>
                <a:cs typeface="Arial" pitchFamily="34" charset="-120"/>
              </a:rPr>
              <a:t>: fewer interruptions = protection of intense study, reading and contemplative thought</a:t>
            </a:r>
          </a:p>
          <a:p>
            <a:pPr marL="342900" indent="-342900" algn="just">
              <a:lnSpc>
                <a:spcPct val="150000"/>
              </a:lnSpc>
              <a:buFont typeface="Wingdings" panose="05000000000000000000" pitchFamily="2" charset="2"/>
              <a:buChar char="ü"/>
            </a:pPr>
            <a:r>
              <a:rPr lang="en-US" b="1" dirty="0">
                <a:solidFill>
                  <a:srgbClr val="1A1A1A"/>
                </a:solidFill>
                <a:latin typeface="Arial" pitchFamily="34" charset="0"/>
                <a:ea typeface="Arial" pitchFamily="34" charset="-122"/>
                <a:cs typeface="Arial" pitchFamily="34" charset="-120"/>
              </a:rPr>
              <a:t>Healthier self-image</a:t>
            </a:r>
            <a:r>
              <a:rPr lang="en-US" dirty="0">
                <a:solidFill>
                  <a:srgbClr val="1A1A1A"/>
                </a:solidFill>
                <a:latin typeface="Arial" pitchFamily="34" charset="0"/>
                <a:ea typeface="Arial" pitchFamily="34" charset="-122"/>
                <a:cs typeface="Arial" pitchFamily="34" charset="-120"/>
              </a:rPr>
              <a:t>: less comparison-oriented social media can boost self-esteem and life satisfaction.</a:t>
            </a:r>
            <a:endParaRPr lang="en-US" dirty="0"/>
          </a:p>
        </p:txBody>
      </p:sp>
      <p:sp>
        <p:nvSpPr>
          <p:cNvPr id="12" name="Text 9"/>
          <p:cNvSpPr/>
          <p:nvPr/>
        </p:nvSpPr>
        <p:spPr>
          <a:xfrm>
            <a:off x="548640" y="6103620"/>
            <a:ext cx="10958978" cy="393192"/>
          </a:xfrm>
          <a:prstGeom prst="rect">
            <a:avLst/>
          </a:prstGeom>
          <a:noFill/>
          <a:ln/>
        </p:spPr>
        <p:txBody>
          <a:bodyPr wrap="square" lIns="0" tIns="0" rIns="0" bIns="0" rtlCol="0" anchor="ctr">
            <a:noAutofit/>
          </a:bodyPr>
          <a:lstStyle/>
          <a:p>
            <a:pPr marL="0" indent="0">
              <a:buNone/>
            </a:pPr>
            <a:r>
              <a:rPr lang="en-US" sz="1600" dirty="0">
                <a:solidFill>
                  <a:srgbClr val="6C6C6C"/>
                </a:solidFill>
                <a:latin typeface="Arial" pitchFamily="34" charset="0"/>
                <a:ea typeface="Arial" pitchFamily="34" charset="-122"/>
                <a:cs typeface="Arial" pitchFamily="34" charset="-120"/>
              </a:rPr>
              <a:t>Calvert et al. (2025); Ramadhan et al. (2024); Plackett et al. (2023); WHO Regional Office for Europe (2024).</a:t>
            </a:r>
            <a:endParaRPr lang="en-US" sz="1600" dirty="0"/>
          </a:p>
        </p:txBody>
      </p:sp>
      <p:sp>
        <p:nvSpPr>
          <p:cNvPr id="13" name="Text 10"/>
          <p:cNvSpPr/>
          <p:nvPr/>
        </p:nvSpPr>
        <p:spPr>
          <a:xfrm>
            <a:off x="11631168" y="6665976"/>
            <a:ext cx="228600" cy="109728"/>
          </a:xfrm>
          <a:prstGeom prst="rect">
            <a:avLst/>
          </a:prstGeom>
          <a:noFill/>
          <a:ln/>
        </p:spPr>
        <p:txBody>
          <a:bodyPr wrap="square" lIns="0" tIns="0" rIns="0" bIns="0" rtlCol="0" anchor="ctr"/>
          <a:lstStyle/>
          <a:p>
            <a:pPr marL="0" indent="0" algn="r">
              <a:buNone/>
            </a:pPr>
            <a:r>
              <a:rPr lang="en-US" sz="650" dirty="0">
                <a:solidFill>
                  <a:srgbClr val="FFFFFF"/>
                </a:solidFill>
                <a:latin typeface="Arial" pitchFamily="34" charset="0"/>
                <a:ea typeface="Arial" pitchFamily="34" charset="-122"/>
                <a:cs typeface="Arial" pitchFamily="34" charset="-120"/>
              </a:rPr>
              <a:t>4</a:t>
            </a:r>
            <a:endParaRPr lang="en-US" sz="6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210312"/>
          </a:xfrm>
          <a:prstGeom prst="rect">
            <a:avLst/>
          </a:prstGeom>
          <a:solidFill>
            <a:srgbClr val="0F766E"/>
          </a:solidFill>
          <a:ln w="12700">
            <a:solidFill>
              <a:srgbClr val="0F766E"/>
            </a:solidFill>
            <a:prstDash val="solid"/>
          </a:ln>
        </p:spPr>
      </p:sp>
      <p:sp>
        <p:nvSpPr>
          <p:cNvPr id="3" name="Shape 1"/>
          <p:cNvSpPr/>
          <p:nvPr/>
        </p:nvSpPr>
        <p:spPr>
          <a:xfrm>
            <a:off x="0" y="6629400"/>
            <a:ext cx="12191695" cy="228600"/>
          </a:xfrm>
          <a:prstGeom prst="rect">
            <a:avLst/>
          </a:prstGeom>
          <a:solidFill>
            <a:srgbClr val="12334D"/>
          </a:solidFill>
          <a:ln w="12700">
            <a:solidFill>
              <a:srgbClr val="12334D"/>
            </a:solidFill>
            <a:prstDash val="solid"/>
          </a:ln>
        </p:spPr>
      </p:sp>
      <p:sp>
        <p:nvSpPr>
          <p:cNvPr id="5" name="Text 3"/>
          <p:cNvSpPr/>
          <p:nvPr/>
        </p:nvSpPr>
        <p:spPr>
          <a:xfrm>
            <a:off x="530351" y="311534"/>
            <a:ext cx="8475425" cy="548640"/>
          </a:xfrm>
          <a:prstGeom prst="rect">
            <a:avLst/>
          </a:prstGeom>
          <a:noFill/>
          <a:ln/>
        </p:spPr>
        <p:txBody>
          <a:bodyPr wrap="square" lIns="254" tIns="254" rIns="254" bIns="254" rtlCol="0" anchor="ctr"/>
          <a:lstStyle/>
          <a:p>
            <a:pPr marL="0" indent="0">
              <a:buNone/>
            </a:pPr>
            <a:r>
              <a:rPr lang="en-US" sz="3100" b="1" dirty="0">
                <a:solidFill>
                  <a:srgbClr val="12334D"/>
                </a:solidFill>
                <a:latin typeface="Arial" pitchFamily="34" charset="0"/>
                <a:ea typeface="Arial" pitchFamily="34" charset="-122"/>
                <a:cs typeface="Arial" pitchFamily="34" charset="-120"/>
              </a:rPr>
              <a:t>2–3 Health Behaviour Theories / Models</a:t>
            </a:r>
            <a:endParaRPr lang="en-US" sz="3100" dirty="0"/>
          </a:p>
        </p:txBody>
      </p:sp>
      <p:sp>
        <p:nvSpPr>
          <p:cNvPr id="6" name="Text 4"/>
          <p:cNvSpPr/>
          <p:nvPr/>
        </p:nvSpPr>
        <p:spPr>
          <a:xfrm>
            <a:off x="530351" y="914400"/>
            <a:ext cx="6583680" cy="320040"/>
          </a:xfrm>
          <a:prstGeom prst="rect">
            <a:avLst/>
          </a:prstGeom>
          <a:noFill/>
          <a:ln/>
        </p:spPr>
        <p:txBody>
          <a:bodyPr wrap="square" lIns="0" tIns="0" rIns="0" bIns="0" rtlCol="0" anchor="ctr"/>
          <a:lstStyle/>
          <a:p>
            <a:r>
              <a:rPr lang="en-US" sz="1600" b="1" dirty="0">
                <a:solidFill>
                  <a:srgbClr val="585858"/>
                </a:solidFill>
                <a:latin typeface="Arial" pitchFamily="34" charset="0"/>
                <a:ea typeface="Arial" pitchFamily="34" charset="-122"/>
                <a:cs typeface="Arial" pitchFamily="34" charset="-120"/>
              </a:rPr>
              <a:t>Explaining digital-balance </a:t>
            </a:r>
            <a:r>
              <a:rPr lang="en-US" sz="1600" b="1" dirty="0" err="1">
                <a:solidFill>
                  <a:srgbClr val="585858"/>
                </a:solidFill>
                <a:latin typeface="Arial" pitchFamily="34" charset="0"/>
                <a:ea typeface="Arial" pitchFamily="34" charset="-122"/>
                <a:cs typeface="Arial" pitchFamily="34" charset="-120"/>
              </a:rPr>
              <a:t>behaviour</a:t>
            </a:r>
            <a:r>
              <a:rPr lang="en-US" sz="1600" b="1" dirty="0">
                <a:solidFill>
                  <a:srgbClr val="585858"/>
                </a:solidFill>
                <a:latin typeface="Arial" pitchFamily="34" charset="0"/>
                <a:ea typeface="Arial" pitchFamily="34" charset="-122"/>
                <a:cs typeface="Arial" pitchFamily="34" charset="-120"/>
              </a:rPr>
              <a:t> change hurdles</a:t>
            </a:r>
            <a:endParaRPr lang="en-US" sz="1600" b="1" dirty="0"/>
          </a:p>
        </p:txBody>
      </p:sp>
      <p:sp>
        <p:nvSpPr>
          <p:cNvPr id="7" name="Shape 5"/>
          <p:cNvSpPr/>
          <p:nvPr/>
        </p:nvSpPr>
        <p:spPr>
          <a:xfrm>
            <a:off x="2724912" y="3044952"/>
            <a:ext cx="1243584" cy="0"/>
          </a:xfrm>
          <a:prstGeom prst="line">
            <a:avLst/>
          </a:prstGeom>
          <a:noFill/>
          <a:ln w="25400">
            <a:solidFill>
              <a:srgbClr val="E8E3DA"/>
            </a:solidFill>
            <a:prstDash val="solid"/>
            <a:headEnd type="none"/>
            <a:tailEnd type="triangle"/>
          </a:ln>
        </p:spPr>
      </p:sp>
      <p:sp>
        <p:nvSpPr>
          <p:cNvPr id="8" name="Shape 6"/>
          <p:cNvSpPr/>
          <p:nvPr/>
        </p:nvSpPr>
        <p:spPr>
          <a:xfrm>
            <a:off x="6601968" y="3044952"/>
            <a:ext cx="1252728" cy="0"/>
          </a:xfrm>
          <a:prstGeom prst="line">
            <a:avLst/>
          </a:prstGeom>
          <a:noFill/>
          <a:ln w="25400">
            <a:solidFill>
              <a:srgbClr val="E8E3DA"/>
            </a:solidFill>
            <a:prstDash val="solid"/>
            <a:headEnd type="none"/>
            <a:tailEnd type="triangle"/>
          </a:ln>
        </p:spPr>
      </p:sp>
      <p:sp>
        <p:nvSpPr>
          <p:cNvPr id="9" name="Shape 7"/>
          <p:cNvSpPr/>
          <p:nvPr/>
        </p:nvSpPr>
        <p:spPr>
          <a:xfrm>
            <a:off x="1197864" y="1901952"/>
            <a:ext cx="1965960" cy="1965960"/>
          </a:xfrm>
          <a:prstGeom prst="ellipse">
            <a:avLst/>
          </a:prstGeom>
          <a:solidFill>
            <a:srgbClr val="FFFFFF"/>
          </a:solidFill>
          <a:ln w="27940">
            <a:solidFill>
              <a:srgbClr val="0F766E"/>
            </a:solidFill>
            <a:prstDash val="solid"/>
          </a:ln>
        </p:spPr>
      </p:sp>
      <p:sp>
        <p:nvSpPr>
          <p:cNvPr id="10" name="Text 8"/>
          <p:cNvSpPr/>
          <p:nvPr/>
        </p:nvSpPr>
        <p:spPr>
          <a:xfrm>
            <a:off x="685800" y="1572768"/>
            <a:ext cx="2980944" cy="274320"/>
          </a:xfrm>
          <a:prstGeom prst="rect">
            <a:avLst/>
          </a:prstGeom>
          <a:noFill/>
          <a:ln/>
        </p:spPr>
        <p:txBody>
          <a:bodyPr wrap="square" lIns="0" tIns="0" rIns="0" bIns="0" rtlCol="0" anchor="ctr"/>
          <a:lstStyle/>
          <a:p>
            <a:pPr marL="0" indent="0" algn="ctr">
              <a:buNone/>
            </a:pPr>
            <a:r>
              <a:rPr lang="en-US" sz="1600" b="1" dirty="0">
                <a:solidFill>
                  <a:srgbClr val="12334D"/>
                </a:solidFill>
                <a:latin typeface="Arial" pitchFamily="34" charset="0"/>
                <a:ea typeface="Arial" pitchFamily="34" charset="-122"/>
                <a:cs typeface="Arial" pitchFamily="34" charset="-120"/>
              </a:rPr>
              <a:t>COM-B</a:t>
            </a:r>
            <a:endParaRPr lang="en-US" sz="1600" dirty="0"/>
          </a:p>
        </p:txBody>
      </p:sp>
      <p:sp>
        <p:nvSpPr>
          <p:cNvPr id="11" name="Text 9"/>
          <p:cNvSpPr/>
          <p:nvPr/>
        </p:nvSpPr>
        <p:spPr>
          <a:xfrm>
            <a:off x="1325880" y="2267712"/>
            <a:ext cx="1691640" cy="1216152"/>
          </a:xfrm>
          <a:prstGeom prst="rect">
            <a:avLst/>
          </a:prstGeom>
          <a:noFill/>
          <a:ln/>
        </p:spPr>
        <p:txBody>
          <a:bodyPr wrap="square" lIns="0" tIns="0" rIns="0" bIns="0" rtlCol="0" anchor="ctr">
            <a:normAutofit/>
          </a:bodyPr>
          <a:lstStyle/>
          <a:p>
            <a:pPr marL="0" indent="0" algn="ctr">
              <a:buNone/>
            </a:pPr>
            <a:r>
              <a:rPr lang="en-US" sz="1240" b="1" dirty="0">
                <a:solidFill>
                  <a:srgbClr val="0F766E"/>
                </a:solidFill>
                <a:latin typeface="Arial" pitchFamily="34" charset="0"/>
                <a:ea typeface="Arial" pitchFamily="34" charset="-122"/>
                <a:cs typeface="Arial" pitchFamily="34" charset="-120"/>
              </a:rPr>
              <a:t>Capability</a:t>
            </a:r>
            <a:endParaRPr lang="en-US" sz="1240" dirty="0"/>
          </a:p>
          <a:p>
            <a:pPr marL="0" indent="0" algn="ctr">
              <a:buNone/>
            </a:pPr>
            <a:r>
              <a:rPr lang="en-US" sz="1240" b="1" dirty="0">
                <a:solidFill>
                  <a:srgbClr val="0F766E"/>
                </a:solidFill>
                <a:latin typeface="Arial" pitchFamily="34" charset="0"/>
                <a:ea typeface="Arial" pitchFamily="34" charset="-122"/>
                <a:cs typeface="Arial" pitchFamily="34" charset="-120"/>
              </a:rPr>
              <a:t>Opportunity</a:t>
            </a:r>
            <a:endParaRPr lang="en-US" sz="1240" dirty="0"/>
          </a:p>
          <a:p>
            <a:pPr marL="0" indent="0" algn="ctr">
              <a:buNone/>
            </a:pPr>
            <a:r>
              <a:rPr lang="en-US" sz="1240" b="1" dirty="0">
                <a:solidFill>
                  <a:srgbClr val="0F766E"/>
                </a:solidFill>
                <a:latin typeface="Arial" pitchFamily="34" charset="0"/>
                <a:ea typeface="Arial" pitchFamily="34" charset="-122"/>
                <a:cs typeface="Arial" pitchFamily="34" charset="-120"/>
              </a:rPr>
              <a:t>Motivation</a:t>
            </a:r>
            <a:endParaRPr lang="en-US" sz="1240" dirty="0"/>
          </a:p>
        </p:txBody>
      </p:sp>
      <p:sp>
        <p:nvSpPr>
          <p:cNvPr id="12" name="Text 10"/>
          <p:cNvSpPr/>
          <p:nvPr/>
        </p:nvSpPr>
        <p:spPr>
          <a:xfrm>
            <a:off x="685800" y="4160520"/>
            <a:ext cx="2999232" cy="1170432"/>
          </a:xfrm>
          <a:prstGeom prst="rect">
            <a:avLst/>
          </a:prstGeom>
          <a:noFill/>
          <a:ln/>
        </p:spPr>
        <p:txBody>
          <a:bodyPr wrap="square" lIns="254" tIns="254" rIns="254" bIns="254" rtlCol="0" anchor="ctr">
            <a:normAutofit/>
          </a:bodyPr>
          <a:lstStyle/>
          <a:p>
            <a:pPr marL="285750" indent="-285750" algn="just">
              <a:buFont typeface="Wingdings" panose="05000000000000000000" pitchFamily="2" charset="2"/>
              <a:buChar char="ü"/>
            </a:pPr>
            <a:r>
              <a:rPr lang="en-US" sz="1400" dirty="0">
                <a:solidFill>
                  <a:srgbClr val="1A1A1A"/>
                </a:solidFill>
                <a:latin typeface="Arial" pitchFamily="34" charset="0"/>
                <a:ea typeface="Arial" pitchFamily="34" charset="-122"/>
                <a:cs typeface="Arial" pitchFamily="34" charset="-120"/>
              </a:rPr>
              <a:t>Barrier lens: low self-control skills, social pressure, habit loops.</a:t>
            </a:r>
            <a:endParaRPr lang="en-US" sz="1400" dirty="0"/>
          </a:p>
          <a:p>
            <a:pPr marL="285750" indent="-285750" algn="just">
              <a:buFont typeface="Wingdings" panose="05000000000000000000" pitchFamily="2" charset="2"/>
              <a:buChar char="ü"/>
            </a:pPr>
            <a:r>
              <a:rPr lang="en-US" sz="1400" dirty="0">
                <a:solidFill>
                  <a:srgbClr val="1A1A1A"/>
                </a:solidFill>
                <a:latin typeface="Arial" pitchFamily="34" charset="0"/>
                <a:ea typeface="Arial" pitchFamily="34" charset="-122"/>
                <a:cs typeface="Arial" pitchFamily="34" charset="-120"/>
              </a:rPr>
              <a:t>Campaign fit: app audit + peer support + prompts.</a:t>
            </a:r>
            <a:endParaRPr lang="en-US" sz="1400" dirty="0"/>
          </a:p>
        </p:txBody>
      </p:sp>
      <p:sp>
        <p:nvSpPr>
          <p:cNvPr id="13" name="Shape 11"/>
          <p:cNvSpPr/>
          <p:nvPr/>
        </p:nvSpPr>
        <p:spPr>
          <a:xfrm>
            <a:off x="4663440" y="1901952"/>
            <a:ext cx="1965960" cy="1965960"/>
          </a:xfrm>
          <a:prstGeom prst="ellipse">
            <a:avLst/>
          </a:prstGeom>
          <a:solidFill>
            <a:srgbClr val="FFFFFF"/>
          </a:solidFill>
          <a:ln w="27940">
            <a:solidFill>
              <a:srgbClr val="0F766E"/>
            </a:solidFill>
            <a:prstDash val="solid"/>
          </a:ln>
        </p:spPr>
      </p:sp>
      <p:sp>
        <p:nvSpPr>
          <p:cNvPr id="14" name="Text 12"/>
          <p:cNvSpPr/>
          <p:nvPr/>
        </p:nvSpPr>
        <p:spPr>
          <a:xfrm>
            <a:off x="4151376" y="1572768"/>
            <a:ext cx="2980944" cy="274320"/>
          </a:xfrm>
          <a:prstGeom prst="rect">
            <a:avLst/>
          </a:prstGeom>
          <a:noFill/>
          <a:ln/>
        </p:spPr>
        <p:txBody>
          <a:bodyPr wrap="square" lIns="0" tIns="0" rIns="0" bIns="0" rtlCol="0" anchor="ctr"/>
          <a:lstStyle/>
          <a:p>
            <a:pPr marL="0" indent="0" algn="ctr">
              <a:buNone/>
            </a:pPr>
            <a:r>
              <a:rPr lang="en-US" sz="1600" b="1" dirty="0">
                <a:solidFill>
                  <a:srgbClr val="12334D"/>
                </a:solidFill>
                <a:latin typeface="Arial" pitchFamily="34" charset="0"/>
                <a:ea typeface="Arial" pitchFamily="34" charset="-122"/>
                <a:cs typeface="Arial" pitchFamily="34" charset="-120"/>
              </a:rPr>
              <a:t>Theory of Planned Behaviour</a:t>
            </a:r>
            <a:endParaRPr lang="en-US" sz="1600" dirty="0"/>
          </a:p>
        </p:txBody>
      </p:sp>
      <p:sp>
        <p:nvSpPr>
          <p:cNvPr id="15" name="Text 13"/>
          <p:cNvSpPr/>
          <p:nvPr/>
        </p:nvSpPr>
        <p:spPr>
          <a:xfrm>
            <a:off x="4791456" y="2267711"/>
            <a:ext cx="1691640" cy="1280159"/>
          </a:xfrm>
          <a:prstGeom prst="rect">
            <a:avLst/>
          </a:prstGeom>
          <a:noFill/>
          <a:ln/>
        </p:spPr>
        <p:txBody>
          <a:bodyPr wrap="square" lIns="0" tIns="0" rIns="0" bIns="0" rtlCol="0" anchor="ctr">
            <a:normAutofit/>
          </a:bodyPr>
          <a:lstStyle/>
          <a:p>
            <a:pPr marL="0" indent="0" algn="ctr">
              <a:buNone/>
            </a:pPr>
            <a:r>
              <a:rPr lang="en-US" sz="1240" b="1" dirty="0">
                <a:solidFill>
                  <a:srgbClr val="0F766E"/>
                </a:solidFill>
                <a:latin typeface="Arial" pitchFamily="34" charset="0"/>
                <a:ea typeface="Arial" pitchFamily="34" charset="-122"/>
                <a:cs typeface="Arial" pitchFamily="34" charset="-120"/>
              </a:rPr>
              <a:t>Attitude</a:t>
            </a:r>
            <a:endParaRPr lang="en-US" sz="1240" dirty="0"/>
          </a:p>
          <a:p>
            <a:pPr marL="0" indent="0" algn="ctr">
              <a:buNone/>
            </a:pPr>
            <a:r>
              <a:rPr lang="en-US" sz="1240" b="1" dirty="0">
                <a:solidFill>
                  <a:srgbClr val="0F766E"/>
                </a:solidFill>
                <a:latin typeface="Arial" pitchFamily="34" charset="0"/>
                <a:ea typeface="Arial" pitchFamily="34" charset="-122"/>
                <a:cs typeface="Arial" pitchFamily="34" charset="-120"/>
              </a:rPr>
              <a:t>Norms</a:t>
            </a:r>
            <a:endParaRPr lang="en-US" sz="1240" dirty="0"/>
          </a:p>
          <a:p>
            <a:pPr marL="0" indent="0" algn="ctr">
              <a:buNone/>
            </a:pPr>
            <a:r>
              <a:rPr lang="en-US" sz="1240" b="1" dirty="0">
                <a:solidFill>
                  <a:srgbClr val="0F766E"/>
                </a:solidFill>
                <a:latin typeface="Arial" pitchFamily="34" charset="0"/>
                <a:ea typeface="Arial" pitchFamily="34" charset="-122"/>
                <a:cs typeface="Arial" pitchFamily="34" charset="-120"/>
              </a:rPr>
              <a:t>Control</a:t>
            </a:r>
            <a:endParaRPr lang="en-US" sz="1240" dirty="0"/>
          </a:p>
        </p:txBody>
      </p:sp>
      <p:sp>
        <p:nvSpPr>
          <p:cNvPr id="16" name="Text 14"/>
          <p:cNvSpPr/>
          <p:nvPr/>
        </p:nvSpPr>
        <p:spPr>
          <a:xfrm>
            <a:off x="4151376" y="4160520"/>
            <a:ext cx="2999232" cy="1170432"/>
          </a:xfrm>
          <a:prstGeom prst="rect">
            <a:avLst/>
          </a:prstGeom>
          <a:noFill/>
          <a:ln/>
        </p:spPr>
        <p:txBody>
          <a:bodyPr wrap="square" lIns="254" tIns="254" rIns="254" bIns="254" rtlCol="0" anchor="ctr">
            <a:normAutofit/>
          </a:bodyPr>
          <a:lstStyle/>
          <a:p>
            <a:pPr marL="285750" indent="-285750" algn="just">
              <a:buFont typeface="Wingdings" panose="05000000000000000000" pitchFamily="2" charset="2"/>
              <a:buChar char="ü"/>
            </a:pPr>
            <a:r>
              <a:rPr lang="en-US" sz="1270" dirty="0">
                <a:solidFill>
                  <a:srgbClr val="1A1A1A"/>
                </a:solidFill>
                <a:latin typeface="Arial" pitchFamily="34" charset="0"/>
                <a:ea typeface="Arial" pitchFamily="34" charset="-122"/>
                <a:cs typeface="Arial" pitchFamily="34" charset="-120"/>
              </a:rPr>
              <a:t>Barrier lens: “everyone is online”, fear of missing messages, low perceived control.</a:t>
            </a:r>
            <a:endParaRPr lang="en-US" sz="1270" dirty="0"/>
          </a:p>
          <a:p>
            <a:pPr marL="285750" indent="-285750" algn="just">
              <a:buFont typeface="Wingdings" panose="05000000000000000000" pitchFamily="2" charset="2"/>
              <a:buChar char="ü"/>
            </a:pPr>
            <a:r>
              <a:rPr lang="en-US" sz="1270" dirty="0">
                <a:solidFill>
                  <a:srgbClr val="1A1A1A"/>
                </a:solidFill>
                <a:latin typeface="Arial" pitchFamily="34" charset="0"/>
                <a:ea typeface="Arial" pitchFamily="34" charset="-122"/>
                <a:cs typeface="Arial" pitchFamily="34" charset="-120"/>
              </a:rPr>
              <a:t>Campaign fit: pledges + social proof + planning.</a:t>
            </a:r>
            <a:endParaRPr lang="en-US" sz="1270" dirty="0"/>
          </a:p>
        </p:txBody>
      </p:sp>
      <p:sp>
        <p:nvSpPr>
          <p:cNvPr id="17" name="Shape 15"/>
          <p:cNvSpPr/>
          <p:nvPr/>
        </p:nvSpPr>
        <p:spPr>
          <a:xfrm>
            <a:off x="8174736" y="1901952"/>
            <a:ext cx="1965960" cy="1965960"/>
          </a:xfrm>
          <a:prstGeom prst="ellipse">
            <a:avLst/>
          </a:prstGeom>
          <a:solidFill>
            <a:srgbClr val="FFFFFF"/>
          </a:solidFill>
          <a:ln w="27940">
            <a:solidFill>
              <a:srgbClr val="0F766E"/>
            </a:solidFill>
            <a:prstDash val="solid"/>
          </a:ln>
        </p:spPr>
      </p:sp>
      <p:sp>
        <p:nvSpPr>
          <p:cNvPr id="18" name="Text 16"/>
          <p:cNvSpPr/>
          <p:nvPr/>
        </p:nvSpPr>
        <p:spPr>
          <a:xfrm>
            <a:off x="7662672" y="1572768"/>
            <a:ext cx="2980944" cy="274320"/>
          </a:xfrm>
          <a:prstGeom prst="rect">
            <a:avLst/>
          </a:prstGeom>
          <a:noFill/>
          <a:ln/>
        </p:spPr>
        <p:txBody>
          <a:bodyPr wrap="square" lIns="0" tIns="0" rIns="0" bIns="0" rtlCol="0" anchor="ctr"/>
          <a:lstStyle/>
          <a:p>
            <a:pPr marL="0" indent="0" algn="ctr">
              <a:buNone/>
            </a:pPr>
            <a:r>
              <a:rPr lang="en-US" sz="1600" b="1" dirty="0">
                <a:solidFill>
                  <a:srgbClr val="12334D"/>
                </a:solidFill>
                <a:latin typeface="Arial" pitchFamily="34" charset="0"/>
                <a:ea typeface="Arial" pitchFamily="34" charset="-122"/>
                <a:cs typeface="Arial" pitchFamily="34" charset="-120"/>
              </a:rPr>
              <a:t>Social Cognitive Theory</a:t>
            </a:r>
            <a:endParaRPr lang="en-US" sz="1600" dirty="0"/>
          </a:p>
        </p:txBody>
      </p:sp>
      <p:sp>
        <p:nvSpPr>
          <p:cNvPr id="19" name="Text 17"/>
          <p:cNvSpPr/>
          <p:nvPr/>
        </p:nvSpPr>
        <p:spPr>
          <a:xfrm>
            <a:off x="8302752" y="2267712"/>
            <a:ext cx="1691640" cy="1280158"/>
          </a:xfrm>
          <a:prstGeom prst="rect">
            <a:avLst/>
          </a:prstGeom>
          <a:noFill/>
          <a:ln/>
        </p:spPr>
        <p:txBody>
          <a:bodyPr wrap="square" lIns="0" tIns="0" rIns="0" bIns="0" rtlCol="0" anchor="ctr">
            <a:normAutofit/>
          </a:bodyPr>
          <a:lstStyle/>
          <a:p>
            <a:pPr marL="0" indent="0" algn="ctr">
              <a:buNone/>
            </a:pPr>
            <a:r>
              <a:rPr lang="en-US" sz="1240" b="1" dirty="0">
                <a:solidFill>
                  <a:srgbClr val="0F766E"/>
                </a:solidFill>
                <a:latin typeface="Arial" pitchFamily="34" charset="0"/>
                <a:ea typeface="Arial" pitchFamily="34" charset="-122"/>
                <a:cs typeface="Arial" pitchFamily="34" charset="-120"/>
              </a:rPr>
              <a:t>Self-efficacy</a:t>
            </a:r>
            <a:endParaRPr lang="en-US" sz="1240" dirty="0"/>
          </a:p>
          <a:p>
            <a:pPr marL="0" indent="0" algn="ctr">
              <a:buNone/>
            </a:pPr>
            <a:r>
              <a:rPr lang="en-US" sz="1240" b="1" dirty="0">
                <a:solidFill>
                  <a:srgbClr val="0F766E"/>
                </a:solidFill>
                <a:latin typeface="Arial" pitchFamily="34" charset="0"/>
                <a:ea typeface="Arial" pitchFamily="34" charset="-122"/>
                <a:cs typeface="Arial" pitchFamily="34" charset="-120"/>
              </a:rPr>
              <a:t>Modelling</a:t>
            </a:r>
            <a:endParaRPr lang="en-US" sz="1240" dirty="0"/>
          </a:p>
          <a:p>
            <a:pPr marL="0" indent="0" algn="ctr">
              <a:buNone/>
            </a:pPr>
            <a:r>
              <a:rPr lang="en-US" sz="1240" b="1" dirty="0">
                <a:solidFill>
                  <a:srgbClr val="0F766E"/>
                </a:solidFill>
                <a:latin typeface="Arial" pitchFamily="34" charset="0"/>
                <a:ea typeface="Arial" pitchFamily="34" charset="-122"/>
                <a:cs typeface="Arial" pitchFamily="34" charset="-120"/>
              </a:rPr>
              <a:t>Reinforcement</a:t>
            </a:r>
            <a:endParaRPr lang="en-US" sz="1240" dirty="0"/>
          </a:p>
        </p:txBody>
      </p:sp>
      <p:sp>
        <p:nvSpPr>
          <p:cNvPr id="20" name="Text 18"/>
          <p:cNvSpPr/>
          <p:nvPr/>
        </p:nvSpPr>
        <p:spPr>
          <a:xfrm>
            <a:off x="7662672" y="4160520"/>
            <a:ext cx="2999232" cy="1170432"/>
          </a:xfrm>
          <a:prstGeom prst="rect">
            <a:avLst/>
          </a:prstGeom>
          <a:noFill/>
          <a:ln/>
        </p:spPr>
        <p:txBody>
          <a:bodyPr wrap="square" lIns="254" tIns="254" rIns="254" bIns="254" rtlCol="0" anchor="ctr">
            <a:normAutofit/>
          </a:bodyPr>
          <a:lstStyle/>
          <a:p>
            <a:pPr marL="285750" indent="-285750" algn="just">
              <a:buFont typeface="Wingdings" panose="05000000000000000000" pitchFamily="2" charset="2"/>
              <a:buChar char="ü"/>
            </a:pPr>
            <a:r>
              <a:rPr lang="en-US" sz="1270" dirty="0">
                <a:solidFill>
                  <a:srgbClr val="1A1A1A"/>
                </a:solidFill>
                <a:latin typeface="Arial" pitchFamily="34" charset="0"/>
                <a:ea typeface="Arial" pitchFamily="34" charset="-122"/>
                <a:cs typeface="Arial" pitchFamily="34" charset="-120"/>
              </a:rPr>
              <a:t>Barrier lens: weak confidence and no visible role models.</a:t>
            </a:r>
            <a:endParaRPr lang="en-US" sz="1270" dirty="0"/>
          </a:p>
          <a:p>
            <a:pPr marL="285750" indent="-285750" algn="just">
              <a:buFont typeface="Wingdings" panose="05000000000000000000" pitchFamily="2" charset="2"/>
              <a:buChar char="ü"/>
            </a:pPr>
            <a:r>
              <a:rPr lang="en-US" sz="1270" dirty="0">
                <a:solidFill>
                  <a:srgbClr val="1A1A1A"/>
                </a:solidFill>
                <a:latin typeface="Arial" pitchFamily="34" charset="0"/>
                <a:ea typeface="Arial" pitchFamily="34" charset="-122"/>
                <a:cs typeface="Arial" pitchFamily="34" charset="-120"/>
              </a:rPr>
              <a:t>Campaign fit: student champions, buddy goals and small rewards.</a:t>
            </a:r>
            <a:endParaRPr lang="en-US" sz="1270" dirty="0"/>
          </a:p>
        </p:txBody>
      </p:sp>
      <p:sp>
        <p:nvSpPr>
          <p:cNvPr id="22" name="Text 20"/>
          <p:cNvSpPr/>
          <p:nvPr/>
        </p:nvSpPr>
        <p:spPr>
          <a:xfrm>
            <a:off x="685800" y="5788152"/>
            <a:ext cx="10372060" cy="164592"/>
          </a:xfrm>
          <a:prstGeom prst="rect">
            <a:avLst/>
          </a:prstGeom>
          <a:noFill/>
          <a:ln/>
        </p:spPr>
        <p:txBody>
          <a:bodyPr wrap="square" lIns="0" tIns="0" rIns="0" bIns="0" rtlCol="0" anchor="ctr">
            <a:noAutofit/>
          </a:bodyPr>
          <a:lstStyle/>
          <a:p>
            <a:pPr marL="0" indent="0">
              <a:buNone/>
            </a:pPr>
            <a:r>
              <a:rPr lang="en-US" sz="1400" dirty="0" err="1">
                <a:solidFill>
                  <a:srgbClr val="6C6C6C"/>
                </a:solidFill>
                <a:latin typeface="Arial" pitchFamily="34" charset="0"/>
                <a:ea typeface="Arial" pitchFamily="34" charset="-122"/>
                <a:cs typeface="Arial" pitchFamily="34" charset="-120"/>
              </a:rPr>
              <a:t>Michie</a:t>
            </a:r>
            <a:r>
              <a:rPr lang="en-US" sz="1400" dirty="0">
                <a:solidFill>
                  <a:srgbClr val="6C6C6C"/>
                </a:solidFill>
                <a:latin typeface="Arial" pitchFamily="34" charset="0"/>
                <a:ea typeface="Arial" pitchFamily="34" charset="-122"/>
                <a:cs typeface="Arial" pitchFamily="34" charset="-120"/>
              </a:rPr>
              <a:t> et al. (2011); Ajzen (1991); Ajzen (2020); Bandura (1986); Islam et al. (2023).</a:t>
            </a:r>
            <a:endParaRPr lang="en-US" sz="1400" dirty="0"/>
          </a:p>
        </p:txBody>
      </p:sp>
      <p:sp>
        <p:nvSpPr>
          <p:cNvPr id="23" name="Text 21"/>
          <p:cNvSpPr/>
          <p:nvPr/>
        </p:nvSpPr>
        <p:spPr>
          <a:xfrm>
            <a:off x="11631168" y="6665976"/>
            <a:ext cx="228600" cy="109728"/>
          </a:xfrm>
          <a:prstGeom prst="rect">
            <a:avLst/>
          </a:prstGeom>
          <a:noFill/>
          <a:ln/>
        </p:spPr>
        <p:txBody>
          <a:bodyPr wrap="square" lIns="0" tIns="0" rIns="0" bIns="0" rtlCol="0" anchor="ctr"/>
          <a:lstStyle/>
          <a:p>
            <a:pPr marL="0" indent="0" algn="r">
              <a:buNone/>
            </a:pPr>
            <a:r>
              <a:rPr lang="en-US" sz="650" dirty="0">
                <a:solidFill>
                  <a:srgbClr val="FFFFFF"/>
                </a:solidFill>
                <a:latin typeface="Arial" pitchFamily="34" charset="0"/>
                <a:ea typeface="Arial" pitchFamily="34" charset="-122"/>
                <a:cs typeface="Arial" pitchFamily="34" charset="-120"/>
              </a:rPr>
              <a:t>5</a:t>
            </a:r>
            <a:endParaRPr lang="en-US" sz="6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210312"/>
          </a:xfrm>
          <a:prstGeom prst="rect">
            <a:avLst/>
          </a:prstGeom>
          <a:solidFill>
            <a:srgbClr val="0F766E"/>
          </a:solidFill>
          <a:ln w="12700">
            <a:solidFill>
              <a:srgbClr val="0F766E"/>
            </a:solidFill>
            <a:prstDash val="solid"/>
          </a:ln>
        </p:spPr>
      </p:sp>
      <p:sp>
        <p:nvSpPr>
          <p:cNvPr id="3" name="Shape 1"/>
          <p:cNvSpPr/>
          <p:nvPr/>
        </p:nvSpPr>
        <p:spPr>
          <a:xfrm>
            <a:off x="0" y="6629400"/>
            <a:ext cx="12191695" cy="228600"/>
          </a:xfrm>
          <a:prstGeom prst="rect">
            <a:avLst/>
          </a:prstGeom>
          <a:solidFill>
            <a:srgbClr val="12334D"/>
          </a:solidFill>
          <a:ln w="12700">
            <a:solidFill>
              <a:srgbClr val="12334D"/>
            </a:solidFill>
            <a:prstDash val="solid"/>
          </a:ln>
        </p:spPr>
      </p:sp>
      <p:sp>
        <p:nvSpPr>
          <p:cNvPr id="5" name="Text 3"/>
          <p:cNvSpPr/>
          <p:nvPr/>
        </p:nvSpPr>
        <p:spPr>
          <a:xfrm>
            <a:off x="530351" y="621792"/>
            <a:ext cx="8167081" cy="548640"/>
          </a:xfrm>
          <a:prstGeom prst="rect">
            <a:avLst/>
          </a:prstGeom>
          <a:noFill/>
          <a:ln/>
        </p:spPr>
        <p:txBody>
          <a:bodyPr wrap="square" lIns="254" tIns="254" rIns="254" bIns="254" rtlCol="0" anchor="ctr"/>
          <a:lstStyle/>
          <a:p>
            <a:pPr marL="0" indent="0">
              <a:buNone/>
            </a:pPr>
            <a:r>
              <a:rPr lang="en-US" sz="3100" b="1" dirty="0">
                <a:solidFill>
                  <a:srgbClr val="12334D"/>
                </a:solidFill>
                <a:latin typeface="Arial" pitchFamily="34" charset="0"/>
                <a:ea typeface="Arial" pitchFamily="34" charset="-122"/>
                <a:cs typeface="Arial" pitchFamily="34" charset="-120"/>
              </a:rPr>
              <a:t>Key Challenges to Behaviour Change</a:t>
            </a:r>
            <a:endParaRPr lang="en-US" sz="3100" dirty="0"/>
          </a:p>
        </p:txBody>
      </p:sp>
      <p:sp>
        <p:nvSpPr>
          <p:cNvPr id="6" name="Text 4"/>
          <p:cNvSpPr/>
          <p:nvPr/>
        </p:nvSpPr>
        <p:spPr>
          <a:xfrm>
            <a:off x="548640" y="1352780"/>
            <a:ext cx="6583680" cy="320040"/>
          </a:xfrm>
          <a:prstGeom prst="rect">
            <a:avLst/>
          </a:prstGeom>
          <a:noFill/>
          <a:ln/>
        </p:spPr>
        <p:txBody>
          <a:bodyPr wrap="square" lIns="0" tIns="0" rIns="0" bIns="0" rtlCol="0" anchor="ctr"/>
          <a:lstStyle/>
          <a:p>
            <a:r>
              <a:rPr lang="en-US" sz="1600" dirty="0">
                <a:solidFill>
                  <a:srgbClr val="585858"/>
                </a:solidFill>
                <a:latin typeface="Arial" pitchFamily="34" charset="0"/>
                <a:ea typeface="Arial" pitchFamily="34" charset="-122"/>
                <a:cs typeface="Arial" pitchFamily="34" charset="-120"/>
              </a:rPr>
              <a:t>A digital-balance campaign must be pragmatic, not moralistic</a:t>
            </a:r>
            <a:endParaRPr lang="en-US" sz="1600" dirty="0"/>
          </a:p>
        </p:txBody>
      </p:sp>
      <p:pic>
        <p:nvPicPr>
          <p:cNvPr id="7" name="Image 0" descr="/mnt/data/img_fomo.png"/>
          <p:cNvPicPr>
            <a:picLocks noChangeAspect="1"/>
          </p:cNvPicPr>
          <p:nvPr/>
        </p:nvPicPr>
        <p:blipFill>
          <a:blip r:embed="rId3"/>
          <a:srcRect r="20000"/>
          <a:stretch/>
        </p:blipFill>
        <p:spPr>
          <a:xfrm>
            <a:off x="7845552" y="1143000"/>
            <a:ext cx="3547872" cy="4434840"/>
          </a:xfrm>
          <a:prstGeom prst="rect">
            <a:avLst/>
          </a:prstGeom>
        </p:spPr>
      </p:pic>
      <p:sp>
        <p:nvSpPr>
          <p:cNvPr id="8" name="Text 5"/>
          <p:cNvSpPr/>
          <p:nvPr/>
        </p:nvSpPr>
        <p:spPr>
          <a:xfrm>
            <a:off x="7891272" y="5367528"/>
            <a:ext cx="3456432" cy="128016"/>
          </a:xfrm>
          <a:prstGeom prst="rect">
            <a:avLst/>
          </a:prstGeom>
          <a:noFill/>
          <a:ln/>
        </p:spPr>
        <p:txBody>
          <a:bodyPr wrap="square" lIns="0" tIns="0" rIns="0" bIns="0" rtlCol="0" anchor="ctr"/>
          <a:lstStyle/>
          <a:p>
            <a:pPr marL="0" indent="0">
              <a:buNone/>
            </a:pPr>
            <a:r>
              <a:rPr lang="en-US" sz="550" dirty="0">
                <a:solidFill>
                  <a:srgbClr val="FFFFFF"/>
                </a:solidFill>
                <a:latin typeface="Arial" pitchFamily="34" charset="0"/>
                <a:ea typeface="Arial" pitchFamily="34" charset="-122"/>
                <a:cs typeface="Arial" pitchFamily="34" charset="-120"/>
              </a:rPr>
              <a:t>Image: CodeCondo (2023)</a:t>
            </a:r>
            <a:endParaRPr lang="en-US" sz="550" dirty="0"/>
          </a:p>
        </p:txBody>
      </p:sp>
      <p:sp>
        <p:nvSpPr>
          <p:cNvPr id="9" name="Text 6"/>
          <p:cNvSpPr/>
          <p:nvPr/>
        </p:nvSpPr>
        <p:spPr>
          <a:xfrm>
            <a:off x="635508" y="1865801"/>
            <a:ext cx="6629400" cy="3703320"/>
          </a:xfrm>
          <a:prstGeom prst="rect">
            <a:avLst/>
          </a:prstGeom>
          <a:noFill/>
          <a:ln/>
        </p:spPr>
        <p:txBody>
          <a:bodyPr wrap="square" lIns="508" tIns="508" rIns="508" bIns="508" rtlCol="0" anchor="t">
            <a:normAutofit fontScale="92500" lnSpcReduction="10000"/>
          </a:bodyPr>
          <a:lstStyle/>
          <a:p>
            <a:pPr marL="342900" indent="-342900">
              <a:lnSpc>
                <a:spcPct val="150000"/>
              </a:lnSpc>
              <a:buFont typeface="Wingdings" panose="05000000000000000000" pitchFamily="2" charset="2"/>
              <a:buChar char="v"/>
            </a:pPr>
            <a:r>
              <a:rPr lang="en-US" sz="1820" dirty="0">
                <a:solidFill>
                  <a:srgbClr val="1A1A1A"/>
                </a:solidFill>
                <a:latin typeface="Arial" pitchFamily="34" charset="0"/>
                <a:ea typeface="Arial" pitchFamily="34" charset="-122"/>
                <a:cs typeface="Arial" pitchFamily="34" charset="-120"/>
              </a:rPr>
              <a:t>Academic reliance Students require phones/laptops for VLE, email, maps, work shifts and transit.</a:t>
            </a:r>
          </a:p>
          <a:p>
            <a:pPr marL="342900" indent="-342900">
              <a:lnSpc>
                <a:spcPct val="150000"/>
              </a:lnSpc>
              <a:buFont typeface="Wingdings" panose="05000000000000000000" pitchFamily="2" charset="2"/>
              <a:buChar char="v"/>
            </a:pPr>
            <a:r>
              <a:rPr lang="en-US" sz="1820" b="1" dirty="0">
                <a:solidFill>
                  <a:srgbClr val="1A1A1A"/>
                </a:solidFill>
                <a:latin typeface="Arial" pitchFamily="34" charset="0"/>
                <a:ea typeface="Arial" pitchFamily="34" charset="-122"/>
                <a:cs typeface="Arial" pitchFamily="34" charset="-120"/>
              </a:rPr>
              <a:t>Social pressure</a:t>
            </a:r>
            <a:r>
              <a:rPr lang="en-US" sz="1820" dirty="0">
                <a:solidFill>
                  <a:srgbClr val="1A1A1A"/>
                </a:solidFill>
                <a:latin typeface="Arial" pitchFamily="34" charset="0"/>
                <a:ea typeface="Arial" pitchFamily="34" charset="-122"/>
                <a:cs typeface="Arial" pitchFamily="34" charset="-120"/>
              </a:rPr>
              <a:t>: group conversations and social media induce anxiety of losing out on information, events or friendship cues.</a:t>
            </a:r>
          </a:p>
          <a:p>
            <a:pPr marL="342900" indent="-342900">
              <a:lnSpc>
                <a:spcPct val="150000"/>
              </a:lnSpc>
              <a:buFont typeface="Wingdings" panose="05000000000000000000" pitchFamily="2" charset="2"/>
              <a:buChar char="v"/>
            </a:pPr>
            <a:r>
              <a:rPr lang="en-US" sz="1820" b="1" dirty="0">
                <a:solidFill>
                  <a:srgbClr val="1A1A1A"/>
                </a:solidFill>
                <a:latin typeface="Arial" pitchFamily="34" charset="0"/>
                <a:ea typeface="Arial" pitchFamily="34" charset="-122"/>
                <a:cs typeface="Arial" pitchFamily="34" charset="-120"/>
              </a:rPr>
              <a:t>Habit and reward design</a:t>
            </a:r>
            <a:r>
              <a:rPr lang="en-US" sz="1820" dirty="0">
                <a:solidFill>
                  <a:srgbClr val="1A1A1A"/>
                </a:solidFill>
                <a:latin typeface="Arial" pitchFamily="34" charset="0"/>
                <a:ea typeface="Arial" pitchFamily="34" charset="-122"/>
                <a:cs typeface="Arial" pitchFamily="34" charset="-120"/>
              </a:rPr>
              <a:t>: “Just five minutes” is hard with notifications, endless scroll, and brief movies.</a:t>
            </a:r>
          </a:p>
          <a:p>
            <a:pPr marL="342900" indent="-342900">
              <a:lnSpc>
                <a:spcPct val="150000"/>
              </a:lnSpc>
              <a:buFont typeface="Wingdings" panose="05000000000000000000" pitchFamily="2" charset="2"/>
              <a:buChar char="v"/>
            </a:pPr>
            <a:r>
              <a:rPr lang="en-US" sz="1820" b="1" dirty="0">
                <a:solidFill>
                  <a:srgbClr val="1A1A1A"/>
                </a:solidFill>
                <a:latin typeface="Arial" pitchFamily="34" charset="0"/>
                <a:ea typeface="Arial" pitchFamily="34" charset="-122"/>
                <a:cs typeface="Arial" pitchFamily="34" charset="-120"/>
              </a:rPr>
              <a:t>Inequality risk</a:t>
            </a:r>
            <a:r>
              <a:rPr lang="en-US" sz="1820" dirty="0">
                <a:solidFill>
                  <a:srgbClr val="1A1A1A"/>
                </a:solidFill>
                <a:latin typeface="Arial" pitchFamily="34" charset="0"/>
                <a:ea typeface="Arial" pitchFamily="34" charset="-122"/>
                <a:cs typeface="Arial" pitchFamily="34" charset="-120"/>
              </a:rPr>
              <a:t>: Blanket abstinence could impact students with caring responsibilities, part-time jobs or safety concerns.</a:t>
            </a:r>
          </a:p>
          <a:p>
            <a:pPr marL="342900" indent="-342900">
              <a:lnSpc>
                <a:spcPct val="150000"/>
              </a:lnSpc>
              <a:buFont typeface="Wingdings" panose="05000000000000000000" pitchFamily="2" charset="2"/>
              <a:buChar char="v"/>
            </a:pPr>
            <a:r>
              <a:rPr lang="en-US" sz="1820" b="1" dirty="0">
                <a:solidFill>
                  <a:srgbClr val="1A1A1A"/>
                </a:solidFill>
                <a:latin typeface="Arial" pitchFamily="34" charset="0"/>
                <a:ea typeface="Arial" pitchFamily="34" charset="-122"/>
                <a:cs typeface="Arial" pitchFamily="34" charset="-120"/>
              </a:rPr>
              <a:t>Mental-health sensitivity</a:t>
            </a:r>
            <a:r>
              <a:rPr lang="en-US" sz="1820" dirty="0">
                <a:solidFill>
                  <a:srgbClr val="1A1A1A"/>
                </a:solidFill>
                <a:latin typeface="Arial" pitchFamily="34" charset="0"/>
                <a:ea typeface="Arial" pitchFamily="34" charset="-122"/>
                <a:cs typeface="Arial" pitchFamily="34" charset="-120"/>
              </a:rPr>
              <a:t>: Too much limitation can feel isolating if offline options are limited.</a:t>
            </a:r>
            <a:endParaRPr lang="en-US" sz="1820" dirty="0"/>
          </a:p>
        </p:txBody>
      </p:sp>
      <p:sp>
        <p:nvSpPr>
          <p:cNvPr id="11" name="Text 8"/>
          <p:cNvSpPr/>
          <p:nvPr/>
        </p:nvSpPr>
        <p:spPr>
          <a:xfrm>
            <a:off x="530351" y="6056942"/>
            <a:ext cx="11082528" cy="250504"/>
          </a:xfrm>
          <a:prstGeom prst="rect">
            <a:avLst/>
          </a:prstGeom>
          <a:noFill/>
          <a:ln/>
        </p:spPr>
        <p:txBody>
          <a:bodyPr wrap="square" lIns="0" tIns="0" rIns="0" bIns="0" rtlCol="0" anchor="ctr">
            <a:noAutofit/>
          </a:bodyPr>
          <a:lstStyle/>
          <a:p>
            <a:pPr marL="0" indent="0">
              <a:buNone/>
            </a:pPr>
            <a:r>
              <a:rPr lang="en-US" sz="1050" dirty="0" err="1">
                <a:solidFill>
                  <a:srgbClr val="6C6C6C"/>
                </a:solidFill>
                <a:latin typeface="Arial" pitchFamily="34" charset="0"/>
                <a:ea typeface="Arial" pitchFamily="34" charset="-122"/>
                <a:cs typeface="Arial" pitchFamily="34" charset="-120"/>
              </a:rPr>
              <a:t>Ofcom</a:t>
            </a:r>
            <a:r>
              <a:rPr lang="en-US" sz="1050" dirty="0">
                <a:solidFill>
                  <a:srgbClr val="6C6C6C"/>
                </a:solidFill>
                <a:latin typeface="Arial" pitchFamily="34" charset="0"/>
                <a:ea typeface="Arial" pitchFamily="34" charset="-122"/>
                <a:cs typeface="Arial" pitchFamily="34" charset="-120"/>
              </a:rPr>
              <a:t> (2024, 2025); House of Commons Education Committee (2024); WHO Regional Office for Europe (2024); Plackett et al. (2023).</a:t>
            </a:r>
            <a:endParaRPr lang="en-US" sz="1050" dirty="0"/>
          </a:p>
        </p:txBody>
      </p:sp>
      <p:sp>
        <p:nvSpPr>
          <p:cNvPr id="12" name="Text 9"/>
          <p:cNvSpPr/>
          <p:nvPr/>
        </p:nvSpPr>
        <p:spPr>
          <a:xfrm>
            <a:off x="11631168" y="6665976"/>
            <a:ext cx="228600" cy="109728"/>
          </a:xfrm>
          <a:prstGeom prst="rect">
            <a:avLst/>
          </a:prstGeom>
          <a:noFill/>
          <a:ln/>
        </p:spPr>
        <p:txBody>
          <a:bodyPr wrap="square" lIns="0" tIns="0" rIns="0" bIns="0" rtlCol="0" anchor="ctr"/>
          <a:lstStyle/>
          <a:p>
            <a:pPr marL="0" indent="0" algn="r">
              <a:buNone/>
            </a:pPr>
            <a:r>
              <a:rPr lang="en-US" sz="650" dirty="0">
                <a:solidFill>
                  <a:srgbClr val="FFFFFF"/>
                </a:solidFill>
                <a:latin typeface="Arial" pitchFamily="34" charset="0"/>
                <a:ea typeface="Arial" pitchFamily="34" charset="-122"/>
                <a:cs typeface="Arial" pitchFamily="34" charset="-120"/>
              </a:rPr>
              <a:t>6</a:t>
            </a:r>
            <a:endParaRPr lang="en-US" sz="6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210312"/>
          </a:xfrm>
          <a:prstGeom prst="rect">
            <a:avLst/>
          </a:prstGeom>
          <a:solidFill>
            <a:srgbClr val="0F766E"/>
          </a:solidFill>
          <a:ln w="12700">
            <a:solidFill>
              <a:srgbClr val="0F766E"/>
            </a:solidFill>
            <a:prstDash val="solid"/>
          </a:ln>
        </p:spPr>
      </p:sp>
      <p:sp>
        <p:nvSpPr>
          <p:cNvPr id="3" name="Shape 1"/>
          <p:cNvSpPr/>
          <p:nvPr/>
        </p:nvSpPr>
        <p:spPr>
          <a:xfrm>
            <a:off x="0" y="6629400"/>
            <a:ext cx="12191695" cy="228600"/>
          </a:xfrm>
          <a:prstGeom prst="rect">
            <a:avLst/>
          </a:prstGeom>
          <a:solidFill>
            <a:srgbClr val="12334D"/>
          </a:solidFill>
          <a:ln w="12700">
            <a:solidFill>
              <a:srgbClr val="12334D"/>
            </a:solidFill>
            <a:prstDash val="solid"/>
          </a:ln>
        </p:spPr>
      </p:sp>
      <p:sp>
        <p:nvSpPr>
          <p:cNvPr id="5" name="Text 3"/>
          <p:cNvSpPr/>
          <p:nvPr/>
        </p:nvSpPr>
        <p:spPr>
          <a:xfrm>
            <a:off x="530352" y="512064"/>
            <a:ext cx="10591304" cy="548640"/>
          </a:xfrm>
          <a:prstGeom prst="rect">
            <a:avLst/>
          </a:prstGeom>
          <a:noFill/>
          <a:ln/>
        </p:spPr>
        <p:txBody>
          <a:bodyPr wrap="square" lIns="254" tIns="254" rIns="254" bIns="254" rtlCol="0" anchor="ctr"/>
          <a:lstStyle/>
          <a:p>
            <a:pPr marL="0" indent="0">
              <a:buNone/>
            </a:pPr>
            <a:r>
              <a:rPr lang="en-US" sz="3100" b="1" dirty="0">
                <a:solidFill>
                  <a:srgbClr val="12334D"/>
                </a:solidFill>
                <a:latin typeface="Arial" pitchFamily="34" charset="0"/>
                <a:ea typeface="Arial" pitchFamily="34" charset="-122"/>
                <a:cs typeface="Arial" pitchFamily="34" charset="-120"/>
              </a:rPr>
              <a:t>Campaign Solutions to Overcome Challenges</a:t>
            </a:r>
            <a:endParaRPr lang="en-US" sz="3100" dirty="0"/>
          </a:p>
        </p:txBody>
      </p:sp>
      <p:sp>
        <p:nvSpPr>
          <p:cNvPr id="6" name="Text 4"/>
          <p:cNvSpPr/>
          <p:nvPr/>
        </p:nvSpPr>
        <p:spPr>
          <a:xfrm>
            <a:off x="548640" y="1170432"/>
            <a:ext cx="6583680" cy="320040"/>
          </a:xfrm>
          <a:prstGeom prst="rect">
            <a:avLst/>
          </a:prstGeom>
          <a:noFill/>
          <a:ln/>
        </p:spPr>
        <p:txBody>
          <a:bodyPr wrap="square" lIns="0" tIns="0" rIns="0" bIns="0" rtlCol="0" anchor="ctr"/>
          <a:lstStyle/>
          <a:p>
            <a:r>
              <a:rPr lang="en-US" sz="1600" dirty="0">
                <a:solidFill>
                  <a:srgbClr val="585858"/>
                </a:solidFill>
                <a:latin typeface="Arial" pitchFamily="34" charset="0"/>
                <a:ea typeface="Arial" pitchFamily="34" charset="-122"/>
                <a:cs typeface="Arial" pitchFamily="34" charset="-120"/>
              </a:rPr>
              <a:t>Low-cost actions embedded in the 6–8 weekly campaign sessions</a:t>
            </a:r>
            <a:endParaRPr lang="en-US" sz="1600" dirty="0"/>
          </a:p>
        </p:txBody>
      </p:sp>
      <p:pic>
        <p:nvPicPr>
          <p:cNvPr id="7" name="Image 0" descr="/mnt/data/img_solutions_phonebasket.png"/>
          <p:cNvPicPr>
            <a:picLocks noChangeAspect="1"/>
          </p:cNvPicPr>
          <p:nvPr/>
        </p:nvPicPr>
        <p:blipFill>
          <a:blip r:embed="rId3"/>
          <a:srcRect l="2000" r="38389"/>
          <a:stretch/>
        </p:blipFill>
        <p:spPr>
          <a:xfrm>
            <a:off x="7242048" y="1170432"/>
            <a:ext cx="4480560" cy="5010912"/>
          </a:xfrm>
          <a:prstGeom prst="rect">
            <a:avLst/>
          </a:prstGeom>
        </p:spPr>
      </p:pic>
      <p:sp>
        <p:nvSpPr>
          <p:cNvPr id="8" name="Text 5"/>
          <p:cNvSpPr/>
          <p:nvPr/>
        </p:nvSpPr>
        <p:spPr>
          <a:xfrm>
            <a:off x="7287768" y="5944663"/>
            <a:ext cx="4389120" cy="128016"/>
          </a:xfrm>
          <a:prstGeom prst="rect">
            <a:avLst/>
          </a:prstGeom>
          <a:noFill/>
          <a:ln/>
        </p:spPr>
        <p:txBody>
          <a:bodyPr wrap="square" lIns="0" tIns="0" rIns="0" bIns="0" rtlCol="0" anchor="ctr"/>
          <a:lstStyle/>
          <a:p>
            <a:pPr marL="0" indent="0">
              <a:buNone/>
            </a:pPr>
            <a:r>
              <a:rPr lang="en-US" sz="550" dirty="0">
                <a:solidFill>
                  <a:srgbClr val="FFFFFF"/>
                </a:solidFill>
                <a:latin typeface="Arial" pitchFamily="34" charset="0"/>
                <a:ea typeface="Arial" pitchFamily="34" charset="-122"/>
                <a:cs typeface="Arial" pitchFamily="34" charset="-120"/>
              </a:rPr>
              <a:t>Image: UMass Lowell (2024)</a:t>
            </a:r>
            <a:endParaRPr lang="en-US" sz="550" dirty="0"/>
          </a:p>
        </p:txBody>
      </p:sp>
      <p:sp>
        <p:nvSpPr>
          <p:cNvPr id="9" name="Text 6"/>
          <p:cNvSpPr/>
          <p:nvPr/>
        </p:nvSpPr>
        <p:spPr>
          <a:xfrm>
            <a:off x="658368" y="1758944"/>
            <a:ext cx="6080760" cy="4344463"/>
          </a:xfrm>
          <a:prstGeom prst="rect">
            <a:avLst/>
          </a:prstGeom>
          <a:noFill/>
          <a:ln/>
        </p:spPr>
        <p:txBody>
          <a:bodyPr wrap="square" lIns="508" tIns="508" rIns="508" bIns="508" rtlCol="0" anchor="t">
            <a:noAutofit/>
          </a:bodyPr>
          <a:lstStyle/>
          <a:p>
            <a:pPr marL="285750" indent="-285750" algn="just">
              <a:lnSpc>
                <a:spcPct val="150000"/>
              </a:lnSpc>
              <a:buFont typeface="Wingdings" panose="05000000000000000000" pitchFamily="2" charset="2"/>
              <a:buChar char="q"/>
            </a:pPr>
            <a:r>
              <a:rPr lang="en-US" sz="1600" dirty="0">
                <a:solidFill>
                  <a:srgbClr val="1A1A1A"/>
                </a:solidFill>
                <a:latin typeface="Arial" pitchFamily="34" charset="0"/>
                <a:ea typeface="Arial" pitchFamily="34" charset="-122"/>
                <a:cs typeface="Arial" pitchFamily="34" charset="-120"/>
              </a:rPr>
              <a:t>Balance it out: target bedtime scrolling, passive social media and notification overload, not prohibiting study tech.</a:t>
            </a:r>
          </a:p>
          <a:p>
            <a:pPr marL="285750" indent="-285750" algn="just">
              <a:lnSpc>
                <a:spcPct val="150000"/>
              </a:lnSpc>
              <a:buFont typeface="Wingdings" panose="05000000000000000000" pitchFamily="2" charset="2"/>
              <a:buChar char="q"/>
            </a:pPr>
            <a:r>
              <a:rPr lang="en-US" sz="1600" dirty="0">
                <a:solidFill>
                  <a:srgbClr val="1A1A1A"/>
                </a:solidFill>
                <a:latin typeface="Arial" pitchFamily="34" charset="0"/>
                <a:ea typeface="Arial" pitchFamily="34" charset="-122"/>
                <a:cs typeface="Arial" pitchFamily="34" charset="-120"/>
              </a:rPr>
              <a:t>Use micro-commitments: “no phone 30 minutes before sleep”, concentrate mode while studying, app-limit reminders.</a:t>
            </a:r>
          </a:p>
          <a:p>
            <a:pPr marL="285750" indent="-285750" algn="just">
              <a:lnSpc>
                <a:spcPct val="150000"/>
              </a:lnSpc>
              <a:buFont typeface="Wingdings" panose="05000000000000000000" pitchFamily="2" charset="2"/>
              <a:buChar char="q"/>
            </a:pPr>
            <a:r>
              <a:rPr lang="en-US" sz="1600" dirty="0">
                <a:solidFill>
                  <a:srgbClr val="1A1A1A"/>
                </a:solidFill>
                <a:latin typeface="Arial" pitchFamily="34" charset="0"/>
                <a:ea typeface="Arial" pitchFamily="34" charset="-122"/>
                <a:cs typeface="Arial" pitchFamily="34" charset="-120"/>
              </a:rPr>
              <a:t>Walk groups, phone-basket café discussions, analogue study pods and campus wellbeing events are being replaced, not taken away.</a:t>
            </a:r>
          </a:p>
          <a:p>
            <a:pPr marL="285750" indent="-285750" algn="just">
              <a:lnSpc>
                <a:spcPct val="150000"/>
              </a:lnSpc>
              <a:buFont typeface="Wingdings" panose="05000000000000000000" pitchFamily="2" charset="2"/>
              <a:buChar char="q"/>
            </a:pPr>
            <a:r>
              <a:rPr lang="en-US" sz="1600" dirty="0">
                <a:solidFill>
                  <a:srgbClr val="1A1A1A"/>
                </a:solidFill>
                <a:latin typeface="Arial" pitchFamily="34" charset="0"/>
                <a:ea typeface="Arial" pitchFamily="34" charset="-122"/>
                <a:cs typeface="Arial" pitchFamily="34" charset="-120"/>
              </a:rPr>
              <a:t>Peer-led support: student advocates show actual use, </a:t>
            </a:r>
            <a:r>
              <a:rPr lang="en-US" sz="1600" dirty="0" err="1">
                <a:solidFill>
                  <a:srgbClr val="1A1A1A"/>
                </a:solidFill>
                <a:latin typeface="Arial" pitchFamily="34" charset="0"/>
                <a:ea typeface="Arial" pitchFamily="34" charset="-122"/>
                <a:cs typeface="Arial" pitchFamily="34" charset="-120"/>
              </a:rPr>
              <a:t>normalise</a:t>
            </a:r>
            <a:r>
              <a:rPr lang="en-US" sz="1600" dirty="0">
                <a:solidFill>
                  <a:srgbClr val="1A1A1A"/>
                </a:solidFill>
                <a:latin typeface="Arial" pitchFamily="34" charset="0"/>
                <a:ea typeface="Arial" pitchFamily="34" charset="-122"/>
                <a:cs typeface="Arial" pitchFamily="34" charset="-120"/>
              </a:rPr>
              <a:t> relapse and give practical ideas for use in contexts.</a:t>
            </a:r>
          </a:p>
          <a:p>
            <a:pPr marL="285750" indent="-285750" algn="just">
              <a:lnSpc>
                <a:spcPct val="150000"/>
              </a:lnSpc>
              <a:buFont typeface="Wingdings" panose="05000000000000000000" pitchFamily="2" charset="2"/>
              <a:buChar char="q"/>
            </a:pPr>
            <a:r>
              <a:rPr lang="en-US" sz="1600" dirty="0">
                <a:solidFill>
                  <a:srgbClr val="1A1A1A"/>
                </a:solidFill>
                <a:latin typeface="Arial" pitchFamily="34" charset="0"/>
                <a:ea typeface="Arial" pitchFamily="34" charset="-122"/>
                <a:cs typeface="Arial" pitchFamily="34" charset="-120"/>
              </a:rPr>
              <a:t>Track progress: Weekly screenshots of screen-time, sleep/mood check-ins and short feedback forms.</a:t>
            </a:r>
            <a:endParaRPr lang="en-US" sz="1600" dirty="0"/>
          </a:p>
        </p:txBody>
      </p:sp>
      <p:sp>
        <p:nvSpPr>
          <p:cNvPr id="10" name="Text 7"/>
          <p:cNvSpPr/>
          <p:nvPr/>
        </p:nvSpPr>
        <p:spPr>
          <a:xfrm>
            <a:off x="502920" y="6264703"/>
            <a:ext cx="11219688" cy="256032"/>
          </a:xfrm>
          <a:prstGeom prst="rect">
            <a:avLst/>
          </a:prstGeom>
          <a:noFill/>
          <a:ln/>
        </p:spPr>
        <p:txBody>
          <a:bodyPr wrap="square" lIns="0" tIns="0" rIns="0" bIns="0" rtlCol="0" anchor="ctr">
            <a:normAutofit/>
          </a:bodyPr>
          <a:lstStyle/>
          <a:p>
            <a:pPr marL="0" indent="0">
              <a:buNone/>
            </a:pPr>
            <a:r>
              <a:rPr lang="en-US" sz="1100" dirty="0">
                <a:solidFill>
                  <a:srgbClr val="6C6C6C"/>
                </a:solidFill>
                <a:latin typeface="Arial" pitchFamily="34" charset="0"/>
                <a:ea typeface="Arial" pitchFamily="34" charset="-122"/>
                <a:cs typeface="Arial" pitchFamily="34" charset="-120"/>
              </a:rPr>
              <a:t>NHS (2024); Northern Health and Social Care Trust (n.d.); Michie et al. (2011); Olson et al. (2022); NICE (2014).</a:t>
            </a:r>
            <a:endParaRPr lang="en-US" sz="1100" dirty="0"/>
          </a:p>
        </p:txBody>
      </p:sp>
      <p:sp>
        <p:nvSpPr>
          <p:cNvPr id="11" name="Text 8"/>
          <p:cNvSpPr/>
          <p:nvPr/>
        </p:nvSpPr>
        <p:spPr>
          <a:xfrm>
            <a:off x="11631168" y="6665976"/>
            <a:ext cx="228600" cy="109728"/>
          </a:xfrm>
          <a:prstGeom prst="rect">
            <a:avLst/>
          </a:prstGeom>
          <a:noFill/>
          <a:ln/>
        </p:spPr>
        <p:txBody>
          <a:bodyPr wrap="square" lIns="0" tIns="0" rIns="0" bIns="0" rtlCol="0" anchor="ctr"/>
          <a:lstStyle/>
          <a:p>
            <a:pPr marL="0" indent="0" algn="r">
              <a:buNone/>
            </a:pPr>
            <a:r>
              <a:rPr lang="en-US" sz="650" dirty="0">
                <a:solidFill>
                  <a:srgbClr val="FFFFFF"/>
                </a:solidFill>
                <a:latin typeface="Arial" pitchFamily="34" charset="0"/>
                <a:ea typeface="Arial" pitchFamily="34" charset="-122"/>
                <a:cs typeface="Arial" pitchFamily="34" charset="-120"/>
              </a:rPr>
              <a:t>7</a:t>
            </a:r>
            <a:endParaRPr lang="en-US" sz="6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210312"/>
          </a:xfrm>
          <a:prstGeom prst="rect">
            <a:avLst/>
          </a:prstGeom>
          <a:solidFill>
            <a:srgbClr val="0F766E"/>
          </a:solidFill>
          <a:ln w="12700">
            <a:solidFill>
              <a:srgbClr val="0F766E"/>
            </a:solidFill>
            <a:prstDash val="solid"/>
          </a:ln>
        </p:spPr>
      </p:sp>
      <p:sp>
        <p:nvSpPr>
          <p:cNvPr id="3" name="Shape 1"/>
          <p:cNvSpPr/>
          <p:nvPr/>
        </p:nvSpPr>
        <p:spPr>
          <a:xfrm>
            <a:off x="0" y="6629400"/>
            <a:ext cx="12191695" cy="228600"/>
          </a:xfrm>
          <a:prstGeom prst="rect">
            <a:avLst/>
          </a:prstGeom>
          <a:solidFill>
            <a:srgbClr val="12334D"/>
          </a:solidFill>
          <a:ln w="12700">
            <a:solidFill>
              <a:srgbClr val="12334D"/>
            </a:solidFill>
            <a:prstDash val="solid"/>
          </a:ln>
        </p:spPr>
      </p:sp>
      <p:sp>
        <p:nvSpPr>
          <p:cNvPr id="5" name="Text 3"/>
          <p:cNvSpPr/>
          <p:nvPr/>
        </p:nvSpPr>
        <p:spPr>
          <a:xfrm>
            <a:off x="530352" y="621792"/>
            <a:ext cx="6675120" cy="548640"/>
          </a:xfrm>
          <a:prstGeom prst="rect">
            <a:avLst/>
          </a:prstGeom>
          <a:noFill/>
          <a:ln/>
        </p:spPr>
        <p:txBody>
          <a:bodyPr wrap="square" lIns="254" tIns="254" rIns="254" bIns="254" rtlCol="0" anchor="ctr"/>
          <a:lstStyle/>
          <a:p>
            <a:pPr marL="0" indent="0">
              <a:buNone/>
            </a:pPr>
            <a:r>
              <a:rPr lang="en-US" sz="3100" b="1" dirty="0">
                <a:solidFill>
                  <a:srgbClr val="12334D"/>
                </a:solidFill>
                <a:latin typeface="Arial" pitchFamily="34" charset="0"/>
                <a:ea typeface="Arial" pitchFamily="34" charset="-122"/>
                <a:cs typeface="Arial" pitchFamily="34" charset="-120"/>
              </a:rPr>
              <a:t>Conclusion</a:t>
            </a:r>
            <a:endParaRPr lang="en-US" sz="3100" dirty="0"/>
          </a:p>
        </p:txBody>
      </p:sp>
      <p:sp>
        <p:nvSpPr>
          <p:cNvPr id="7" name="Shape 5"/>
          <p:cNvSpPr/>
          <p:nvPr/>
        </p:nvSpPr>
        <p:spPr>
          <a:xfrm>
            <a:off x="786384" y="1536192"/>
            <a:ext cx="10661904" cy="3429000"/>
          </a:xfrm>
          <a:prstGeom prst="rect">
            <a:avLst/>
          </a:prstGeom>
          <a:solidFill>
            <a:srgbClr val="FFFFFF"/>
          </a:solidFill>
          <a:ln w="12700">
            <a:solidFill>
              <a:srgbClr val="E8E3DA"/>
            </a:solidFill>
            <a:prstDash val="solid"/>
          </a:ln>
        </p:spPr>
      </p:sp>
      <p:sp>
        <p:nvSpPr>
          <p:cNvPr id="10" name="Text 8"/>
          <p:cNvSpPr/>
          <p:nvPr/>
        </p:nvSpPr>
        <p:spPr>
          <a:xfrm>
            <a:off x="1079417" y="1606367"/>
            <a:ext cx="9601200" cy="1572768"/>
          </a:xfrm>
          <a:prstGeom prst="rect">
            <a:avLst/>
          </a:prstGeom>
          <a:noFill/>
          <a:ln/>
        </p:spPr>
        <p:txBody>
          <a:bodyPr wrap="square" lIns="508" tIns="508" rIns="508" bIns="508" rtlCol="0" anchor="t">
            <a:noAutofit/>
          </a:bodyPr>
          <a:lstStyle/>
          <a:p>
            <a:pPr algn="just">
              <a:lnSpc>
                <a:spcPct val="150000"/>
              </a:lnSpc>
            </a:pPr>
            <a:r>
              <a:rPr lang="en-US" dirty="0">
                <a:solidFill>
                  <a:srgbClr val="1A1A1A"/>
                </a:solidFill>
                <a:latin typeface="Arial" pitchFamily="34" charset="0"/>
                <a:ea typeface="Arial" pitchFamily="34" charset="-122"/>
                <a:cs typeface="Arial" pitchFamily="34" charset="-120"/>
              </a:rPr>
              <a:t>Digital technology, used deliberately rather than automatically, can help students have a healthier, more balanced existence. Cutting back on screen time might translate into better sleep, less physical strain and more time to move. It can also improve peer support and healthy campus standards, as well as in person connections. Mindful use of technology can have psychological benefits, such as a calmer mood, better concentration and increased self-control. However, as cellphones are crucial in study, communication and daily activities, the campaign should encourage chosen, adaptable and helpful digital habits instead of complete avoidance.</a:t>
            </a:r>
          </a:p>
        </p:txBody>
      </p:sp>
      <p:sp>
        <p:nvSpPr>
          <p:cNvPr id="12" name="Text 10"/>
          <p:cNvSpPr/>
          <p:nvPr/>
        </p:nvSpPr>
        <p:spPr>
          <a:xfrm>
            <a:off x="786384" y="6032700"/>
            <a:ext cx="8726140" cy="172247"/>
          </a:xfrm>
          <a:prstGeom prst="rect">
            <a:avLst/>
          </a:prstGeom>
          <a:noFill/>
          <a:ln/>
        </p:spPr>
        <p:txBody>
          <a:bodyPr wrap="square" lIns="0" tIns="0" rIns="0" bIns="0" rtlCol="0" anchor="ctr">
            <a:noAutofit/>
          </a:bodyPr>
          <a:lstStyle/>
          <a:p>
            <a:pPr marL="0" indent="0">
              <a:buNone/>
            </a:pPr>
            <a:r>
              <a:rPr lang="en-US" sz="1200" dirty="0">
                <a:solidFill>
                  <a:srgbClr val="6C6C6C"/>
                </a:solidFill>
                <a:latin typeface="Arial" pitchFamily="34" charset="0"/>
                <a:ea typeface="Arial" pitchFamily="34" charset="-122"/>
                <a:cs typeface="Arial" pitchFamily="34" charset="-120"/>
              </a:rPr>
              <a:t>UWTSD (2026); Ofcom (2024); WHO Regional Office for Europe (2024); Ramadhan et al. (2024); Michie et al. (2011).</a:t>
            </a:r>
            <a:endParaRPr lang="en-US" sz="1200" dirty="0"/>
          </a:p>
        </p:txBody>
      </p:sp>
      <p:sp>
        <p:nvSpPr>
          <p:cNvPr id="13" name="Text 11"/>
          <p:cNvSpPr/>
          <p:nvPr/>
        </p:nvSpPr>
        <p:spPr>
          <a:xfrm>
            <a:off x="11631168" y="6665976"/>
            <a:ext cx="228600" cy="109728"/>
          </a:xfrm>
          <a:prstGeom prst="rect">
            <a:avLst/>
          </a:prstGeom>
          <a:noFill/>
          <a:ln/>
        </p:spPr>
        <p:txBody>
          <a:bodyPr wrap="square" lIns="0" tIns="0" rIns="0" bIns="0" rtlCol="0" anchor="ctr"/>
          <a:lstStyle/>
          <a:p>
            <a:pPr marL="0" indent="0" algn="r">
              <a:buNone/>
            </a:pPr>
            <a:r>
              <a:rPr lang="en-US" sz="650" dirty="0">
                <a:solidFill>
                  <a:srgbClr val="FFFFFF"/>
                </a:solidFill>
                <a:latin typeface="Arial" pitchFamily="34" charset="0"/>
                <a:ea typeface="Arial" pitchFamily="34" charset="-122"/>
                <a:cs typeface="Arial" pitchFamily="34" charset="-120"/>
              </a:rPr>
              <a:t>8</a:t>
            </a:r>
            <a:endParaRPr lang="en-US" sz="6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4EF"/>
        </a:solidFill>
        <a:effectLst/>
      </p:bgPr>
    </p:bg>
    <p:spTree>
      <p:nvGrpSpPr>
        <p:cNvPr id="1" name=""/>
        <p:cNvGrpSpPr/>
        <p:nvPr/>
      </p:nvGrpSpPr>
      <p:grpSpPr>
        <a:xfrm>
          <a:off x="0" y="0"/>
          <a:ext cx="0" cy="0"/>
          <a:chOff x="0" y="0"/>
          <a:chExt cx="0" cy="0"/>
        </a:xfrm>
      </p:grpSpPr>
      <p:sp>
        <p:nvSpPr>
          <p:cNvPr id="2" name="Shape 0"/>
          <p:cNvSpPr/>
          <p:nvPr/>
        </p:nvSpPr>
        <p:spPr>
          <a:xfrm>
            <a:off x="0" y="0"/>
            <a:ext cx="12191695" cy="210312"/>
          </a:xfrm>
          <a:prstGeom prst="rect">
            <a:avLst/>
          </a:prstGeom>
          <a:solidFill>
            <a:srgbClr val="0F766E"/>
          </a:solidFill>
          <a:ln w="12700">
            <a:solidFill>
              <a:srgbClr val="0F766E"/>
            </a:solidFill>
            <a:prstDash val="solid"/>
          </a:ln>
        </p:spPr>
      </p:sp>
      <p:sp>
        <p:nvSpPr>
          <p:cNvPr id="3" name="Shape 1"/>
          <p:cNvSpPr/>
          <p:nvPr/>
        </p:nvSpPr>
        <p:spPr>
          <a:xfrm>
            <a:off x="0" y="6629400"/>
            <a:ext cx="12191695" cy="228600"/>
          </a:xfrm>
          <a:prstGeom prst="rect">
            <a:avLst/>
          </a:prstGeom>
          <a:solidFill>
            <a:srgbClr val="12334D"/>
          </a:solidFill>
          <a:ln w="12700">
            <a:solidFill>
              <a:srgbClr val="12334D"/>
            </a:solidFill>
            <a:prstDash val="solid"/>
          </a:ln>
        </p:spPr>
      </p:sp>
      <p:sp>
        <p:nvSpPr>
          <p:cNvPr id="5" name="Text 3"/>
          <p:cNvSpPr/>
          <p:nvPr/>
        </p:nvSpPr>
        <p:spPr>
          <a:xfrm>
            <a:off x="621792" y="640080"/>
            <a:ext cx="6949440" cy="411480"/>
          </a:xfrm>
          <a:prstGeom prst="rect">
            <a:avLst/>
          </a:prstGeom>
          <a:noFill/>
          <a:ln/>
        </p:spPr>
        <p:txBody>
          <a:bodyPr wrap="square" lIns="0" tIns="0" rIns="0" bIns="0" rtlCol="0" anchor="ctr"/>
          <a:lstStyle/>
          <a:p>
            <a:pPr marL="0" indent="0">
              <a:buNone/>
            </a:pPr>
            <a:r>
              <a:rPr lang="en-US" sz="3200" b="1" dirty="0">
                <a:solidFill>
                  <a:srgbClr val="12334D"/>
                </a:solidFill>
                <a:latin typeface="Arial" pitchFamily="34" charset="0"/>
                <a:ea typeface="Arial" pitchFamily="34" charset="-122"/>
                <a:cs typeface="Arial" pitchFamily="34" charset="-120"/>
              </a:rPr>
              <a:t>References</a:t>
            </a:r>
            <a:endParaRPr lang="en-US" sz="3200" dirty="0"/>
          </a:p>
        </p:txBody>
      </p:sp>
      <p:sp>
        <p:nvSpPr>
          <p:cNvPr id="7" name="Text 5"/>
          <p:cNvSpPr/>
          <p:nvPr/>
        </p:nvSpPr>
        <p:spPr>
          <a:xfrm>
            <a:off x="621792" y="1243584"/>
            <a:ext cx="11237976" cy="4892040"/>
          </a:xfrm>
          <a:prstGeom prst="rect">
            <a:avLst/>
          </a:prstGeom>
          <a:noFill/>
          <a:ln/>
        </p:spPr>
        <p:txBody>
          <a:bodyPr wrap="square" lIns="254" tIns="254" rIns="254" bIns="254" rtlCol="0" anchor="ctr">
            <a:noAutofit/>
          </a:bodyPr>
          <a:lstStyle/>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Ajzen, I. (1991) “The theory of planned behavior”, Organizational Behavior and Human Decision Processes, 50(2), pp. 179–211.</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Ajzen, I. (2020) “The theory of planned behavior: Frequently asked questions”, Human Behavior and Emerging Technologies, 2(4), pp. 314–324.</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Bandura, A. (1986) Social Foundations of Thought and Action. Englewood Cliffs, NJ: Prentice Hall.</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Bosnjak, M., Ajzen, I. and Schmidt, P. (2020) “The Theory of Planned Behavior: Selected Recent Advances and Applications”, Europe’s Journal of Psychology, 16(3), pp. 352–356.</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Calvert, E. et al. (2025) “Social Media Detox and Youth Mental Health”, JAMA Network Open.</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Chen, M. et al. (2024) “Screen viewing patterns and their association with mental wellbeing”, BMC Public Health.</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House of Commons Education Committee (2024) Screen time: impacts on education and wellbeing. London: UK Parliament.</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Islam, K.F. et al. (2023) “Social cognitive theory-based health promotion in primary care practice”, Primary Health Care Research &amp; Development.</a:t>
            </a:r>
          </a:p>
          <a:p>
            <a:pPr marL="285750" indent="-285750" algn="just">
              <a:buFont typeface="Wingdings" panose="05000000000000000000" pitchFamily="2" charset="2"/>
              <a:buChar char="v"/>
            </a:pPr>
            <a:r>
              <a:rPr lang="en-US" sz="1300" dirty="0" err="1">
                <a:solidFill>
                  <a:srgbClr val="1A1A1A"/>
                </a:solidFill>
                <a:ea typeface="Arial" pitchFamily="34" charset="-122"/>
                <a:cs typeface="Arial" pitchFamily="34" charset="-120"/>
              </a:rPr>
              <a:t>Michie</a:t>
            </a:r>
            <a:r>
              <a:rPr lang="en-US" sz="1300" dirty="0">
                <a:solidFill>
                  <a:srgbClr val="1A1A1A"/>
                </a:solidFill>
                <a:ea typeface="Arial" pitchFamily="34" charset="-122"/>
                <a:cs typeface="Arial" pitchFamily="34" charset="-120"/>
              </a:rPr>
              <a:t>, S., van </a:t>
            </a:r>
            <a:r>
              <a:rPr lang="en-US" sz="1300" dirty="0" err="1">
                <a:solidFill>
                  <a:srgbClr val="1A1A1A"/>
                </a:solidFill>
                <a:ea typeface="Arial" pitchFamily="34" charset="-122"/>
                <a:cs typeface="Arial" pitchFamily="34" charset="-120"/>
              </a:rPr>
              <a:t>Stralen</a:t>
            </a:r>
            <a:r>
              <a:rPr lang="en-US" sz="1300" dirty="0">
                <a:solidFill>
                  <a:srgbClr val="1A1A1A"/>
                </a:solidFill>
                <a:ea typeface="Arial" pitchFamily="34" charset="-122"/>
                <a:cs typeface="Arial" pitchFamily="34" charset="-120"/>
              </a:rPr>
              <a:t>, M.M. and West, R. (2011) “The </a:t>
            </a:r>
            <a:r>
              <a:rPr lang="en-US" sz="1300" dirty="0" err="1">
                <a:solidFill>
                  <a:srgbClr val="1A1A1A"/>
                </a:solidFill>
                <a:ea typeface="Arial" pitchFamily="34" charset="-122"/>
                <a:cs typeface="Arial" pitchFamily="34" charset="-120"/>
              </a:rPr>
              <a:t>behaviour</a:t>
            </a:r>
            <a:r>
              <a:rPr lang="en-US" sz="1300" dirty="0">
                <a:solidFill>
                  <a:srgbClr val="1A1A1A"/>
                </a:solidFill>
                <a:ea typeface="Arial" pitchFamily="34" charset="-122"/>
                <a:cs typeface="Arial" pitchFamily="34" charset="-120"/>
              </a:rPr>
              <a:t> change wheel”, Implementation Science, 6, Article 42.</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NHS (2024) Fall asleep faster and sleep better: Every Mind Matters. London: NHS.</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NICE (2014) </a:t>
            </a:r>
            <a:r>
              <a:rPr lang="en-US" sz="1300" dirty="0" err="1">
                <a:solidFill>
                  <a:srgbClr val="1A1A1A"/>
                </a:solidFill>
                <a:ea typeface="Arial" pitchFamily="34" charset="-122"/>
                <a:cs typeface="Arial" pitchFamily="34" charset="-120"/>
              </a:rPr>
              <a:t>Behaviour</a:t>
            </a:r>
            <a:r>
              <a:rPr lang="en-US" sz="1300" dirty="0">
                <a:solidFill>
                  <a:srgbClr val="1A1A1A"/>
                </a:solidFill>
                <a:ea typeface="Arial" pitchFamily="34" charset="-122"/>
                <a:cs typeface="Arial" pitchFamily="34" charset="-120"/>
              </a:rPr>
              <a:t> change: individual approaches. Public health guideline PH49. London: NICE.</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Northern Health and Social Care Trust (</a:t>
            </a:r>
            <a:r>
              <a:rPr lang="en-US" sz="1300" dirty="0" err="1">
                <a:solidFill>
                  <a:srgbClr val="1A1A1A"/>
                </a:solidFill>
                <a:ea typeface="Arial" pitchFamily="34" charset="-122"/>
                <a:cs typeface="Arial" pitchFamily="34" charset="-120"/>
              </a:rPr>
              <a:t>n.d.</a:t>
            </a:r>
            <a:r>
              <a:rPr lang="en-US" sz="1300" dirty="0">
                <a:solidFill>
                  <a:srgbClr val="1A1A1A"/>
                </a:solidFill>
                <a:ea typeface="Arial" pitchFamily="34" charset="-122"/>
                <a:cs typeface="Arial" pitchFamily="34" charset="-120"/>
              </a:rPr>
              <a:t>) Digital wellbeing. Northern Ireland: NHS/HSCNI.</a:t>
            </a:r>
            <a:endParaRPr lang="en-US" sz="1300" dirty="0"/>
          </a:p>
          <a:p>
            <a:pPr marL="285750" indent="-285750" algn="just">
              <a:buFont typeface="Wingdings" panose="05000000000000000000" pitchFamily="2" charset="2"/>
              <a:buChar char="v"/>
            </a:pPr>
            <a:r>
              <a:rPr lang="en-US" sz="1300" dirty="0" err="1">
                <a:solidFill>
                  <a:srgbClr val="1A1A1A"/>
                </a:solidFill>
                <a:ea typeface="Arial" pitchFamily="34" charset="-122"/>
                <a:cs typeface="Arial" pitchFamily="34" charset="-120"/>
              </a:rPr>
              <a:t>Ofcom</a:t>
            </a:r>
            <a:r>
              <a:rPr lang="en-US" sz="1300" dirty="0">
                <a:solidFill>
                  <a:srgbClr val="1A1A1A"/>
                </a:solidFill>
                <a:ea typeface="Arial" pitchFamily="34" charset="-122"/>
                <a:cs typeface="Arial" pitchFamily="34" charset="-120"/>
              </a:rPr>
              <a:t> (2024) Adults’ Media Use and Attitudes Report 2024. London: </a:t>
            </a:r>
            <a:r>
              <a:rPr lang="en-US" sz="1300" dirty="0" err="1">
                <a:solidFill>
                  <a:srgbClr val="1A1A1A"/>
                </a:solidFill>
                <a:ea typeface="Arial" pitchFamily="34" charset="-122"/>
                <a:cs typeface="Arial" pitchFamily="34" charset="-120"/>
              </a:rPr>
              <a:t>Ofcom</a:t>
            </a:r>
            <a:r>
              <a:rPr lang="en-US" sz="1300" dirty="0">
                <a:solidFill>
                  <a:srgbClr val="1A1A1A"/>
                </a:solidFill>
                <a:ea typeface="Arial" pitchFamily="34" charset="-122"/>
                <a:cs typeface="Arial" pitchFamily="34" charset="-120"/>
              </a:rPr>
              <a:t>.</a:t>
            </a:r>
            <a:endParaRPr lang="en-US" sz="1300" dirty="0"/>
          </a:p>
          <a:p>
            <a:pPr marL="285750" indent="-285750" algn="just">
              <a:buFont typeface="Wingdings" panose="05000000000000000000" pitchFamily="2" charset="2"/>
              <a:buChar char="v"/>
            </a:pPr>
            <a:r>
              <a:rPr lang="en-US" sz="1300" dirty="0" err="1">
                <a:solidFill>
                  <a:srgbClr val="1A1A1A"/>
                </a:solidFill>
                <a:ea typeface="Arial" pitchFamily="34" charset="-122"/>
                <a:cs typeface="Arial" pitchFamily="34" charset="-120"/>
              </a:rPr>
              <a:t>Ofcom</a:t>
            </a:r>
            <a:r>
              <a:rPr lang="en-US" sz="1300" dirty="0">
                <a:solidFill>
                  <a:srgbClr val="1A1A1A"/>
                </a:solidFill>
                <a:ea typeface="Arial" pitchFamily="34" charset="-122"/>
                <a:cs typeface="Arial" pitchFamily="34" charset="-120"/>
              </a:rPr>
              <a:t> (2025) Online Nation Report 2025. London: </a:t>
            </a:r>
            <a:r>
              <a:rPr lang="en-US" sz="1300" dirty="0" err="1">
                <a:solidFill>
                  <a:srgbClr val="1A1A1A"/>
                </a:solidFill>
                <a:ea typeface="Arial" pitchFamily="34" charset="-122"/>
                <a:cs typeface="Arial" pitchFamily="34" charset="-120"/>
              </a:rPr>
              <a:t>Ofcom</a:t>
            </a:r>
            <a:r>
              <a:rPr lang="en-US" sz="1300" dirty="0">
                <a:solidFill>
                  <a:srgbClr val="1A1A1A"/>
                </a:solidFill>
                <a:ea typeface="Arial" pitchFamily="34" charset="-122"/>
                <a:cs typeface="Arial" pitchFamily="34" charset="-120"/>
              </a:rPr>
              <a:t>.</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Olson, J.A. et al. (2022) “A nudge-based intervention to reduce problematic smartphone use”, International Journal of Mental Health and Addiction.</a:t>
            </a:r>
            <a:endParaRPr lang="en-US" sz="1300" dirty="0"/>
          </a:p>
          <a:p>
            <a:pPr marL="285750" indent="-285750" algn="just">
              <a:buFont typeface="Wingdings" panose="05000000000000000000" pitchFamily="2" charset="2"/>
              <a:buChar char="v"/>
            </a:pPr>
            <a:r>
              <a:rPr lang="en-US" sz="1300" dirty="0" err="1">
                <a:solidFill>
                  <a:srgbClr val="1A1A1A"/>
                </a:solidFill>
                <a:ea typeface="Arial" pitchFamily="34" charset="-122"/>
                <a:cs typeface="Arial" pitchFamily="34" charset="-120"/>
              </a:rPr>
              <a:t>Plackett</a:t>
            </a:r>
            <a:r>
              <a:rPr lang="en-US" sz="1300" dirty="0">
                <a:solidFill>
                  <a:srgbClr val="1A1A1A"/>
                </a:solidFill>
                <a:ea typeface="Arial" pitchFamily="34" charset="-122"/>
                <a:cs typeface="Arial" pitchFamily="34" charset="-120"/>
              </a:rPr>
              <a:t>, R. et al. (2023) “The longitudinal impact of social media use on UK young people’s mental health”, Journal of Medical Internet Research.</a:t>
            </a:r>
            <a:endParaRPr lang="en-US" sz="1300" dirty="0"/>
          </a:p>
          <a:p>
            <a:pPr marL="285750" indent="-285750" algn="just">
              <a:buFont typeface="Wingdings" panose="05000000000000000000" pitchFamily="2" charset="2"/>
              <a:buChar char="v"/>
            </a:pPr>
            <a:r>
              <a:rPr lang="en-US" sz="1300" dirty="0" err="1">
                <a:solidFill>
                  <a:srgbClr val="1A1A1A"/>
                </a:solidFill>
                <a:ea typeface="Arial" pitchFamily="34" charset="-122"/>
                <a:cs typeface="Arial" pitchFamily="34" charset="-120"/>
              </a:rPr>
              <a:t>Ramadhan</a:t>
            </a:r>
            <a:r>
              <a:rPr lang="en-US" sz="1300" dirty="0">
                <a:solidFill>
                  <a:srgbClr val="1A1A1A"/>
                </a:solidFill>
                <a:ea typeface="Arial" pitchFamily="34" charset="-122"/>
                <a:cs typeface="Arial" pitchFamily="34" charset="-120"/>
              </a:rPr>
              <a:t>, R.N. et al. (2024) “Impacts of digital social media detox for mental health: a systematic review and meta-analysis”, </a:t>
            </a:r>
            <a:r>
              <a:rPr lang="en-US" sz="1300" dirty="0" err="1">
                <a:solidFill>
                  <a:srgbClr val="1A1A1A"/>
                </a:solidFill>
                <a:ea typeface="Arial" pitchFamily="34" charset="-122"/>
                <a:cs typeface="Arial" pitchFamily="34" charset="-120"/>
              </a:rPr>
              <a:t>Cyberpsychology</a:t>
            </a:r>
            <a:r>
              <a:rPr lang="en-US" sz="1300" dirty="0">
                <a:solidFill>
                  <a:srgbClr val="1A1A1A"/>
                </a:solidFill>
                <a:ea typeface="Arial" pitchFamily="34" charset="-122"/>
                <a:cs typeface="Arial" pitchFamily="34" charset="-120"/>
              </a:rPr>
              <a:t>, Behavior, and Social Networking.</a:t>
            </a:r>
            <a:endParaRPr lang="en-US" sz="1300" dirty="0"/>
          </a:p>
          <a:p>
            <a:pPr marL="285750" indent="-285750" algn="just">
              <a:buFont typeface="Wingdings" panose="05000000000000000000" pitchFamily="2" charset="2"/>
              <a:buChar char="v"/>
            </a:pPr>
            <a:r>
              <a:rPr lang="en-US" sz="1300" dirty="0" err="1">
                <a:solidFill>
                  <a:srgbClr val="1A1A1A"/>
                </a:solidFill>
                <a:ea typeface="Arial" pitchFamily="34" charset="-122"/>
                <a:cs typeface="Arial" pitchFamily="34" charset="-120"/>
              </a:rPr>
              <a:t>Tu</a:t>
            </a:r>
            <a:r>
              <a:rPr lang="en-US" sz="1300" dirty="0">
                <a:solidFill>
                  <a:srgbClr val="1A1A1A"/>
                </a:solidFill>
                <a:ea typeface="Arial" pitchFamily="34" charset="-122"/>
                <a:cs typeface="Arial" pitchFamily="34" charset="-120"/>
              </a:rPr>
              <a:t>, Z. et al. (2023) “Can restricting while-in-bed smartphone use improve sleep quality?”, Addictive Behaviors.</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WHO Regional Office for Europe (2024) Teens, screens and mental health. Copenhagen: WHO Europe.</a:t>
            </a:r>
            <a:endParaRPr lang="en-US" sz="1300" dirty="0"/>
          </a:p>
          <a:p>
            <a:pPr marL="285750" indent="-285750" algn="just">
              <a:buFont typeface="Wingdings" panose="05000000000000000000" pitchFamily="2" charset="2"/>
              <a:buChar char="v"/>
            </a:pPr>
            <a:r>
              <a:rPr lang="en-US" sz="1300" dirty="0">
                <a:solidFill>
                  <a:srgbClr val="1A1A1A"/>
                </a:solidFill>
                <a:ea typeface="Arial" pitchFamily="34" charset="-122"/>
                <a:cs typeface="Arial" pitchFamily="34" charset="-120"/>
              </a:rPr>
              <a:t>What Works Centre for Wellbeing (2023) Key insights into loneliness and wellbeing in young people. London: What Works Centre for Wellbeing.</a:t>
            </a:r>
            <a:endParaRPr lang="en-US" sz="1300" dirty="0"/>
          </a:p>
          <a:p>
            <a:pPr marL="0" indent="0">
              <a:buNone/>
            </a:pPr>
            <a:endParaRPr lang="en-US" sz="800" dirty="0"/>
          </a:p>
        </p:txBody>
      </p:sp>
      <p:sp>
        <p:nvSpPr>
          <p:cNvPr id="10" name="Text 8"/>
          <p:cNvSpPr/>
          <p:nvPr/>
        </p:nvSpPr>
        <p:spPr>
          <a:xfrm>
            <a:off x="11631168" y="6665976"/>
            <a:ext cx="228600" cy="109728"/>
          </a:xfrm>
          <a:prstGeom prst="rect">
            <a:avLst/>
          </a:prstGeom>
          <a:noFill/>
          <a:ln/>
        </p:spPr>
        <p:txBody>
          <a:bodyPr wrap="square" lIns="0" tIns="0" rIns="0" bIns="0" rtlCol="0" anchor="ctr"/>
          <a:lstStyle/>
          <a:p>
            <a:pPr marL="0" indent="0" algn="r">
              <a:buNone/>
            </a:pPr>
            <a:r>
              <a:rPr lang="en-US" sz="650" dirty="0">
                <a:solidFill>
                  <a:srgbClr val="FFFFFF"/>
                </a:solidFill>
                <a:latin typeface="Arial" pitchFamily="34" charset="0"/>
                <a:ea typeface="Arial" pitchFamily="34" charset="-122"/>
                <a:cs typeface="Arial" pitchFamily="34" charset="-120"/>
              </a:rPr>
              <a:t>9</a:t>
            </a:r>
            <a:endParaRPr lang="en-US" sz="6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1512</Words>
  <Application>Microsoft Office PowerPoint</Application>
  <PresentationFormat>Widescreen</PresentationFormat>
  <Paragraphs>121</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Disconnect to Reconnect: A Digital Balance Campaign</dc:title>
  <dc:subject>Task 3: Benefits and challenges for a digital balance campaign</dc:subject>
  <dc:creator>Rimon Miah</dc:creator>
  <cp:lastModifiedBy>Md. Shohel Hossen</cp:lastModifiedBy>
  <cp:revision>10</cp:revision>
  <dcterms:created xsi:type="dcterms:W3CDTF">2026-07-12T17:34:15Z</dcterms:created>
  <dcterms:modified xsi:type="dcterms:W3CDTF">2026-07-22T06:28:47Z</dcterms:modified>
</cp:coreProperties>
</file>