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slideLayouts/slideLayout5.xml" ContentType="application/vnd.openxmlformats-officedocument.presentationml.slideLayout+xml"/>
  <Override PartName="/ppt/theme/theme3.xml" ContentType="application/vnd.openxmlformats-officedocument.theme+xml"/>
  <Override PartName="/ppt/slideLayouts/slideLayout6.xml" ContentType="application/vnd.openxmlformats-officedocument.presentationml.slideLayout+xml"/>
  <Override PartName="/ppt/theme/theme4.xml" ContentType="application/vnd.openxmlformats-officedocument.theme+xml"/>
  <Override PartName="/ppt/slideLayouts/slideLayout7.xml" ContentType="application/vnd.openxmlformats-officedocument.presentationml.slideLayout+xml"/>
  <Override PartName="/ppt/theme/theme5.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6.xml" ContentType="application/vnd.openxmlformats-officedocument.theme+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7.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8.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9.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10.xml" ContentType="application/vnd.openxmlformats-officedocument.theme+xml"/>
  <Override PartName="/ppt/slideLayouts/slideLayout28.xml" ContentType="application/vnd.openxmlformats-officedocument.presentationml.slideLayout+xml"/>
  <Override PartName="/ppt/theme/theme11.xml" ContentType="application/vnd.openxmlformats-officedocument.theme+xml"/>
  <Override PartName="/ppt/slideLayouts/slideLayout29.xml" ContentType="application/vnd.openxmlformats-officedocument.presentationml.slideLayout+xml"/>
  <Override PartName="/ppt/theme/theme12.xml" ContentType="application/vnd.openxmlformats-officedocument.theme+xml"/>
  <Override PartName="/ppt/slideLayouts/slideLayout30.xml" ContentType="application/vnd.openxmlformats-officedocument.presentationml.slideLayout+xml"/>
  <Override PartName="/ppt/theme/theme13.xml" ContentType="application/vnd.openxmlformats-officedocument.theme+xml"/>
  <Override PartName="/ppt/slideLayouts/slideLayout31.xml" ContentType="application/vnd.openxmlformats-officedocument.presentationml.slideLayout+xml"/>
  <Override PartName="/ppt/theme/theme14.xml" ContentType="application/vnd.openxmlformats-officedocument.theme+xml"/>
  <Override PartName="/ppt/slideLayouts/slideLayout32.xml" ContentType="application/vnd.openxmlformats-officedocument.presentationml.slideLayout+xml"/>
  <Override PartName="/ppt/theme/theme15.xml" ContentType="application/vnd.openxmlformats-officedocument.theme+xml"/>
  <Override PartName="/ppt/slideLayouts/slideLayout33.xml" ContentType="application/vnd.openxmlformats-officedocument.presentationml.slideLayout+xml"/>
  <Override PartName="/ppt/theme/theme16.xml" ContentType="application/vnd.openxmlformats-officedocument.theme+xml"/>
  <Override PartName="/ppt/slideLayouts/slideLayout34.xml" ContentType="application/vnd.openxmlformats-officedocument.presentationml.slideLayout+xml"/>
  <Override PartName="/ppt/theme/theme17.xml" ContentType="application/vnd.openxmlformats-officedocument.theme+xml"/>
  <Override PartName="/ppt/slideLayouts/slideLayout35.xml" ContentType="application/vnd.openxmlformats-officedocument.presentationml.slideLayout+xml"/>
  <Override PartName="/ppt/theme/theme18.xml" ContentType="application/vnd.openxmlformats-officedocument.theme+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theme/theme19.xml" ContentType="application/vnd.openxmlformats-officedocument.theme+xml"/>
  <Override PartName="/ppt/theme/theme20.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 id="2147483662" r:id="rId5"/>
    <p:sldMasterId id="2147483663" r:id="rId6"/>
    <p:sldMasterId id="2147483666" r:id="rId7"/>
    <p:sldMasterId id="2147483668" r:id="rId8"/>
    <p:sldMasterId id="2147483669" r:id="rId9"/>
    <p:sldMasterId id="2147483768" r:id="rId10"/>
    <p:sldMasterId id="2147483778" r:id="rId11"/>
    <p:sldMasterId id="2147483788" r:id="rId12"/>
    <p:sldMasterId id="2147483798" r:id="rId13"/>
    <p:sldMasterId id="2147483752" r:id="rId14"/>
    <p:sldMasterId id="2147483754" r:id="rId15"/>
    <p:sldMasterId id="2147483756" r:id="rId16"/>
    <p:sldMasterId id="2147483758" r:id="rId17"/>
    <p:sldMasterId id="2147483760" r:id="rId18"/>
    <p:sldMasterId id="2147483762" r:id="rId19"/>
    <p:sldMasterId id="2147483764" r:id="rId20"/>
    <p:sldMasterId id="2147483766" r:id="rId21"/>
    <p:sldMasterId id="2147483740" r:id="rId22"/>
  </p:sldMasterIdLst>
  <p:notesMasterIdLst>
    <p:notesMasterId r:id="rId40"/>
  </p:notesMasterIdLst>
  <p:sldIdLst>
    <p:sldId id="256" r:id="rId23"/>
    <p:sldId id="267" r:id="rId24"/>
    <p:sldId id="266" r:id="rId25"/>
    <p:sldId id="268" r:id="rId26"/>
    <p:sldId id="269" r:id="rId27"/>
    <p:sldId id="264" r:id="rId28"/>
    <p:sldId id="270" r:id="rId29"/>
    <p:sldId id="280" r:id="rId30"/>
    <p:sldId id="279" r:id="rId31"/>
    <p:sldId id="278" r:id="rId32"/>
    <p:sldId id="277" r:id="rId33"/>
    <p:sldId id="276" r:id="rId34"/>
    <p:sldId id="271" r:id="rId35"/>
    <p:sldId id="273" r:id="rId36"/>
    <p:sldId id="272" r:id="rId37"/>
    <p:sldId id="274" r:id="rId38"/>
    <p:sldId id="275" r:id="rId39"/>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8A82FFC-F191-4802-8405-3536E3816717}" v="4" dt="2023-09-30T09:40:23.586"/>
    <p1510:client id="{43172C9A-D01F-4686-AFFD-E9CA70B42CD5}" v="2" dt="2023-09-04T09:48:00.139"/>
    <p1510:client id="{78849FB2-D539-ED52-A1BA-FAD9A85BCA95}" v="1908" dt="2023-09-06T10:42:34.245"/>
    <p1510:client id="{EFA09583-07E0-CBE8-6EFC-9EBFE8AAAD84}" v="56" dt="2023-09-08T11:55:03.86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2320"/>
    <p:restoredTop sz="94830"/>
  </p:normalViewPr>
  <p:slideViewPr>
    <p:cSldViewPr snapToGrid="0" snapToObjects="1">
      <p:cViewPr>
        <p:scale>
          <a:sx n="101" d="100"/>
          <a:sy n="101" d="100"/>
        </p:scale>
        <p:origin x="237" y="54"/>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4.xml"/><Relationship Id="rId39" Type="http://schemas.openxmlformats.org/officeDocument/2006/relationships/slide" Target="slides/slide17.xml"/><Relationship Id="rId21" Type="http://schemas.openxmlformats.org/officeDocument/2006/relationships/slideMaster" Target="slideMasters/slideMaster18.xml"/><Relationship Id="rId34" Type="http://schemas.openxmlformats.org/officeDocument/2006/relationships/slide" Target="slides/slide12.xml"/><Relationship Id="rId42" Type="http://schemas.openxmlformats.org/officeDocument/2006/relationships/viewProps" Target="viewProp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7.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Master" Target="slideMasters/slideMaster8.xml"/><Relationship Id="rId24" Type="http://schemas.openxmlformats.org/officeDocument/2006/relationships/slide" Target="slides/slide2.xml"/><Relationship Id="rId32" Type="http://schemas.openxmlformats.org/officeDocument/2006/relationships/slide" Target="slides/slide10.xml"/><Relationship Id="rId37" Type="http://schemas.openxmlformats.org/officeDocument/2006/relationships/slide" Target="slides/slide15.xml"/><Relationship Id="rId40" Type="http://schemas.openxmlformats.org/officeDocument/2006/relationships/notesMaster" Target="notesMasters/notesMaster1.xml"/><Relationship Id="rId45" Type="http://schemas.microsoft.com/office/2016/11/relationships/changesInfo" Target="changesInfos/changesInfo1.xml"/><Relationship Id="rId5" Type="http://schemas.openxmlformats.org/officeDocument/2006/relationships/slideMaster" Target="slideMasters/slideMaster2.xml"/><Relationship Id="rId15" Type="http://schemas.openxmlformats.org/officeDocument/2006/relationships/slideMaster" Target="slideMasters/slideMaster12.xml"/><Relationship Id="rId23" Type="http://schemas.openxmlformats.org/officeDocument/2006/relationships/slide" Target="slides/slide1.xml"/><Relationship Id="rId28" Type="http://schemas.openxmlformats.org/officeDocument/2006/relationships/slide" Target="slides/slide6.xml"/><Relationship Id="rId36" Type="http://schemas.openxmlformats.org/officeDocument/2006/relationships/slide" Target="slides/slide14.xml"/><Relationship Id="rId10" Type="http://schemas.openxmlformats.org/officeDocument/2006/relationships/slideMaster" Target="slideMasters/slideMaster7.xml"/><Relationship Id="rId19" Type="http://schemas.openxmlformats.org/officeDocument/2006/relationships/slideMaster" Target="slideMasters/slideMaster16.xml"/><Relationship Id="rId31" Type="http://schemas.openxmlformats.org/officeDocument/2006/relationships/slide" Target="slides/slide9.xml"/><Relationship Id="rId44"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5.xml"/><Relationship Id="rId30" Type="http://schemas.openxmlformats.org/officeDocument/2006/relationships/slide" Target="slides/slide8.xml"/><Relationship Id="rId35" Type="http://schemas.openxmlformats.org/officeDocument/2006/relationships/slide" Target="slides/slide13.xml"/><Relationship Id="rId43" Type="http://schemas.openxmlformats.org/officeDocument/2006/relationships/theme" Target="theme/theme1.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3.xml"/><Relationship Id="rId33" Type="http://schemas.openxmlformats.org/officeDocument/2006/relationships/slide" Target="slides/slide11.xml"/><Relationship Id="rId38" Type="http://schemas.openxmlformats.org/officeDocument/2006/relationships/slide" Target="slides/slide16.xml"/><Relationship Id="rId46" Type="http://schemas.microsoft.com/office/2015/10/relationships/revisionInfo" Target="revisionInfo.xml"/><Relationship Id="rId20" Type="http://schemas.openxmlformats.org/officeDocument/2006/relationships/slideMaster" Target="slideMasters/slideMaster17.xml"/><Relationship Id="rId41"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alie MacDonald" userId="S::natalie.macdonald@uwtsd.ac.uk::b149e53e-c5ba-4f14-9dc8-64d738eb5ef6" providerId="AD" clId="Web-{28A82FFC-F191-4802-8405-3536E3816717}"/>
    <pc:docChg chg="modSld">
      <pc:chgData name="Natalie MacDonald" userId="S::natalie.macdonald@uwtsd.ac.uk::b149e53e-c5ba-4f14-9dc8-64d738eb5ef6" providerId="AD" clId="Web-{28A82FFC-F191-4802-8405-3536E3816717}" dt="2023-09-30T09:40:23.586" v="3" actId="20577"/>
      <pc:docMkLst>
        <pc:docMk/>
      </pc:docMkLst>
      <pc:sldChg chg="modSp">
        <pc:chgData name="Natalie MacDonald" userId="S::natalie.macdonald@uwtsd.ac.uk::b149e53e-c5ba-4f14-9dc8-64d738eb5ef6" providerId="AD" clId="Web-{28A82FFC-F191-4802-8405-3536E3816717}" dt="2023-09-30T09:40:23.586" v="3" actId="20577"/>
        <pc:sldMkLst>
          <pc:docMk/>
          <pc:sldMk cId="3221796248" sldId="277"/>
        </pc:sldMkLst>
        <pc:spChg chg="mod">
          <ac:chgData name="Natalie MacDonald" userId="S::natalie.macdonald@uwtsd.ac.uk::b149e53e-c5ba-4f14-9dc8-64d738eb5ef6" providerId="AD" clId="Web-{28A82FFC-F191-4802-8405-3536E3816717}" dt="2023-09-30T09:40:23.586" v="3" actId="20577"/>
          <ac:spMkLst>
            <pc:docMk/>
            <pc:sldMk cId="3221796248" sldId="277"/>
            <ac:spMk id="4" creationId="{0117ADC8-5181-6305-A29B-2E6D1934DC3B}"/>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0.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10/5/2024</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a:t>
            </a:fld>
            <a:endParaRPr lang="en-US"/>
          </a:p>
        </p:txBody>
      </p:sp>
    </p:spTree>
    <p:extLst>
      <p:ext uri="{BB962C8B-B14F-4D97-AF65-F5344CB8AC3E}">
        <p14:creationId xmlns:p14="http://schemas.microsoft.com/office/powerpoint/2010/main" val="34587019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a:extLst>
              <a:ext uri="{FF2B5EF4-FFF2-40B4-BE49-F238E27FC236}">
                <a16:creationId xmlns:a16="http://schemas.microsoft.com/office/drawing/2014/main" id="{F18E059C-F10D-494F-1874-9595D40A61C2}"/>
              </a:ext>
            </a:extLst>
          </p:cNvPr>
          <p:cNvSpPr>
            <a:spLocks noGrp="1" noRot="1" noChangeAspect="1" noChangeArrowheads="1" noTextEdit="1"/>
          </p:cNvSpPr>
          <p:nvPr>
            <p:ph type="sldImg"/>
          </p:nvPr>
        </p:nvSpPr>
        <p:spPr>
          <a:xfrm>
            <a:off x="941388" y="750888"/>
            <a:ext cx="5006975" cy="3756025"/>
          </a:xfrm>
          <a:ln/>
        </p:spPr>
      </p:sp>
      <p:sp>
        <p:nvSpPr>
          <p:cNvPr id="16387" name="Notes Placeholder 2">
            <a:extLst>
              <a:ext uri="{FF2B5EF4-FFF2-40B4-BE49-F238E27FC236}">
                <a16:creationId xmlns:a16="http://schemas.microsoft.com/office/drawing/2014/main" id="{045BD5A2-371A-893E-AE67-F8A66E763550}"/>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16388" name="Slide Number Placeholder 3">
            <a:extLst>
              <a:ext uri="{FF2B5EF4-FFF2-40B4-BE49-F238E27FC236}">
                <a16:creationId xmlns:a16="http://schemas.microsoft.com/office/drawing/2014/main" id="{795E3132-4A55-4EE9-2A8F-F3D259551FC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9300" indent="-287338">
              <a:defRPr sz="2400">
                <a:solidFill>
                  <a:schemeClr val="tx1"/>
                </a:solidFill>
                <a:latin typeface="Times" panose="02020603050405020304" pitchFamily="18" charset="0"/>
                <a:ea typeface="MS PGothic" panose="020B0600070205080204" pitchFamily="34" charset="-128"/>
              </a:defRPr>
            </a:lvl2pPr>
            <a:lvl3pPr marL="1152525" indent="-230188">
              <a:defRPr sz="2400">
                <a:solidFill>
                  <a:schemeClr val="tx1"/>
                </a:solidFill>
                <a:latin typeface="Times" panose="02020603050405020304" pitchFamily="18" charset="0"/>
                <a:ea typeface="MS PGothic" panose="020B0600070205080204" pitchFamily="34" charset="-128"/>
              </a:defRPr>
            </a:lvl3pPr>
            <a:lvl4pPr marL="1614488" indent="-230188">
              <a:defRPr sz="2400">
                <a:solidFill>
                  <a:schemeClr val="tx1"/>
                </a:solidFill>
                <a:latin typeface="Times" panose="02020603050405020304" pitchFamily="18" charset="0"/>
                <a:ea typeface="MS PGothic" panose="020B0600070205080204" pitchFamily="34" charset="-128"/>
              </a:defRPr>
            </a:lvl4pPr>
            <a:lvl5pPr marL="2078038" indent="-230188">
              <a:defRPr sz="2400">
                <a:solidFill>
                  <a:schemeClr val="tx1"/>
                </a:solidFill>
                <a:latin typeface="Times" panose="02020603050405020304" pitchFamily="18" charset="0"/>
                <a:ea typeface="MS PGothic" panose="020B0600070205080204" pitchFamily="34" charset="-128"/>
              </a:defRPr>
            </a:lvl5pPr>
            <a:lvl6pPr marL="25352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924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496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068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32989A22-7570-4498-B4C6-202830579B84}" type="slidenum">
              <a:rPr lang="en-GB" altLang="en-US" sz="1200">
                <a:solidFill>
                  <a:srgbClr val="000000"/>
                </a:solidFill>
                <a:latin typeface="Arial" panose="020B0604020202020204" pitchFamily="34" charset="0"/>
              </a:rPr>
              <a:pPr/>
              <a:t>2</a:t>
            </a:fld>
            <a:endParaRPr lang="en-GB" altLang="en-US" sz="1200">
              <a:solidFill>
                <a:srgbClr val="000000"/>
              </a:solidFill>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620D44CB-78E0-1283-4247-A6C3ABDF7ED3}"/>
              </a:ext>
            </a:extLst>
          </p:cNvPr>
          <p:cNvSpPr>
            <a:spLocks noGrp="1" noRot="1" noChangeAspect="1" noChangeArrowheads="1" noTextEdit="1"/>
          </p:cNvSpPr>
          <p:nvPr>
            <p:ph type="sldImg"/>
          </p:nvPr>
        </p:nvSpPr>
        <p:spPr>
          <a:xfrm>
            <a:off x="941388" y="750888"/>
            <a:ext cx="5006975" cy="3756025"/>
          </a:xfrm>
          <a:ln/>
        </p:spPr>
      </p:sp>
      <p:sp>
        <p:nvSpPr>
          <p:cNvPr id="18435" name="Notes Placeholder 2">
            <a:extLst>
              <a:ext uri="{FF2B5EF4-FFF2-40B4-BE49-F238E27FC236}">
                <a16:creationId xmlns:a16="http://schemas.microsoft.com/office/drawing/2014/main" id="{BA522487-81DC-DB7D-1E87-F854FA1BBAEA}"/>
              </a:ext>
            </a:extLst>
          </p:cNvPr>
          <p:cNvSpPr>
            <a:spLocks noGrp="1"/>
          </p:cNvSpPr>
          <p:nvPr>
            <p:ph type="body" idx="1"/>
          </p:nvPr>
        </p:nvSpPr>
        <p:spPr>
          <a:ln/>
        </p:spPr>
        <p:txBody>
          <a:bodyPr/>
          <a:lstStyle/>
          <a:p>
            <a:pPr>
              <a:defRPr/>
            </a:pPr>
            <a:r>
              <a:rPr lang="en-GB" altLang="en-US" dirty="0">
                <a:latin typeface="Arial"/>
                <a:cs typeface="Arial"/>
              </a:rPr>
              <a:t>Read through assessment criteria on slide</a:t>
            </a:r>
          </a:p>
          <a:p>
            <a:pPr>
              <a:defRPr/>
            </a:pPr>
            <a:endParaRPr lang="en-GB" altLang="en-US" dirty="0">
              <a:latin typeface="Arial" panose="020B0604020202020204" pitchFamily="34" charset="0"/>
            </a:endParaRPr>
          </a:p>
          <a:p>
            <a:pPr>
              <a:defRPr/>
            </a:pPr>
            <a:r>
              <a:rPr lang="en-GB" altLang="en-US" dirty="0">
                <a:latin typeface="Arial" panose="020B0604020202020204" pitchFamily="34" charset="0"/>
              </a:rPr>
              <a:t>Critical understanding means to reach a position defended by the examination of theories, sources or ideas. This is achieved through reflecting upon, analysing and evaluating different ideas and positions, demonstrating an ability to express informed responses to the topic.</a:t>
            </a:r>
          </a:p>
          <a:p>
            <a:pPr>
              <a:defRPr/>
            </a:pPr>
            <a:r>
              <a:rPr lang="en-GB" altLang="en-US" dirty="0">
                <a:latin typeface="Arial" panose="020B0604020202020204" pitchFamily="34" charset="0"/>
              </a:rPr>
              <a:t>At level 6 you will also need to understand and undertake critical reading – this means engaging with a paper you have read and asking yourself the following questions</a:t>
            </a:r>
          </a:p>
          <a:p>
            <a:pPr marL="176473" indent="-176473">
              <a:buFontTx/>
              <a:buChar char="-"/>
              <a:defRPr/>
            </a:pPr>
            <a:r>
              <a:rPr lang="en-GB" altLang="en-US" dirty="0">
                <a:latin typeface="Arial" panose="020B0604020202020204" pitchFamily="34" charset="0"/>
              </a:rPr>
              <a:t>What is the author trying to say?</a:t>
            </a:r>
          </a:p>
          <a:p>
            <a:pPr marL="176473" indent="-176473">
              <a:buFontTx/>
              <a:buChar char="-"/>
              <a:defRPr/>
            </a:pPr>
            <a:r>
              <a:rPr lang="en-GB" altLang="en-US" dirty="0">
                <a:latin typeface="Arial" panose="020B0604020202020204" pitchFamily="34" charset="0"/>
              </a:rPr>
              <a:t>What message are they trying to convey?</a:t>
            </a:r>
          </a:p>
          <a:p>
            <a:pPr marL="176473" indent="-176473">
              <a:buFontTx/>
              <a:buChar char="-"/>
              <a:defRPr/>
            </a:pPr>
            <a:r>
              <a:rPr lang="en-GB" altLang="en-US" dirty="0" err="1">
                <a:latin typeface="Arial" panose="020B0604020202020204" pitchFamily="34" charset="0"/>
              </a:rPr>
              <a:t>Whats</a:t>
            </a:r>
            <a:r>
              <a:rPr lang="en-GB" altLang="en-US" dirty="0">
                <a:latin typeface="Arial" panose="020B0604020202020204" pitchFamily="34" charset="0"/>
              </a:rPr>
              <a:t> is the main argument here?</a:t>
            </a:r>
          </a:p>
          <a:p>
            <a:pPr marL="176473" indent="-176473">
              <a:buFontTx/>
              <a:buChar char="-"/>
              <a:defRPr/>
            </a:pPr>
            <a:r>
              <a:rPr lang="en-GB" altLang="en-US" dirty="0">
                <a:latin typeface="Arial" panose="020B0604020202020204" pitchFamily="34" charset="0"/>
              </a:rPr>
              <a:t>Is there anyone else that says the same? Or the opposite viewpoint?</a:t>
            </a:r>
          </a:p>
          <a:p>
            <a:pPr marL="176473" indent="-176473">
              <a:buFontTx/>
              <a:buChar char="-"/>
              <a:defRPr/>
            </a:pPr>
            <a:r>
              <a:rPr lang="en-GB" altLang="en-US" dirty="0">
                <a:latin typeface="Arial" panose="020B0604020202020204" pitchFamily="34" charset="0"/>
              </a:rPr>
              <a:t>How does this relate to the topic I am discussing?</a:t>
            </a:r>
          </a:p>
          <a:p>
            <a:pPr marL="176473" indent="-176473">
              <a:buFontTx/>
              <a:buChar char="-"/>
              <a:defRPr/>
            </a:pPr>
            <a:r>
              <a:rPr lang="en-GB" altLang="en-US" dirty="0">
                <a:latin typeface="Arial" panose="020B0604020202020204" pitchFamily="34" charset="0"/>
              </a:rPr>
              <a:t>How can I use this to support what I am trying to say in my writing?</a:t>
            </a:r>
          </a:p>
          <a:p>
            <a:pPr marL="176473" indent="-176473">
              <a:buFontTx/>
              <a:buChar char="-"/>
              <a:defRPr/>
            </a:pPr>
            <a:endParaRPr lang="en-GB" altLang="en-US" dirty="0">
              <a:latin typeface="Arial" panose="020B0604020202020204" pitchFamily="34" charset="0"/>
            </a:endParaRPr>
          </a:p>
        </p:txBody>
      </p:sp>
      <p:sp>
        <p:nvSpPr>
          <p:cNvPr id="18436" name="Slide Number Placeholder 3">
            <a:extLst>
              <a:ext uri="{FF2B5EF4-FFF2-40B4-BE49-F238E27FC236}">
                <a16:creationId xmlns:a16="http://schemas.microsoft.com/office/drawing/2014/main" id="{1BFE713B-2465-EE0B-05A2-D757E57E4FC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9300" indent="-287338">
              <a:defRPr sz="2400">
                <a:solidFill>
                  <a:schemeClr val="tx1"/>
                </a:solidFill>
                <a:latin typeface="Times" panose="02020603050405020304" pitchFamily="18" charset="0"/>
                <a:ea typeface="MS PGothic" panose="020B0600070205080204" pitchFamily="34" charset="-128"/>
              </a:defRPr>
            </a:lvl2pPr>
            <a:lvl3pPr marL="1152525" indent="-230188">
              <a:defRPr sz="2400">
                <a:solidFill>
                  <a:schemeClr val="tx1"/>
                </a:solidFill>
                <a:latin typeface="Times" panose="02020603050405020304" pitchFamily="18" charset="0"/>
                <a:ea typeface="MS PGothic" panose="020B0600070205080204" pitchFamily="34" charset="-128"/>
              </a:defRPr>
            </a:lvl3pPr>
            <a:lvl4pPr marL="1614488" indent="-230188">
              <a:defRPr sz="2400">
                <a:solidFill>
                  <a:schemeClr val="tx1"/>
                </a:solidFill>
                <a:latin typeface="Times" panose="02020603050405020304" pitchFamily="18" charset="0"/>
                <a:ea typeface="MS PGothic" panose="020B0600070205080204" pitchFamily="34" charset="-128"/>
              </a:defRPr>
            </a:lvl4pPr>
            <a:lvl5pPr marL="2078038" indent="-230188">
              <a:defRPr sz="2400">
                <a:solidFill>
                  <a:schemeClr val="tx1"/>
                </a:solidFill>
                <a:latin typeface="Times" panose="02020603050405020304" pitchFamily="18" charset="0"/>
                <a:ea typeface="MS PGothic" panose="020B0600070205080204" pitchFamily="34" charset="-128"/>
              </a:defRPr>
            </a:lvl5pPr>
            <a:lvl6pPr marL="25352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924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496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068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EC314AAB-9A02-4B57-B46C-52C3816D8374}" type="slidenum">
              <a:rPr lang="cy-GB" altLang="en-US" sz="1200">
                <a:latin typeface="Arial" panose="020B0604020202020204" pitchFamily="34" charset="0"/>
              </a:rPr>
              <a:pPr/>
              <a:t>3</a:t>
            </a:fld>
            <a:endParaRPr lang="cy-GB" altLang="en-US" sz="1200">
              <a:latin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Read through assessment criteria on slide</a:t>
            </a:r>
            <a:endParaRPr lang="en-US" dirty="0"/>
          </a:p>
          <a:p>
            <a:endParaRPr lang="en-GB" dirty="0"/>
          </a:p>
          <a:p>
            <a:r>
              <a:rPr lang="en-GB" dirty="0"/>
              <a:t>Critical understanding means to reach a position defended by the examination of theories, sources or ideas. This is achieved through reflecting upon, analysing and evaluating different ideas and positions, demonstrating an ability to express informed responses to the topic.</a:t>
            </a:r>
            <a:endParaRPr lang="en-US"/>
          </a:p>
          <a:p>
            <a:r>
              <a:rPr lang="en-GB" dirty="0"/>
              <a:t>At level 6 you will also need to understand and undertake critical reading – this means engaging with a paper you have read and asking yourself the following questions</a:t>
            </a:r>
            <a:endParaRPr lang="en-US"/>
          </a:p>
          <a:p>
            <a:pPr marL="285750" indent="-175895">
              <a:buFont typeface="Arial"/>
              <a:buChar char="•"/>
            </a:pPr>
            <a:r>
              <a:rPr lang="en-GB" dirty="0"/>
              <a:t>What is the author trying to say?</a:t>
            </a:r>
            <a:endParaRPr lang="en-US"/>
          </a:p>
          <a:p>
            <a:pPr marL="285750" indent="-175895">
              <a:buFont typeface="Arial"/>
              <a:buChar char="•"/>
            </a:pPr>
            <a:r>
              <a:rPr lang="en-GB" dirty="0"/>
              <a:t>What message are they trying to convey?</a:t>
            </a:r>
            <a:endParaRPr lang="en-US"/>
          </a:p>
          <a:p>
            <a:pPr marL="285750" indent="-175895">
              <a:buFont typeface="Arial"/>
              <a:buChar char="•"/>
            </a:pPr>
            <a:r>
              <a:rPr lang="en-GB" dirty="0" err="1"/>
              <a:t>Whats</a:t>
            </a:r>
            <a:r>
              <a:rPr lang="en-GB" dirty="0"/>
              <a:t> is the main argument here?</a:t>
            </a:r>
            <a:endParaRPr lang="en-US"/>
          </a:p>
          <a:p>
            <a:pPr marL="285750" indent="-175895">
              <a:buFont typeface="Arial"/>
              <a:buChar char="•"/>
            </a:pPr>
            <a:r>
              <a:rPr lang="en-GB" dirty="0"/>
              <a:t>Is there anyone else that says the same? Or the opposite viewpoint?</a:t>
            </a:r>
            <a:endParaRPr lang="en-US"/>
          </a:p>
          <a:p>
            <a:pPr marL="285750" indent="-175895">
              <a:buFont typeface="Arial"/>
              <a:buChar char="•"/>
            </a:pPr>
            <a:r>
              <a:rPr lang="en-GB" dirty="0"/>
              <a:t>How does this relate to the topic I am discussing?</a:t>
            </a:r>
            <a:endParaRPr lang="en-US" dirty="0"/>
          </a:p>
          <a:p>
            <a:pPr marL="285750" indent="-175895">
              <a:buFont typeface="Arial"/>
              <a:buChar char="•"/>
            </a:pPr>
            <a:r>
              <a:rPr lang="en-GB" dirty="0"/>
              <a:t>How can I use this to support what I am trying to say in my writing?</a:t>
            </a:r>
          </a:p>
        </p:txBody>
      </p:sp>
      <p:sp>
        <p:nvSpPr>
          <p:cNvPr id="4" name="Slide Number Placeholder 3"/>
          <p:cNvSpPr>
            <a:spLocks noGrp="1"/>
          </p:cNvSpPr>
          <p:nvPr>
            <p:ph type="sldNum" sz="quarter" idx="5"/>
          </p:nvPr>
        </p:nvSpPr>
        <p:spPr/>
        <p:txBody>
          <a:bodyPr/>
          <a:lstStyle/>
          <a:p>
            <a:fld id="{28F3450B-2F8B-4EB4-A6BB-F66CAF066D58}" type="slidenum">
              <a:t>4</a:t>
            </a:fld>
            <a:endParaRPr lang="en-GB"/>
          </a:p>
        </p:txBody>
      </p:sp>
    </p:spTree>
    <p:extLst>
      <p:ext uri="{BB962C8B-B14F-4D97-AF65-F5344CB8AC3E}">
        <p14:creationId xmlns:p14="http://schemas.microsoft.com/office/powerpoint/2010/main" val="112243015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id="{EC164EEE-F4FB-7D69-34C6-B355EF87FAE4}"/>
              </a:ext>
            </a:extLst>
          </p:cNvPr>
          <p:cNvSpPr>
            <a:spLocks noGrp="1" noRot="1" noChangeAspect="1" noChangeArrowheads="1" noTextEdit="1"/>
          </p:cNvSpPr>
          <p:nvPr>
            <p:ph type="sldImg"/>
          </p:nvPr>
        </p:nvSpPr>
        <p:spPr>
          <a:xfrm>
            <a:off x="941388" y="750888"/>
            <a:ext cx="5006975" cy="3756025"/>
          </a:xfrm>
          <a:ln/>
        </p:spPr>
      </p:sp>
      <p:sp>
        <p:nvSpPr>
          <p:cNvPr id="22531" name="Notes Placeholder 2">
            <a:extLst>
              <a:ext uri="{FF2B5EF4-FFF2-40B4-BE49-F238E27FC236}">
                <a16:creationId xmlns:a16="http://schemas.microsoft.com/office/drawing/2014/main" id="{35A9C920-6A70-BFB9-CE8F-F9E64291C7EF}"/>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dirty="0"/>
              <a:t>Refer to assignment PowerPoint and Panopto</a:t>
            </a:r>
          </a:p>
        </p:txBody>
      </p:sp>
      <p:sp>
        <p:nvSpPr>
          <p:cNvPr id="22532" name="Slide Number Placeholder 3">
            <a:extLst>
              <a:ext uri="{FF2B5EF4-FFF2-40B4-BE49-F238E27FC236}">
                <a16:creationId xmlns:a16="http://schemas.microsoft.com/office/drawing/2014/main" id="{8322E56E-6AE4-C291-B9DC-A651FAA36F6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9300" indent="-287338">
              <a:defRPr sz="2400">
                <a:solidFill>
                  <a:schemeClr val="tx1"/>
                </a:solidFill>
                <a:latin typeface="Times" panose="02020603050405020304" pitchFamily="18" charset="0"/>
                <a:ea typeface="MS PGothic" panose="020B0600070205080204" pitchFamily="34" charset="-128"/>
              </a:defRPr>
            </a:lvl2pPr>
            <a:lvl3pPr marL="1152525" indent="-230188">
              <a:defRPr sz="2400">
                <a:solidFill>
                  <a:schemeClr val="tx1"/>
                </a:solidFill>
                <a:latin typeface="Times" panose="02020603050405020304" pitchFamily="18" charset="0"/>
                <a:ea typeface="MS PGothic" panose="020B0600070205080204" pitchFamily="34" charset="-128"/>
              </a:defRPr>
            </a:lvl3pPr>
            <a:lvl4pPr marL="1614488" indent="-230188">
              <a:defRPr sz="2400">
                <a:solidFill>
                  <a:schemeClr val="tx1"/>
                </a:solidFill>
                <a:latin typeface="Times" panose="02020603050405020304" pitchFamily="18" charset="0"/>
                <a:ea typeface="MS PGothic" panose="020B0600070205080204" pitchFamily="34" charset="-128"/>
              </a:defRPr>
            </a:lvl4pPr>
            <a:lvl5pPr marL="2078038" indent="-230188">
              <a:defRPr sz="2400">
                <a:solidFill>
                  <a:schemeClr val="tx1"/>
                </a:solidFill>
                <a:latin typeface="Times" panose="02020603050405020304" pitchFamily="18" charset="0"/>
                <a:ea typeface="MS PGothic" panose="020B0600070205080204" pitchFamily="34" charset="-128"/>
              </a:defRPr>
            </a:lvl5pPr>
            <a:lvl6pPr marL="25352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924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496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068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18FAA3C1-189D-4402-8AEC-F403B8502332}" type="slidenum">
              <a:rPr lang="cy-GB" altLang="en-US" sz="1200">
                <a:latin typeface="Arial" panose="020B0604020202020204" pitchFamily="34" charset="0"/>
              </a:rPr>
              <a:pPr/>
              <a:t>6</a:t>
            </a:fld>
            <a:endParaRPr lang="cy-GB" altLang="en-US" sz="1200">
              <a:latin typeface="Arial" panose="020B060402020202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Choose an aspect of your work or a topic related to your work and create a concept map – this can be visual or you can create a physical version – take a photo and include it in your portfolio as a clear image (it must be readable).</a:t>
            </a:r>
          </a:p>
        </p:txBody>
      </p:sp>
      <p:sp>
        <p:nvSpPr>
          <p:cNvPr id="4" name="Slide Number Placeholder 3"/>
          <p:cNvSpPr>
            <a:spLocks noGrp="1"/>
          </p:cNvSpPr>
          <p:nvPr>
            <p:ph type="sldNum" sz="quarter" idx="5"/>
          </p:nvPr>
        </p:nvSpPr>
        <p:spPr/>
        <p:txBody>
          <a:bodyPr/>
          <a:lstStyle/>
          <a:p>
            <a:fld id="{05FFDD11-B3EC-214B-B984-1798BFAD033A}" type="slidenum">
              <a:rPr lang="en-US" smtClean="0"/>
              <a:t>9</a:t>
            </a:fld>
            <a:endParaRPr lang="en-US"/>
          </a:p>
        </p:txBody>
      </p:sp>
    </p:spTree>
    <p:extLst>
      <p:ext uri="{BB962C8B-B14F-4D97-AF65-F5344CB8AC3E}">
        <p14:creationId xmlns:p14="http://schemas.microsoft.com/office/powerpoint/2010/main" val="26066548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10</a:t>
            </a:fld>
            <a:endParaRPr lang="en-US"/>
          </a:p>
        </p:txBody>
      </p:sp>
    </p:spTree>
    <p:extLst>
      <p:ext uri="{BB962C8B-B14F-4D97-AF65-F5344CB8AC3E}">
        <p14:creationId xmlns:p14="http://schemas.microsoft.com/office/powerpoint/2010/main" val="3695583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This activity and discussion is about </a:t>
            </a:r>
            <a:r>
              <a:rPr lang="en-US" dirty="0" err="1">
                <a:cs typeface="Calibri"/>
              </a:rPr>
              <a:t>recognising</a:t>
            </a:r>
            <a:r>
              <a:rPr lang="en-US" dirty="0">
                <a:cs typeface="Calibri"/>
              </a:rPr>
              <a:t> why we think the way we do, what has shaped our lives and our perspectives. Until we do this we cannot see things from the perspective of others – we need to understand ourselves so that we can begin to understand the world and people around us. </a:t>
            </a:r>
          </a:p>
        </p:txBody>
      </p:sp>
      <p:sp>
        <p:nvSpPr>
          <p:cNvPr id="4" name="Slide Number Placeholder 3"/>
          <p:cNvSpPr>
            <a:spLocks noGrp="1"/>
          </p:cNvSpPr>
          <p:nvPr>
            <p:ph type="sldNum" sz="quarter" idx="5"/>
          </p:nvPr>
        </p:nvSpPr>
        <p:spPr/>
        <p:txBody>
          <a:bodyPr/>
          <a:lstStyle/>
          <a:p>
            <a:fld id="{05FFDD11-B3EC-214B-B984-1798BFAD033A}" type="slidenum">
              <a:rPr lang="en-US" smtClean="0"/>
              <a:t>13</a:t>
            </a:fld>
            <a:endParaRPr lang="en-US"/>
          </a:p>
        </p:txBody>
      </p:sp>
    </p:spTree>
    <p:extLst>
      <p:ext uri="{BB962C8B-B14F-4D97-AF65-F5344CB8AC3E}">
        <p14:creationId xmlns:p14="http://schemas.microsoft.com/office/powerpoint/2010/main" val="37588793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Influences – policy, social media, family, culture, community, religion, education</a:t>
            </a:r>
            <a:endParaRPr lang="en-US" dirty="0">
              <a:cs typeface="Calibri"/>
            </a:endParaRPr>
          </a:p>
          <a:p>
            <a:br>
              <a:rPr lang="en-US" dirty="0">
                <a:cs typeface="+mn-lt"/>
              </a:rPr>
            </a:br>
            <a:endParaRPr lang="en-US"/>
          </a:p>
        </p:txBody>
      </p:sp>
      <p:sp>
        <p:nvSpPr>
          <p:cNvPr id="4" name="Slide Number Placeholder 3"/>
          <p:cNvSpPr>
            <a:spLocks noGrp="1"/>
          </p:cNvSpPr>
          <p:nvPr>
            <p:ph type="sldNum" sz="quarter" idx="5"/>
          </p:nvPr>
        </p:nvSpPr>
        <p:spPr/>
        <p:txBody>
          <a:bodyPr/>
          <a:lstStyle/>
          <a:p>
            <a:fld id="{05FFDD11-B3EC-214B-B984-1798BFAD033A}" type="slidenum">
              <a:rPr lang="en-US" smtClean="0"/>
              <a:t>14</a:t>
            </a:fld>
            <a:endParaRPr lang="en-US"/>
          </a:p>
        </p:txBody>
      </p:sp>
    </p:spTree>
    <p:extLst>
      <p:ext uri="{BB962C8B-B14F-4D97-AF65-F5344CB8AC3E}">
        <p14:creationId xmlns:p14="http://schemas.microsoft.com/office/powerpoint/2010/main" val="371279317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Give students a large sheet of paper and some pens – get them to draw them selves in the middle and around the outside add in elements from the slide</a:t>
            </a:r>
          </a:p>
        </p:txBody>
      </p:sp>
      <p:sp>
        <p:nvSpPr>
          <p:cNvPr id="4" name="Slide Number Placeholder 3"/>
          <p:cNvSpPr>
            <a:spLocks noGrp="1"/>
          </p:cNvSpPr>
          <p:nvPr>
            <p:ph type="sldNum" sz="quarter" idx="5"/>
          </p:nvPr>
        </p:nvSpPr>
        <p:spPr/>
        <p:txBody>
          <a:bodyPr/>
          <a:lstStyle/>
          <a:p>
            <a:fld id="{05FFDD11-B3EC-214B-B984-1798BFAD033A}" type="slidenum">
              <a:rPr lang="en-US" smtClean="0"/>
              <a:t>15</a:t>
            </a:fld>
            <a:endParaRPr lang="en-US"/>
          </a:p>
        </p:txBody>
      </p:sp>
    </p:spTree>
    <p:extLst>
      <p:ext uri="{BB962C8B-B14F-4D97-AF65-F5344CB8AC3E}">
        <p14:creationId xmlns:p14="http://schemas.microsoft.com/office/powerpoint/2010/main" val="218728466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Now you know who you are, it is easier to decenter yourself and consider why you think and act the way you do, how can you </a:t>
            </a:r>
            <a:r>
              <a:rPr lang="en-US">
                <a:cs typeface="Calibri"/>
              </a:rPr>
              <a:t>further</a:t>
            </a:r>
            <a:r>
              <a:rPr lang="en-US" dirty="0">
                <a:cs typeface="Calibri"/>
              </a:rPr>
              <a:t> decenter your self to understand others and other perspectives more clearly and without bias?</a:t>
            </a:r>
          </a:p>
        </p:txBody>
      </p:sp>
      <p:sp>
        <p:nvSpPr>
          <p:cNvPr id="4" name="Slide Number Placeholder 3"/>
          <p:cNvSpPr>
            <a:spLocks noGrp="1"/>
          </p:cNvSpPr>
          <p:nvPr>
            <p:ph type="sldNum" sz="quarter" idx="5"/>
          </p:nvPr>
        </p:nvSpPr>
        <p:spPr/>
        <p:txBody>
          <a:bodyPr/>
          <a:lstStyle/>
          <a:p>
            <a:fld id="{05FFDD11-B3EC-214B-B984-1798BFAD033A}" type="slidenum">
              <a:rPr lang="en-US" smtClean="0"/>
              <a:t>16</a:t>
            </a:fld>
            <a:endParaRPr lang="en-US"/>
          </a:p>
        </p:txBody>
      </p:sp>
    </p:spTree>
    <p:extLst>
      <p:ext uri="{BB962C8B-B14F-4D97-AF65-F5344CB8AC3E}">
        <p14:creationId xmlns:p14="http://schemas.microsoft.com/office/powerpoint/2010/main" val="7013474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9.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9.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9.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9.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9.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9.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19.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923514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4952BC4-54F5-D1CB-F0D6-58318A91864A}"/>
              </a:ext>
            </a:extLst>
          </p:cNvPr>
          <p:cNvSpPr>
            <a:spLocks noGrp="1"/>
          </p:cNvSpPr>
          <p:nvPr>
            <p:ph type="dt" sz="half" idx="10"/>
          </p:nvPr>
        </p:nvSpPr>
        <p:spPr>
          <a:xfrm>
            <a:off x="395288" y="6524627"/>
            <a:ext cx="971550" cy="219075"/>
          </a:xfrm>
        </p:spPr>
        <p:txBody>
          <a:bodyPr/>
          <a:lstStyle>
            <a:lvl1pPr eaLnBrk="0" fontAlgn="base" hangingPunct="0">
              <a:spcBef>
                <a:spcPct val="0"/>
              </a:spcBef>
              <a:spcAft>
                <a:spcPct val="0"/>
              </a:spcAft>
              <a:defRPr>
                <a:latin typeface="Times" charset="0"/>
              </a:defRPr>
            </a:lvl1pPr>
          </a:lstStyle>
          <a:p>
            <a:pPr>
              <a:defRPr/>
            </a:pPr>
            <a:fld id="{FE54E0AE-4591-4F24-825A-51CC9A27CF4F}" type="datetimeFigureOut">
              <a:rPr lang="en-GB"/>
              <a:pPr>
                <a:defRPr/>
              </a:pPr>
              <a:t>05/10/2024</a:t>
            </a:fld>
            <a:endParaRPr lang="en-GB"/>
          </a:p>
        </p:txBody>
      </p:sp>
      <p:sp>
        <p:nvSpPr>
          <p:cNvPr id="5" name="Footer Placeholder 4">
            <a:extLst>
              <a:ext uri="{FF2B5EF4-FFF2-40B4-BE49-F238E27FC236}">
                <a16:creationId xmlns:a16="http://schemas.microsoft.com/office/drawing/2014/main" id="{4C3847C6-A263-67B1-E0F4-71F198E721AF}"/>
              </a:ext>
            </a:extLst>
          </p:cNvPr>
          <p:cNvSpPr>
            <a:spLocks noGrp="1"/>
          </p:cNvSpPr>
          <p:nvPr>
            <p:ph type="ftr" sz="quarter" idx="11"/>
          </p:nvPr>
        </p:nvSpPr>
        <p:spPr>
          <a:xfrm>
            <a:off x="4140200" y="6381752"/>
            <a:ext cx="2895600" cy="365125"/>
          </a:xfrm>
          <a:prstGeom prst="rect">
            <a:avLst/>
          </a:prstGeom>
        </p:spPr>
        <p:txBody>
          <a:bodyPr/>
          <a:lstStyle>
            <a:lvl1pPr eaLnBrk="1" fontAlgn="auto" hangingPunct="1">
              <a:spcBef>
                <a:spcPts val="0"/>
              </a:spcBef>
              <a:spcAft>
                <a:spcPts val="0"/>
              </a:spcAft>
              <a:defRPr sz="1350">
                <a:solidFill>
                  <a:prstClr val="black"/>
                </a:solidFill>
                <a:latin typeface="Myriad Pro"/>
                <a:ea typeface="ＭＳ Ｐゴシック" charset="-128"/>
              </a:defRPr>
            </a:lvl1pPr>
          </a:lstStyle>
          <a:p>
            <a:pPr>
              <a:defRPr/>
            </a:pPr>
            <a:endParaRPr lang="en-GB"/>
          </a:p>
        </p:txBody>
      </p:sp>
      <p:sp>
        <p:nvSpPr>
          <p:cNvPr id="6" name="Slide Number Placeholder 5">
            <a:extLst>
              <a:ext uri="{FF2B5EF4-FFF2-40B4-BE49-F238E27FC236}">
                <a16:creationId xmlns:a16="http://schemas.microsoft.com/office/drawing/2014/main" id="{F90D5DAE-0785-DC23-9B70-DD673C960E83}"/>
              </a:ext>
            </a:extLst>
          </p:cNvPr>
          <p:cNvSpPr>
            <a:spLocks noGrp="1"/>
          </p:cNvSpPr>
          <p:nvPr>
            <p:ph type="sldNum" sz="quarter" idx="12"/>
          </p:nvPr>
        </p:nvSpPr>
        <p:spPr/>
        <p:txBody>
          <a:bodyPr/>
          <a:lstStyle>
            <a:lvl1pPr eaLnBrk="0" hangingPunct="0">
              <a:defRPr smtClean="0">
                <a:latin typeface="Times" panose="02020603050405020304" pitchFamily="18" charset="0"/>
              </a:defRPr>
            </a:lvl1pPr>
          </a:lstStyle>
          <a:p>
            <a:pPr>
              <a:defRPr/>
            </a:pPr>
            <a:fld id="{B8A1D83A-B291-4092-B7A7-EB7B73B040CD}" type="slidenum">
              <a:rPr lang="en-GB" altLang="en-US"/>
              <a:pPr>
                <a:defRPr/>
              </a:pPr>
              <a:t>‹#›</a:t>
            </a:fld>
            <a:endParaRPr lang="en-GB" altLang="en-US"/>
          </a:p>
        </p:txBody>
      </p:sp>
    </p:spTree>
    <p:extLst>
      <p:ext uri="{BB962C8B-B14F-4D97-AF65-F5344CB8AC3E}">
        <p14:creationId xmlns:p14="http://schemas.microsoft.com/office/powerpoint/2010/main" val="35720381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628650" y="1825625"/>
            <a:ext cx="3886200" cy="4351338"/>
          </a:xfrm>
        </p:spPr>
        <p:txBody>
          <a:bodyPr/>
          <a:lstStyle>
            <a:lvl4pPr>
              <a:defRPr>
                <a:solidFill>
                  <a:srgbClr val="0B148B"/>
                </a:solidFill>
              </a:defRPr>
            </a:lvl4pPr>
            <a:lvl5pPr>
              <a:defRPr>
                <a:solidFill>
                  <a:srgbClr val="0B148B"/>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a:t>
            </a:r>
            <a:r>
              <a:rPr lang="en-US" dirty="0" err="1"/>
              <a:t>levelflkfdl</a:t>
            </a:r>
            <a:r>
              <a:rPr lang="en-US" dirty="0"/>
              <a:t>;</a:t>
            </a:r>
          </a:p>
          <a:p>
            <a:pPr lvl="4"/>
            <a:r>
              <a:rPr lang="en-US" dirty="0"/>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51A19B51-0D45-457F-B13E-2F28EAE6A722}" type="datetimeFigureOut">
              <a:rPr lang="en-GB" smtClean="0"/>
              <a:t>05/10/2024</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3029332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486492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1EBA81-75B2-18B1-A9AB-410935A97274}"/>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D13BE4C-8EB9-D0FE-6F38-D8A4E7A5016C}"/>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41245115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2866627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E07649-4712-4653-2CCF-1735D4CB959B}"/>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4BD8833-54E0-66EC-9A2A-D8A8D737D5C8}"/>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0042526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4401840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6857530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4952BC4-54F5-D1CB-F0D6-58318A91864A}"/>
              </a:ext>
            </a:extLst>
          </p:cNvPr>
          <p:cNvSpPr>
            <a:spLocks noGrp="1"/>
          </p:cNvSpPr>
          <p:nvPr>
            <p:ph type="dt" sz="half" idx="10"/>
          </p:nvPr>
        </p:nvSpPr>
        <p:spPr>
          <a:xfrm>
            <a:off x="395288" y="6524627"/>
            <a:ext cx="971550" cy="219075"/>
          </a:xfrm>
        </p:spPr>
        <p:txBody>
          <a:bodyPr/>
          <a:lstStyle>
            <a:lvl1pPr eaLnBrk="0" fontAlgn="base" hangingPunct="0">
              <a:spcBef>
                <a:spcPct val="0"/>
              </a:spcBef>
              <a:spcAft>
                <a:spcPct val="0"/>
              </a:spcAft>
              <a:defRPr>
                <a:latin typeface="Times" charset="0"/>
              </a:defRPr>
            </a:lvl1pPr>
          </a:lstStyle>
          <a:p>
            <a:pPr>
              <a:defRPr/>
            </a:pPr>
            <a:fld id="{FE54E0AE-4591-4F24-825A-51CC9A27CF4F}" type="datetimeFigureOut">
              <a:rPr lang="en-GB"/>
              <a:pPr>
                <a:defRPr/>
              </a:pPr>
              <a:t>05/10/2024</a:t>
            </a:fld>
            <a:endParaRPr lang="en-GB"/>
          </a:p>
        </p:txBody>
      </p:sp>
      <p:sp>
        <p:nvSpPr>
          <p:cNvPr id="5" name="Footer Placeholder 4">
            <a:extLst>
              <a:ext uri="{FF2B5EF4-FFF2-40B4-BE49-F238E27FC236}">
                <a16:creationId xmlns:a16="http://schemas.microsoft.com/office/drawing/2014/main" id="{4C3847C6-A263-67B1-E0F4-71F198E721AF}"/>
              </a:ext>
            </a:extLst>
          </p:cNvPr>
          <p:cNvSpPr>
            <a:spLocks noGrp="1"/>
          </p:cNvSpPr>
          <p:nvPr>
            <p:ph type="ftr" sz="quarter" idx="11"/>
          </p:nvPr>
        </p:nvSpPr>
        <p:spPr>
          <a:xfrm>
            <a:off x="4140200" y="6381752"/>
            <a:ext cx="2895600" cy="365125"/>
          </a:xfrm>
          <a:prstGeom prst="rect">
            <a:avLst/>
          </a:prstGeom>
        </p:spPr>
        <p:txBody>
          <a:bodyPr/>
          <a:lstStyle>
            <a:lvl1pPr eaLnBrk="1" fontAlgn="auto" hangingPunct="1">
              <a:spcBef>
                <a:spcPts val="0"/>
              </a:spcBef>
              <a:spcAft>
                <a:spcPts val="0"/>
              </a:spcAft>
              <a:defRPr sz="1350">
                <a:solidFill>
                  <a:prstClr val="black"/>
                </a:solidFill>
                <a:latin typeface="Myriad Pro"/>
                <a:ea typeface="ＭＳ Ｐゴシック" charset="-128"/>
              </a:defRPr>
            </a:lvl1pPr>
          </a:lstStyle>
          <a:p>
            <a:pPr>
              <a:defRPr/>
            </a:pPr>
            <a:endParaRPr lang="en-GB"/>
          </a:p>
        </p:txBody>
      </p:sp>
      <p:sp>
        <p:nvSpPr>
          <p:cNvPr id="6" name="Slide Number Placeholder 5">
            <a:extLst>
              <a:ext uri="{FF2B5EF4-FFF2-40B4-BE49-F238E27FC236}">
                <a16:creationId xmlns:a16="http://schemas.microsoft.com/office/drawing/2014/main" id="{F90D5DAE-0785-DC23-9B70-DD673C960E83}"/>
              </a:ext>
            </a:extLst>
          </p:cNvPr>
          <p:cNvSpPr>
            <a:spLocks noGrp="1"/>
          </p:cNvSpPr>
          <p:nvPr>
            <p:ph type="sldNum" sz="quarter" idx="12"/>
          </p:nvPr>
        </p:nvSpPr>
        <p:spPr/>
        <p:txBody>
          <a:bodyPr/>
          <a:lstStyle>
            <a:lvl1pPr eaLnBrk="0" hangingPunct="0">
              <a:defRPr smtClean="0">
                <a:latin typeface="Times" panose="02020603050405020304" pitchFamily="18" charset="0"/>
              </a:defRPr>
            </a:lvl1pPr>
          </a:lstStyle>
          <a:p>
            <a:pPr>
              <a:defRPr/>
            </a:pPr>
            <a:fld id="{B8A1D83A-B291-4092-B7A7-EB7B73B040CD}" type="slidenum">
              <a:rPr lang="en-GB" altLang="en-US"/>
              <a:pPr>
                <a:defRPr/>
              </a:pPr>
              <a:t>‹#›</a:t>
            </a:fld>
            <a:endParaRPr lang="en-GB" altLang="en-US"/>
          </a:p>
        </p:txBody>
      </p:sp>
    </p:spTree>
    <p:extLst>
      <p:ext uri="{BB962C8B-B14F-4D97-AF65-F5344CB8AC3E}">
        <p14:creationId xmlns:p14="http://schemas.microsoft.com/office/powerpoint/2010/main" val="26472702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DBEA70-4940-D592-AC62-AB810A6EF5D2}"/>
              </a:ext>
            </a:extLst>
          </p:cNvPr>
          <p:cNvSpPr>
            <a:spLocks noGrp="1"/>
          </p:cNvSpPr>
          <p:nvPr>
            <p:ph type="title"/>
          </p:nvPr>
        </p:nvSpPr>
        <p:spPr>
          <a:xfrm>
            <a:off x="630238" y="1561270"/>
            <a:ext cx="2949575" cy="665922"/>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C828AF0D-A05B-AF88-5915-E69F8BEE1755}"/>
              </a:ext>
            </a:extLst>
          </p:cNvPr>
          <p:cNvSpPr>
            <a:spLocks noGrp="1"/>
          </p:cNvSpPr>
          <p:nvPr>
            <p:ph idx="1"/>
          </p:nvPr>
        </p:nvSpPr>
        <p:spPr>
          <a:xfrm>
            <a:off x="4969564" y="457201"/>
            <a:ext cx="3547373" cy="602311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879CAC06-0927-A9C8-09BD-9B592740833B}"/>
              </a:ext>
            </a:extLst>
          </p:cNvPr>
          <p:cNvSpPr>
            <a:spLocks noGrp="1"/>
          </p:cNvSpPr>
          <p:nvPr>
            <p:ph type="body" sz="half" idx="2"/>
          </p:nvPr>
        </p:nvSpPr>
        <p:spPr>
          <a:xfrm>
            <a:off x="630238" y="2474842"/>
            <a:ext cx="2949575" cy="339414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70951763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35CEC-3B3B-56F9-12BB-7A487E023686}"/>
              </a:ext>
            </a:extLst>
          </p:cNvPr>
          <p:cNvSpPr>
            <a:spLocks noGrp="1"/>
          </p:cNvSpPr>
          <p:nvPr>
            <p:ph type="title"/>
          </p:nvPr>
        </p:nvSpPr>
        <p:spPr>
          <a:xfrm>
            <a:off x="630238" y="1351722"/>
            <a:ext cx="3405049" cy="1232452"/>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C2EC170B-1B58-644E-EBE8-4856263925D4}"/>
              </a:ext>
            </a:extLst>
          </p:cNvPr>
          <p:cNvSpPr>
            <a:spLocks noGrp="1"/>
          </p:cNvSpPr>
          <p:nvPr>
            <p:ph type="pic" idx="1"/>
          </p:nvPr>
        </p:nvSpPr>
        <p:spPr>
          <a:xfrm>
            <a:off x="4572000" y="0"/>
            <a:ext cx="4572000" cy="685799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7E0EA9FE-49DA-4A15-4518-937208E579ED}"/>
              </a:ext>
            </a:extLst>
          </p:cNvPr>
          <p:cNvSpPr>
            <a:spLocks noGrp="1"/>
          </p:cNvSpPr>
          <p:nvPr>
            <p:ph type="body" sz="half" idx="2"/>
          </p:nvPr>
        </p:nvSpPr>
        <p:spPr>
          <a:xfrm>
            <a:off x="630238" y="2584174"/>
            <a:ext cx="3405049" cy="32848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06317046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350256822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4777594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12901593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890044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06705623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60083996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31FF9F-02F8-A5B3-C51A-D6FE51BFA5E3}"/>
              </a:ext>
            </a:extLst>
          </p:cNvPr>
          <p:cNvSpPr>
            <a:spLocks noGrp="1"/>
          </p:cNvSpPr>
          <p:nvPr>
            <p:ph type="title"/>
          </p:nvPr>
        </p:nvSpPr>
        <p:spPr>
          <a:xfrm>
            <a:off x="628650" y="1053548"/>
            <a:ext cx="7886700" cy="955192"/>
          </a:xfr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457CD38-2C06-5866-E1FF-C383D60132F7}"/>
              </a:ext>
            </a:extLst>
          </p:cNvPr>
          <p:cNvSpPr>
            <a:spLocks noGrp="1"/>
          </p:cNvSpPr>
          <p:nvPr>
            <p:ph idx="1"/>
          </p:nvPr>
        </p:nvSpPr>
        <p:spPr>
          <a:xfrm>
            <a:off x="628650" y="2156791"/>
            <a:ext cx="7886700" cy="4338224"/>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04271086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8558C-5292-4EC4-8238-428E383FBBFE}"/>
              </a:ext>
            </a:extLst>
          </p:cNvPr>
          <p:cNvSpPr>
            <a:spLocks noGrp="1"/>
          </p:cNvSpPr>
          <p:nvPr>
            <p:ph type="title"/>
          </p:nvPr>
        </p:nvSpPr>
        <p:spPr>
          <a:xfrm>
            <a:off x="623888" y="1709738"/>
            <a:ext cx="78867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5B021A43-5FF3-60FF-D71B-3EAFF0C12463}"/>
              </a:ext>
            </a:extLst>
          </p:cNvPr>
          <p:cNvSpPr>
            <a:spLocks noGrp="1"/>
          </p:cNvSpPr>
          <p:nvPr>
            <p:ph type="body" idx="1"/>
          </p:nvPr>
        </p:nvSpPr>
        <p:spPr>
          <a:xfrm>
            <a:off x="623888" y="4589463"/>
            <a:ext cx="78867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Tree>
    <p:extLst>
      <p:ext uri="{BB962C8B-B14F-4D97-AF65-F5344CB8AC3E}">
        <p14:creationId xmlns:p14="http://schemas.microsoft.com/office/powerpoint/2010/main" val="202323058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A1C5F8-CC69-1188-F22A-7B08BE829CCB}"/>
              </a:ext>
            </a:extLst>
          </p:cNvPr>
          <p:cNvSpPr>
            <a:spLocks noGrp="1"/>
          </p:cNvSpPr>
          <p:nvPr>
            <p:ph type="title"/>
          </p:nvPr>
        </p:nvSpPr>
        <p:spPr>
          <a:xfrm>
            <a:off x="628650" y="1200012"/>
            <a:ext cx="7886700" cy="1325563"/>
          </a:xfr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785991C-DACC-A4A3-9A47-33BB91F2A800}"/>
              </a:ext>
            </a:extLst>
          </p:cNvPr>
          <p:cNvSpPr>
            <a:spLocks noGrp="1"/>
          </p:cNvSpPr>
          <p:nvPr>
            <p:ph sz="half" idx="1"/>
          </p:nvPr>
        </p:nvSpPr>
        <p:spPr>
          <a:xfrm>
            <a:off x="628650" y="2660512"/>
            <a:ext cx="3867150" cy="375022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98C733C-D5AF-DB75-B88B-527D81FDFCEE}"/>
              </a:ext>
            </a:extLst>
          </p:cNvPr>
          <p:cNvSpPr>
            <a:spLocks noGrp="1"/>
          </p:cNvSpPr>
          <p:nvPr>
            <p:ph sz="half" idx="2"/>
          </p:nvPr>
        </p:nvSpPr>
        <p:spPr>
          <a:xfrm>
            <a:off x="4648200" y="2660512"/>
            <a:ext cx="3867150" cy="3750227"/>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61782584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9B0E4-06F1-30A2-F336-67F04330C131}"/>
              </a:ext>
            </a:extLst>
          </p:cNvPr>
          <p:cNvSpPr>
            <a:spLocks noGrp="1"/>
          </p:cNvSpPr>
          <p:nvPr>
            <p:ph type="title"/>
          </p:nvPr>
        </p:nvSpPr>
        <p:spPr>
          <a:xfrm>
            <a:off x="630238" y="1331843"/>
            <a:ext cx="2949575" cy="126227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9817EDC-F9C3-6323-F2D9-230ADB8974A1}"/>
              </a:ext>
            </a:extLst>
          </p:cNvPr>
          <p:cNvSpPr>
            <a:spLocks noGrp="1"/>
          </p:cNvSpPr>
          <p:nvPr>
            <p:ph idx="1"/>
          </p:nvPr>
        </p:nvSpPr>
        <p:spPr>
          <a:xfrm>
            <a:off x="3887788" y="1331844"/>
            <a:ext cx="4629150"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1F34F67-4827-868C-FD0E-CC547C7A04CB}"/>
              </a:ext>
            </a:extLst>
          </p:cNvPr>
          <p:cNvSpPr>
            <a:spLocks noGrp="1"/>
          </p:cNvSpPr>
          <p:nvPr>
            <p:ph type="body" sz="half" idx="2"/>
          </p:nvPr>
        </p:nvSpPr>
        <p:spPr>
          <a:xfrm>
            <a:off x="630238" y="2594113"/>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424626399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0D953-C340-6F8D-2603-5DF05DF3CD29}"/>
              </a:ext>
            </a:extLst>
          </p:cNvPr>
          <p:cNvSpPr>
            <a:spLocks noGrp="1"/>
          </p:cNvSpPr>
          <p:nvPr>
            <p:ph type="title"/>
          </p:nvPr>
        </p:nvSpPr>
        <p:spPr>
          <a:xfrm>
            <a:off x="630238" y="1272208"/>
            <a:ext cx="2949575" cy="1302025"/>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1BE0AB81-55FA-8360-C31A-9BD4AAEE1BFE}"/>
              </a:ext>
            </a:extLst>
          </p:cNvPr>
          <p:cNvSpPr>
            <a:spLocks noGrp="1"/>
          </p:cNvSpPr>
          <p:nvPr>
            <p:ph type="pic" idx="1"/>
          </p:nvPr>
        </p:nvSpPr>
        <p:spPr>
          <a:xfrm>
            <a:off x="3887788" y="1272209"/>
            <a:ext cx="4629150" cy="510567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EF85040-948B-2347-8006-513AEAE65FD5}"/>
              </a:ext>
            </a:extLst>
          </p:cNvPr>
          <p:cNvSpPr>
            <a:spLocks noGrp="1"/>
          </p:cNvSpPr>
          <p:nvPr>
            <p:ph type="body" sz="half" idx="2"/>
          </p:nvPr>
        </p:nvSpPr>
        <p:spPr>
          <a:xfrm>
            <a:off x="630238" y="2574234"/>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84339987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5B7B2-79C3-BE94-DB53-55C0B2DBEF7F}"/>
              </a:ext>
            </a:extLst>
          </p:cNvPr>
          <p:cNvSpPr>
            <a:spLocks noGrp="1"/>
          </p:cNvSpPr>
          <p:nvPr>
            <p:ph type="ctrTitle"/>
          </p:nvPr>
        </p:nvSpPr>
        <p:spPr>
          <a:xfrm>
            <a:off x="3028949" y="1122363"/>
            <a:ext cx="5618093"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9F7F4753-F2B4-8D0E-578A-48E28E45C093}"/>
              </a:ext>
            </a:extLst>
          </p:cNvPr>
          <p:cNvSpPr>
            <a:spLocks noGrp="1"/>
          </p:cNvSpPr>
          <p:nvPr>
            <p:ph type="subTitle" idx="1"/>
          </p:nvPr>
        </p:nvSpPr>
        <p:spPr>
          <a:xfrm>
            <a:off x="3028949" y="3602038"/>
            <a:ext cx="5618093"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166037170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FD2342-C5C3-FED9-FC5D-DCF89A2329D9}"/>
              </a:ext>
            </a:extLst>
          </p:cNvPr>
          <p:cNvSpPr>
            <a:spLocks noGrp="1"/>
          </p:cNvSpPr>
          <p:nvPr>
            <p:ph type="title"/>
          </p:nvPr>
        </p:nvSpPr>
        <p:spPr>
          <a:xfrm>
            <a:off x="3180522" y="365125"/>
            <a:ext cx="5334828" cy="1325563"/>
          </a:xfrm>
        </p:spPr>
        <p:txBody>
          <a:bodyPr/>
          <a:lstStyle/>
          <a:p>
            <a:r>
              <a:rPr lang="en-GB"/>
              <a:t>Click to edit Master title style</a:t>
            </a:r>
            <a:endParaRPr lang="en-US"/>
          </a:p>
        </p:txBody>
      </p:sp>
      <p:sp>
        <p:nvSpPr>
          <p:cNvPr id="4" name="Content Placeholder 3">
            <a:extLst>
              <a:ext uri="{FF2B5EF4-FFF2-40B4-BE49-F238E27FC236}">
                <a16:creationId xmlns:a16="http://schemas.microsoft.com/office/drawing/2014/main" id="{40303191-5F18-D7CF-355E-5FA52C478EAB}"/>
              </a:ext>
            </a:extLst>
          </p:cNvPr>
          <p:cNvSpPr>
            <a:spLocks noGrp="1"/>
          </p:cNvSpPr>
          <p:nvPr>
            <p:ph sz="half" idx="2"/>
          </p:nvPr>
        </p:nvSpPr>
        <p:spPr>
          <a:xfrm>
            <a:off x="3180522" y="1825625"/>
            <a:ext cx="5334828"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9991172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381761" y="1152938"/>
            <a:ext cx="1834666" cy="1401419"/>
          </a:xfrm>
        </p:spPr>
        <p:txBody>
          <a:bodyPr anchor="b"/>
          <a:lstStyle>
            <a:lvl1pPr>
              <a:defRPr sz="3200"/>
            </a:lvl1pPr>
          </a:lstStyle>
          <a:p>
            <a:r>
              <a:rPr lang="en-GB" dirty="0"/>
              <a:t>Click to edit Master title style</a:t>
            </a:r>
            <a:endParaRPr lang="en-US" dirty="0"/>
          </a:p>
        </p:txBody>
      </p:sp>
      <p:sp>
        <p:nvSpPr>
          <p:cNvPr id="3" name="Content Placeholder 2">
            <a:extLst>
              <a:ext uri="{FF2B5EF4-FFF2-40B4-BE49-F238E27FC236}">
                <a16:creationId xmlns:a16="http://schemas.microsoft.com/office/drawing/2014/main" id="{BDEF96F8-EB8E-0F61-17F0-E834D089503B}"/>
              </a:ext>
            </a:extLst>
          </p:cNvPr>
          <p:cNvSpPr>
            <a:spLocks noGrp="1"/>
          </p:cNvSpPr>
          <p:nvPr>
            <p:ph idx="1"/>
          </p:nvPr>
        </p:nvSpPr>
        <p:spPr>
          <a:xfrm>
            <a:off x="3120887" y="795131"/>
            <a:ext cx="5396051"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381759" y="2771425"/>
            <a:ext cx="1834667"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31400508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1_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381761" y="1152938"/>
            <a:ext cx="1834666" cy="1401419"/>
          </a:xfrm>
        </p:spPr>
        <p:txBody>
          <a:bodyPr anchor="b"/>
          <a:lstStyle>
            <a:lvl1pPr>
              <a:defRPr sz="3200"/>
            </a:lvl1pPr>
          </a:lstStyle>
          <a:p>
            <a:r>
              <a:rPr lang="en-GB" dirty="0"/>
              <a:t>Click to edit Master title style</a:t>
            </a:r>
            <a:endParaRPr lang="en-US" dirty="0"/>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381759" y="2771425"/>
            <a:ext cx="1834667"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Picture Placeholder 2">
            <a:extLst>
              <a:ext uri="{FF2B5EF4-FFF2-40B4-BE49-F238E27FC236}">
                <a16:creationId xmlns:a16="http://schemas.microsoft.com/office/drawing/2014/main" id="{CE01CBC5-5195-B11F-E379-13B055950D46}"/>
              </a:ext>
            </a:extLst>
          </p:cNvPr>
          <p:cNvSpPr>
            <a:spLocks noGrp="1"/>
          </p:cNvSpPr>
          <p:nvPr>
            <p:ph type="pic" idx="10"/>
          </p:nvPr>
        </p:nvSpPr>
        <p:spPr>
          <a:xfrm>
            <a:off x="3120886" y="896040"/>
            <a:ext cx="5396052" cy="506592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Tree>
    <p:extLst>
      <p:ext uri="{BB962C8B-B14F-4D97-AF65-F5344CB8AC3E}">
        <p14:creationId xmlns:p14="http://schemas.microsoft.com/office/powerpoint/2010/main" val="233912254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66153928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70168677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1782687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03177740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70150359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25424276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120426428"/>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610021056"/>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screenshot&#10;&#10;Description automatically generated">
            <a:extLst>
              <a:ext uri="{FF2B5EF4-FFF2-40B4-BE49-F238E27FC236}">
                <a16:creationId xmlns:a16="http://schemas.microsoft.com/office/drawing/2014/main" id="{CB666C83-FBE5-ACA6-584C-F45D604FACE1}"/>
              </a:ext>
            </a:extLst>
          </p:cNvPr>
          <p:cNvPicPr>
            <a:picLocks noChangeAspect="1"/>
          </p:cNvPicPr>
          <p:nvPr userDrawn="1"/>
        </p:nvPicPr>
        <p:blipFill>
          <a:blip r:embed="rId2"/>
          <a:stretch>
            <a:fillRect/>
          </a:stretch>
        </p:blipFill>
        <p:spPr>
          <a:xfrm>
            <a:off x="-1" y="-1"/>
            <a:ext cx="9223513" cy="6917635"/>
          </a:xfrm>
          <a:prstGeom prst="rect">
            <a:avLst/>
          </a:prstGeom>
        </p:spPr>
      </p:pic>
    </p:spTree>
    <p:extLst>
      <p:ext uri="{BB962C8B-B14F-4D97-AF65-F5344CB8AC3E}">
        <p14:creationId xmlns:p14="http://schemas.microsoft.com/office/powerpoint/2010/main" val="398388874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screenshot&#10;&#10;Description automatically generated">
            <a:extLst>
              <a:ext uri="{FF2B5EF4-FFF2-40B4-BE49-F238E27FC236}">
                <a16:creationId xmlns:a16="http://schemas.microsoft.com/office/drawing/2014/main" id="{6323031A-1941-C4FF-D8B7-1CEC9639BEF8}"/>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2839593873"/>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white, design&#10;&#10;Description automatically generated">
            <a:extLst>
              <a:ext uri="{FF2B5EF4-FFF2-40B4-BE49-F238E27FC236}">
                <a16:creationId xmlns:a16="http://schemas.microsoft.com/office/drawing/2014/main" id="{62833C6B-FB99-2353-061A-3B753BE63B67}"/>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3405252121"/>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white, design&#10;&#10;Description automatically generated">
            <a:extLst>
              <a:ext uri="{FF2B5EF4-FFF2-40B4-BE49-F238E27FC236}">
                <a16:creationId xmlns:a16="http://schemas.microsoft.com/office/drawing/2014/main" id="{A6653FF1-05A1-088B-DD83-29E688DDE40C}"/>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135662873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a:extLst>
              <a:ext uri="{FF2B5EF4-FFF2-40B4-BE49-F238E27FC236}">
                <a16:creationId xmlns:a16="http://schemas.microsoft.com/office/drawing/2014/main" id="{A818634A-2EDC-FB89-083F-8502AE59A3D9}"/>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174088254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white background with black text&#10;&#10;Description automatically generated with low confidence">
            <a:extLst>
              <a:ext uri="{FF2B5EF4-FFF2-40B4-BE49-F238E27FC236}">
                <a16:creationId xmlns:a16="http://schemas.microsoft.com/office/drawing/2014/main" id="{B0D9AD90-1BAB-85D1-E23A-8B07C4815913}"/>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358031164"/>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white background with black text&#10;&#10;Description automatically generated with low confidence">
            <a:extLst>
              <a:ext uri="{FF2B5EF4-FFF2-40B4-BE49-F238E27FC236}">
                <a16:creationId xmlns:a16="http://schemas.microsoft.com/office/drawing/2014/main" id="{EDC8067F-B93D-833B-C01E-F66BFEA872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64841059"/>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white background with black text&#10;&#10;Description automatically generated with low confidence">
            <a:extLst>
              <a:ext uri="{FF2B5EF4-FFF2-40B4-BE49-F238E27FC236}">
                <a16:creationId xmlns:a16="http://schemas.microsoft.com/office/drawing/2014/main" id="{4BB500ED-8749-05C0-69FF-9116AAF45AB1}"/>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114647242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2.xml"/><Relationship Id="rId1" Type="http://schemas.openxmlformats.org/officeDocument/2006/relationships/slideLayout" Target="../slideLayouts/slideLayout4.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3.xml"/><Relationship Id="rId1" Type="http://schemas.openxmlformats.org/officeDocument/2006/relationships/slideLayout" Target="../slideLayouts/slideLayout5.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4.xml"/><Relationship Id="rId1" Type="http://schemas.openxmlformats.org/officeDocument/2006/relationships/slideLayout" Target="../slideLayouts/slideLayout6.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5.xml"/><Relationship Id="rId1" Type="http://schemas.openxmlformats.org/officeDocument/2006/relationships/slideLayout" Target="../slideLayouts/slideLayout7.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slideLayout" Target="../slideLayouts/slideLayout9.xml"/><Relationship Id="rId1" Type="http://schemas.openxmlformats.org/officeDocument/2006/relationships/slideLayout" Target="../slideLayouts/slideLayout8.xml"/><Relationship Id="rId5" Type="http://schemas.openxmlformats.org/officeDocument/2006/relationships/image" Target="../media/image7.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12.xml"/><Relationship Id="rId1" Type="http://schemas.openxmlformats.org/officeDocument/2006/relationships/slideLayout" Target="../slideLayouts/slideLayout11.xml"/><Relationship Id="rId4" Type="http://schemas.openxmlformats.org/officeDocument/2006/relationships/image" Target="../media/image8.png"/></Relationships>
</file>

<file path=ppt/slideMasters/_rels/slideMaster8.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slideLayout" Target="../slideLayouts/slideLayout15.xml"/><Relationship Id="rId7" Type="http://schemas.openxmlformats.org/officeDocument/2006/relationships/theme" Target="../theme/theme8.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5" Type="http://schemas.openxmlformats.org/officeDocument/2006/relationships/slideLayout" Target="../slideLayouts/slideLayout17.xml"/><Relationship Id="rId4" Type="http://schemas.openxmlformats.org/officeDocument/2006/relationships/slideLayout" Target="../slideLayouts/slideLayout16.xml"/></Relationships>
</file>

<file path=ppt/slideMasters/_rels/slideMaster9.xml.rels><?xml version="1.0" encoding="UTF-8" standalone="yes"?>
<Relationships xmlns="http://schemas.openxmlformats.org/package/2006/relationships"><Relationship Id="rId3" Type="http://schemas.openxmlformats.org/officeDocument/2006/relationships/slideLayout" Target="../slideLayouts/slideLayout21.xml"/><Relationship Id="rId7" Type="http://schemas.openxmlformats.org/officeDocument/2006/relationships/image" Target="../media/image10.png"/><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theme" Target="../theme/theme9.xml"/><Relationship Id="rId5" Type="http://schemas.openxmlformats.org/officeDocument/2006/relationships/slideLayout" Target="../slideLayouts/slideLayout23.xml"/><Relationship Id="rId4" Type="http://schemas.openxmlformats.org/officeDocument/2006/relationships/slideLayout" Target="../slideLayouts/slideLayout22.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6.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image" Target="../media/image11.png"/><Relationship Id="rId5" Type="http://schemas.openxmlformats.org/officeDocument/2006/relationships/theme" Target="../theme/theme10.xml"/><Relationship Id="rId4" Type="http://schemas.openxmlformats.org/officeDocument/2006/relationships/slideLayout" Target="../slideLayouts/slideLayout27.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1.xml"/><Relationship Id="rId1" Type="http://schemas.openxmlformats.org/officeDocument/2006/relationships/slideLayout" Target="../slideLayouts/slideLayout28.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2.xml"/><Relationship Id="rId1" Type="http://schemas.openxmlformats.org/officeDocument/2006/relationships/slideLayout" Target="../slideLayouts/slideLayout29.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3.xml"/><Relationship Id="rId1" Type="http://schemas.openxmlformats.org/officeDocument/2006/relationships/slideLayout" Target="../slideLayouts/slideLayout30.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4.xml"/><Relationship Id="rId1" Type="http://schemas.openxmlformats.org/officeDocument/2006/relationships/slideLayout" Target="../slideLayouts/slideLayout31.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5.xml"/><Relationship Id="rId1" Type="http://schemas.openxmlformats.org/officeDocument/2006/relationships/slideLayout" Target="../slideLayouts/slideLayout32.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theme" Target="../theme/theme16.xml"/><Relationship Id="rId1" Type="http://schemas.openxmlformats.org/officeDocument/2006/relationships/slideLayout" Target="../slideLayouts/slideLayout33.xml"/></Relationships>
</file>

<file path=ppt/slideMasters/_rels/slideMaster1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theme" Target="../theme/theme17.xml"/><Relationship Id="rId1" Type="http://schemas.openxmlformats.org/officeDocument/2006/relationships/slideLayout" Target="../slideLayouts/slideLayout34.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theme" Target="../theme/theme18.xml"/><Relationship Id="rId1" Type="http://schemas.openxmlformats.org/officeDocument/2006/relationships/slideLayout" Target="../slideLayouts/slideLayout35.xml"/></Relationships>
</file>

<file path=ppt/slideMasters/_rels/slideMaster19.xml.rels><?xml version="1.0" encoding="UTF-8" standalone="yes"?>
<Relationships xmlns="http://schemas.openxmlformats.org/package/2006/relationships"><Relationship Id="rId8" Type="http://schemas.openxmlformats.org/officeDocument/2006/relationships/slideLayout" Target="../slideLayouts/slideLayout43.xml"/><Relationship Id="rId3" Type="http://schemas.openxmlformats.org/officeDocument/2006/relationships/slideLayout" Target="../slideLayouts/slideLayout38.xml"/><Relationship Id="rId7" Type="http://schemas.openxmlformats.org/officeDocument/2006/relationships/slideLayout" Target="../slideLayouts/slideLayout42.xml"/><Relationship Id="rId2" Type="http://schemas.openxmlformats.org/officeDocument/2006/relationships/slideLayout" Target="../slideLayouts/slideLayout37.xml"/><Relationship Id="rId1" Type="http://schemas.openxmlformats.org/officeDocument/2006/relationships/slideLayout" Target="../slideLayouts/slideLayout36.xml"/><Relationship Id="rId6" Type="http://schemas.openxmlformats.org/officeDocument/2006/relationships/slideLayout" Target="../slideLayouts/slideLayout41.xml"/><Relationship Id="rId5" Type="http://schemas.openxmlformats.org/officeDocument/2006/relationships/slideLayout" Target="../slideLayouts/slideLayout40.xml"/><Relationship Id="rId4" Type="http://schemas.openxmlformats.org/officeDocument/2006/relationships/slideLayout" Target="../slideLayouts/slideLayout39.xml"/><Relationship Id="rId9" Type="http://schemas.openxmlformats.org/officeDocument/2006/relationships/theme" Target="../theme/theme1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4262974614"/>
      </p:ext>
    </p:extLst>
  </p:cSld>
  <p:clrMap bg1="lt1" tx1="dk1" bg2="lt2" tx2="dk2" accent1="accent1" accent2="accent2" accent3="accent3" accent4="accent4" accent5="accent5" accent6="accent6" hlink="hlink" folHlink="folHlink"/>
  <p:sldLayoutIdLst>
    <p:sldLayoutId id="2147483661" r:id="rId1"/>
    <p:sldLayoutId id="2147483811" r:id="rId2"/>
    <p:sldLayoutId id="2147483812"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adge&#10;&#10;Description automatically generated with low confidence">
            <a:extLst>
              <a:ext uri="{FF2B5EF4-FFF2-40B4-BE49-F238E27FC236}">
                <a16:creationId xmlns:a16="http://schemas.microsoft.com/office/drawing/2014/main" id="{321E63E8-38CD-D033-DCAF-C35E9D59516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99328627"/>
      </p:ext>
    </p:extLst>
  </p:cSld>
  <p:clrMap bg1="lt1" tx1="dk1" bg2="lt2" tx2="dk2" accent1="accent1" accent2="accent2" accent3="accent3" accent4="accent4" accent5="accent5" accent6="accent6" hlink="hlink" folHlink="folHlink"/>
  <p:sldLayoutIdLst>
    <p:sldLayoutId id="214748364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rochure&#10;&#10;Description automatically generated with low confidence">
            <a:extLst>
              <a:ext uri="{FF2B5EF4-FFF2-40B4-BE49-F238E27FC236}">
                <a16:creationId xmlns:a16="http://schemas.microsoft.com/office/drawing/2014/main" id="{70687FFB-C9C8-95F0-A402-046B0732843F}"/>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439537101"/>
      </p:ext>
    </p:extLst>
  </p:cSld>
  <p:clrMap bg1="lt1" tx1="dk1" bg2="lt2" tx2="dk2" accent1="accent1" accent2="accent2" accent3="accent3" accent4="accent4" accent5="accent5" accent6="accent6" hlink="hlink" folHlink="folHlink"/>
  <p:sldLayoutIdLst>
    <p:sldLayoutId id="214748381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design&#10;&#10;Description automatically generated">
            <a:extLst>
              <a:ext uri="{FF2B5EF4-FFF2-40B4-BE49-F238E27FC236}">
                <a16:creationId xmlns:a16="http://schemas.microsoft.com/office/drawing/2014/main" id="{551FA688-2EBA-93E0-797B-8D53F6900817}"/>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288790940"/>
      </p:ext>
    </p:extLst>
  </p:cSld>
  <p:clrMap bg1="lt1" tx1="dk1" bg2="lt2" tx2="dk2" accent1="accent1" accent2="accent2" accent3="accent3" accent4="accent4" accent5="accent5" accent6="accent6" hlink="hlink" folHlink="folHlink"/>
  <p:sldLayoutIdLst>
    <p:sldLayoutId id="21474836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font&#10;&#10;Description automatically generated">
            <a:extLst>
              <a:ext uri="{FF2B5EF4-FFF2-40B4-BE49-F238E27FC236}">
                <a16:creationId xmlns:a16="http://schemas.microsoft.com/office/drawing/2014/main" id="{D259B7C1-A8D7-F339-5012-17BB3E13611E}"/>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339742971"/>
      </p:ext>
    </p:extLst>
  </p:cSld>
  <p:clrMap bg1="lt1" tx1="dk1" bg2="lt2" tx2="dk2" accent1="accent1" accent2="accent2" accent3="accent3" accent4="accent4" accent5="accent5" accent6="accent6" hlink="hlink" folHlink="folHlink"/>
  <p:sldLayoutIdLst>
    <p:sldLayoutId id="214748381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921761218"/>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813"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2072882-04A7-81FA-9B72-31A75EA69DB2}"/>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1052F98-7DF4-A192-B728-147244B3300A}"/>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0284395-6374-AB31-AF9D-382FDE7013AB}"/>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8A36118-7BF1-CF45-BFA8-FA276C99FDDF}" type="datetimeFigureOut">
              <a:rPr lang="en-US" smtClean="0"/>
              <a:t>10/5/2024</a:t>
            </a:fld>
            <a:endParaRPr lang="en-US"/>
          </a:p>
        </p:txBody>
      </p:sp>
      <p:sp>
        <p:nvSpPr>
          <p:cNvPr id="5" name="Footer Placeholder 4">
            <a:extLst>
              <a:ext uri="{FF2B5EF4-FFF2-40B4-BE49-F238E27FC236}">
                <a16:creationId xmlns:a16="http://schemas.microsoft.com/office/drawing/2014/main" id="{FF9C0C8A-902B-C63B-7952-A955B0F082F0}"/>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BCCDC71-5CEA-F845-8B51-C43F200EB479}"/>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1D35AB9-6D5B-AC45-9E33-55949C484B0D}" type="slidenum">
              <a:rPr lang="en-US" smtClean="0"/>
              <a:t>‹#›</a:t>
            </a:fld>
            <a:endParaRPr lang="en-US"/>
          </a:p>
        </p:txBody>
      </p:sp>
      <p:pic>
        <p:nvPicPr>
          <p:cNvPr id="8" name="Picture 7" descr="A blue and white rectangle with text&#10;&#10;Description automatically generated with low confidence">
            <a:extLst>
              <a:ext uri="{FF2B5EF4-FFF2-40B4-BE49-F238E27FC236}">
                <a16:creationId xmlns:a16="http://schemas.microsoft.com/office/drawing/2014/main" id="{9B1CDA6B-D961-FD74-502A-BF4908F23BA1}"/>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3434983733"/>
      </p:ext>
    </p:extLst>
  </p:cSld>
  <p:clrMap bg1="lt1" tx1="dk1" bg2="lt2" tx2="dk2" accent1="accent1" accent2="accent2" accent3="accent3" accent4="accent4" accent5="accent5" accent6="accent6" hlink="hlink" folHlink="folHlink"/>
  <p:sldLayoutIdLst>
    <p:sldLayoutId id="2147483776" r:id="rId1"/>
    <p:sldLayoutId id="2147483777"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10/5/2024</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userDrawn="1"/>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2993608276"/>
      </p:ext>
    </p:extLst>
  </p:cSld>
  <p:clrMap bg1="lt1" tx1="dk1" bg2="lt2" tx2="dk2" accent1="accent1" accent2="accent2" accent3="accent3" accent4="accent4" accent5="accent5" accent6="accent6" hlink="hlink" folHlink="folHlink"/>
  <p:sldLayoutIdLst>
    <p:sldLayoutId id="2147483779" r:id="rId1"/>
    <p:sldLayoutId id="2147483780" r:id="rId2"/>
    <p:sldLayoutId id="2147483782" r:id="rId3"/>
    <p:sldLayoutId id="2147483783" r:id="rId4"/>
    <p:sldLayoutId id="2147483786" r:id="rId5"/>
    <p:sldLayoutId id="2147483787"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C8ADDB-4CD2-D6E8-2B92-98BD8128D3C7}"/>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F0402FC-D2C5-ADEC-598D-65F067C8CE19}"/>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66ABB4C-E960-19FF-F31F-15F5AC22F3BD}"/>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9B1BE68-91E7-DA4C-83CE-33EC89C398B1}" type="datetimeFigureOut">
              <a:rPr lang="en-US" smtClean="0"/>
              <a:t>10/5/2024</a:t>
            </a:fld>
            <a:endParaRPr lang="en-US"/>
          </a:p>
        </p:txBody>
      </p:sp>
      <p:sp>
        <p:nvSpPr>
          <p:cNvPr id="5" name="Footer Placeholder 4">
            <a:extLst>
              <a:ext uri="{FF2B5EF4-FFF2-40B4-BE49-F238E27FC236}">
                <a16:creationId xmlns:a16="http://schemas.microsoft.com/office/drawing/2014/main" id="{5785A56C-A0F2-BE11-34C4-E5FD71605AF1}"/>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CD82E0D-BA34-08F9-BDA8-709E34BB7EA5}"/>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06B3232-9A32-EF49-9B20-B096A72524DB}" type="slidenum">
              <a:rPr lang="en-US" smtClean="0"/>
              <a:t>‹#›</a:t>
            </a:fld>
            <a:endParaRPr lang="en-US"/>
          </a:p>
        </p:txBody>
      </p:sp>
      <p:pic>
        <p:nvPicPr>
          <p:cNvPr id="8" name="Picture 7" descr="A screenshot of a computer&#10;&#10;Description automatically generated with medium confidence">
            <a:extLst>
              <a:ext uri="{FF2B5EF4-FFF2-40B4-BE49-F238E27FC236}">
                <a16:creationId xmlns:a16="http://schemas.microsoft.com/office/drawing/2014/main" id="{F9A22DF0-EDE3-A1A0-00A9-D55CE3CAAF5A}"/>
              </a:ext>
            </a:extLst>
          </p:cNvPr>
          <p:cNvPicPr>
            <a:picLocks noChangeAspect="1"/>
          </p:cNvPicPr>
          <p:nvPr userDrawn="1"/>
        </p:nvPicPr>
        <p:blipFill>
          <a:blip r:embed="rId7"/>
          <a:stretch>
            <a:fillRect/>
          </a:stretch>
        </p:blipFill>
        <p:spPr>
          <a:xfrm>
            <a:off x="0" y="0"/>
            <a:ext cx="9144000" cy="6858000"/>
          </a:xfrm>
          <a:prstGeom prst="rect">
            <a:avLst/>
          </a:prstGeom>
        </p:spPr>
      </p:pic>
    </p:spTree>
    <p:extLst>
      <p:ext uri="{BB962C8B-B14F-4D97-AF65-F5344CB8AC3E}">
        <p14:creationId xmlns:p14="http://schemas.microsoft.com/office/powerpoint/2010/main" val="1609168057"/>
      </p:ext>
    </p:extLst>
  </p:cSld>
  <p:clrMap bg1="lt1" tx1="dk1" bg2="lt2" tx2="dk2" accent1="accent1" accent2="accent2" accent3="accent3" accent4="accent4" accent5="accent5" accent6="accent6" hlink="hlink" folHlink="folHlink"/>
  <p:sldLayoutIdLst>
    <p:sldLayoutId id="2147483790" r:id="rId1"/>
    <p:sldLayoutId id="2147483791" r:id="rId2"/>
    <p:sldLayoutId id="2147483792" r:id="rId3"/>
    <p:sldLayoutId id="2147483796" r:id="rId4"/>
    <p:sldLayoutId id="2147483797"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CB11D39-7B6E-11D7-36E6-0D0E70121B7D}"/>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9423326-8B27-E4CB-710F-2B855F8FF55B}"/>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BB7A764-EAEB-1C25-26BE-3DA3A32367F7}"/>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47BD182-C8A7-6A47-A0EA-95C60C4E7E9A}" type="datetimeFigureOut">
              <a:rPr lang="en-US" smtClean="0"/>
              <a:t>10/5/2024</a:t>
            </a:fld>
            <a:endParaRPr lang="en-US"/>
          </a:p>
        </p:txBody>
      </p:sp>
      <p:sp>
        <p:nvSpPr>
          <p:cNvPr id="5" name="Footer Placeholder 4">
            <a:extLst>
              <a:ext uri="{FF2B5EF4-FFF2-40B4-BE49-F238E27FC236}">
                <a16:creationId xmlns:a16="http://schemas.microsoft.com/office/drawing/2014/main" id="{45455734-81B6-EAA4-CC09-3A53A8478ADF}"/>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C76ED48-6C24-3E31-F8DA-C315C5FC9BB6}"/>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467DBB9-009E-8E41-8A89-2FE77F41EB92}" type="slidenum">
              <a:rPr lang="en-US" smtClean="0"/>
              <a:t>‹#›</a:t>
            </a:fld>
            <a:endParaRPr lang="en-US"/>
          </a:p>
        </p:txBody>
      </p:sp>
      <p:pic>
        <p:nvPicPr>
          <p:cNvPr id="8" name="Picture 7" descr="A picture containing text, screenshot, design&#10;&#10;Description automatically generated">
            <a:extLst>
              <a:ext uri="{FF2B5EF4-FFF2-40B4-BE49-F238E27FC236}">
                <a16:creationId xmlns:a16="http://schemas.microsoft.com/office/drawing/2014/main" id="{D630895B-A68E-8D65-8264-EDF2522426F9}"/>
              </a:ext>
            </a:extLst>
          </p:cNvPr>
          <p:cNvPicPr>
            <a:picLocks noChangeAspect="1"/>
          </p:cNvPicPr>
          <p:nvPr userDrawn="1"/>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2492456996"/>
      </p:ext>
    </p:extLst>
  </p:cSld>
  <p:clrMap bg1="lt1" tx1="dk1" bg2="lt2" tx2="dk2" accent1="accent1" accent2="accent2" accent3="accent3" accent4="accent4" accent5="accent5" accent6="accent6" hlink="hlink" folHlink="folHlink"/>
  <p:sldLayoutIdLst>
    <p:sldLayoutId id="2147483799" r:id="rId1"/>
    <p:sldLayoutId id="2147483802" r:id="rId2"/>
    <p:sldLayoutId id="2147483806" r:id="rId3"/>
    <p:sldLayoutId id="2147483810"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tree, cloud, house, sky&#10;&#10;Description automatically generated">
            <a:extLst>
              <a:ext uri="{FF2B5EF4-FFF2-40B4-BE49-F238E27FC236}">
                <a16:creationId xmlns:a16="http://schemas.microsoft.com/office/drawing/2014/main" id="{7D3A0B8D-8F1B-BBD7-763E-306A1918458B}"/>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474841858"/>
      </p:ext>
    </p:extLst>
  </p:cSld>
  <p:clrMap bg1="lt1" tx1="dk1" bg2="lt2" tx2="dk2" accent1="accent1" accent2="accent2" accent3="accent3" accent4="accent4" accent5="accent5" accent6="accent6" hlink="hlink" folHlink="folHlink"/>
  <p:sldLayoutIdLst>
    <p:sldLayoutId id="214748375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cloud, grass, text&#10;&#10;Description automatically generated">
            <a:extLst>
              <a:ext uri="{FF2B5EF4-FFF2-40B4-BE49-F238E27FC236}">
                <a16:creationId xmlns:a16="http://schemas.microsoft.com/office/drawing/2014/main" id="{FD64A1D8-C4BB-C68E-DD4E-12E4B52E658B}"/>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681636072"/>
      </p:ext>
    </p:extLst>
  </p:cSld>
  <p:clrMap bg1="lt1" tx1="dk1" bg2="lt2" tx2="dk2" accent1="accent1" accent2="accent2" accent3="accent3" accent4="accent4" accent5="accent5" accent6="accent6" hlink="hlink" folHlink="folHlink"/>
  <p:sldLayoutIdLst>
    <p:sldLayoutId id="214748375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cloud&#10;&#10;Description automatically generated">
            <a:extLst>
              <a:ext uri="{FF2B5EF4-FFF2-40B4-BE49-F238E27FC236}">
                <a16:creationId xmlns:a16="http://schemas.microsoft.com/office/drawing/2014/main" id="{B6E7C2A9-67AF-B453-A32C-8398FDC3064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506151876"/>
      </p:ext>
    </p:extLst>
  </p:cSld>
  <p:clrMap bg1="lt1" tx1="dk1" bg2="lt2" tx2="dk2" accent1="accent1" accent2="accent2" accent3="accent3" accent4="accent4" accent5="accent5" accent6="accent6" hlink="hlink" folHlink="folHlink"/>
  <p:sldLayoutIdLst>
    <p:sldLayoutId id="214748375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uilding&#10;&#10;Description automatically generated with low confidence">
            <a:extLst>
              <a:ext uri="{FF2B5EF4-FFF2-40B4-BE49-F238E27FC236}">
                <a16:creationId xmlns:a16="http://schemas.microsoft.com/office/drawing/2014/main" id="{EC565704-B489-D021-F781-93D2D4B3EEFE}"/>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078632150"/>
      </p:ext>
    </p:extLst>
  </p:cSld>
  <p:clrMap bg1="lt1" tx1="dk1" bg2="lt2" tx2="dk2" accent1="accent1" accent2="accent2" accent3="accent3" accent4="accent4" accent5="accent5" accent6="accent6" hlink="hlink" folHlink="folHlink"/>
  <p:sldLayoutIdLst>
    <p:sldLayoutId id="214748375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screenshot&#10;&#10;Description automatically generated">
            <a:extLst>
              <a:ext uri="{FF2B5EF4-FFF2-40B4-BE49-F238E27FC236}">
                <a16:creationId xmlns:a16="http://schemas.microsoft.com/office/drawing/2014/main" id="{8C16B6D9-FB9C-49F3-2582-C99E877F12B9}"/>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267377243"/>
      </p:ext>
    </p:extLst>
  </p:cSld>
  <p:clrMap bg1="lt1" tx1="dk1" bg2="lt2" tx2="dk2" accent1="accent1" accent2="accent2" accent3="accent3" accent4="accent4" accent5="accent5" accent6="accent6" hlink="hlink" folHlink="folHlink"/>
  <p:sldLayoutIdLst>
    <p:sldLayoutId id="21474837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text, screenshot, building&#10;&#10;Description automatically generated">
            <a:extLst>
              <a:ext uri="{FF2B5EF4-FFF2-40B4-BE49-F238E27FC236}">
                <a16:creationId xmlns:a16="http://schemas.microsoft.com/office/drawing/2014/main" id="{42885A91-394F-610C-FB99-7E0485978FE1}"/>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394821867"/>
      </p:ext>
    </p:extLst>
  </p:cSld>
  <p:clrMap bg1="lt1" tx1="dk1" bg2="lt2" tx2="dk2" accent1="accent1" accent2="accent2" accent3="accent3" accent4="accent4" accent5="accent5" accent6="accent6" hlink="hlink" folHlink="folHlink"/>
  <p:sldLayoutIdLst>
    <p:sldLayoutId id="214748376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close-up of a building&#10;&#10;Description automatically generated with low confidence">
            <a:extLst>
              <a:ext uri="{FF2B5EF4-FFF2-40B4-BE49-F238E27FC236}">
                <a16:creationId xmlns:a16="http://schemas.microsoft.com/office/drawing/2014/main" id="{80BB21EE-854B-4A5D-4B38-92F4066580F7}"/>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716903093"/>
      </p:ext>
    </p:extLst>
  </p:cSld>
  <p:clrMap bg1="lt1" tx1="dk1" bg2="lt2" tx2="dk2" accent1="accent1" accent2="accent2" accent3="accent3" accent4="accent4" accent5="accent5" accent6="accent6" hlink="hlink" folHlink="folHlink"/>
  <p:sldLayoutIdLst>
    <p:sldLayoutId id="214748376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ky, tree, plant&#10;&#10;Description automatically generated">
            <a:extLst>
              <a:ext uri="{FF2B5EF4-FFF2-40B4-BE49-F238E27FC236}">
                <a16:creationId xmlns:a16="http://schemas.microsoft.com/office/drawing/2014/main" id="{A6CE6DCC-5EFF-0C9E-9F78-1881B15D3240}"/>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107452737"/>
      </p:ext>
    </p:extLst>
  </p:cSld>
  <p:clrMap bg1="lt1" tx1="dk1" bg2="lt2" tx2="dk2" accent1="accent1" accent2="accent2" accent3="accent3" accent4="accent4" accent5="accent5" accent6="accent6" hlink="hlink" folHlink="folHlink"/>
  <p:sldLayoutIdLst>
    <p:sldLayoutId id="21474837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99703660"/>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6" r:id="rId3"/>
    <p:sldLayoutId id="2147483747" r:id="rId4"/>
    <p:sldLayoutId id="2147483750" r:id="rId5"/>
    <p:sldLayoutId id="2147483751" r:id="rId6"/>
    <p:sldLayoutId id="2147483748" r:id="rId7"/>
    <p:sldLayoutId id="214748374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0.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1.xml"/><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3" Type="http://schemas.openxmlformats.org/officeDocument/2006/relationships/hyperlink" Target="https://doi.org/10.1016/j.paid.2021.110932" TargetMode="External"/><Relationship Id="rId2" Type="http://schemas.openxmlformats.org/officeDocument/2006/relationships/hyperlink" Target="https://doi.org/10.1177/1745691615594577" TargetMode="External"/><Relationship Id="rId1" Type="http://schemas.openxmlformats.org/officeDocument/2006/relationships/slideLayout" Target="../slideLayouts/slideLayout15.xml"/><Relationship Id="rId4" Type="http://schemas.openxmlformats.org/officeDocument/2006/relationships/hyperlink" Target="https://doi.org/10.1007/s11191-020-00154-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7037449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itle 5">
            <a:extLst>
              <a:ext uri="{FF2B5EF4-FFF2-40B4-BE49-F238E27FC236}">
                <a16:creationId xmlns:a16="http://schemas.microsoft.com/office/drawing/2014/main" id="{AA2E3982-959D-5F2C-3DA1-3A57E6921C1C}"/>
              </a:ext>
            </a:extLst>
          </p:cNvPr>
          <p:cNvSpPr>
            <a:spLocks noGrp="1"/>
          </p:cNvSpPr>
          <p:nvPr>
            <p:ph type="ctrTitle"/>
          </p:nvPr>
        </p:nvSpPr>
        <p:spPr>
          <a:xfrm>
            <a:off x="310243" y="1809155"/>
            <a:ext cx="8654143" cy="3239690"/>
          </a:xfrm>
        </p:spPr>
        <p:txBody>
          <a:bodyPr lIns="91440" tIns="45720" rIns="91440" bIns="45720" rtlCol="0" anchor="t">
            <a:normAutofit fontScale="90000"/>
          </a:bodyPr>
          <a:lstStyle/>
          <a:p>
            <a:pPr algn="ctr" fontAlgn="base"/>
            <a:r>
              <a:rPr lang="en-GB" sz="3000" b="1" dirty="0">
                <a:solidFill>
                  <a:schemeClr val="bg1"/>
                </a:solidFill>
                <a:latin typeface="Arial"/>
                <a:cs typeface="Arial"/>
              </a:rPr>
              <a:t>ECCP7001C </a:t>
            </a:r>
            <a:r>
              <a:rPr lang="en-GB" sz="3000" b="1" dirty="0" err="1">
                <a:solidFill>
                  <a:schemeClr val="bg1"/>
                </a:solidFill>
                <a:latin typeface="Arial"/>
                <a:cs typeface="Arial"/>
              </a:rPr>
              <a:t>Myfyrdodau</a:t>
            </a:r>
            <a:r>
              <a:rPr lang="en-GB" sz="3000" b="1" dirty="0">
                <a:solidFill>
                  <a:schemeClr val="bg1"/>
                </a:solidFill>
                <a:latin typeface="Arial"/>
                <a:cs typeface="Arial"/>
              </a:rPr>
              <a:t> </a:t>
            </a:r>
            <a:r>
              <a:rPr lang="en-GB" sz="3000" b="1" dirty="0" err="1">
                <a:solidFill>
                  <a:schemeClr val="bg1"/>
                </a:solidFill>
                <a:latin typeface="Arial"/>
                <a:cs typeface="Arial"/>
              </a:rPr>
              <a:t>Beirniadol</a:t>
            </a:r>
            <a:r>
              <a:rPr lang="en-GB" sz="3000" b="1" dirty="0">
                <a:solidFill>
                  <a:schemeClr val="bg1"/>
                </a:solidFill>
                <a:latin typeface="Arial"/>
                <a:cs typeface="Arial"/>
              </a:rPr>
              <a:t> o </a:t>
            </a:r>
            <a:r>
              <a:rPr lang="en-GB" sz="3000" b="1" dirty="0" err="1">
                <a:solidFill>
                  <a:schemeClr val="bg1"/>
                </a:solidFill>
                <a:latin typeface="Arial"/>
                <a:cs typeface="Arial"/>
              </a:rPr>
              <a:t>Arfer</a:t>
            </a:r>
            <a:r>
              <a:rPr lang="en-GB" sz="3000" b="1" dirty="0">
                <a:solidFill>
                  <a:schemeClr val="bg1"/>
                </a:solidFill>
                <a:latin typeface="Arial"/>
                <a:cs typeface="Arial"/>
              </a:rPr>
              <a:t> </a:t>
            </a:r>
            <a:r>
              <a:rPr lang="en-GB" sz="3000" b="1" dirty="0" err="1">
                <a:solidFill>
                  <a:schemeClr val="bg1"/>
                </a:solidFill>
                <a:latin typeface="Arial"/>
                <a:cs typeface="Arial"/>
              </a:rPr>
              <a:t>Academaidd</a:t>
            </a:r>
            <a:r>
              <a:rPr lang="en-GB" sz="3000" b="1" dirty="0">
                <a:solidFill>
                  <a:schemeClr val="bg1"/>
                </a:solidFill>
                <a:latin typeface="Arial"/>
                <a:cs typeface="Arial"/>
              </a:rPr>
              <a:t> a </a:t>
            </a:r>
            <a:r>
              <a:rPr lang="en-GB" sz="3000" b="1" dirty="0" err="1">
                <a:solidFill>
                  <a:schemeClr val="bg1"/>
                </a:solidFill>
                <a:latin typeface="Arial"/>
                <a:cs typeface="Arial"/>
              </a:rPr>
              <a:t>Phroffesiynol</a:t>
            </a:r>
            <a:r>
              <a:rPr lang="en-GB" sz="3000" dirty="0">
                <a:solidFill>
                  <a:schemeClr val="bg1"/>
                </a:solidFill>
                <a:latin typeface="Arial"/>
                <a:cs typeface="Arial"/>
              </a:rPr>
              <a:t> </a:t>
            </a:r>
            <a:br>
              <a:rPr lang="en-GB" sz="3000" dirty="0">
                <a:latin typeface="Arial" panose="020B0604020202020204" pitchFamily="34" charset="0"/>
              </a:rPr>
            </a:br>
            <a:r>
              <a:rPr lang="en-GB" sz="3000" dirty="0" err="1">
                <a:solidFill>
                  <a:schemeClr val="bg1"/>
                </a:solidFill>
                <a:latin typeface="Arial"/>
                <a:cs typeface="Arial"/>
              </a:rPr>
              <a:t>Darlith</a:t>
            </a:r>
            <a:r>
              <a:rPr lang="en-GB" sz="3000" dirty="0">
                <a:solidFill>
                  <a:schemeClr val="bg1"/>
                </a:solidFill>
                <a:latin typeface="Arial"/>
                <a:cs typeface="Arial"/>
              </a:rPr>
              <a:t> 1</a:t>
            </a:r>
            <a:br>
              <a:rPr lang="en-GB" sz="3000" dirty="0">
                <a:latin typeface="Arial" panose="020B0604020202020204" pitchFamily="34" charset="0"/>
              </a:rPr>
            </a:br>
            <a:br>
              <a:rPr lang="en-GB" sz="3000" dirty="0">
                <a:latin typeface="Arial" panose="020B0604020202020204" pitchFamily="34" charset="0"/>
              </a:rPr>
            </a:br>
            <a:br>
              <a:rPr lang="en-GB" sz="3000" dirty="0">
                <a:latin typeface="Segoe UI" panose="020B0502040204020203" pitchFamily="34" charset="0"/>
              </a:rPr>
            </a:br>
            <a:r>
              <a:rPr lang="en-GB" sz="3000" b="1" dirty="0">
                <a:solidFill>
                  <a:schemeClr val="bg1"/>
                </a:solidFill>
                <a:latin typeface="Arial"/>
                <a:cs typeface="Arial"/>
              </a:rPr>
              <a:t>ECCP7001 Critical Reflections of Academic and Professional Practice</a:t>
            </a:r>
            <a:br>
              <a:rPr lang="en-GB" sz="3000" b="1" dirty="0">
                <a:latin typeface="Arial" panose="020B0604020202020204" pitchFamily="34" charset="0"/>
              </a:rPr>
            </a:br>
            <a:r>
              <a:rPr lang="en-GB" sz="3000" b="1" dirty="0">
                <a:solidFill>
                  <a:schemeClr val="bg1"/>
                </a:solidFill>
                <a:latin typeface="Arial"/>
                <a:cs typeface="Arial"/>
              </a:rPr>
              <a:t>Lecture 1</a:t>
            </a:r>
            <a:br>
              <a:rPr lang="en-GB" sz="1500" dirty="0">
                <a:latin typeface="Segoe UI" panose="020B0502040204020203" pitchFamily="34" charset="0"/>
              </a:rPr>
            </a:br>
            <a:br>
              <a:rPr lang="cy-GB" altLang="en-US" sz="3000" b="1" i="1" dirty="0">
                <a:latin typeface="Lucida Sans" pitchFamily="34" charset="0"/>
              </a:rPr>
            </a:br>
            <a:br>
              <a:rPr lang="en-US" altLang="en-US" dirty="0">
                <a:solidFill>
                  <a:schemeClr val="bg1"/>
                </a:solidFill>
              </a:rPr>
            </a:br>
            <a:br>
              <a:rPr lang="en-US" altLang="en-US" dirty="0">
                <a:solidFill>
                  <a:schemeClr val="bg1"/>
                </a:solidFill>
              </a:rPr>
            </a:br>
            <a:br>
              <a:rPr lang="en-GB" altLang="en-US" sz="2700" b="1" dirty="0">
                <a:solidFill>
                  <a:schemeClr val="bg1"/>
                </a:solidFill>
              </a:rPr>
            </a:br>
            <a:endParaRPr lang="en-US" altLang="en-US" dirty="0">
              <a:solidFill>
                <a:schemeClr val="bg1"/>
              </a:solidFill>
            </a:endParaRPr>
          </a:p>
        </p:txBody>
      </p:sp>
    </p:spTree>
    <p:extLst>
      <p:ext uri="{BB962C8B-B14F-4D97-AF65-F5344CB8AC3E}">
        <p14:creationId xmlns:p14="http://schemas.microsoft.com/office/powerpoint/2010/main" val="230989754"/>
      </p:ext>
    </p:extLst>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0D4BD0-1918-C365-DB47-1A856BD9D28D}"/>
              </a:ext>
            </a:extLst>
          </p:cNvPr>
          <p:cNvSpPr>
            <a:spLocks noGrp="1"/>
          </p:cNvSpPr>
          <p:nvPr>
            <p:ph type="title"/>
          </p:nvPr>
        </p:nvSpPr>
        <p:spPr/>
        <p:txBody>
          <a:bodyPr vert="horz" lIns="68580" tIns="34290" rIns="68580" bIns="34290" rtlCol="0" anchor="ctr">
            <a:noAutofit/>
          </a:bodyPr>
          <a:lstStyle/>
          <a:p>
            <a:pPr>
              <a:defRPr/>
            </a:pPr>
            <a:r>
              <a:rPr lang="en-GB" altLang="en-US" sz="3600" dirty="0"/>
              <a:t>   </a:t>
            </a:r>
            <a:r>
              <a:rPr lang="en-GB" altLang="en-US" sz="3600" dirty="0">
                <a:latin typeface="Arial"/>
                <a:cs typeface="Arial"/>
              </a:rPr>
              <a:t>  </a:t>
            </a:r>
            <a:r>
              <a:rPr lang="en-US" sz="3600" b="1" dirty="0" err="1">
                <a:latin typeface="Arial"/>
                <a:cs typeface="Arial"/>
              </a:rPr>
              <a:t>Amcanion</a:t>
            </a:r>
            <a:r>
              <a:rPr lang="en-GB" altLang="en-US" sz="3600" dirty="0">
                <a:latin typeface="Arial"/>
                <a:cs typeface="Arial"/>
              </a:rPr>
              <a:t> </a:t>
            </a:r>
            <a:r>
              <a:rPr lang="en-GB" altLang="en-US" sz="3600" dirty="0"/>
              <a:t> </a:t>
            </a:r>
            <a:r>
              <a:rPr lang="en-GB" altLang="en-US" sz="3600" dirty="0">
                <a:solidFill>
                  <a:srgbClr val="000000"/>
                </a:solidFill>
              </a:rPr>
              <a:t>     </a:t>
            </a:r>
            <a:r>
              <a:rPr lang="en-GB" altLang="en-US" sz="3600" dirty="0">
                <a:solidFill>
                  <a:srgbClr val="000000"/>
                </a:solidFill>
                <a:latin typeface="Calibri Light"/>
                <a:cs typeface="Calibri Light"/>
              </a:rPr>
              <a:t>    </a:t>
            </a:r>
            <a:endParaRPr lang="en-GB" altLang="en-US" sz="3600" b="1" dirty="0">
              <a:solidFill>
                <a:srgbClr val="0070C0"/>
              </a:solidFill>
              <a:latin typeface="Arial"/>
              <a:cs typeface="Arial"/>
            </a:endParaRPr>
          </a:p>
        </p:txBody>
      </p:sp>
      <p:sp>
        <p:nvSpPr>
          <p:cNvPr id="17411" name="Content Placeholder 2">
            <a:extLst>
              <a:ext uri="{FF2B5EF4-FFF2-40B4-BE49-F238E27FC236}">
                <a16:creationId xmlns:a16="http://schemas.microsoft.com/office/drawing/2014/main" id="{0C1F8009-7EFF-C2CB-2938-815E353C86A8}"/>
              </a:ext>
            </a:extLst>
          </p:cNvPr>
          <p:cNvSpPr>
            <a:spLocks noGrp="1"/>
          </p:cNvSpPr>
          <p:nvPr>
            <p:ph idx="1"/>
          </p:nvPr>
        </p:nvSpPr>
        <p:spPr>
          <a:xfrm>
            <a:off x="156723" y="1463916"/>
            <a:ext cx="8657992" cy="3640897"/>
          </a:xfrm>
        </p:spPr>
        <p:txBody>
          <a:bodyPr vert="horz" lIns="68580" tIns="34290" rIns="68580" bIns="34290" rtlCol="0" anchor="t">
            <a:noAutofit/>
          </a:bodyPr>
          <a:lstStyle/>
          <a:p>
            <a:pPr marL="0" indent="0" algn="just">
              <a:buNone/>
            </a:pPr>
            <a:r>
              <a:rPr lang="en-US" sz="2400" dirty="0">
                <a:latin typeface="Arial"/>
                <a:cs typeface="Arial"/>
              </a:rPr>
              <a:t>Nod y </a:t>
            </a:r>
            <a:r>
              <a:rPr lang="en-US" sz="2400" dirty="0" err="1">
                <a:latin typeface="Arial"/>
                <a:cs typeface="Arial"/>
              </a:rPr>
              <a:t>modwl</a:t>
            </a:r>
            <a:r>
              <a:rPr lang="en-US" sz="2400" dirty="0">
                <a:latin typeface="Arial"/>
                <a:cs typeface="Arial"/>
              </a:rPr>
              <a:t> </a:t>
            </a:r>
            <a:r>
              <a:rPr lang="en-US" sz="2400" dirty="0" err="1">
                <a:latin typeface="Arial"/>
                <a:cs typeface="Arial"/>
              </a:rPr>
              <a:t>hwn</a:t>
            </a:r>
            <a:r>
              <a:rPr lang="en-US" sz="2400" dirty="0">
                <a:latin typeface="Arial"/>
                <a:cs typeface="Arial"/>
              </a:rPr>
              <a:t> felly </a:t>
            </a:r>
            <a:r>
              <a:rPr lang="en-US" sz="2400" dirty="0" err="1">
                <a:latin typeface="Arial"/>
                <a:cs typeface="Arial"/>
              </a:rPr>
              <a:t>yw</a:t>
            </a:r>
            <a:r>
              <a:rPr lang="en-US" sz="2400" dirty="0">
                <a:latin typeface="Arial"/>
                <a:cs typeface="Arial"/>
              </a:rPr>
              <a:t>:  </a:t>
            </a:r>
            <a:endParaRPr lang="cy-GB" sz="2400" dirty="0">
              <a:latin typeface="Arial"/>
              <a:cs typeface="Arial"/>
            </a:endParaRPr>
          </a:p>
          <a:p>
            <a:pPr marL="0" indent="0" algn="just">
              <a:buNone/>
            </a:pPr>
            <a:endParaRPr lang="en-US" sz="2400" dirty="0">
              <a:latin typeface="Arial"/>
              <a:cs typeface="Arial"/>
            </a:endParaRPr>
          </a:p>
          <a:p>
            <a:pPr>
              <a:buFont typeface="Arial" panose="05050102010706020507" pitchFamily="18" charset="2"/>
              <a:buChar char="•"/>
            </a:pPr>
            <a:r>
              <a:rPr lang="en-US" sz="2400" dirty="0">
                <a:latin typeface="Arial"/>
                <a:cs typeface="Arial"/>
              </a:rPr>
              <a:t>Cael y </a:t>
            </a:r>
            <a:r>
              <a:rPr lang="en-US" sz="2400" dirty="0" err="1">
                <a:latin typeface="Arial"/>
                <a:cs typeface="Arial"/>
              </a:rPr>
              <a:t>myfyrwyr</a:t>
            </a:r>
            <a:r>
              <a:rPr lang="en-US" sz="2400" dirty="0">
                <a:latin typeface="Arial"/>
                <a:cs typeface="Arial"/>
              </a:rPr>
              <a:t> </a:t>
            </a:r>
            <a:r>
              <a:rPr lang="en-US" sz="2400" dirty="0" err="1">
                <a:latin typeface="Arial"/>
                <a:cs typeface="Arial"/>
              </a:rPr>
              <a:t>i</a:t>
            </a:r>
            <a:r>
              <a:rPr lang="en-US" sz="2400" dirty="0">
                <a:latin typeface="Arial"/>
                <a:cs typeface="Arial"/>
              </a:rPr>
              <a:t> </a:t>
            </a:r>
            <a:r>
              <a:rPr lang="en-US" sz="2400" dirty="0" err="1">
                <a:latin typeface="Arial"/>
                <a:cs typeface="Arial"/>
              </a:rPr>
              <a:t>ddadansoddi</a:t>
            </a:r>
            <a:r>
              <a:rPr lang="en-US" sz="2400" dirty="0">
                <a:latin typeface="Arial"/>
                <a:cs typeface="Arial"/>
              </a:rPr>
              <a:t> </a:t>
            </a:r>
            <a:r>
              <a:rPr lang="en-US" sz="2400" dirty="0" err="1">
                <a:latin typeface="Arial"/>
                <a:cs typeface="Arial"/>
              </a:rPr>
              <a:t>ystod</a:t>
            </a:r>
            <a:r>
              <a:rPr lang="en-US" sz="2400" dirty="0">
                <a:latin typeface="Arial"/>
                <a:cs typeface="Arial"/>
              </a:rPr>
              <a:t> a </a:t>
            </a:r>
            <a:r>
              <a:rPr lang="en-US" sz="2400" dirty="0" err="1">
                <a:latin typeface="Arial"/>
                <a:cs typeface="Arial"/>
              </a:rPr>
              <a:t>dyfnder</a:t>
            </a:r>
            <a:r>
              <a:rPr lang="en-US" sz="2400" dirty="0">
                <a:latin typeface="Arial"/>
                <a:cs typeface="Arial"/>
              </a:rPr>
              <a:t> </a:t>
            </a:r>
            <a:r>
              <a:rPr lang="en-US" sz="2400" dirty="0" err="1">
                <a:latin typeface="Arial"/>
                <a:cs typeface="Arial"/>
              </a:rPr>
              <a:t>eu</a:t>
            </a:r>
            <a:r>
              <a:rPr lang="en-US" sz="2400" dirty="0">
                <a:latin typeface="Arial"/>
                <a:cs typeface="Arial"/>
              </a:rPr>
              <a:t> </a:t>
            </a:r>
            <a:r>
              <a:rPr lang="en-US" sz="2400" dirty="0" err="1">
                <a:latin typeface="Arial"/>
                <a:cs typeface="Arial"/>
              </a:rPr>
              <a:t>dysgu</a:t>
            </a:r>
            <a:r>
              <a:rPr lang="en-US" sz="2400" dirty="0">
                <a:latin typeface="Arial"/>
                <a:cs typeface="Arial"/>
              </a:rPr>
              <a:t> </a:t>
            </a:r>
            <a:r>
              <a:rPr lang="en-US" sz="2400" dirty="0" err="1">
                <a:latin typeface="Arial"/>
                <a:cs typeface="Arial"/>
              </a:rPr>
              <a:t>a’u</a:t>
            </a:r>
            <a:r>
              <a:rPr lang="en-US" sz="2400" dirty="0">
                <a:latin typeface="Arial"/>
                <a:cs typeface="Arial"/>
              </a:rPr>
              <a:t> </a:t>
            </a:r>
            <a:r>
              <a:rPr lang="en-US" sz="2400" dirty="0" err="1">
                <a:latin typeface="Arial"/>
                <a:cs typeface="Arial"/>
              </a:rPr>
              <a:t>galluoedd</a:t>
            </a:r>
            <a:r>
              <a:rPr lang="en-US" sz="2400" dirty="0">
                <a:latin typeface="Arial"/>
                <a:cs typeface="Arial"/>
              </a:rPr>
              <a:t> </a:t>
            </a:r>
            <a:r>
              <a:rPr lang="en-US" sz="2400" dirty="0" err="1">
                <a:latin typeface="Arial"/>
                <a:cs typeface="Arial"/>
              </a:rPr>
              <a:t>proffesiynol</a:t>
            </a:r>
            <a:r>
              <a:rPr lang="en-US" sz="2400" dirty="0">
                <a:latin typeface="Arial"/>
                <a:cs typeface="Arial"/>
              </a:rPr>
              <a:t> </a:t>
            </a:r>
            <a:r>
              <a:rPr lang="en-US" sz="2400" dirty="0" err="1">
                <a:latin typeface="Arial"/>
                <a:cs typeface="Arial"/>
              </a:rPr>
              <a:t>yn</a:t>
            </a:r>
            <a:r>
              <a:rPr lang="en-US" sz="2400" dirty="0">
                <a:latin typeface="Arial"/>
                <a:cs typeface="Arial"/>
              </a:rPr>
              <a:t> </a:t>
            </a:r>
            <a:r>
              <a:rPr lang="en-US" sz="2400" dirty="0" err="1">
                <a:latin typeface="Arial"/>
                <a:cs typeface="Arial"/>
              </a:rPr>
              <a:t>feirniadol</a:t>
            </a:r>
            <a:r>
              <a:rPr lang="en-US" sz="2400" dirty="0">
                <a:latin typeface="Arial"/>
                <a:cs typeface="Arial"/>
              </a:rPr>
              <a:t>, a </a:t>
            </a:r>
            <a:r>
              <a:rPr lang="en-US" sz="2400" dirty="0" err="1">
                <a:latin typeface="Arial"/>
                <a:cs typeface="Arial"/>
              </a:rPr>
              <a:t>gwneud</a:t>
            </a:r>
            <a:r>
              <a:rPr lang="en-US" sz="2400" dirty="0">
                <a:latin typeface="Arial"/>
                <a:cs typeface="Arial"/>
              </a:rPr>
              <a:t> </a:t>
            </a:r>
            <a:r>
              <a:rPr lang="en-US" sz="2400" dirty="0" err="1">
                <a:latin typeface="Arial"/>
                <a:cs typeface="Arial"/>
              </a:rPr>
              <a:t>cysylltiadau</a:t>
            </a:r>
            <a:r>
              <a:rPr lang="en-US" sz="2400" dirty="0">
                <a:latin typeface="Arial"/>
                <a:cs typeface="Arial"/>
              </a:rPr>
              <a:t> </a:t>
            </a:r>
            <a:r>
              <a:rPr lang="en-US" sz="2400" dirty="0" err="1">
                <a:latin typeface="Arial"/>
                <a:cs typeface="Arial"/>
              </a:rPr>
              <a:t>rhwng</a:t>
            </a:r>
            <a:r>
              <a:rPr lang="en-US" sz="2400" dirty="0">
                <a:latin typeface="Arial"/>
                <a:cs typeface="Arial"/>
              </a:rPr>
              <a:t> </a:t>
            </a:r>
            <a:r>
              <a:rPr lang="en-US" sz="2400" dirty="0" err="1">
                <a:latin typeface="Arial"/>
                <a:cs typeface="Arial"/>
              </a:rPr>
              <a:t>meysydd</a:t>
            </a:r>
            <a:r>
              <a:rPr lang="en-US" sz="2400" dirty="0">
                <a:latin typeface="Arial"/>
                <a:cs typeface="Arial"/>
              </a:rPr>
              <a:t> </a:t>
            </a:r>
            <a:r>
              <a:rPr lang="en-US" sz="2400" dirty="0" err="1">
                <a:latin typeface="Arial"/>
                <a:cs typeface="Arial"/>
              </a:rPr>
              <a:t>gwybodaeth</a:t>
            </a:r>
            <a:r>
              <a:rPr lang="en-US" sz="2400" dirty="0">
                <a:latin typeface="Arial"/>
                <a:cs typeface="Arial"/>
              </a:rPr>
              <a:t> </a:t>
            </a:r>
            <a:r>
              <a:rPr lang="en-US" sz="2400" dirty="0" err="1">
                <a:latin typeface="Arial"/>
                <a:cs typeface="Arial"/>
              </a:rPr>
              <a:t>arbenigol</a:t>
            </a:r>
            <a:r>
              <a:rPr lang="en-US" sz="2400" dirty="0">
                <a:latin typeface="Arial"/>
                <a:cs typeface="Arial"/>
              </a:rPr>
              <a:t> </a:t>
            </a:r>
            <a:r>
              <a:rPr lang="en-US" sz="2400" dirty="0" err="1">
                <a:latin typeface="Arial"/>
                <a:cs typeface="Arial"/>
              </a:rPr>
              <a:t>hysbys</a:t>
            </a:r>
            <a:r>
              <a:rPr lang="en-US" sz="2400" dirty="0">
                <a:latin typeface="Arial"/>
                <a:cs typeface="Arial"/>
              </a:rPr>
              <a:t> ac </a:t>
            </a:r>
            <a:r>
              <a:rPr lang="en-US" sz="2400" dirty="0" err="1">
                <a:latin typeface="Arial"/>
                <a:cs typeface="Arial"/>
              </a:rPr>
              <a:t>anhysbys</a:t>
            </a:r>
            <a:r>
              <a:rPr lang="en-US" sz="2400" dirty="0">
                <a:latin typeface="Arial"/>
                <a:cs typeface="Arial"/>
              </a:rPr>
              <a:t>, er </a:t>
            </a:r>
            <a:r>
              <a:rPr lang="en-US" sz="2400" dirty="0" err="1">
                <a:latin typeface="Arial"/>
                <a:cs typeface="Arial"/>
              </a:rPr>
              <a:t>mwyn</a:t>
            </a:r>
            <a:r>
              <a:rPr lang="en-US" sz="2400" dirty="0">
                <a:latin typeface="Arial"/>
                <a:cs typeface="Arial"/>
              </a:rPr>
              <a:t> </a:t>
            </a:r>
            <a:r>
              <a:rPr lang="en-US" sz="2400" dirty="0" err="1">
                <a:latin typeface="Arial"/>
                <a:cs typeface="Arial"/>
              </a:rPr>
              <a:t>caniatáu</a:t>
            </a:r>
            <a:r>
              <a:rPr lang="en-US" sz="2400" dirty="0">
                <a:latin typeface="Arial"/>
                <a:cs typeface="Arial"/>
              </a:rPr>
              <a:t> </a:t>
            </a:r>
            <a:r>
              <a:rPr lang="en-US" sz="2400" dirty="0" err="1">
                <a:latin typeface="Arial"/>
                <a:cs typeface="Arial"/>
              </a:rPr>
              <a:t>addasu</a:t>
            </a:r>
            <a:r>
              <a:rPr lang="en-US" sz="2400" dirty="0">
                <a:latin typeface="Arial"/>
                <a:cs typeface="Arial"/>
              </a:rPr>
              <a:t> a </a:t>
            </a:r>
            <a:r>
              <a:rPr lang="en-US" sz="2400" dirty="0" err="1">
                <a:latin typeface="Arial"/>
                <a:cs typeface="Arial"/>
              </a:rPr>
              <a:t>newid</a:t>
            </a:r>
            <a:r>
              <a:rPr lang="en-US" sz="2400" dirty="0">
                <a:latin typeface="Arial"/>
                <a:cs typeface="Arial"/>
              </a:rPr>
              <a:t> a </a:t>
            </a:r>
            <a:r>
              <a:rPr lang="en-US" sz="2400" dirty="0" err="1">
                <a:latin typeface="Arial"/>
                <a:cs typeface="Arial"/>
              </a:rPr>
              <a:t>allai</a:t>
            </a:r>
            <a:r>
              <a:rPr lang="en-US" sz="2400" dirty="0">
                <a:latin typeface="Arial"/>
                <a:cs typeface="Arial"/>
              </a:rPr>
              <a:t> </a:t>
            </a:r>
            <a:r>
              <a:rPr lang="en-US" sz="2400" dirty="0" err="1">
                <a:latin typeface="Arial"/>
                <a:cs typeface="Arial"/>
              </a:rPr>
              <a:t>gael</a:t>
            </a:r>
            <a:r>
              <a:rPr lang="en-US" sz="2400" dirty="0">
                <a:latin typeface="Arial"/>
                <a:cs typeface="Arial"/>
              </a:rPr>
              <a:t> </a:t>
            </a:r>
            <a:r>
              <a:rPr lang="en-US" sz="2400" dirty="0" err="1">
                <a:latin typeface="Arial"/>
                <a:cs typeface="Arial"/>
              </a:rPr>
              <a:t>effaith</a:t>
            </a:r>
            <a:r>
              <a:rPr lang="en-US" sz="2400" dirty="0">
                <a:latin typeface="Arial"/>
                <a:cs typeface="Arial"/>
              </a:rPr>
              <a:t> </a:t>
            </a:r>
            <a:r>
              <a:rPr lang="en-US" sz="2400" dirty="0" err="1">
                <a:latin typeface="Arial"/>
                <a:cs typeface="Arial"/>
              </a:rPr>
              <a:t>uniongyrchol</a:t>
            </a:r>
            <a:r>
              <a:rPr lang="en-US" sz="2400" dirty="0">
                <a:latin typeface="Arial"/>
                <a:cs typeface="Arial"/>
              </a:rPr>
              <a:t> </a:t>
            </a:r>
            <a:r>
              <a:rPr lang="en-US" sz="2400" dirty="0" err="1">
                <a:latin typeface="Arial"/>
                <a:cs typeface="Arial"/>
              </a:rPr>
              <a:t>ar</a:t>
            </a:r>
            <a:r>
              <a:rPr lang="en-US" sz="2400" dirty="0">
                <a:latin typeface="Arial"/>
                <a:cs typeface="Arial"/>
              </a:rPr>
              <a:t> </a:t>
            </a:r>
            <a:r>
              <a:rPr lang="en-US" sz="2400" dirty="0" err="1">
                <a:latin typeface="Arial"/>
                <a:cs typeface="Arial"/>
              </a:rPr>
              <a:t>wella</a:t>
            </a:r>
            <a:r>
              <a:rPr lang="en-US" sz="2400" dirty="0">
                <a:latin typeface="Arial"/>
                <a:cs typeface="Arial"/>
              </a:rPr>
              <a:t> </a:t>
            </a:r>
            <a:r>
              <a:rPr lang="en-US" sz="2400" dirty="0" err="1">
                <a:latin typeface="Arial"/>
                <a:cs typeface="Arial"/>
              </a:rPr>
              <a:t>eu</a:t>
            </a:r>
            <a:r>
              <a:rPr lang="en-US" sz="2400" dirty="0">
                <a:latin typeface="Arial"/>
                <a:cs typeface="Arial"/>
              </a:rPr>
              <a:t> </a:t>
            </a:r>
            <a:r>
              <a:rPr lang="en-US" sz="2400" dirty="0" err="1">
                <a:latin typeface="Arial"/>
                <a:cs typeface="Arial"/>
              </a:rPr>
              <a:t>harfer</a:t>
            </a:r>
            <a:r>
              <a:rPr lang="en-US" sz="2400" dirty="0">
                <a:latin typeface="Arial"/>
                <a:cs typeface="Arial"/>
              </a:rPr>
              <a:t> </a:t>
            </a:r>
            <a:r>
              <a:rPr lang="en-US" sz="2400" dirty="0" err="1">
                <a:latin typeface="Arial"/>
                <a:cs typeface="Arial"/>
              </a:rPr>
              <a:t>proffesiynol</a:t>
            </a:r>
            <a:r>
              <a:rPr lang="en-US" sz="2400" dirty="0">
                <a:latin typeface="Arial"/>
                <a:cs typeface="Arial"/>
              </a:rPr>
              <a:t> a </a:t>
            </a:r>
            <a:r>
              <a:rPr lang="en-US" sz="2400" dirty="0" err="1">
                <a:latin typeface="Arial"/>
                <a:cs typeface="Arial"/>
              </a:rPr>
              <a:t>deilliannau</a:t>
            </a:r>
            <a:r>
              <a:rPr lang="en-US" sz="2400" dirty="0">
                <a:latin typeface="Arial"/>
                <a:cs typeface="Arial"/>
              </a:rPr>
              <a:t> </a:t>
            </a:r>
            <a:r>
              <a:rPr lang="en-US" sz="2400" dirty="0" err="1">
                <a:latin typeface="Arial"/>
                <a:cs typeface="Arial"/>
              </a:rPr>
              <a:t>ar</a:t>
            </a:r>
            <a:r>
              <a:rPr lang="en-US" sz="2400" dirty="0">
                <a:latin typeface="Arial"/>
                <a:cs typeface="Arial"/>
              </a:rPr>
              <a:t> </a:t>
            </a:r>
            <a:r>
              <a:rPr lang="en-US" sz="2400" dirty="0" err="1">
                <a:latin typeface="Arial"/>
                <a:cs typeface="Arial"/>
              </a:rPr>
              <a:t>gyfer</a:t>
            </a:r>
            <a:r>
              <a:rPr lang="en-US" sz="2400" dirty="0">
                <a:latin typeface="Arial"/>
                <a:cs typeface="Arial"/>
              </a:rPr>
              <a:t> plant a </a:t>
            </a:r>
            <a:r>
              <a:rPr lang="en-US" sz="2400" dirty="0" err="1">
                <a:latin typeface="Arial"/>
                <a:cs typeface="Arial"/>
              </a:rPr>
              <a:t>phobl</a:t>
            </a:r>
            <a:r>
              <a:rPr lang="en-US" sz="2400" dirty="0">
                <a:latin typeface="Arial"/>
                <a:cs typeface="Arial"/>
              </a:rPr>
              <a:t> </a:t>
            </a:r>
            <a:r>
              <a:rPr lang="en-US" sz="2400" dirty="0" err="1">
                <a:latin typeface="Arial"/>
                <a:cs typeface="Arial"/>
              </a:rPr>
              <a:t>ifanc</a:t>
            </a:r>
            <a:r>
              <a:rPr lang="en-US" sz="2400" dirty="0">
                <a:latin typeface="Arial"/>
                <a:cs typeface="Arial"/>
              </a:rPr>
              <a:t>.</a:t>
            </a:r>
          </a:p>
          <a:p>
            <a:pPr>
              <a:buFont typeface="Arial" panose="05050102010706020507" pitchFamily="18" charset="2"/>
              <a:buChar char="•"/>
            </a:pPr>
            <a:endParaRPr lang="en-US" sz="2400" dirty="0">
              <a:latin typeface="Arial"/>
              <a:cs typeface="Arial"/>
            </a:endParaRPr>
          </a:p>
          <a:p>
            <a:pPr>
              <a:buFont typeface="Arial" panose="05050102010706020507" pitchFamily="18" charset="2"/>
              <a:buChar char="•"/>
            </a:pPr>
            <a:r>
              <a:rPr lang="en-US" sz="2400" err="1">
                <a:latin typeface="Arial"/>
                <a:cs typeface="Arial"/>
              </a:rPr>
              <a:t>Datblygu</a:t>
            </a:r>
            <a:r>
              <a:rPr lang="en-US" sz="2400" dirty="0">
                <a:latin typeface="Arial"/>
                <a:cs typeface="Arial"/>
              </a:rPr>
              <a:t> </a:t>
            </a:r>
            <a:r>
              <a:rPr lang="en-US" sz="2400" err="1">
                <a:latin typeface="Arial"/>
                <a:cs typeface="Arial"/>
              </a:rPr>
              <a:t>ymarferwyr</a:t>
            </a:r>
            <a:r>
              <a:rPr lang="en-US" sz="2400" dirty="0">
                <a:latin typeface="Arial"/>
                <a:cs typeface="Arial"/>
              </a:rPr>
              <a:t> </a:t>
            </a:r>
            <a:r>
              <a:rPr lang="en-US" sz="2400" err="1">
                <a:latin typeface="Arial"/>
                <a:cs typeface="Arial"/>
              </a:rPr>
              <a:t>adfyfyriol</a:t>
            </a:r>
            <a:r>
              <a:rPr lang="en-US" sz="2400" dirty="0">
                <a:latin typeface="Arial"/>
                <a:cs typeface="Arial"/>
              </a:rPr>
              <a:t> / </a:t>
            </a:r>
            <a:r>
              <a:rPr lang="en-US" sz="2400" err="1">
                <a:latin typeface="Arial"/>
                <a:cs typeface="Arial"/>
              </a:rPr>
              <a:t>atgyrchol</a:t>
            </a:r>
            <a:r>
              <a:rPr lang="en-US" sz="2400" dirty="0">
                <a:latin typeface="Arial"/>
                <a:cs typeface="Arial"/>
              </a:rPr>
              <a:t> a </a:t>
            </a:r>
            <a:r>
              <a:rPr lang="en-US" sz="2400" err="1">
                <a:latin typeface="Arial"/>
                <a:cs typeface="Arial"/>
              </a:rPr>
              <a:t>galluogi</a:t>
            </a:r>
            <a:r>
              <a:rPr lang="en-US" sz="2400" dirty="0">
                <a:latin typeface="Arial"/>
                <a:cs typeface="Arial"/>
              </a:rPr>
              <a:t> </a:t>
            </a:r>
            <a:r>
              <a:rPr lang="en-US" sz="2400" err="1">
                <a:latin typeface="Arial"/>
                <a:cs typeface="Arial"/>
              </a:rPr>
              <a:t>myfyrwyr</a:t>
            </a:r>
            <a:r>
              <a:rPr lang="en-US" sz="2400" dirty="0">
                <a:latin typeface="Arial"/>
                <a:cs typeface="Arial"/>
              </a:rPr>
              <a:t> </a:t>
            </a:r>
            <a:r>
              <a:rPr lang="en-US" sz="2400" err="1">
                <a:latin typeface="Arial"/>
                <a:cs typeface="Arial"/>
              </a:rPr>
              <a:t>i</a:t>
            </a:r>
            <a:r>
              <a:rPr lang="en-US" sz="2400" dirty="0">
                <a:latin typeface="Arial"/>
                <a:cs typeface="Arial"/>
              </a:rPr>
              <a:t> nodi </a:t>
            </a:r>
            <a:r>
              <a:rPr lang="en-US" sz="2400" err="1">
                <a:latin typeface="Arial"/>
                <a:cs typeface="Arial"/>
              </a:rPr>
              <a:t>nodau</a:t>
            </a:r>
            <a:r>
              <a:rPr lang="en-US" sz="2400" dirty="0">
                <a:latin typeface="Arial"/>
                <a:cs typeface="Arial"/>
              </a:rPr>
              <a:t> a </a:t>
            </a:r>
            <a:r>
              <a:rPr lang="en-US" sz="2400" err="1">
                <a:latin typeface="Arial"/>
                <a:cs typeface="Arial"/>
              </a:rPr>
              <a:t>dyheadau</a:t>
            </a:r>
            <a:r>
              <a:rPr lang="en-US" sz="2400" dirty="0">
                <a:latin typeface="Arial"/>
                <a:cs typeface="Arial"/>
              </a:rPr>
              <a:t> </a:t>
            </a:r>
            <a:r>
              <a:rPr lang="en-US" sz="2400" err="1">
                <a:latin typeface="Arial"/>
                <a:cs typeface="Arial"/>
              </a:rPr>
              <a:t>datblygu</a:t>
            </a:r>
            <a:r>
              <a:rPr lang="en-US" sz="2400" dirty="0">
                <a:latin typeface="Arial"/>
                <a:cs typeface="Arial"/>
              </a:rPr>
              <a:t> </a:t>
            </a:r>
            <a:r>
              <a:rPr lang="en-US" sz="2400" err="1">
                <a:latin typeface="Arial"/>
                <a:cs typeface="Arial"/>
              </a:rPr>
              <a:t>personol</a:t>
            </a:r>
            <a:r>
              <a:rPr lang="en-US" sz="2400" dirty="0">
                <a:latin typeface="Arial"/>
                <a:cs typeface="Arial"/>
              </a:rPr>
              <a:t>.</a:t>
            </a:r>
          </a:p>
          <a:p>
            <a:pPr marL="0" indent="0" algn="just">
              <a:spcBef>
                <a:spcPts val="450"/>
              </a:spcBef>
              <a:buNone/>
            </a:pPr>
            <a:endParaRPr lang="cy-GB" altLang="en-US" sz="1800" dirty="0">
              <a:latin typeface="Arial"/>
              <a:cs typeface="Times New Roman"/>
            </a:endParaRPr>
          </a:p>
        </p:txBody>
      </p:sp>
      <p:sp>
        <p:nvSpPr>
          <p:cNvPr id="17412" name="Content Placeholder 3">
            <a:extLst>
              <a:ext uri="{FF2B5EF4-FFF2-40B4-BE49-F238E27FC236}">
                <a16:creationId xmlns:a16="http://schemas.microsoft.com/office/drawing/2014/main" id="{FEED60A4-A30E-A0A4-7C87-496B207B9B2B}"/>
              </a:ext>
            </a:extLst>
          </p:cNvPr>
          <p:cNvSpPr>
            <a:spLocks noGrp="1"/>
          </p:cNvSpPr>
          <p:nvPr>
            <p:ph sz="half" idx="4294967295"/>
          </p:nvPr>
        </p:nvSpPr>
        <p:spPr>
          <a:xfrm>
            <a:off x="4075113" y="1465263"/>
            <a:ext cx="5068887" cy="3054350"/>
          </a:xfrm>
        </p:spPr>
        <p:txBody>
          <a:bodyPr vert="horz" lIns="68580" tIns="34290" rIns="68580" bIns="34290" rtlCol="0" anchor="t">
            <a:noAutofit/>
          </a:bodyPr>
          <a:lstStyle/>
          <a:p>
            <a:pPr algn="just">
              <a:spcBef>
                <a:spcPts val="450"/>
              </a:spcBef>
              <a:buFont typeface="Symbol" panose="05050102010706020507" pitchFamily="18" charset="2"/>
              <a:buChar char=""/>
            </a:pPr>
            <a:endParaRPr lang="en-GB" altLang="en-US" sz="1800" dirty="0">
              <a:solidFill>
                <a:srgbClr val="0070C0"/>
              </a:solidFill>
              <a:latin typeface="Arial"/>
              <a:cs typeface="Times New Roman"/>
            </a:endParaRPr>
          </a:p>
          <a:p>
            <a:endParaRPr lang="en-GB" altLang="en-US" sz="1200"/>
          </a:p>
        </p:txBody>
      </p:sp>
    </p:spTree>
    <p:extLst>
      <p:ext uri="{BB962C8B-B14F-4D97-AF65-F5344CB8AC3E}">
        <p14:creationId xmlns:p14="http://schemas.microsoft.com/office/powerpoint/2010/main" val="26254021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9FF466-4297-481D-C084-A0E320C30B1C}"/>
              </a:ext>
            </a:extLst>
          </p:cNvPr>
          <p:cNvSpPr>
            <a:spLocks noGrp="1"/>
          </p:cNvSpPr>
          <p:nvPr>
            <p:ph type="title"/>
          </p:nvPr>
        </p:nvSpPr>
        <p:spPr>
          <a:xfrm>
            <a:off x="219772" y="95637"/>
            <a:ext cx="7886700" cy="1325563"/>
          </a:xfrm>
        </p:spPr>
        <p:txBody>
          <a:bodyPr>
            <a:normAutofit/>
          </a:bodyPr>
          <a:lstStyle/>
          <a:p>
            <a:r>
              <a:rPr lang="en-GB" sz="3600" b="1" dirty="0">
                <a:solidFill>
                  <a:srgbClr val="0070C0"/>
                </a:solidFill>
                <a:latin typeface="Arial"/>
                <a:ea typeface="+mj-lt"/>
                <a:cs typeface="+mj-lt"/>
              </a:rPr>
              <a:t>Aims</a:t>
            </a:r>
            <a:endParaRPr lang="en-US" sz="3600" b="1" dirty="0">
              <a:solidFill>
                <a:srgbClr val="0070C0"/>
              </a:solidFill>
              <a:latin typeface="Arial"/>
            </a:endParaRPr>
          </a:p>
        </p:txBody>
      </p:sp>
      <p:sp>
        <p:nvSpPr>
          <p:cNvPr id="4" name="Content Placeholder 3">
            <a:extLst>
              <a:ext uri="{FF2B5EF4-FFF2-40B4-BE49-F238E27FC236}">
                <a16:creationId xmlns:a16="http://schemas.microsoft.com/office/drawing/2014/main" id="{6799E1AA-F1DF-03DC-C2F4-99A32370D727}"/>
              </a:ext>
            </a:extLst>
          </p:cNvPr>
          <p:cNvSpPr>
            <a:spLocks noGrp="1"/>
          </p:cNvSpPr>
          <p:nvPr>
            <p:ph idx="1"/>
          </p:nvPr>
        </p:nvSpPr>
        <p:spPr>
          <a:xfrm>
            <a:off x="218773" y="1172785"/>
            <a:ext cx="8843845" cy="4402896"/>
          </a:xfrm>
        </p:spPr>
        <p:txBody>
          <a:bodyPr vert="horz" lIns="68580" tIns="34290" rIns="68580" bIns="34290" rtlCol="0" anchor="t">
            <a:noAutofit/>
          </a:bodyPr>
          <a:lstStyle/>
          <a:p>
            <a:pPr algn="just"/>
            <a:r>
              <a:rPr lang="en-US" sz="2400" dirty="0">
                <a:solidFill>
                  <a:srgbClr val="0070C0"/>
                </a:solidFill>
                <a:latin typeface="Arial"/>
                <a:ea typeface="+mn-lt"/>
                <a:cs typeface="Arial"/>
              </a:rPr>
              <a:t>The aim of this module is therefore:</a:t>
            </a:r>
            <a:r>
              <a:rPr lang="en-GB" sz="2400" dirty="0">
                <a:solidFill>
                  <a:srgbClr val="0070C0"/>
                </a:solidFill>
                <a:latin typeface="Arial"/>
                <a:ea typeface="+mn-lt"/>
                <a:cs typeface="Arial"/>
              </a:rPr>
              <a:t> </a:t>
            </a:r>
          </a:p>
          <a:p>
            <a:pPr algn="just"/>
            <a:endParaRPr lang="en-GB" sz="2400" dirty="0">
              <a:solidFill>
                <a:srgbClr val="0070C0"/>
              </a:solidFill>
              <a:latin typeface="Arial"/>
              <a:ea typeface="+mn-lt"/>
              <a:cs typeface="Arial"/>
            </a:endParaRPr>
          </a:p>
          <a:p>
            <a:r>
              <a:rPr lang="en-US" sz="2400" dirty="0">
                <a:solidFill>
                  <a:srgbClr val="0070C0"/>
                </a:solidFill>
                <a:latin typeface="Arial"/>
                <a:ea typeface="+mn-lt"/>
                <a:cs typeface="+mn-lt"/>
              </a:rPr>
              <a:t>To engage the student in the critical analysis of the range and depth of their learning and professional capabilities, and to make connections between known and unknown areas of specialized knowledge to allow for adaptation and change which may have a direct effect on improving their professional practice and outcomes for children and young people.</a:t>
            </a:r>
            <a:r>
              <a:rPr lang="en-GB" sz="2400" dirty="0">
                <a:solidFill>
                  <a:srgbClr val="0070C0"/>
                </a:solidFill>
                <a:latin typeface="Arial"/>
                <a:ea typeface="+mn-lt"/>
                <a:cs typeface="+mn-lt"/>
              </a:rPr>
              <a:t> </a:t>
            </a:r>
          </a:p>
          <a:p>
            <a:endParaRPr lang="en-GB" sz="2400" dirty="0">
              <a:solidFill>
                <a:srgbClr val="0070C0"/>
              </a:solidFill>
              <a:latin typeface="Arial"/>
              <a:ea typeface="+mn-lt"/>
              <a:cs typeface="+mn-lt"/>
            </a:endParaRPr>
          </a:p>
          <a:p>
            <a:r>
              <a:rPr lang="en-US" sz="2400" dirty="0">
                <a:solidFill>
                  <a:srgbClr val="0070C0"/>
                </a:solidFill>
                <a:latin typeface="Arial"/>
                <a:ea typeface="+mn-lt"/>
                <a:cs typeface="+mn-lt"/>
              </a:rPr>
              <a:t>To develop reflective / reflexive practitioners and enable students to identify personal development goals and aspirations.</a:t>
            </a:r>
            <a:r>
              <a:rPr lang="en-GB" sz="2400" dirty="0">
                <a:solidFill>
                  <a:srgbClr val="0070C0"/>
                </a:solidFill>
                <a:latin typeface="Arial"/>
                <a:ea typeface="+mn-lt"/>
                <a:cs typeface="+mn-lt"/>
              </a:rPr>
              <a:t> </a:t>
            </a:r>
          </a:p>
          <a:p>
            <a:pPr algn="just">
              <a:spcBef>
                <a:spcPts val="450"/>
              </a:spcBef>
              <a:buFont typeface="Symbol,Sans-Serif" panose="020B0604020202020204" pitchFamily="34" charset="0"/>
              <a:buChar char=""/>
            </a:pPr>
            <a:endParaRPr lang="en-GB" sz="1800" dirty="0">
              <a:solidFill>
                <a:srgbClr val="0070C0"/>
              </a:solidFill>
              <a:cs typeface="Calibri"/>
            </a:endParaRPr>
          </a:p>
        </p:txBody>
      </p:sp>
    </p:spTree>
    <p:extLst>
      <p:ext uri="{BB962C8B-B14F-4D97-AF65-F5344CB8AC3E}">
        <p14:creationId xmlns:p14="http://schemas.microsoft.com/office/powerpoint/2010/main" val="36552311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a:extLst>
              <a:ext uri="{FF2B5EF4-FFF2-40B4-BE49-F238E27FC236}">
                <a16:creationId xmlns:a16="http://schemas.microsoft.com/office/drawing/2014/main" id="{81859F3A-B4BA-7FB6-C850-701932320F36}"/>
              </a:ext>
            </a:extLst>
          </p:cNvPr>
          <p:cNvGraphicFramePr>
            <a:graphicFrameLocks noGrp="1"/>
          </p:cNvGraphicFramePr>
          <p:nvPr>
            <p:ph idx="1"/>
            <p:extLst>
              <p:ext uri="{D42A27DB-BD31-4B8C-83A1-F6EECF244321}">
                <p14:modId xmlns:p14="http://schemas.microsoft.com/office/powerpoint/2010/main" val="1864944802"/>
              </p:ext>
            </p:extLst>
          </p:nvPr>
        </p:nvGraphicFramePr>
        <p:xfrm>
          <a:off x="53410" y="0"/>
          <a:ext cx="9040404" cy="7494292"/>
        </p:xfrm>
        <a:graphic>
          <a:graphicData uri="http://schemas.openxmlformats.org/drawingml/2006/table">
            <a:tbl>
              <a:tblPr firstRow="1" bandRow="1">
                <a:tableStyleId>{5C22544A-7EE6-4342-B048-85BDC9FD1C3A}</a:tableStyleId>
              </a:tblPr>
              <a:tblGrid>
                <a:gridCol w="1931838">
                  <a:extLst>
                    <a:ext uri="{9D8B030D-6E8A-4147-A177-3AD203B41FA5}">
                      <a16:colId xmlns:a16="http://schemas.microsoft.com/office/drawing/2014/main" val="3865623586"/>
                    </a:ext>
                  </a:extLst>
                </a:gridCol>
                <a:gridCol w="1614896">
                  <a:extLst>
                    <a:ext uri="{9D8B030D-6E8A-4147-A177-3AD203B41FA5}">
                      <a16:colId xmlns:a16="http://schemas.microsoft.com/office/drawing/2014/main" val="754514410"/>
                    </a:ext>
                  </a:extLst>
                </a:gridCol>
                <a:gridCol w="3065803">
                  <a:extLst>
                    <a:ext uri="{9D8B030D-6E8A-4147-A177-3AD203B41FA5}">
                      <a16:colId xmlns:a16="http://schemas.microsoft.com/office/drawing/2014/main" val="632976862"/>
                    </a:ext>
                  </a:extLst>
                </a:gridCol>
                <a:gridCol w="2427867">
                  <a:extLst>
                    <a:ext uri="{9D8B030D-6E8A-4147-A177-3AD203B41FA5}">
                      <a16:colId xmlns:a16="http://schemas.microsoft.com/office/drawing/2014/main" val="3694839126"/>
                    </a:ext>
                  </a:extLst>
                </a:gridCol>
              </a:tblGrid>
              <a:tr h="1036177">
                <a:tc>
                  <a:txBody>
                    <a:bodyPr/>
                    <a:lstStyle/>
                    <a:p>
                      <a:pPr fontAlgn="t"/>
                      <a:endParaRPr lang="en-US" sz="1800" dirty="0">
                        <a:effectLst/>
                      </a:endParaRPr>
                    </a:p>
                    <a:p>
                      <a:pPr algn="l" rtl="0" fontAlgn="base"/>
                      <a:r>
                        <a:rPr lang="en-US" sz="1800" dirty="0" err="1">
                          <a:effectLst/>
                        </a:rPr>
                        <a:t>Dyddiad</a:t>
                      </a:r>
                      <a:endParaRPr lang="en-US" sz="1800" b="0" i="0" dirty="0" err="1">
                        <a:effectLst/>
                      </a:endParaRPr>
                    </a:p>
                    <a:p>
                      <a:pPr lvl="0" algn="l">
                        <a:buNone/>
                      </a:pPr>
                      <a:r>
                        <a:rPr lang="en-US" sz="1800" dirty="0">
                          <a:effectLst/>
                        </a:rPr>
                        <a:t>Date </a:t>
                      </a:r>
                      <a:endParaRPr lang="en-US" sz="1800" b="0" i="0" dirty="0">
                        <a:effectLst/>
                      </a:endParaRPr>
                    </a:p>
                  </a:txBody>
                  <a:tcPr/>
                </a:tc>
                <a:tc>
                  <a:txBody>
                    <a:bodyPr/>
                    <a:lstStyle/>
                    <a:p>
                      <a:pPr algn="ctr" fontAlgn="t"/>
                      <a:endParaRPr lang="en-US" sz="1800" dirty="0">
                        <a:effectLst/>
                      </a:endParaRPr>
                    </a:p>
                    <a:p>
                      <a:pPr algn="l" rtl="0" fontAlgn="base"/>
                      <a:r>
                        <a:rPr lang="en-US" sz="1800" dirty="0" err="1">
                          <a:effectLst/>
                        </a:rPr>
                        <a:t>Lleoliad</a:t>
                      </a:r>
                      <a:endParaRPr lang="en-US" sz="1800" b="0" i="0" dirty="0" err="1">
                        <a:effectLst/>
                      </a:endParaRPr>
                    </a:p>
                    <a:p>
                      <a:pPr lvl="0" algn="l">
                        <a:buNone/>
                      </a:pPr>
                      <a:r>
                        <a:rPr lang="en-US" sz="1800" dirty="0">
                          <a:effectLst/>
                        </a:rPr>
                        <a:t>Location </a:t>
                      </a:r>
                      <a:endParaRPr lang="en-US" sz="1800" b="0" i="0" dirty="0">
                        <a:effectLst/>
                      </a:endParaRPr>
                    </a:p>
                  </a:txBody>
                  <a:tcPr/>
                </a:tc>
                <a:tc>
                  <a:txBody>
                    <a:bodyPr/>
                    <a:lstStyle/>
                    <a:p>
                      <a:pPr algn="ctr" fontAlgn="t"/>
                      <a:endParaRPr lang="en-US" sz="1800" dirty="0">
                        <a:effectLst/>
                      </a:endParaRPr>
                    </a:p>
                    <a:p>
                      <a:pPr algn="l" rtl="0" fontAlgn="base"/>
                      <a:r>
                        <a:rPr lang="en-US" sz="1800" dirty="0" err="1">
                          <a:effectLst/>
                        </a:rPr>
                        <a:t>Cynnws</a:t>
                      </a:r>
                      <a:endParaRPr lang="en-US" sz="1800" b="0" i="0" dirty="0" err="1">
                        <a:effectLst/>
                      </a:endParaRPr>
                    </a:p>
                    <a:p>
                      <a:pPr lvl="0" algn="l">
                        <a:buNone/>
                      </a:pPr>
                      <a:r>
                        <a:rPr lang="en-US" sz="1800" dirty="0">
                          <a:effectLst/>
                        </a:rPr>
                        <a:t>Content </a:t>
                      </a:r>
                      <a:endParaRPr lang="en-US" sz="1800" b="0" i="0" dirty="0">
                        <a:effectLst/>
                      </a:endParaRPr>
                    </a:p>
                  </a:txBody>
                  <a:tcPr/>
                </a:tc>
                <a:tc>
                  <a:txBody>
                    <a:bodyPr/>
                    <a:lstStyle/>
                    <a:p>
                      <a:pPr algn="ctr" fontAlgn="t"/>
                      <a:endParaRPr lang="en-US" sz="1800" dirty="0">
                        <a:effectLst/>
                      </a:endParaRPr>
                    </a:p>
                    <a:p>
                      <a:pPr algn="l" rtl="0" fontAlgn="base"/>
                      <a:endParaRPr lang="en-US" sz="1800" b="0" i="0" dirty="0">
                        <a:effectLst/>
                      </a:endParaRPr>
                    </a:p>
                  </a:txBody>
                  <a:tcPr/>
                </a:tc>
                <a:extLst>
                  <a:ext uri="{0D108BD9-81ED-4DB2-BD59-A6C34878D82A}">
                    <a16:rowId xmlns:a16="http://schemas.microsoft.com/office/drawing/2014/main" val="4119641434"/>
                  </a:ext>
                </a:extLst>
              </a:tr>
              <a:tr h="1246927">
                <a:tc>
                  <a:txBody>
                    <a:bodyPr/>
                    <a:lstStyle/>
                    <a:p>
                      <a:pPr fontAlgn="t"/>
                      <a:r>
                        <a:rPr lang="en-US" sz="1800" dirty="0">
                          <a:effectLst/>
                        </a:rPr>
                        <a:t>5 Hydref 2024</a:t>
                      </a:r>
                    </a:p>
                    <a:p>
                      <a:pPr algn="l" rtl="0" fontAlgn="base"/>
                      <a:r>
                        <a:rPr lang="en-US" sz="1800" dirty="0">
                          <a:solidFill>
                            <a:srgbClr val="0070C0"/>
                          </a:solidFill>
                          <a:effectLst/>
                        </a:rPr>
                        <a:t>5</a:t>
                      </a:r>
                      <a:r>
                        <a:rPr lang="en-US" sz="1800" baseline="30000" dirty="0">
                          <a:solidFill>
                            <a:srgbClr val="0070C0"/>
                          </a:solidFill>
                          <a:effectLst/>
                        </a:rPr>
                        <a:t>th</a:t>
                      </a:r>
                      <a:r>
                        <a:rPr lang="en-US" sz="1800" dirty="0">
                          <a:solidFill>
                            <a:srgbClr val="0070C0"/>
                          </a:solidFill>
                          <a:effectLst/>
                        </a:rPr>
                        <a:t> October 2024 </a:t>
                      </a:r>
                      <a:endParaRPr lang="en-US" sz="1800" b="0" i="0" dirty="0">
                        <a:solidFill>
                          <a:srgbClr val="0070C0"/>
                        </a:solidFill>
                        <a:effectLst/>
                      </a:endParaRPr>
                    </a:p>
                  </a:txBody>
                  <a:tcPr/>
                </a:tc>
                <a:tc>
                  <a:txBody>
                    <a:bodyPr/>
                    <a:lstStyle/>
                    <a:p>
                      <a:pPr fontAlgn="t"/>
                      <a:endParaRPr lang="en-US" sz="1800" dirty="0">
                        <a:effectLst/>
                      </a:endParaRPr>
                    </a:p>
                    <a:p>
                      <a:pPr algn="l" rtl="0" fontAlgn="base"/>
                      <a:r>
                        <a:rPr lang="en-US" sz="1800" dirty="0">
                          <a:effectLst/>
                        </a:rPr>
                        <a:t>Abertawe</a:t>
                      </a:r>
                      <a:endParaRPr lang="en-US" sz="1800" b="0" i="0" dirty="0">
                        <a:effectLst/>
                      </a:endParaRPr>
                    </a:p>
                    <a:p>
                      <a:pPr lvl="0" algn="l">
                        <a:buNone/>
                      </a:pPr>
                      <a:r>
                        <a:rPr lang="en-US" sz="1800" dirty="0">
                          <a:solidFill>
                            <a:srgbClr val="0070C0"/>
                          </a:solidFill>
                          <a:effectLst/>
                        </a:rPr>
                        <a:t>Swansea </a:t>
                      </a:r>
                      <a:endParaRPr lang="en-US" sz="1800" b="0" i="0" dirty="0">
                        <a:solidFill>
                          <a:srgbClr val="0070C0"/>
                        </a:solidFill>
                        <a:effectLst/>
                      </a:endParaRPr>
                    </a:p>
                  </a:txBody>
                  <a:tcPr/>
                </a:tc>
                <a:tc>
                  <a:txBody>
                    <a:bodyPr/>
                    <a:lstStyle/>
                    <a:p>
                      <a:pPr lvl="0">
                        <a:buNone/>
                      </a:pPr>
                      <a:r>
                        <a:rPr lang="en-US" sz="1800" b="0" i="0" u="none" strike="noStrike" noProof="0" err="1">
                          <a:effectLst/>
                        </a:rPr>
                        <a:t>Sefydlu</a:t>
                      </a:r>
                      <a:r>
                        <a:rPr lang="en-US" sz="1800" b="0" i="0" u="none" strike="noStrike" noProof="0" dirty="0">
                          <a:effectLst/>
                        </a:rPr>
                        <a:t> a </a:t>
                      </a:r>
                      <a:r>
                        <a:rPr lang="en-US" sz="1800" b="0" i="0" u="none" strike="noStrike" noProof="0" err="1">
                          <a:effectLst/>
                        </a:rPr>
                        <a:t>Chynnwys</a:t>
                      </a:r>
                      <a:r>
                        <a:rPr lang="en-US" sz="1800" b="0" i="0" u="none" strike="noStrike" noProof="0" dirty="0">
                          <a:effectLst/>
                        </a:rPr>
                        <a:t> a </a:t>
                      </a:r>
                      <a:r>
                        <a:rPr lang="en-US" sz="1800" b="0" i="0" u="none" strike="noStrike" noProof="0" err="1">
                          <a:effectLst/>
                        </a:rPr>
                        <a:t>Addysgir</a:t>
                      </a:r>
                      <a:endParaRPr lang="en-US" sz="1800"/>
                    </a:p>
                    <a:p>
                      <a:pPr algn="l" rtl="0" fontAlgn="base"/>
                      <a:r>
                        <a:rPr lang="en-US" sz="1800" dirty="0">
                          <a:solidFill>
                            <a:schemeClr val="accent5">
                              <a:lumMod val="50000"/>
                            </a:schemeClr>
                          </a:solidFill>
                          <a:effectLst/>
                        </a:rPr>
                        <a:t>Induction and Taught Content</a:t>
                      </a:r>
                      <a:endParaRPr lang="en-US" sz="1800" b="0" i="0" dirty="0">
                        <a:solidFill>
                          <a:schemeClr val="accent5">
                            <a:lumMod val="50000"/>
                          </a:schemeClr>
                        </a:solidFill>
                        <a:effectLst/>
                      </a:endParaRPr>
                    </a:p>
                  </a:txBody>
                  <a:tcPr/>
                </a:tc>
                <a:tc>
                  <a:txBody>
                    <a:bodyPr/>
                    <a:lstStyle/>
                    <a:p>
                      <a:pPr fontAlgn="t"/>
                      <a:endParaRPr lang="en-US" sz="1800" dirty="0">
                        <a:effectLst/>
                      </a:endParaRPr>
                    </a:p>
                    <a:p>
                      <a:pPr algn="l" rtl="0" fontAlgn="base"/>
                      <a:r>
                        <a:rPr lang="en-US" sz="1800" dirty="0">
                          <a:effectLst/>
                        </a:rPr>
                        <a:t>IQ106 (9.30 -15.00)</a:t>
                      </a:r>
                    </a:p>
                    <a:p>
                      <a:pPr lvl="0" algn="l">
                        <a:buNone/>
                      </a:pPr>
                      <a:r>
                        <a:rPr lang="en-US" sz="1800" dirty="0">
                          <a:effectLst/>
                        </a:rPr>
                        <a:t>Natalie MacDonald</a:t>
                      </a:r>
                    </a:p>
                    <a:p>
                      <a:pPr lvl="0" algn="l">
                        <a:buNone/>
                      </a:pPr>
                      <a:r>
                        <a:rPr lang="en-US" sz="1800" dirty="0">
                          <a:effectLst/>
                        </a:rPr>
                        <a:t>Alison Rees Edwards</a:t>
                      </a:r>
                    </a:p>
                  </a:txBody>
                  <a:tcPr/>
                </a:tc>
                <a:extLst>
                  <a:ext uri="{0D108BD9-81ED-4DB2-BD59-A6C34878D82A}">
                    <a16:rowId xmlns:a16="http://schemas.microsoft.com/office/drawing/2014/main" val="3829997360"/>
                  </a:ext>
                </a:extLst>
              </a:tr>
              <a:tr h="669646">
                <a:tc>
                  <a:txBody>
                    <a:bodyPr/>
                    <a:lstStyle/>
                    <a:p>
                      <a:pPr lvl="0" algn="l">
                        <a:buNone/>
                      </a:pPr>
                      <a:r>
                        <a:rPr lang="en-US" sz="1800" dirty="0">
                          <a:effectLst/>
                        </a:rPr>
                        <a:t>16 Hydref 2024</a:t>
                      </a:r>
                    </a:p>
                    <a:p>
                      <a:pPr lvl="0" algn="l">
                        <a:buNone/>
                      </a:pPr>
                      <a:r>
                        <a:rPr lang="en-US" sz="1800" dirty="0">
                          <a:solidFill>
                            <a:schemeClr val="accent5">
                              <a:lumMod val="50000"/>
                            </a:schemeClr>
                          </a:solidFill>
                          <a:effectLst/>
                        </a:rPr>
                        <a:t>16th October 2024</a:t>
                      </a:r>
                    </a:p>
                  </a:txBody>
                  <a:tcPr/>
                </a:tc>
                <a:tc>
                  <a:txBody>
                    <a:bodyPr/>
                    <a:lstStyle/>
                    <a:p>
                      <a:pPr lvl="0" algn="l">
                        <a:buNone/>
                      </a:pPr>
                      <a:r>
                        <a:rPr lang="en-US" sz="1800" err="1">
                          <a:effectLst/>
                        </a:rPr>
                        <a:t>Ar-lein</a:t>
                      </a:r>
                      <a:endParaRPr lang="en-US" sz="1800">
                        <a:effectLst/>
                      </a:endParaRPr>
                    </a:p>
                    <a:p>
                      <a:pPr lvl="0" algn="l">
                        <a:buNone/>
                      </a:pPr>
                      <a:r>
                        <a:rPr lang="en-US" sz="1800" dirty="0">
                          <a:solidFill>
                            <a:schemeClr val="accent5">
                              <a:lumMod val="50000"/>
                            </a:schemeClr>
                          </a:solidFill>
                          <a:effectLst/>
                        </a:rPr>
                        <a:t>Online</a:t>
                      </a:r>
                    </a:p>
                  </a:txBody>
                  <a:tcPr/>
                </a:tc>
                <a:tc>
                  <a:txBody>
                    <a:bodyPr/>
                    <a:lstStyle/>
                    <a:p>
                      <a:pPr lvl="0" algn="l">
                        <a:buNone/>
                      </a:pPr>
                      <a:r>
                        <a:rPr lang="en-US" sz="1800" err="1">
                          <a:effectLst/>
                        </a:rPr>
                        <a:t>Polici</a:t>
                      </a:r>
                      <a:endParaRPr lang="en-US" sz="1800">
                        <a:effectLst/>
                      </a:endParaRPr>
                    </a:p>
                    <a:p>
                      <a:pPr lvl="0" algn="l">
                        <a:buNone/>
                      </a:pPr>
                      <a:r>
                        <a:rPr lang="en-US" sz="1800" dirty="0">
                          <a:solidFill>
                            <a:schemeClr val="accent5">
                              <a:lumMod val="50000"/>
                            </a:schemeClr>
                          </a:solidFill>
                          <a:effectLst/>
                        </a:rPr>
                        <a:t>Policy</a:t>
                      </a:r>
                    </a:p>
                  </a:txBody>
                  <a:tcPr/>
                </a:tc>
                <a:tc>
                  <a:txBody>
                    <a:bodyPr/>
                    <a:lstStyle/>
                    <a:p>
                      <a:pPr lvl="0" algn="l">
                        <a:buNone/>
                      </a:pPr>
                      <a:r>
                        <a:rPr lang="en-US" sz="1800" dirty="0">
                          <a:effectLst/>
                        </a:rPr>
                        <a:t>18:00-20:00</a:t>
                      </a:r>
                    </a:p>
                    <a:p>
                      <a:pPr lvl="0" algn="l">
                        <a:buNone/>
                      </a:pPr>
                      <a:r>
                        <a:rPr lang="en-US" sz="1800" dirty="0">
                          <a:effectLst/>
                        </a:rPr>
                        <a:t>Natalie MacDonald</a:t>
                      </a:r>
                    </a:p>
                  </a:txBody>
                  <a:tcPr/>
                </a:tc>
                <a:extLst>
                  <a:ext uri="{0D108BD9-81ED-4DB2-BD59-A6C34878D82A}">
                    <a16:rowId xmlns:a16="http://schemas.microsoft.com/office/drawing/2014/main" val="1634660201"/>
                  </a:ext>
                </a:extLst>
              </a:tr>
              <a:tr h="1246927">
                <a:tc>
                  <a:txBody>
                    <a:bodyPr/>
                    <a:lstStyle/>
                    <a:p>
                      <a:pPr fontAlgn="t"/>
                      <a:r>
                        <a:rPr lang="en-US" sz="1800" dirty="0">
                          <a:effectLst/>
                        </a:rPr>
                        <a:t>2 </a:t>
                      </a:r>
                      <a:r>
                        <a:rPr lang="en-US" sz="1800" dirty="0" err="1">
                          <a:effectLst/>
                        </a:rPr>
                        <a:t>Tacwedd</a:t>
                      </a:r>
                      <a:r>
                        <a:rPr lang="en-US" sz="1800" dirty="0">
                          <a:effectLst/>
                        </a:rPr>
                        <a:t> 2024</a:t>
                      </a:r>
                    </a:p>
                    <a:p>
                      <a:pPr algn="l" rtl="0" fontAlgn="base"/>
                      <a:r>
                        <a:rPr lang="en-US" sz="1800" dirty="0">
                          <a:solidFill>
                            <a:schemeClr val="accent5">
                              <a:lumMod val="50000"/>
                            </a:schemeClr>
                          </a:solidFill>
                          <a:effectLst/>
                        </a:rPr>
                        <a:t>2nd November 2024 </a:t>
                      </a:r>
                      <a:endParaRPr lang="en-US" sz="1800" b="0" i="0" dirty="0">
                        <a:solidFill>
                          <a:schemeClr val="accent5">
                            <a:lumMod val="50000"/>
                          </a:schemeClr>
                        </a:solidFill>
                        <a:effectLst/>
                      </a:endParaRPr>
                    </a:p>
                  </a:txBody>
                  <a:tcPr/>
                </a:tc>
                <a:tc>
                  <a:txBody>
                    <a:bodyPr/>
                    <a:lstStyle/>
                    <a:p>
                      <a:pPr fontAlgn="t"/>
                      <a:endParaRPr lang="en-US" sz="1800" dirty="0">
                        <a:effectLst/>
                      </a:endParaRPr>
                    </a:p>
                    <a:p>
                      <a:pPr algn="l" rtl="0" fontAlgn="base"/>
                      <a:r>
                        <a:rPr lang="en-US" sz="1800" err="1">
                          <a:effectLst/>
                        </a:rPr>
                        <a:t>Caerfyrddin</a:t>
                      </a:r>
                      <a:endParaRPr lang="en-US" sz="1800" b="0" i="0">
                        <a:effectLst/>
                      </a:endParaRPr>
                    </a:p>
                    <a:p>
                      <a:pPr lvl="0" algn="l">
                        <a:buNone/>
                      </a:pPr>
                      <a:r>
                        <a:rPr lang="en-US" sz="1800" dirty="0">
                          <a:solidFill>
                            <a:schemeClr val="accent5">
                              <a:lumMod val="50000"/>
                            </a:schemeClr>
                          </a:solidFill>
                          <a:effectLst/>
                        </a:rPr>
                        <a:t>Carmarthen </a:t>
                      </a:r>
                      <a:endParaRPr lang="en-US" sz="1800" b="0" i="0" dirty="0">
                        <a:solidFill>
                          <a:schemeClr val="accent5">
                            <a:lumMod val="50000"/>
                          </a:schemeClr>
                        </a:solidFill>
                        <a:effectLst/>
                      </a:endParaRPr>
                    </a:p>
                  </a:txBody>
                  <a:tcPr/>
                </a:tc>
                <a:tc>
                  <a:txBody>
                    <a:bodyPr/>
                    <a:lstStyle/>
                    <a:p>
                      <a:pPr lvl="0">
                        <a:buNone/>
                      </a:pPr>
                      <a:r>
                        <a:rPr lang="en-US" sz="1800" b="0" i="0" u="none" strike="noStrike" noProof="0" err="1">
                          <a:solidFill>
                            <a:srgbClr val="000000"/>
                          </a:solidFill>
                          <a:effectLst/>
                          <a:latin typeface="Calibri"/>
                        </a:rPr>
                        <a:t>Chynnwys</a:t>
                      </a:r>
                      <a:r>
                        <a:rPr lang="en-US" sz="1800" b="0" i="0" u="none" strike="noStrike" noProof="0" dirty="0">
                          <a:solidFill>
                            <a:srgbClr val="000000"/>
                          </a:solidFill>
                          <a:effectLst/>
                          <a:latin typeface="Calibri"/>
                        </a:rPr>
                        <a:t> a </a:t>
                      </a:r>
                      <a:r>
                        <a:rPr lang="en-US" sz="1800" b="0" i="0" u="none" strike="noStrike" noProof="0" err="1">
                          <a:solidFill>
                            <a:srgbClr val="000000"/>
                          </a:solidFill>
                          <a:effectLst/>
                          <a:latin typeface="Calibri"/>
                        </a:rPr>
                        <a:t>Addysgir</a:t>
                      </a:r>
                      <a:endParaRPr lang="en-US" sz="1800"/>
                    </a:p>
                    <a:p>
                      <a:pPr algn="l" rtl="0" fontAlgn="base"/>
                      <a:r>
                        <a:rPr lang="en-US" sz="1800" dirty="0">
                          <a:solidFill>
                            <a:schemeClr val="accent5">
                              <a:lumMod val="50000"/>
                            </a:schemeClr>
                          </a:solidFill>
                          <a:effectLst/>
                        </a:rPr>
                        <a:t>Taught content </a:t>
                      </a:r>
                      <a:endParaRPr lang="en-US" sz="1800" b="0" i="0" dirty="0">
                        <a:solidFill>
                          <a:schemeClr val="accent5">
                            <a:lumMod val="50000"/>
                          </a:schemeClr>
                        </a:solidFill>
                        <a:effectLst/>
                      </a:endParaRPr>
                    </a:p>
                  </a:txBody>
                  <a:tcPr/>
                </a:tc>
                <a:tc>
                  <a:txBody>
                    <a:bodyPr/>
                    <a:lstStyle/>
                    <a:p>
                      <a:pPr fontAlgn="t"/>
                      <a:endParaRPr lang="en-US" sz="1800" dirty="0">
                        <a:effectLst/>
                      </a:endParaRPr>
                    </a:p>
                    <a:p>
                      <a:pPr algn="l" rtl="0" fontAlgn="base"/>
                      <a:r>
                        <a:rPr lang="en-US" sz="1800" dirty="0">
                          <a:effectLst/>
                        </a:rPr>
                        <a:t>TL07 (9.30 - 15.00) </a:t>
                      </a:r>
                    </a:p>
                    <a:p>
                      <a:pPr lvl="0" algn="l">
                        <a:buNone/>
                      </a:pPr>
                      <a:r>
                        <a:rPr lang="en-US" sz="1800" dirty="0">
                          <a:effectLst/>
                        </a:rPr>
                        <a:t>Alison Rees Edwards</a:t>
                      </a:r>
                    </a:p>
                    <a:p>
                      <a:pPr lvl="0" algn="l">
                        <a:buNone/>
                      </a:pPr>
                      <a:r>
                        <a:rPr lang="en-US" sz="1800" dirty="0">
                          <a:effectLst/>
                        </a:rPr>
                        <a:t>Natalie </a:t>
                      </a:r>
                      <a:r>
                        <a:rPr lang="en-US" sz="1800" dirty="0" err="1">
                          <a:effectLst/>
                        </a:rPr>
                        <a:t>MacDonad</a:t>
                      </a:r>
                      <a:endParaRPr lang="en-US" sz="1800" dirty="0">
                        <a:effectLst/>
                      </a:endParaRPr>
                    </a:p>
                  </a:txBody>
                  <a:tcPr/>
                </a:tc>
                <a:extLst>
                  <a:ext uri="{0D108BD9-81ED-4DB2-BD59-A6C34878D82A}">
                    <a16:rowId xmlns:a16="http://schemas.microsoft.com/office/drawing/2014/main" val="1844291772"/>
                  </a:ext>
                </a:extLst>
              </a:tr>
              <a:tr h="669646">
                <a:tc>
                  <a:txBody>
                    <a:bodyPr/>
                    <a:lstStyle/>
                    <a:p>
                      <a:pPr lvl="0" algn="l">
                        <a:buNone/>
                      </a:pPr>
                      <a:r>
                        <a:rPr lang="en-US" sz="1800" dirty="0">
                          <a:effectLst/>
                        </a:rPr>
                        <a:t>20 </a:t>
                      </a:r>
                      <a:r>
                        <a:rPr lang="en-US" sz="1800" dirty="0" err="1">
                          <a:effectLst/>
                        </a:rPr>
                        <a:t>Tacwedd</a:t>
                      </a:r>
                      <a:r>
                        <a:rPr lang="en-US" sz="1800" dirty="0">
                          <a:effectLst/>
                        </a:rPr>
                        <a:t> 2024</a:t>
                      </a:r>
                    </a:p>
                    <a:p>
                      <a:pPr lvl="0" algn="l">
                        <a:buNone/>
                      </a:pPr>
                      <a:r>
                        <a:rPr lang="en-US" sz="1800" dirty="0">
                          <a:effectLst/>
                        </a:rPr>
                        <a:t>20 November 2024</a:t>
                      </a:r>
                    </a:p>
                  </a:txBody>
                  <a:tcPr/>
                </a:tc>
                <a:tc>
                  <a:txBody>
                    <a:bodyPr/>
                    <a:lstStyle/>
                    <a:p>
                      <a:pPr lvl="0" algn="l">
                        <a:buNone/>
                      </a:pPr>
                      <a:r>
                        <a:rPr lang="en-US" sz="1800" b="0" i="0" u="none" strike="noStrike" noProof="0" dirty="0" err="1">
                          <a:solidFill>
                            <a:srgbClr val="000000"/>
                          </a:solidFill>
                          <a:effectLst/>
                          <a:latin typeface="Calibri"/>
                        </a:rPr>
                        <a:t>Ar-lein</a:t>
                      </a:r>
                      <a:endParaRPr lang="en-US" sz="1800" b="0" i="0" u="none" strike="noStrike" noProof="0" dirty="0">
                        <a:solidFill>
                          <a:srgbClr val="000000"/>
                        </a:solidFill>
                        <a:effectLst/>
                        <a:latin typeface="Calibri"/>
                      </a:endParaRPr>
                    </a:p>
                    <a:p>
                      <a:pPr lvl="0" algn="l">
                        <a:buNone/>
                      </a:pPr>
                      <a:r>
                        <a:rPr lang="en-US" sz="1800" b="0" i="0" u="none" strike="noStrike" noProof="0" dirty="0">
                          <a:solidFill>
                            <a:schemeClr val="accent5">
                              <a:lumMod val="50000"/>
                            </a:schemeClr>
                          </a:solidFill>
                          <a:effectLst/>
                          <a:latin typeface="Calibri"/>
                        </a:rPr>
                        <a:t>Online</a:t>
                      </a:r>
                      <a:endParaRPr lang="en-US" sz="1800">
                        <a:solidFill>
                          <a:schemeClr val="accent5">
                            <a:lumMod val="50000"/>
                          </a:schemeClr>
                        </a:solidFill>
                      </a:endParaRPr>
                    </a:p>
                  </a:txBody>
                  <a:tcPr/>
                </a:tc>
                <a:tc>
                  <a:txBody>
                    <a:bodyPr/>
                    <a:lstStyle/>
                    <a:p>
                      <a:pPr lvl="0" algn="l">
                        <a:buNone/>
                      </a:pPr>
                      <a:r>
                        <a:rPr lang="en-US" sz="1800" b="0" i="0" u="none" strike="noStrike" noProof="0" dirty="0" err="1">
                          <a:solidFill>
                            <a:srgbClr val="000000"/>
                          </a:solidFill>
                          <a:effectLst/>
                          <a:latin typeface="Calibri"/>
                        </a:rPr>
                        <a:t>Problemau</a:t>
                      </a:r>
                      <a:r>
                        <a:rPr lang="en-US" sz="1800" b="0" i="0" u="none" strike="noStrike" noProof="0" dirty="0">
                          <a:solidFill>
                            <a:srgbClr val="000000"/>
                          </a:solidFill>
                          <a:effectLst/>
                          <a:latin typeface="Calibri"/>
                        </a:rPr>
                        <a:t> </a:t>
                      </a:r>
                      <a:r>
                        <a:rPr lang="en-US" sz="1800" b="0" i="0" u="none" strike="noStrike" noProof="0" dirty="0" err="1">
                          <a:solidFill>
                            <a:srgbClr val="000000"/>
                          </a:solidFill>
                          <a:effectLst/>
                          <a:latin typeface="Calibri"/>
                        </a:rPr>
                        <a:t>Ddrwg</a:t>
                      </a:r>
                      <a:endParaRPr lang="en-US" sz="1800" b="0" i="0" u="none" strike="noStrike" noProof="0" dirty="0">
                        <a:solidFill>
                          <a:srgbClr val="000000"/>
                        </a:solidFill>
                        <a:effectLst/>
                        <a:latin typeface="Calibri"/>
                      </a:endParaRPr>
                    </a:p>
                    <a:p>
                      <a:pPr lvl="0" algn="l">
                        <a:buNone/>
                      </a:pPr>
                      <a:r>
                        <a:rPr lang="en-US" sz="1800" b="0" i="0" u="none" strike="noStrike" noProof="0" dirty="0">
                          <a:solidFill>
                            <a:schemeClr val="accent5">
                              <a:lumMod val="50000"/>
                            </a:schemeClr>
                          </a:solidFill>
                          <a:effectLst/>
                          <a:latin typeface="Calibri"/>
                        </a:rPr>
                        <a:t>Wicked Problems</a:t>
                      </a:r>
                    </a:p>
                  </a:txBody>
                  <a:tcPr/>
                </a:tc>
                <a:tc>
                  <a:txBody>
                    <a:bodyPr/>
                    <a:lstStyle/>
                    <a:p>
                      <a:pPr lvl="0" algn="l">
                        <a:buNone/>
                      </a:pPr>
                      <a:r>
                        <a:rPr lang="en-US" sz="1800" b="0" i="0" u="none" strike="noStrike" noProof="0" dirty="0">
                          <a:solidFill>
                            <a:srgbClr val="000000"/>
                          </a:solidFill>
                          <a:effectLst/>
                          <a:latin typeface="Calibri"/>
                        </a:rPr>
                        <a:t>18:00-20:00</a:t>
                      </a:r>
                    </a:p>
                    <a:p>
                      <a:pPr lvl="0" algn="l">
                        <a:buNone/>
                      </a:pPr>
                      <a:r>
                        <a:rPr lang="en-US" sz="1800" b="0" i="0" u="none" strike="noStrike" noProof="0" dirty="0">
                          <a:solidFill>
                            <a:srgbClr val="000000"/>
                          </a:solidFill>
                          <a:effectLst/>
                          <a:latin typeface="Calibri"/>
                        </a:rPr>
                        <a:t>Alison Rees Edwards</a:t>
                      </a:r>
                    </a:p>
                  </a:txBody>
                  <a:tcPr/>
                </a:tc>
                <a:extLst>
                  <a:ext uri="{0D108BD9-81ED-4DB2-BD59-A6C34878D82A}">
                    <a16:rowId xmlns:a16="http://schemas.microsoft.com/office/drawing/2014/main" val="1283633526"/>
                  </a:ext>
                </a:extLst>
              </a:tr>
              <a:tr h="946741">
                <a:tc>
                  <a:txBody>
                    <a:bodyPr/>
                    <a:lstStyle/>
                    <a:p>
                      <a:pPr lvl="0" algn="l">
                        <a:buNone/>
                      </a:pPr>
                      <a:r>
                        <a:rPr lang="en-US" sz="1800" dirty="0">
                          <a:effectLst/>
                        </a:rPr>
                        <a:t>8 </a:t>
                      </a:r>
                      <a:r>
                        <a:rPr lang="en-US" sz="1800" dirty="0" err="1">
                          <a:effectLst/>
                        </a:rPr>
                        <a:t>Ionawr</a:t>
                      </a:r>
                      <a:r>
                        <a:rPr lang="en-US" sz="1800" dirty="0">
                          <a:effectLst/>
                        </a:rPr>
                        <a:t> 2025</a:t>
                      </a:r>
                    </a:p>
                    <a:p>
                      <a:pPr lvl="0" algn="l">
                        <a:buNone/>
                      </a:pPr>
                      <a:r>
                        <a:rPr lang="en-US" sz="1800" dirty="0">
                          <a:solidFill>
                            <a:schemeClr val="accent5">
                              <a:lumMod val="50000"/>
                            </a:schemeClr>
                          </a:solidFill>
                          <a:effectLst/>
                        </a:rPr>
                        <a:t>8th January 2025</a:t>
                      </a:r>
                    </a:p>
                  </a:txBody>
                  <a:tcPr/>
                </a:tc>
                <a:tc>
                  <a:txBody>
                    <a:bodyPr/>
                    <a:lstStyle/>
                    <a:p>
                      <a:pPr lvl="0" algn="l">
                        <a:buNone/>
                      </a:pPr>
                      <a:r>
                        <a:rPr lang="en-US" sz="1800" b="0" i="0" u="none" strike="noStrike" noProof="0" dirty="0" err="1">
                          <a:solidFill>
                            <a:srgbClr val="000000"/>
                          </a:solidFill>
                          <a:effectLst/>
                          <a:latin typeface="Calibri"/>
                        </a:rPr>
                        <a:t>Ar-lein</a:t>
                      </a:r>
                      <a:endParaRPr lang="en-US" sz="1800" b="0" i="0" u="none" strike="noStrike" noProof="0" dirty="0">
                        <a:solidFill>
                          <a:srgbClr val="000000"/>
                        </a:solidFill>
                        <a:effectLst/>
                        <a:latin typeface="Calibri"/>
                      </a:endParaRPr>
                    </a:p>
                    <a:p>
                      <a:pPr lvl="0" algn="l">
                        <a:buNone/>
                      </a:pPr>
                      <a:r>
                        <a:rPr lang="en-US" sz="1800" b="0" i="0" u="none" strike="noStrike" noProof="0" dirty="0">
                          <a:solidFill>
                            <a:schemeClr val="accent5">
                              <a:lumMod val="50000"/>
                            </a:schemeClr>
                          </a:solidFill>
                          <a:effectLst/>
                          <a:latin typeface="Calibri"/>
                        </a:rPr>
                        <a:t>Online</a:t>
                      </a:r>
                      <a:endParaRPr lang="en-US" sz="1800">
                        <a:solidFill>
                          <a:schemeClr val="accent5">
                            <a:lumMod val="50000"/>
                          </a:schemeClr>
                        </a:solidFill>
                      </a:endParaRPr>
                    </a:p>
                  </a:txBody>
                  <a:tcPr/>
                </a:tc>
                <a:tc>
                  <a:txBody>
                    <a:bodyPr/>
                    <a:lstStyle/>
                    <a:p>
                      <a:pPr lvl="0" algn="l">
                        <a:buNone/>
                      </a:pPr>
                      <a:r>
                        <a:rPr lang="en-US" sz="1800" b="0" i="0" u="none" strike="noStrike" noProof="0" err="1">
                          <a:effectLst/>
                        </a:rPr>
                        <a:t>Cefnogaeth</a:t>
                      </a:r>
                      <a:r>
                        <a:rPr lang="en-US" sz="1800" b="0" i="0" u="none" strike="noStrike" noProof="0" dirty="0">
                          <a:effectLst/>
                        </a:rPr>
                        <a:t> </a:t>
                      </a:r>
                      <a:r>
                        <a:rPr lang="en-US" sz="1800" b="0" i="0" u="none" strike="noStrike" noProof="0" err="1">
                          <a:effectLst/>
                        </a:rPr>
                        <a:t>asesu</a:t>
                      </a:r>
                      <a:endParaRPr lang="en-US" sz="1800"/>
                    </a:p>
                    <a:p>
                      <a:pPr lvl="0" algn="l">
                        <a:buNone/>
                      </a:pPr>
                      <a:r>
                        <a:rPr lang="en-US" sz="1800" dirty="0">
                          <a:solidFill>
                            <a:schemeClr val="accent5">
                              <a:lumMod val="50000"/>
                            </a:schemeClr>
                          </a:solidFill>
                          <a:effectLst/>
                          <a:latin typeface="Calibri"/>
                        </a:rPr>
                        <a:t>Assessment support</a:t>
                      </a:r>
                    </a:p>
                  </a:txBody>
                  <a:tcPr/>
                </a:tc>
                <a:tc>
                  <a:txBody>
                    <a:bodyPr/>
                    <a:lstStyle/>
                    <a:p>
                      <a:pPr lvl="0" algn="l">
                        <a:buNone/>
                      </a:pPr>
                      <a:r>
                        <a:rPr lang="en-US" sz="1800" dirty="0">
                          <a:effectLst/>
                        </a:rPr>
                        <a:t>18:00 – 20:00</a:t>
                      </a:r>
                      <a:endParaRPr lang="en-US" dirty="0"/>
                    </a:p>
                    <a:p>
                      <a:pPr lvl="0" algn="l">
                        <a:buNone/>
                      </a:pPr>
                      <a:r>
                        <a:rPr lang="en-US" sz="1800" dirty="0">
                          <a:effectLst/>
                        </a:rPr>
                        <a:t>Natalie MacDonald</a:t>
                      </a:r>
                    </a:p>
                  </a:txBody>
                  <a:tcPr/>
                </a:tc>
                <a:extLst>
                  <a:ext uri="{0D108BD9-81ED-4DB2-BD59-A6C34878D82A}">
                    <a16:rowId xmlns:a16="http://schemas.microsoft.com/office/drawing/2014/main" val="1646167052"/>
                  </a:ext>
                </a:extLst>
              </a:tr>
              <a:tr h="258916">
                <a:tc>
                  <a:txBody>
                    <a:bodyPr/>
                    <a:lstStyle/>
                    <a:p>
                      <a:r>
                        <a:rPr lang="en-GB" dirty="0"/>
                        <a:t>11</a:t>
                      </a:r>
                      <a:r>
                        <a:rPr lang="en-GB" baseline="30000" dirty="0"/>
                        <a:t>th</a:t>
                      </a:r>
                      <a:r>
                        <a:rPr lang="en-GB" dirty="0"/>
                        <a:t> </a:t>
                      </a:r>
                      <a:r>
                        <a:rPr lang="en-GB" dirty="0" err="1"/>
                        <a:t>Ionawr</a:t>
                      </a:r>
                      <a:endParaRPr lang="en-GB" dirty="0"/>
                    </a:p>
                    <a:p>
                      <a:r>
                        <a:rPr lang="en-GB" dirty="0"/>
                        <a:t>11</a:t>
                      </a:r>
                      <a:r>
                        <a:rPr lang="en-GB" baseline="30000" dirty="0"/>
                        <a:t>th</a:t>
                      </a:r>
                      <a:r>
                        <a:rPr lang="en-GB" dirty="0"/>
                        <a:t> January 2025</a:t>
                      </a:r>
                    </a:p>
                  </a:txBody>
                  <a:tcPr/>
                </a:tc>
                <a:tc>
                  <a:txBody>
                    <a:bodyPr/>
                    <a:lstStyle/>
                    <a:p>
                      <a:r>
                        <a:rPr lang="en-GB" dirty="0"/>
                        <a:t>Abertawe</a:t>
                      </a:r>
                    </a:p>
                    <a:p>
                      <a:r>
                        <a:rPr lang="en-GB" dirty="0" err="1"/>
                        <a:t>Swanse</a:t>
                      </a:r>
                      <a:endParaRPr lang="en-GB" dirty="0"/>
                    </a:p>
                  </a:txBody>
                  <a:tcPr/>
                </a:tc>
                <a:tc>
                  <a:txBody>
                    <a:bodyPr/>
                    <a:lstStyle/>
                    <a:p>
                      <a:r>
                        <a:rPr lang="en-GB" dirty="0" err="1"/>
                        <a:t>Asesu</a:t>
                      </a:r>
                      <a:endParaRPr lang="en-GB" dirty="0"/>
                    </a:p>
                    <a:p>
                      <a:r>
                        <a:rPr lang="en-GB" dirty="0"/>
                        <a:t>Assessments</a:t>
                      </a:r>
                    </a:p>
                  </a:txBody>
                  <a:tcPr/>
                </a:tc>
                <a:tc>
                  <a:txBody>
                    <a:bodyPr/>
                    <a:lstStyle/>
                    <a:p>
                      <a:r>
                        <a:rPr lang="en-GB" dirty="0"/>
                        <a:t>9.30-15.00</a:t>
                      </a:r>
                    </a:p>
                    <a:p>
                      <a:pPr lvl="0" algn="l">
                        <a:buNone/>
                      </a:pPr>
                      <a:r>
                        <a:rPr lang="en-US" sz="1800" dirty="0">
                          <a:effectLst/>
                        </a:rPr>
                        <a:t>Natalie MacDonald</a:t>
                      </a:r>
                    </a:p>
                    <a:p>
                      <a:pPr lvl="0" algn="l">
                        <a:buNone/>
                      </a:pPr>
                      <a:r>
                        <a:rPr lang="en-US" sz="1800" dirty="0">
                          <a:effectLst/>
                        </a:rPr>
                        <a:t>Alison Rees Edwards</a:t>
                      </a:r>
                    </a:p>
                    <a:p>
                      <a:endParaRPr lang="en-GB" dirty="0"/>
                    </a:p>
                  </a:txBody>
                  <a:tcPr/>
                </a:tc>
                <a:extLst>
                  <a:ext uri="{0D108BD9-81ED-4DB2-BD59-A6C34878D82A}">
                    <a16:rowId xmlns:a16="http://schemas.microsoft.com/office/drawing/2014/main" val="3503042633"/>
                  </a:ext>
                </a:extLst>
              </a:tr>
            </a:tbl>
          </a:graphicData>
        </a:graphic>
      </p:graphicFrame>
    </p:spTree>
    <p:extLst>
      <p:ext uri="{BB962C8B-B14F-4D97-AF65-F5344CB8AC3E}">
        <p14:creationId xmlns:p14="http://schemas.microsoft.com/office/powerpoint/2010/main" val="17848329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3FA90-12A6-F251-B147-E16EB0D25250}"/>
              </a:ext>
            </a:extLst>
          </p:cNvPr>
          <p:cNvSpPr>
            <a:spLocks noGrp="1"/>
          </p:cNvSpPr>
          <p:nvPr>
            <p:ph type="title"/>
          </p:nvPr>
        </p:nvSpPr>
        <p:spPr>
          <a:xfrm>
            <a:off x="628650" y="365125"/>
            <a:ext cx="7886700" cy="4861385"/>
          </a:xfrm>
        </p:spPr>
        <p:txBody>
          <a:bodyPr vert="horz" lIns="68580" tIns="34290" rIns="68580" bIns="34290" rtlCol="0" anchor="ctr">
            <a:noAutofit/>
          </a:bodyPr>
          <a:lstStyle/>
          <a:p>
            <a:pPr algn="ctr">
              <a:defRPr/>
            </a:pPr>
            <a:r>
              <a:rPr lang="en-GB" altLang="en-US" sz="4800" err="1">
                <a:latin typeface="Arial"/>
                <a:cs typeface="Calibri Light"/>
              </a:rPr>
              <a:t>Aseiniad</a:t>
            </a:r>
            <a:r>
              <a:rPr lang="en-GB" altLang="en-US" sz="4800" dirty="0">
                <a:solidFill>
                  <a:srgbClr val="0070C0"/>
                </a:solidFill>
                <a:latin typeface="Arial"/>
                <a:cs typeface="Calibri Light"/>
              </a:rPr>
              <a:t> </a:t>
            </a:r>
            <a:br>
              <a:rPr lang="en-GB" altLang="en-US" sz="4800" dirty="0">
                <a:solidFill>
                  <a:srgbClr val="0070C0"/>
                </a:solidFill>
                <a:latin typeface="Arial"/>
                <a:cs typeface="Calibri Light"/>
              </a:rPr>
            </a:br>
            <a:br>
              <a:rPr lang="en-GB" altLang="en-US" sz="4800" dirty="0">
                <a:latin typeface="Arial"/>
                <a:cs typeface="Calibri Light"/>
              </a:rPr>
            </a:br>
            <a:r>
              <a:rPr lang="en-GB" altLang="en-US" sz="4800" dirty="0">
                <a:solidFill>
                  <a:srgbClr val="0070C0"/>
                </a:solidFill>
                <a:latin typeface="Arial"/>
                <a:cs typeface="Calibri Light"/>
              </a:rPr>
              <a:t>Assessment</a:t>
            </a:r>
            <a:endParaRPr lang="en-US" dirty="0">
              <a:solidFill>
                <a:srgbClr val="0070C0"/>
              </a:solidFill>
            </a:endParaRPr>
          </a:p>
        </p:txBody>
      </p:sp>
      <p:sp>
        <p:nvSpPr>
          <p:cNvPr id="21507" name="Content Placeholder 2">
            <a:extLst>
              <a:ext uri="{FF2B5EF4-FFF2-40B4-BE49-F238E27FC236}">
                <a16:creationId xmlns:a16="http://schemas.microsoft.com/office/drawing/2014/main" id="{8A82FAB1-928C-A0FB-A040-6554D1C866DB}"/>
              </a:ext>
            </a:extLst>
          </p:cNvPr>
          <p:cNvSpPr>
            <a:spLocks noGrp="1"/>
          </p:cNvSpPr>
          <p:nvPr>
            <p:ph idx="1"/>
          </p:nvPr>
        </p:nvSpPr>
        <p:spPr/>
        <p:txBody>
          <a:bodyPr vert="horz" lIns="68580" tIns="34290" rIns="68580" bIns="34290" rtlCol="0" anchor="t">
            <a:normAutofit/>
          </a:bodyPr>
          <a:lstStyle/>
          <a:p>
            <a:pPr marL="0" indent="0" fontAlgn="base">
              <a:buNone/>
            </a:pPr>
            <a:endParaRPr lang="en-US" sz="1350" dirty="0">
              <a:solidFill>
                <a:srgbClr val="000000"/>
              </a:solidFill>
              <a:latin typeface="Arial"/>
              <a:cs typeface="Arial"/>
            </a:endParaRPr>
          </a:p>
          <a:p>
            <a:pPr marL="0" indent="0">
              <a:buNone/>
              <a:defRPr/>
            </a:pPr>
            <a:endParaRPr lang="en-GB" altLang="en-US" sz="1050" dirty="0"/>
          </a:p>
        </p:txBody>
      </p:sp>
    </p:spTree>
    <p:extLst>
      <p:ext uri="{BB962C8B-B14F-4D97-AF65-F5344CB8AC3E}">
        <p14:creationId xmlns:p14="http://schemas.microsoft.com/office/powerpoint/2010/main" val="16125139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B98FD7-11F5-2FE3-590F-4037CBF00289}"/>
              </a:ext>
            </a:extLst>
          </p:cNvPr>
          <p:cNvSpPr>
            <a:spLocks noGrp="1"/>
          </p:cNvSpPr>
          <p:nvPr>
            <p:ph type="title"/>
          </p:nvPr>
        </p:nvSpPr>
        <p:spPr/>
        <p:txBody>
          <a:bodyPr/>
          <a:lstStyle/>
          <a:p>
            <a:r>
              <a:rPr lang="en-US" dirty="0">
                <a:cs typeface="Calibri Light"/>
              </a:rPr>
              <a:t>Submission Dates</a:t>
            </a:r>
            <a:endParaRPr lang="en-US" dirty="0"/>
          </a:p>
        </p:txBody>
      </p:sp>
      <p:graphicFrame>
        <p:nvGraphicFramePr>
          <p:cNvPr id="5" name="Content Placeholder 4">
            <a:extLst>
              <a:ext uri="{FF2B5EF4-FFF2-40B4-BE49-F238E27FC236}">
                <a16:creationId xmlns:a16="http://schemas.microsoft.com/office/drawing/2014/main" id="{683A572A-E90A-72A1-1C85-C6F6D2FD2E62}"/>
              </a:ext>
            </a:extLst>
          </p:cNvPr>
          <p:cNvGraphicFramePr>
            <a:graphicFrameLocks noGrp="1"/>
          </p:cNvGraphicFramePr>
          <p:nvPr>
            <p:ph idx="1"/>
            <p:extLst>
              <p:ext uri="{D42A27DB-BD31-4B8C-83A1-F6EECF244321}">
                <p14:modId xmlns:p14="http://schemas.microsoft.com/office/powerpoint/2010/main" val="503817331"/>
              </p:ext>
            </p:extLst>
          </p:nvPr>
        </p:nvGraphicFramePr>
        <p:xfrm>
          <a:off x="85457" y="1634383"/>
          <a:ext cx="8986982" cy="3566160"/>
        </p:xfrm>
        <a:graphic>
          <a:graphicData uri="http://schemas.openxmlformats.org/drawingml/2006/table">
            <a:tbl>
              <a:tblPr firstRow="1" bandRow="1">
                <a:tableStyleId>{5C22544A-7EE6-4342-B048-85BDC9FD1C3A}</a:tableStyleId>
              </a:tblPr>
              <a:tblGrid>
                <a:gridCol w="1677111">
                  <a:extLst>
                    <a:ext uri="{9D8B030D-6E8A-4147-A177-3AD203B41FA5}">
                      <a16:colId xmlns:a16="http://schemas.microsoft.com/office/drawing/2014/main" val="1490422173"/>
                    </a:ext>
                  </a:extLst>
                </a:gridCol>
                <a:gridCol w="2681243">
                  <a:extLst>
                    <a:ext uri="{9D8B030D-6E8A-4147-A177-3AD203B41FA5}">
                      <a16:colId xmlns:a16="http://schemas.microsoft.com/office/drawing/2014/main" val="730837471"/>
                    </a:ext>
                  </a:extLst>
                </a:gridCol>
                <a:gridCol w="2516685">
                  <a:extLst>
                    <a:ext uri="{9D8B030D-6E8A-4147-A177-3AD203B41FA5}">
                      <a16:colId xmlns:a16="http://schemas.microsoft.com/office/drawing/2014/main" val="684406046"/>
                    </a:ext>
                  </a:extLst>
                </a:gridCol>
                <a:gridCol w="2111943">
                  <a:extLst>
                    <a:ext uri="{9D8B030D-6E8A-4147-A177-3AD203B41FA5}">
                      <a16:colId xmlns:a16="http://schemas.microsoft.com/office/drawing/2014/main" val="2581985586"/>
                    </a:ext>
                  </a:extLst>
                </a:gridCol>
              </a:tblGrid>
              <a:tr h="190500">
                <a:tc>
                  <a:txBody>
                    <a:bodyPr/>
                    <a:lstStyle/>
                    <a:p>
                      <a:pPr fontAlgn="t"/>
                      <a:endParaRPr lang="en-US" sz="2000" b="0" dirty="0">
                        <a:effectLst/>
                      </a:endParaRPr>
                    </a:p>
                    <a:p>
                      <a:pPr algn="l" rtl="0" fontAlgn="base"/>
                      <a:r>
                        <a:rPr lang="en-US" sz="2400" b="0" i="0" err="1">
                          <a:effectLst/>
                        </a:rPr>
                        <a:t>Aseiniad</a:t>
                      </a:r>
                      <a:endParaRPr lang="en-US" sz="2400" b="0" i="0">
                        <a:effectLst/>
                      </a:endParaRPr>
                    </a:p>
                    <a:p>
                      <a:pPr lvl="0" algn="l">
                        <a:buNone/>
                      </a:pPr>
                      <a:r>
                        <a:rPr lang="en-US" sz="2400" b="0" i="0" dirty="0">
                          <a:effectLst/>
                        </a:rPr>
                        <a:t>Assessment</a:t>
                      </a:r>
                      <a:endParaRPr lang="en-US" sz="2400" b="0" i="0">
                        <a:effectLst/>
                      </a:endParaRPr>
                    </a:p>
                  </a:txBody>
                  <a:tcPr/>
                </a:tc>
                <a:tc>
                  <a:txBody>
                    <a:bodyPr/>
                    <a:lstStyle/>
                    <a:p>
                      <a:pPr lvl="0" algn="ctr">
                        <a:buNone/>
                      </a:pPr>
                      <a:r>
                        <a:rPr lang="en-US" sz="2400" b="0" i="0" u="none" strike="noStrike" noProof="0" err="1">
                          <a:effectLst/>
                          <a:latin typeface="Calibri"/>
                        </a:rPr>
                        <a:t>Disgrifiad</a:t>
                      </a:r>
                      <a:endParaRPr lang="en-US" sz="2400" b="0"/>
                    </a:p>
                    <a:p>
                      <a:pPr algn="ctr" rtl="0" fontAlgn="base"/>
                      <a:r>
                        <a:rPr lang="en-US" sz="2400" b="0" dirty="0">
                          <a:effectLst/>
                        </a:rPr>
                        <a:t>Description </a:t>
                      </a:r>
                      <a:endParaRPr lang="en-US" sz="2400" b="0" i="0">
                        <a:effectLst/>
                      </a:endParaRPr>
                    </a:p>
                  </a:txBody>
                  <a:tcPr/>
                </a:tc>
                <a:tc>
                  <a:txBody>
                    <a:bodyPr/>
                    <a:lstStyle/>
                    <a:p>
                      <a:pPr lvl="0" algn="ctr">
                        <a:buNone/>
                      </a:pPr>
                      <a:r>
                        <a:rPr lang="en-US" sz="2400" b="0" i="0" u="none" strike="noStrike" noProof="0" err="1">
                          <a:effectLst/>
                          <a:latin typeface="Calibri"/>
                        </a:rPr>
                        <a:t>Cyfrif</a:t>
                      </a:r>
                      <a:r>
                        <a:rPr lang="en-US" sz="2400" b="0" i="0" u="none" strike="noStrike" noProof="0" dirty="0">
                          <a:effectLst/>
                          <a:latin typeface="Calibri"/>
                        </a:rPr>
                        <a:t> </a:t>
                      </a:r>
                      <a:r>
                        <a:rPr lang="en-US" sz="2400" b="0" i="0" u="none" strike="noStrike" noProof="0" err="1">
                          <a:effectLst/>
                          <a:latin typeface="Calibri"/>
                        </a:rPr>
                        <a:t>Geiriau</a:t>
                      </a:r>
                      <a:r>
                        <a:rPr lang="en-US" sz="2400" b="0" i="0" u="none" strike="noStrike" noProof="0" dirty="0">
                          <a:effectLst/>
                          <a:latin typeface="Calibri"/>
                        </a:rPr>
                        <a:t>/</a:t>
                      </a:r>
                      <a:r>
                        <a:rPr lang="en-US" sz="2400" b="0" i="0" u="none" strike="noStrike" noProof="0" err="1">
                          <a:effectLst/>
                          <a:latin typeface="Calibri"/>
                        </a:rPr>
                        <a:t>Hyd</a:t>
                      </a:r>
                      <a:endParaRPr lang="en-US" sz="2400" b="0"/>
                    </a:p>
                    <a:p>
                      <a:pPr algn="ctr" rtl="0" fontAlgn="base"/>
                      <a:r>
                        <a:rPr lang="en-US" sz="2400" b="0" dirty="0">
                          <a:effectLst/>
                        </a:rPr>
                        <a:t>Word Count/Duration </a:t>
                      </a:r>
                      <a:endParaRPr lang="en-US" sz="2400" b="0" i="0">
                        <a:effectLst/>
                      </a:endParaRPr>
                    </a:p>
                  </a:txBody>
                  <a:tcPr/>
                </a:tc>
                <a:tc>
                  <a:txBody>
                    <a:bodyPr/>
                    <a:lstStyle/>
                    <a:p>
                      <a:pPr lvl="0" algn="ctr">
                        <a:buNone/>
                      </a:pPr>
                      <a:r>
                        <a:rPr lang="en-US" sz="2400" b="0" i="0" u="none" strike="noStrike" noProof="0" err="1">
                          <a:effectLst/>
                          <a:latin typeface="Calibri"/>
                        </a:rPr>
                        <a:t>Dyddiad</a:t>
                      </a:r>
                      <a:r>
                        <a:rPr lang="en-US" sz="2400" b="0" i="0" u="none" strike="noStrike" noProof="0" dirty="0">
                          <a:effectLst/>
                          <a:latin typeface="Calibri"/>
                        </a:rPr>
                        <a:t> </a:t>
                      </a:r>
                      <a:r>
                        <a:rPr lang="en-US" sz="2400" b="0" i="0" u="none" strike="noStrike" noProof="0" err="1">
                          <a:effectLst/>
                          <a:latin typeface="Calibri"/>
                        </a:rPr>
                        <a:t>cyflwyno</a:t>
                      </a:r>
                      <a:endParaRPr lang="en-US" sz="2400" b="0"/>
                    </a:p>
                    <a:p>
                      <a:pPr algn="ctr" rtl="0" fontAlgn="base"/>
                      <a:r>
                        <a:rPr lang="en-US" sz="2400" b="0" dirty="0">
                          <a:effectLst/>
                        </a:rPr>
                        <a:t>Submission Dates </a:t>
                      </a:r>
                      <a:endParaRPr lang="en-US" sz="2400" b="0" i="0">
                        <a:effectLst/>
                      </a:endParaRPr>
                    </a:p>
                  </a:txBody>
                  <a:tcPr/>
                </a:tc>
                <a:extLst>
                  <a:ext uri="{0D108BD9-81ED-4DB2-BD59-A6C34878D82A}">
                    <a16:rowId xmlns:a16="http://schemas.microsoft.com/office/drawing/2014/main" val="1149979529"/>
                  </a:ext>
                </a:extLst>
              </a:tr>
              <a:tr h="190500">
                <a:tc>
                  <a:txBody>
                    <a:bodyPr/>
                    <a:lstStyle/>
                    <a:p>
                      <a:pPr fontAlgn="t"/>
                      <a:r>
                        <a:rPr lang="en-US" sz="2000" err="1">
                          <a:effectLst/>
                        </a:rPr>
                        <a:t>Portffolio</a:t>
                      </a:r>
                    </a:p>
                    <a:p>
                      <a:pPr algn="l" rtl="0" fontAlgn="base"/>
                      <a:r>
                        <a:rPr lang="en-US" sz="2000" dirty="0">
                          <a:effectLst/>
                        </a:rPr>
                        <a:t>Portfolio </a:t>
                      </a:r>
                      <a:endParaRPr lang="en-US" sz="2000" b="0" i="0" dirty="0">
                        <a:effectLst/>
                      </a:endParaRPr>
                    </a:p>
                  </a:txBody>
                  <a:tcPr/>
                </a:tc>
                <a:tc>
                  <a:txBody>
                    <a:bodyPr/>
                    <a:lstStyle/>
                    <a:p>
                      <a:pPr fontAlgn="t"/>
                      <a:r>
                        <a:rPr lang="en-US" sz="2000" dirty="0">
                          <a:effectLst/>
                        </a:rPr>
                        <a:t>5 Elfen</a:t>
                      </a:r>
                    </a:p>
                    <a:p>
                      <a:pPr algn="l" rtl="0" fontAlgn="base"/>
                      <a:r>
                        <a:rPr lang="en-US" sz="2000" dirty="0">
                          <a:effectLst/>
                        </a:rPr>
                        <a:t>5 elements </a:t>
                      </a:r>
                      <a:endParaRPr lang="en-US" sz="2000" b="0" i="0" dirty="0">
                        <a:effectLst/>
                      </a:endParaRPr>
                    </a:p>
                  </a:txBody>
                  <a:tcPr/>
                </a:tc>
                <a:tc>
                  <a:txBody>
                    <a:bodyPr/>
                    <a:lstStyle/>
                    <a:p>
                      <a:pPr lvl="0">
                        <a:buNone/>
                      </a:pPr>
                      <a:r>
                        <a:rPr lang="en-US" sz="2000" b="0" i="0" u="none" strike="noStrike" noProof="0" dirty="0">
                          <a:effectLst/>
                          <a:latin typeface="Calibri"/>
                        </a:rPr>
                        <a:t>5,500 o </a:t>
                      </a:r>
                      <a:r>
                        <a:rPr lang="en-US" sz="2000" b="0" i="0" u="none" strike="noStrike" noProof="0" err="1">
                          <a:effectLst/>
                          <a:latin typeface="Calibri"/>
                        </a:rPr>
                        <a:t>eiriau</a:t>
                      </a:r>
                      <a:endParaRPr lang="en-US" sz="2000" err="1"/>
                    </a:p>
                    <a:p>
                      <a:pPr algn="l" rtl="0" fontAlgn="base"/>
                      <a:r>
                        <a:rPr lang="en-US" sz="2000" dirty="0">
                          <a:effectLst/>
                        </a:rPr>
                        <a:t>5,500 words</a:t>
                      </a:r>
                      <a:endParaRPr lang="en-US" sz="2000" b="0" i="0" dirty="0">
                        <a:effectLst/>
                      </a:endParaRPr>
                    </a:p>
                  </a:txBody>
                  <a:tcPr/>
                </a:tc>
                <a:tc>
                  <a:txBody>
                    <a:bodyPr/>
                    <a:lstStyle/>
                    <a:p>
                      <a:pPr fontAlgn="t"/>
                      <a:r>
                        <a:rPr lang="en-US" sz="2000" dirty="0">
                          <a:effectLst/>
                        </a:rPr>
                        <a:t>18 </a:t>
                      </a:r>
                      <a:r>
                        <a:rPr lang="en-US" sz="2000" dirty="0" err="1">
                          <a:effectLst/>
                        </a:rPr>
                        <a:t>Ionawr</a:t>
                      </a:r>
                      <a:r>
                        <a:rPr lang="en-US" sz="2000" dirty="0">
                          <a:effectLst/>
                        </a:rPr>
                        <a:t> 2025 23:59</a:t>
                      </a:r>
                    </a:p>
                    <a:p>
                      <a:pPr algn="l" rtl="0" fontAlgn="base"/>
                      <a:r>
                        <a:rPr lang="en-US" sz="2000" dirty="0">
                          <a:effectLst/>
                        </a:rPr>
                        <a:t>18</a:t>
                      </a:r>
                      <a:r>
                        <a:rPr lang="en-US" sz="2000" baseline="30000" dirty="0">
                          <a:effectLst/>
                        </a:rPr>
                        <a:t>th</a:t>
                      </a:r>
                      <a:r>
                        <a:rPr lang="en-US" sz="2000" dirty="0">
                          <a:effectLst/>
                        </a:rPr>
                        <a:t> January 2025 23:59 </a:t>
                      </a:r>
                      <a:endParaRPr lang="en-US" sz="2000" b="0" i="0" dirty="0">
                        <a:effectLst/>
                      </a:endParaRPr>
                    </a:p>
                  </a:txBody>
                  <a:tcPr/>
                </a:tc>
                <a:extLst>
                  <a:ext uri="{0D108BD9-81ED-4DB2-BD59-A6C34878D82A}">
                    <a16:rowId xmlns:a16="http://schemas.microsoft.com/office/drawing/2014/main" val="1284492431"/>
                  </a:ext>
                </a:extLst>
              </a:tr>
              <a:tr h="190500">
                <a:tc>
                  <a:txBody>
                    <a:bodyPr/>
                    <a:lstStyle/>
                    <a:p>
                      <a:pPr lvl="0">
                        <a:buNone/>
                      </a:pPr>
                      <a:r>
                        <a:rPr lang="en-US" sz="2000" b="0" i="0" u="none" strike="noStrike" noProof="0" err="1">
                          <a:effectLst/>
                          <a:latin typeface="Calibri"/>
                        </a:rPr>
                        <a:t>Cyflwyniad</a:t>
                      </a:r>
                      <a:endParaRPr lang="en-US" sz="2000" err="1"/>
                    </a:p>
                    <a:p>
                      <a:pPr algn="l" rtl="0" fontAlgn="base"/>
                      <a:r>
                        <a:rPr lang="en-US" sz="2000" dirty="0">
                          <a:effectLst/>
                        </a:rPr>
                        <a:t>Presentation </a:t>
                      </a:r>
                      <a:endParaRPr lang="en-US" sz="2000" b="0" i="0" dirty="0">
                        <a:effectLst/>
                      </a:endParaRPr>
                    </a:p>
                  </a:txBody>
                  <a:tcPr/>
                </a:tc>
                <a:tc>
                  <a:txBody>
                    <a:bodyPr/>
                    <a:lstStyle/>
                    <a:p>
                      <a:pPr lvl="0">
                        <a:buNone/>
                      </a:pPr>
                      <a:r>
                        <a:rPr lang="en-US" sz="2000" b="0" i="0" u="none" strike="noStrike" noProof="0" err="1">
                          <a:effectLst/>
                          <a:latin typeface="Calibri"/>
                        </a:rPr>
                        <a:t>Cynllun</a:t>
                      </a:r>
                      <a:r>
                        <a:rPr lang="en-US" sz="2000" b="0" i="0" u="none" strike="noStrike" noProof="0" dirty="0">
                          <a:effectLst/>
                          <a:latin typeface="Calibri"/>
                        </a:rPr>
                        <a:t> </a:t>
                      </a:r>
                      <a:r>
                        <a:rPr lang="en-US" sz="2000" b="0" i="0" u="none" strike="noStrike" noProof="0" err="1">
                          <a:effectLst/>
                          <a:latin typeface="Calibri"/>
                        </a:rPr>
                        <a:t>Dysgu</a:t>
                      </a:r>
                      <a:r>
                        <a:rPr lang="en-US" sz="2000" b="0" i="0" u="none" strike="noStrike" noProof="0" dirty="0">
                          <a:effectLst/>
                          <a:latin typeface="Calibri"/>
                        </a:rPr>
                        <a:t> </a:t>
                      </a:r>
                      <a:r>
                        <a:rPr lang="en-US" sz="2000" b="0" i="0" u="none" strike="noStrike" noProof="0" err="1">
                          <a:effectLst/>
                          <a:latin typeface="Calibri"/>
                        </a:rPr>
                        <a:t>Personol</a:t>
                      </a:r>
                      <a:endParaRPr lang="en-US" sz="2000" err="1"/>
                    </a:p>
                    <a:p>
                      <a:pPr algn="l" rtl="0" fontAlgn="base"/>
                      <a:r>
                        <a:rPr lang="en-US" sz="2000" dirty="0">
                          <a:effectLst/>
                        </a:rPr>
                        <a:t>Personal Learning Plan </a:t>
                      </a:r>
                      <a:endParaRPr lang="en-US" sz="2000" b="0" i="0" dirty="0">
                        <a:effectLst/>
                      </a:endParaRPr>
                    </a:p>
                  </a:txBody>
                  <a:tcPr/>
                </a:tc>
                <a:tc>
                  <a:txBody>
                    <a:bodyPr/>
                    <a:lstStyle/>
                    <a:p>
                      <a:pPr fontAlgn="t"/>
                      <a:r>
                        <a:rPr lang="en-US" sz="2000" dirty="0">
                          <a:effectLst/>
                        </a:rPr>
                        <a:t>15 </a:t>
                      </a:r>
                      <a:r>
                        <a:rPr lang="en-US" sz="2000" err="1">
                          <a:effectLst/>
                        </a:rPr>
                        <a:t>muned</a:t>
                      </a:r>
                    </a:p>
                    <a:p>
                      <a:pPr algn="l" rtl="0" fontAlgn="base"/>
                      <a:r>
                        <a:rPr lang="en-US" sz="2000" dirty="0">
                          <a:effectLst/>
                        </a:rPr>
                        <a:t>15 minutes </a:t>
                      </a:r>
                      <a:endParaRPr lang="en-US" sz="2000" b="0" i="0" dirty="0">
                        <a:effectLst/>
                      </a:endParaRPr>
                    </a:p>
                  </a:txBody>
                  <a:tcPr/>
                </a:tc>
                <a:tc>
                  <a:txBody>
                    <a:bodyPr/>
                    <a:lstStyle/>
                    <a:p>
                      <a:pPr fontAlgn="t"/>
                      <a:r>
                        <a:rPr lang="en-US" sz="2000" dirty="0">
                          <a:effectLst/>
                        </a:rPr>
                        <a:t>11 </a:t>
                      </a:r>
                      <a:r>
                        <a:rPr lang="en-US" sz="2000" dirty="0" err="1">
                          <a:effectLst/>
                        </a:rPr>
                        <a:t>Ionawr</a:t>
                      </a:r>
                      <a:r>
                        <a:rPr lang="en-US" sz="2000" dirty="0">
                          <a:effectLst/>
                        </a:rPr>
                        <a:t> 2025</a:t>
                      </a:r>
                    </a:p>
                    <a:p>
                      <a:pPr fontAlgn="t"/>
                      <a:r>
                        <a:rPr lang="en-US" sz="2000" b="0" i="0" dirty="0">
                          <a:effectLst/>
                        </a:rPr>
                        <a:t>11</a:t>
                      </a:r>
                      <a:r>
                        <a:rPr lang="en-US" sz="2000" b="0" i="0" baseline="30000" dirty="0">
                          <a:effectLst/>
                        </a:rPr>
                        <a:t>th</a:t>
                      </a:r>
                      <a:r>
                        <a:rPr lang="en-US" sz="2000" b="0" i="0" dirty="0">
                          <a:effectLst/>
                        </a:rPr>
                        <a:t> January 2025</a:t>
                      </a:r>
                    </a:p>
                  </a:txBody>
                  <a:tcPr/>
                </a:tc>
                <a:extLst>
                  <a:ext uri="{0D108BD9-81ED-4DB2-BD59-A6C34878D82A}">
                    <a16:rowId xmlns:a16="http://schemas.microsoft.com/office/drawing/2014/main" val="1472826491"/>
                  </a:ext>
                </a:extLst>
              </a:tr>
            </a:tbl>
          </a:graphicData>
        </a:graphic>
      </p:graphicFrame>
    </p:spTree>
    <p:extLst>
      <p:ext uri="{BB962C8B-B14F-4D97-AF65-F5344CB8AC3E}">
        <p14:creationId xmlns:p14="http://schemas.microsoft.com/office/powerpoint/2010/main" val="27035394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3C1089-2FB2-F698-6D35-BE5C9D19D7FA}"/>
              </a:ext>
            </a:extLst>
          </p:cNvPr>
          <p:cNvSpPr>
            <a:spLocks noGrp="1"/>
          </p:cNvSpPr>
          <p:nvPr>
            <p:ph type="title"/>
          </p:nvPr>
        </p:nvSpPr>
        <p:spPr/>
        <p:txBody>
          <a:bodyPr/>
          <a:lstStyle/>
          <a:p>
            <a:endParaRPr lang="en-US"/>
          </a:p>
        </p:txBody>
      </p:sp>
      <p:pic>
        <p:nvPicPr>
          <p:cNvPr id="7" name="Content Placeholder 6" descr="A white rectangular grid with black text&#10;&#10;Description automatically generated">
            <a:extLst>
              <a:ext uri="{FF2B5EF4-FFF2-40B4-BE49-F238E27FC236}">
                <a16:creationId xmlns:a16="http://schemas.microsoft.com/office/drawing/2014/main" id="{73FF860D-3633-A781-1169-DF98FCC3EF17}"/>
              </a:ext>
            </a:extLst>
          </p:cNvPr>
          <p:cNvPicPr>
            <a:picLocks noGrp="1" noChangeAspect="1"/>
          </p:cNvPicPr>
          <p:nvPr>
            <p:ph idx="1"/>
          </p:nvPr>
        </p:nvPicPr>
        <p:blipFill>
          <a:blip r:embed="rId2"/>
          <a:stretch>
            <a:fillRect/>
          </a:stretch>
        </p:blipFill>
        <p:spPr>
          <a:xfrm>
            <a:off x="42146" y="-677399"/>
            <a:ext cx="9103114" cy="7417135"/>
          </a:xfrm>
        </p:spPr>
      </p:pic>
    </p:spTree>
    <p:extLst>
      <p:ext uri="{BB962C8B-B14F-4D97-AF65-F5344CB8AC3E}">
        <p14:creationId xmlns:p14="http://schemas.microsoft.com/office/powerpoint/2010/main" val="12149593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9E472D-E308-EEF0-DFA8-DB75EFA1D6F7}"/>
              </a:ext>
            </a:extLst>
          </p:cNvPr>
          <p:cNvSpPr>
            <a:spLocks noGrp="1"/>
          </p:cNvSpPr>
          <p:nvPr>
            <p:ph type="title"/>
          </p:nvPr>
        </p:nvSpPr>
        <p:spPr/>
        <p:txBody>
          <a:bodyPr/>
          <a:lstStyle/>
          <a:p>
            <a:endParaRPr lang="en-US"/>
          </a:p>
        </p:txBody>
      </p:sp>
      <p:pic>
        <p:nvPicPr>
          <p:cNvPr id="4" name="Content Placeholder 3" descr="A diagram of a concept map&#10;&#10;Description automatically generated">
            <a:extLst>
              <a:ext uri="{FF2B5EF4-FFF2-40B4-BE49-F238E27FC236}">
                <a16:creationId xmlns:a16="http://schemas.microsoft.com/office/drawing/2014/main" id="{E0EB6549-B132-29E1-F57D-B559A09F35FE}"/>
              </a:ext>
            </a:extLst>
          </p:cNvPr>
          <p:cNvPicPr>
            <a:picLocks noGrp="1" noChangeAspect="1"/>
          </p:cNvPicPr>
          <p:nvPr>
            <p:ph idx="1"/>
          </p:nvPr>
        </p:nvPicPr>
        <p:blipFill>
          <a:blip r:embed="rId3"/>
          <a:stretch>
            <a:fillRect/>
          </a:stretch>
        </p:blipFill>
        <p:spPr>
          <a:xfrm>
            <a:off x="113841" y="123285"/>
            <a:ext cx="8849441" cy="5744503"/>
          </a:xfrm>
        </p:spPr>
      </p:pic>
    </p:spTree>
    <p:extLst>
      <p:ext uri="{BB962C8B-B14F-4D97-AF65-F5344CB8AC3E}">
        <p14:creationId xmlns:p14="http://schemas.microsoft.com/office/powerpoint/2010/main" val="38885842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7AD371-CEAD-4FA1-AD0D-38A63BF2CBF0}"/>
              </a:ext>
            </a:extLst>
          </p:cNvPr>
          <p:cNvSpPr>
            <a:spLocks noGrp="1"/>
          </p:cNvSpPr>
          <p:nvPr>
            <p:ph type="title"/>
          </p:nvPr>
        </p:nvSpPr>
        <p:spPr/>
        <p:txBody>
          <a:bodyPr/>
          <a:lstStyle/>
          <a:p>
            <a:r>
              <a:rPr lang="en-US" err="1">
                <a:ea typeface="+mj-lt"/>
                <a:cs typeface="+mj-lt"/>
              </a:rPr>
              <a:t>Safbwynt</a:t>
            </a:r>
            <a:r>
              <a:rPr lang="en-US" dirty="0">
                <a:ea typeface="+mj-lt"/>
                <a:cs typeface="+mj-lt"/>
              </a:rPr>
              <a:t> </a:t>
            </a:r>
            <a:r>
              <a:rPr lang="en-US" dirty="0">
                <a:cs typeface="Calibri Light"/>
              </a:rPr>
              <a:t>              </a:t>
            </a:r>
            <a:r>
              <a:rPr lang="en-US" dirty="0">
                <a:solidFill>
                  <a:srgbClr val="0070C0"/>
                </a:solidFill>
                <a:cs typeface="Calibri Light"/>
              </a:rPr>
              <a:t>Perspective</a:t>
            </a:r>
          </a:p>
        </p:txBody>
      </p:sp>
      <p:pic>
        <p:nvPicPr>
          <p:cNvPr id="4" name="Content Placeholder 3">
            <a:extLst>
              <a:ext uri="{FF2B5EF4-FFF2-40B4-BE49-F238E27FC236}">
                <a16:creationId xmlns:a16="http://schemas.microsoft.com/office/drawing/2014/main" id="{E00AC8DD-E8BF-659A-FA9B-AD92654CBC87}"/>
              </a:ext>
            </a:extLst>
          </p:cNvPr>
          <p:cNvPicPr>
            <a:picLocks noGrp="1" noChangeAspect="1"/>
          </p:cNvPicPr>
          <p:nvPr>
            <p:ph idx="1"/>
          </p:nvPr>
        </p:nvPicPr>
        <p:blipFill>
          <a:blip r:embed="rId3"/>
          <a:stretch>
            <a:fillRect/>
          </a:stretch>
        </p:blipFill>
        <p:spPr>
          <a:xfrm>
            <a:off x="1811980" y="1809195"/>
            <a:ext cx="5288545" cy="3022680"/>
          </a:xfrm>
        </p:spPr>
      </p:pic>
      <p:sp>
        <p:nvSpPr>
          <p:cNvPr id="5" name="TextBox 4">
            <a:extLst>
              <a:ext uri="{FF2B5EF4-FFF2-40B4-BE49-F238E27FC236}">
                <a16:creationId xmlns:a16="http://schemas.microsoft.com/office/drawing/2014/main" id="{C5637DAD-A90E-9A37-6A87-215B3B094A63}"/>
              </a:ext>
            </a:extLst>
          </p:cNvPr>
          <p:cNvSpPr txBox="1"/>
          <p:nvPr/>
        </p:nvSpPr>
        <p:spPr>
          <a:xfrm>
            <a:off x="5888620" y="5179670"/>
            <a:ext cx="292260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Calibri"/>
              </a:rPr>
              <a:t>(Source: Bettinger, 2015) [image]</a:t>
            </a:r>
            <a:endParaRPr lang="en-US" dirty="0"/>
          </a:p>
        </p:txBody>
      </p:sp>
    </p:spTree>
    <p:extLst>
      <p:ext uri="{BB962C8B-B14F-4D97-AF65-F5344CB8AC3E}">
        <p14:creationId xmlns:p14="http://schemas.microsoft.com/office/powerpoint/2010/main" val="24303820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D5C2B9-2ABE-2031-B13D-3AB66DFA0499}"/>
              </a:ext>
            </a:extLst>
          </p:cNvPr>
          <p:cNvSpPr>
            <a:spLocks noGrp="1"/>
          </p:cNvSpPr>
          <p:nvPr>
            <p:ph type="title"/>
          </p:nvPr>
        </p:nvSpPr>
        <p:spPr/>
        <p:txBody>
          <a:bodyPr/>
          <a:lstStyle/>
          <a:p>
            <a:r>
              <a:rPr lang="en-US" err="1">
                <a:ea typeface="+mj-lt"/>
                <a:cs typeface="+mj-lt"/>
              </a:rPr>
              <a:t>Empathi</a:t>
            </a:r>
            <a:r>
              <a:rPr lang="en-US" dirty="0">
                <a:ea typeface="+mj-lt"/>
                <a:cs typeface="+mj-lt"/>
              </a:rPr>
              <a:t> </a:t>
            </a:r>
            <a:r>
              <a:rPr lang="en-US" err="1">
                <a:ea typeface="+mj-lt"/>
                <a:cs typeface="+mj-lt"/>
              </a:rPr>
              <a:t>Gwybyddol</a:t>
            </a:r>
            <a:r>
              <a:rPr lang="en-US" dirty="0">
                <a:ea typeface="+mj-lt"/>
                <a:cs typeface="+mj-lt"/>
              </a:rPr>
              <a:t>  </a:t>
            </a:r>
            <a:br>
              <a:rPr lang="en-US" dirty="0">
                <a:ea typeface="+mj-lt"/>
                <a:cs typeface="+mj-lt"/>
              </a:rPr>
            </a:br>
            <a:r>
              <a:rPr lang="en-US" dirty="0">
                <a:solidFill>
                  <a:srgbClr val="0070C0"/>
                </a:solidFill>
                <a:ea typeface="Calibri Light"/>
                <a:cs typeface="Calibri Light"/>
              </a:rPr>
              <a:t>Cognitive Empathy</a:t>
            </a:r>
          </a:p>
        </p:txBody>
      </p:sp>
      <p:sp>
        <p:nvSpPr>
          <p:cNvPr id="3" name="Content Placeholder 2">
            <a:extLst>
              <a:ext uri="{FF2B5EF4-FFF2-40B4-BE49-F238E27FC236}">
                <a16:creationId xmlns:a16="http://schemas.microsoft.com/office/drawing/2014/main" id="{56E2D656-8F91-D586-BA3C-2FF604DF5D06}"/>
              </a:ext>
            </a:extLst>
          </p:cNvPr>
          <p:cNvSpPr>
            <a:spLocks noGrp="1"/>
          </p:cNvSpPr>
          <p:nvPr>
            <p:ph sz="half" idx="1"/>
          </p:nvPr>
        </p:nvSpPr>
        <p:spPr>
          <a:xfrm>
            <a:off x="115024" y="1825625"/>
            <a:ext cx="4380776" cy="4142634"/>
          </a:xfrm>
        </p:spPr>
        <p:txBody>
          <a:bodyPr vert="horz" lIns="91440" tIns="45720" rIns="91440" bIns="45720" rtlCol="0" anchor="t">
            <a:normAutofit fontScale="92500" lnSpcReduction="10000"/>
          </a:bodyPr>
          <a:lstStyle/>
          <a:p>
            <a:r>
              <a:rPr lang="en-US" dirty="0">
                <a:ea typeface="+mn-lt"/>
                <a:cs typeface="+mn-lt"/>
              </a:rPr>
              <a:t>Er </a:t>
            </a:r>
            <a:r>
              <a:rPr lang="en-US" dirty="0" err="1">
                <a:ea typeface="+mn-lt"/>
                <a:cs typeface="+mn-lt"/>
              </a:rPr>
              <a:t>mwyn</a:t>
            </a:r>
            <a:r>
              <a:rPr lang="en-US" dirty="0">
                <a:ea typeface="+mn-lt"/>
                <a:cs typeface="+mn-lt"/>
              </a:rPr>
              <a:t> </a:t>
            </a:r>
            <a:r>
              <a:rPr lang="en-US" dirty="0" err="1">
                <a:ea typeface="+mn-lt"/>
                <a:cs typeface="+mn-lt"/>
              </a:rPr>
              <a:t>cymryd</a:t>
            </a:r>
            <a:r>
              <a:rPr lang="en-US" dirty="0">
                <a:ea typeface="+mn-lt"/>
                <a:cs typeface="+mn-lt"/>
              </a:rPr>
              <a:t> </a:t>
            </a:r>
            <a:r>
              <a:rPr lang="en-US" dirty="0" err="1">
                <a:ea typeface="+mn-lt"/>
                <a:cs typeface="+mn-lt"/>
              </a:rPr>
              <a:t>rhan</a:t>
            </a:r>
            <a:r>
              <a:rPr lang="en-US" dirty="0">
                <a:ea typeface="+mn-lt"/>
                <a:cs typeface="+mn-lt"/>
              </a:rPr>
              <a:t> lawn </a:t>
            </a:r>
            <a:r>
              <a:rPr lang="en-US" dirty="0" err="1">
                <a:ea typeface="+mn-lt"/>
                <a:cs typeface="+mn-lt"/>
              </a:rPr>
              <a:t>mewn</a:t>
            </a:r>
            <a:r>
              <a:rPr lang="en-US" dirty="0">
                <a:ea typeface="+mn-lt"/>
                <a:cs typeface="+mn-lt"/>
              </a:rPr>
              <a:t> </a:t>
            </a:r>
            <a:r>
              <a:rPr lang="en-US" dirty="0" err="1">
                <a:ea typeface="+mn-lt"/>
                <a:cs typeface="+mn-lt"/>
              </a:rPr>
              <a:t>meddwl</a:t>
            </a:r>
            <a:r>
              <a:rPr lang="en-US" dirty="0">
                <a:ea typeface="+mn-lt"/>
                <a:cs typeface="+mn-lt"/>
              </a:rPr>
              <a:t> </a:t>
            </a:r>
            <a:r>
              <a:rPr lang="en-US" dirty="0" err="1">
                <a:ea typeface="+mn-lt"/>
                <a:cs typeface="+mn-lt"/>
              </a:rPr>
              <a:t>beirniadol</a:t>
            </a:r>
            <a:r>
              <a:rPr lang="en-US" dirty="0">
                <a:ea typeface="+mn-lt"/>
                <a:cs typeface="+mn-lt"/>
              </a:rPr>
              <a:t> </a:t>
            </a:r>
            <a:r>
              <a:rPr lang="en-US" dirty="0" err="1">
                <a:ea typeface="+mn-lt"/>
                <a:cs typeface="+mn-lt"/>
              </a:rPr>
              <a:t>gwrthrychol</a:t>
            </a:r>
            <a:r>
              <a:rPr lang="en-US" dirty="0">
                <a:ea typeface="+mn-lt"/>
                <a:cs typeface="+mn-lt"/>
              </a:rPr>
              <a:t>, </a:t>
            </a:r>
            <a:r>
              <a:rPr lang="en-US" dirty="0" err="1">
                <a:ea typeface="+mn-lt"/>
                <a:cs typeface="+mn-lt"/>
              </a:rPr>
              <a:t>mae</a:t>
            </a:r>
            <a:r>
              <a:rPr lang="en-US" dirty="0">
                <a:ea typeface="+mn-lt"/>
                <a:cs typeface="+mn-lt"/>
              </a:rPr>
              <a:t> </a:t>
            </a:r>
            <a:r>
              <a:rPr lang="en-US" dirty="0" err="1">
                <a:ea typeface="+mn-lt"/>
                <a:cs typeface="+mn-lt"/>
              </a:rPr>
              <a:t>angen</a:t>
            </a:r>
            <a:r>
              <a:rPr lang="en-US" dirty="0">
                <a:ea typeface="+mn-lt"/>
                <a:cs typeface="+mn-lt"/>
              </a:rPr>
              <a:t> </a:t>
            </a:r>
            <a:r>
              <a:rPr lang="en-US" dirty="0" err="1">
                <a:ea typeface="+mn-lt"/>
                <a:cs typeface="+mn-lt"/>
              </a:rPr>
              <a:t>empathi</a:t>
            </a:r>
            <a:r>
              <a:rPr lang="en-US" dirty="0">
                <a:ea typeface="+mn-lt"/>
                <a:cs typeface="+mn-lt"/>
              </a:rPr>
              <a:t> </a:t>
            </a:r>
            <a:r>
              <a:rPr lang="en-US" dirty="0" err="1">
                <a:ea typeface="+mn-lt"/>
                <a:cs typeface="+mn-lt"/>
              </a:rPr>
              <a:t>gwybyddol</a:t>
            </a:r>
            <a:endParaRPr lang="en-US" dirty="0" err="1">
              <a:ea typeface="Calibri"/>
              <a:cs typeface="Calibri"/>
            </a:endParaRPr>
          </a:p>
          <a:p>
            <a:endParaRPr lang="en-US"/>
          </a:p>
          <a:p>
            <a:r>
              <a:rPr lang="en-US" dirty="0">
                <a:ea typeface="+mn-lt"/>
                <a:cs typeface="+mn-lt"/>
              </a:rPr>
              <a:t>Mae </a:t>
            </a:r>
            <a:r>
              <a:rPr lang="en-US" dirty="0" err="1">
                <a:ea typeface="+mn-lt"/>
                <a:cs typeface="+mn-lt"/>
              </a:rPr>
              <a:t>empathi</a:t>
            </a:r>
            <a:r>
              <a:rPr lang="en-US" dirty="0">
                <a:ea typeface="+mn-lt"/>
                <a:cs typeface="+mn-lt"/>
              </a:rPr>
              <a:t> </a:t>
            </a:r>
            <a:r>
              <a:rPr lang="en-US" dirty="0" err="1">
                <a:ea typeface="+mn-lt"/>
                <a:cs typeface="+mn-lt"/>
              </a:rPr>
              <a:t>gwybyddol</a:t>
            </a:r>
            <a:r>
              <a:rPr lang="en-US" dirty="0">
                <a:ea typeface="+mn-lt"/>
                <a:cs typeface="+mn-lt"/>
              </a:rPr>
              <a:t> </a:t>
            </a:r>
            <a:r>
              <a:rPr lang="en-US" dirty="0" err="1">
                <a:ea typeface="+mn-lt"/>
                <a:cs typeface="+mn-lt"/>
              </a:rPr>
              <a:t>yn</a:t>
            </a:r>
            <a:r>
              <a:rPr lang="en-US" dirty="0">
                <a:ea typeface="+mn-lt"/>
                <a:cs typeface="+mn-lt"/>
              </a:rPr>
              <a:t> </a:t>
            </a:r>
            <a:r>
              <a:rPr lang="en-US" dirty="0" err="1">
                <a:ea typeface="+mn-lt"/>
                <a:cs typeface="+mn-lt"/>
              </a:rPr>
              <a:t>caniatáu</a:t>
            </a:r>
            <a:r>
              <a:rPr lang="en-US" dirty="0">
                <a:ea typeface="+mn-lt"/>
                <a:cs typeface="+mn-lt"/>
              </a:rPr>
              <a:t> </a:t>
            </a:r>
            <a:r>
              <a:rPr lang="en-US" dirty="0" err="1">
                <a:ea typeface="+mn-lt"/>
                <a:cs typeface="+mn-lt"/>
              </a:rPr>
              <a:t>deall</a:t>
            </a:r>
            <a:r>
              <a:rPr lang="en-US" dirty="0">
                <a:ea typeface="+mn-lt"/>
                <a:cs typeface="+mn-lt"/>
              </a:rPr>
              <a:t> a </a:t>
            </a:r>
            <a:r>
              <a:rPr lang="en-US" dirty="0" err="1">
                <a:ea typeface="+mn-lt"/>
                <a:cs typeface="+mn-lt"/>
              </a:rPr>
              <a:t>yw</a:t>
            </a:r>
            <a:r>
              <a:rPr lang="en-US" dirty="0">
                <a:ea typeface="+mn-lt"/>
                <a:cs typeface="+mn-lt"/>
              </a:rPr>
              <a:t> </a:t>
            </a:r>
            <a:r>
              <a:rPr lang="en-US" dirty="0" err="1">
                <a:ea typeface="+mn-lt"/>
                <a:cs typeface="+mn-lt"/>
              </a:rPr>
              <a:t>persbectifau</a:t>
            </a:r>
            <a:r>
              <a:rPr lang="en-US" dirty="0">
                <a:ea typeface="+mn-lt"/>
                <a:cs typeface="+mn-lt"/>
              </a:rPr>
              <a:t>, </a:t>
            </a:r>
            <a:r>
              <a:rPr lang="en-US" dirty="0" err="1">
                <a:ea typeface="+mn-lt"/>
                <a:cs typeface="+mn-lt"/>
              </a:rPr>
              <a:t>gwerthoedd</a:t>
            </a:r>
            <a:r>
              <a:rPr lang="en-US" dirty="0">
                <a:ea typeface="+mn-lt"/>
                <a:cs typeface="+mn-lt"/>
              </a:rPr>
              <a:t> a </a:t>
            </a:r>
            <a:r>
              <a:rPr lang="en-US" dirty="0" err="1">
                <a:ea typeface="+mn-lt"/>
                <a:cs typeface="+mn-lt"/>
              </a:rPr>
              <a:t>meddwl</a:t>
            </a:r>
            <a:r>
              <a:rPr lang="en-US" dirty="0">
                <a:ea typeface="+mn-lt"/>
                <a:cs typeface="+mn-lt"/>
              </a:rPr>
              <a:t> </a:t>
            </a:r>
            <a:r>
              <a:rPr lang="en-US" dirty="0" err="1">
                <a:ea typeface="+mn-lt"/>
                <a:cs typeface="+mn-lt"/>
              </a:rPr>
              <a:t>beirniadol</a:t>
            </a:r>
            <a:r>
              <a:rPr lang="en-US" dirty="0">
                <a:ea typeface="+mn-lt"/>
                <a:cs typeface="+mn-lt"/>
              </a:rPr>
              <a:t> </a:t>
            </a:r>
            <a:r>
              <a:rPr lang="en-US" dirty="0" err="1">
                <a:ea typeface="+mn-lt"/>
                <a:cs typeface="+mn-lt"/>
              </a:rPr>
              <a:t>gwrthrychol</a:t>
            </a:r>
            <a:r>
              <a:rPr lang="en-US" dirty="0">
                <a:ea typeface="+mn-lt"/>
                <a:cs typeface="+mn-lt"/>
              </a:rPr>
              <a:t> </a:t>
            </a:r>
            <a:r>
              <a:rPr lang="en-US" dirty="0" err="1">
                <a:ea typeface="+mn-lt"/>
                <a:cs typeface="+mn-lt"/>
              </a:rPr>
              <a:t>amgen</a:t>
            </a:r>
            <a:r>
              <a:rPr lang="en-US" dirty="0">
                <a:ea typeface="+mn-lt"/>
                <a:cs typeface="+mn-lt"/>
              </a:rPr>
              <a:t>.</a:t>
            </a:r>
            <a:r>
              <a:rPr lang="en-US" dirty="0">
                <a:ea typeface="Calibri"/>
                <a:cs typeface="Calibri"/>
              </a:rPr>
              <a:t>(Lombard </a:t>
            </a:r>
            <a:r>
              <a:rPr lang="en-US" i="1" dirty="0">
                <a:ea typeface="Calibri"/>
                <a:cs typeface="Calibri"/>
              </a:rPr>
              <a:t>et al., 2020)</a:t>
            </a:r>
            <a:endParaRPr lang="en-US" dirty="0">
              <a:ea typeface="Calibri"/>
              <a:cs typeface="Calibri"/>
            </a:endParaRPr>
          </a:p>
        </p:txBody>
      </p:sp>
      <p:sp>
        <p:nvSpPr>
          <p:cNvPr id="4" name="Content Placeholder 3">
            <a:extLst>
              <a:ext uri="{FF2B5EF4-FFF2-40B4-BE49-F238E27FC236}">
                <a16:creationId xmlns:a16="http://schemas.microsoft.com/office/drawing/2014/main" id="{0117ADC8-5181-6305-A29B-2E6D1934DC3B}"/>
              </a:ext>
            </a:extLst>
          </p:cNvPr>
          <p:cNvSpPr>
            <a:spLocks noGrp="1"/>
          </p:cNvSpPr>
          <p:nvPr>
            <p:ph sz="half" idx="2"/>
          </p:nvPr>
        </p:nvSpPr>
        <p:spPr>
          <a:xfrm>
            <a:off x="4648200" y="1825625"/>
            <a:ext cx="4373542" cy="4041355"/>
          </a:xfrm>
        </p:spPr>
        <p:txBody>
          <a:bodyPr vert="horz" lIns="91440" tIns="45720" rIns="91440" bIns="45720" rtlCol="0" anchor="t">
            <a:normAutofit fontScale="92500" lnSpcReduction="10000"/>
          </a:bodyPr>
          <a:lstStyle/>
          <a:p>
            <a:r>
              <a:rPr lang="en-US" dirty="0">
                <a:ea typeface="Calibri"/>
                <a:cs typeface="Calibri"/>
              </a:rPr>
              <a:t>In order to fully engage in objective critical thinking, cognitive empathy is needed.</a:t>
            </a:r>
          </a:p>
          <a:p>
            <a:pPr marL="0" indent="0">
              <a:buNone/>
            </a:pPr>
            <a:endParaRPr lang="en-US" dirty="0">
              <a:ea typeface="Calibri"/>
              <a:cs typeface="Calibri"/>
            </a:endParaRPr>
          </a:p>
          <a:p>
            <a:r>
              <a:rPr lang="en-US" dirty="0">
                <a:ea typeface="Calibri"/>
                <a:cs typeface="Calibri"/>
              </a:rPr>
              <a:t>Cognitive empathy allows understanding if alternative perspectives, values and objective critical thinking. (Lombard </a:t>
            </a:r>
            <a:r>
              <a:rPr lang="en-US" i="1" dirty="0">
                <a:ea typeface="Calibri"/>
                <a:cs typeface="Calibri"/>
              </a:rPr>
              <a:t>et al., 2020)</a:t>
            </a:r>
            <a:endParaRPr lang="en-US" dirty="0">
              <a:ea typeface="Calibri"/>
              <a:cs typeface="Calibri"/>
            </a:endParaRPr>
          </a:p>
        </p:txBody>
      </p:sp>
    </p:spTree>
    <p:extLst>
      <p:ext uri="{BB962C8B-B14F-4D97-AF65-F5344CB8AC3E}">
        <p14:creationId xmlns:p14="http://schemas.microsoft.com/office/powerpoint/2010/main" val="32217962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ECCE94-7A77-6643-DAEF-FDD09FA729B1}"/>
              </a:ext>
            </a:extLst>
          </p:cNvPr>
          <p:cNvSpPr>
            <a:spLocks noGrp="1"/>
          </p:cNvSpPr>
          <p:nvPr>
            <p:ph type="title"/>
          </p:nvPr>
        </p:nvSpPr>
        <p:spPr>
          <a:xfrm>
            <a:off x="382688" y="220441"/>
            <a:ext cx="8393092" cy="775766"/>
          </a:xfrm>
        </p:spPr>
        <p:txBody>
          <a:bodyPr/>
          <a:lstStyle/>
          <a:p>
            <a:r>
              <a:rPr lang="en-US" dirty="0">
                <a:ea typeface="+mj-lt"/>
                <a:cs typeface="+mj-lt"/>
              </a:rPr>
              <a:t>Di-</a:t>
            </a:r>
            <a:r>
              <a:rPr lang="en-US" dirty="0" err="1">
                <a:ea typeface="+mj-lt"/>
                <a:cs typeface="+mj-lt"/>
              </a:rPr>
              <a:t>ganoli</a:t>
            </a:r>
            <a:r>
              <a:rPr lang="en-US" dirty="0">
                <a:ea typeface="+mj-lt"/>
                <a:cs typeface="+mj-lt"/>
              </a:rPr>
              <a:t>   </a:t>
            </a:r>
            <a:r>
              <a:rPr lang="en-US" dirty="0">
                <a:solidFill>
                  <a:srgbClr val="000000"/>
                </a:solidFill>
                <a:ea typeface="+mj-lt"/>
                <a:cs typeface="+mj-lt"/>
              </a:rPr>
              <a:t>         </a:t>
            </a:r>
            <a:r>
              <a:rPr lang="en-US" dirty="0">
                <a:solidFill>
                  <a:srgbClr val="0070C0"/>
                </a:solidFill>
                <a:ea typeface="+mj-lt"/>
                <a:cs typeface="+mj-lt"/>
              </a:rPr>
              <a:t>Decentering</a:t>
            </a:r>
            <a:endParaRPr lang="en-US" dirty="0">
              <a:solidFill>
                <a:srgbClr val="0070C0"/>
              </a:solidFill>
            </a:endParaRPr>
          </a:p>
        </p:txBody>
      </p:sp>
      <p:sp>
        <p:nvSpPr>
          <p:cNvPr id="3" name="Content Placeholder 2">
            <a:extLst>
              <a:ext uri="{FF2B5EF4-FFF2-40B4-BE49-F238E27FC236}">
                <a16:creationId xmlns:a16="http://schemas.microsoft.com/office/drawing/2014/main" id="{BE4029A9-FB76-B9B8-EDE2-0CF8A333E78D}"/>
              </a:ext>
            </a:extLst>
          </p:cNvPr>
          <p:cNvSpPr>
            <a:spLocks noGrp="1"/>
          </p:cNvSpPr>
          <p:nvPr>
            <p:ph idx="1"/>
          </p:nvPr>
        </p:nvSpPr>
        <p:spPr>
          <a:xfrm>
            <a:off x="238005" y="1044334"/>
            <a:ext cx="8696927" cy="4798365"/>
          </a:xfrm>
        </p:spPr>
        <p:txBody>
          <a:bodyPr vert="horz" lIns="91440" tIns="45720" rIns="91440" bIns="45720" rtlCol="0" anchor="t">
            <a:normAutofit/>
          </a:bodyPr>
          <a:lstStyle/>
          <a:p>
            <a:endParaRPr lang="en-US"/>
          </a:p>
          <a:p>
            <a:pPr marL="0" indent="0">
              <a:buNone/>
            </a:pPr>
            <a:r>
              <a:rPr lang="en-US" dirty="0">
                <a:solidFill>
                  <a:srgbClr val="0070C0"/>
                </a:solidFill>
                <a:latin typeface="Arial"/>
                <a:cs typeface="Times New Roman"/>
              </a:rPr>
              <a:t>"The capacity to shift experiential perspective—from </a:t>
            </a:r>
            <a:r>
              <a:rPr lang="en-US" i="1" dirty="0">
                <a:solidFill>
                  <a:srgbClr val="0070C0"/>
                </a:solidFill>
                <a:latin typeface="Arial"/>
                <a:cs typeface="Times New Roman"/>
              </a:rPr>
              <a:t>within</a:t>
            </a:r>
            <a:r>
              <a:rPr lang="en-US" dirty="0">
                <a:solidFill>
                  <a:srgbClr val="0070C0"/>
                </a:solidFill>
                <a:latin typeface="Arial"/>
                <a:cs typeface="Times New Roman"/>
              </a:rPr>
              <a:t> one’s subjective experience </a:t>
            </a:r>
            <a:r>
              <a:rPr lang="en-US" i="1" dirty="0">
                <a:solidFill>
                  <a:srgbClr val="0070C0"/>
                </a:solidFill>
                <a:latin typeface="Arial"/>
                <a:cs typeface="Times New Roman"/>
              </a:rPr>
              <a:t>onto</a:t>
            </a:r>
            <a:r>
              <a:rPr lang="en-US" dirty="0">
                <a:solidFill>
                  <a:srgbClr val="0070C0"/>
                </a:solidFill>
                <a:latin typeface="Arial"/>
                <a:cs typeface="Times New Roman"/>
              </a:rPr>
              <a:t> that experience—is fundamental to being human."  (Bernstein </a:t>
            </a:r>
            <a:r>
              <a:rPr lang="en-US" i="1" dirty="0">
                <a:solidFill>
                  <a:srgbClr val="0070C0"/>
                </a:solidFill>
                <a:latin typeface="Arial"/>
                <a:cs typeface="Times New Roman"/>
              </a:rPr>
              <a:t>et al., </a:t>
            </a:r>
            <a:r>
              <a:rPr lang="en-US" dirty="0">
                <a:solidFill>
                  <a:srgbClr val="0070C0"/>
                </a:solidFill>
                <a:latin typeface="Arial"/>
                <a:cs typeface="Times New Roman"/>
              </a:rPr>
              <a:t>2015).</a:t>
            </a:r>
            <a:endParaRPr lang="en-US" dirty="0">
              <a:solidFill>
                <a:srgbClr val="0070C0"/>
              </a:solidFill>
              <a:latin typeface="Arial"/>
              <a:cs typeface="Calibri"/>
            </a:endParaRPr>
          </a:p>
          <a:p>
            <a:endParaRPr lang="en-US" dirty="0">
              <a:latin typeface="Arial"/>
              <a:cs typeface="Calibri"/>
            </a:endParaRPr>
          </a:p>
          <a:p>
            <a:pPr marL="0" indent="0">
              <a:buNone/>
            </a:pPr>
            <a:r>
              <a:rPr lang="en-US" dirty="0">
                <a:solidFill>
                  <a:srgbClr val="0070C0"/>
                </a:solidFill>
                <a:latin typeface="Arial"/>
                <a:ea typeface="+mn-lt"/>
                <a:cs typeface="+mn-lt"/>
              </a:rPr>
              <a:t>"Decentering comprises meta-awareness, disidentification from internal experience, and reduced reactivity to </a:t>
            </a:r>
            <a:r>
              <a:rPr lang="en-US">
                <a:solidFill>
                  <a:srgbClr val="0070C0"/>
                </a:solidFill>
                <a:latin typeface="Arial"/>
                <a:ea typeface="+mn-lt"/>
                <a:cs typeface="+mn-lt"/>
              </a:rPr>
              <a:t>thought."                                       (Duncan </a:t>
            </a:r>
            <a:r>
              <a:rPr lang="en-US" i="1" dirty="0">
                <a:solidFill>
                  <a:srgbClr val="0070C0"/>
                </a:solidFill>
                <a:latin typeface="Arial"/>
                <a:ea typeface="+mn-lt"/>
                <a:cs typeface="+mn-lt"/>
              </a:rPr>
              <a:t>et al., </a:t>
            </a:r>
            <a:r>
              <a:rPr lang="en-US" dirty="0">
                <a:solidFill>
                  <a:srgbClr val="0070C0"/>
                </a:solidFill>
                <a:latin typeface="Arial"/>
                <a:ea typeface="+mn-lt"/>
                <a:cs typeface="+mn-lt"/>
              </a:rPr>
              <a:t> 2021: 1)</a:t>
            </a:r>
            <a:endParaRPr lang="en-US" dirty="0">
              <a:solidFill>
                <a:srgbClr val="0070C0"/>
              </a:solidFill>
              <a:latin typeface="Arial"/>
              <a:cs typeface="Calibri"/>
            </a:endParaRPr>
          </a:p>
        </p:txBody>
      </p:sp>
    </p:spTree>
    <p:extLst>
      <p:ext uri="{BB962C8B-B14F-4D97-AF65-F5344CB8AC3E}">
        <p14:creationId xmlns:p14="http://schemas.microsoft.com/office/powerpoint/2010/main" val="3235043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3F15BB-783A-9C35-E9BA-2B621B1F9C84}"/>
              </a:ext>
            </a:extLst>
          </p:cNvPr>
          <p:cNvSpPr>
            <a:spLocks noGrp="1"/>
          </p:cNvSpPr>
          <p:nvPr>
            <p:ph type="title"/>
          </p:nvPr>
        </p:nvSpPr>
        <p:spPr/>
        <p:txBody>
          <a:bodyPr/>
          <a:lstStyle/>
          <a:p>
            <a:r>
              <a:rPr lang="en-US" err="1">
                <a:ea typeface="+mj-lt"/>
                <a:cs typeface="+mj-lt"/>
              </a:rPr>
              <a:t>Pwy</a:t>
            </a:r>
            <a:r>
              <a:rPr lang="en-US" dirty="0">
                <a:ea typeface="+mj-lt"/>
                <a:cs typeface="+mj-lt"/>
              </a:rPr>
              <a:t> </a:t>
            </a:r>
            <a:r>
              <a:rPr lang="en-US" err="1">
                <a:ea typeface="+mj-lt"/>
                <a:cs typeface="+mj-lt"/>
              </a:rPr>
              <a:t>ydw</a:t>
            </a:r>
            <a:r>
              <a:rPr lang="en-US" dirty="0">
                <a:ea typeface="+mj-lt"/>
                <a:cs typeface="+mj-lt"/>
              </a:rPr>
              <a:t> </a:t>
            </a:r>
            <a:r>
              <a:rPr lang="en-US" err="1">
                <a:ea typeface="+mj-lt"/>
                <a:cs typeface="+mj-lt"/>
              </a:rPr>
              <a:t>i</a:t>
            </a:r>
            <a:r>
              <a:rPr lang="en-US" dirty="0">
                <a:ea typeface="+mj-lt"/>
                <a:cs typeface="+mj-lt"/>
              </a:rPr>
              <a:t> a </a:t>
            </a:r>
            <a:r>
              <a:rPr lang="en-US" err="1">
                <a:ea typeface="+mj-lt"/>
                <a:cs typeface="+mj-lt"/>
              </a:rPr>
              <a:t>sut</a:t>
            </a:r>
            <a:r>
              <a:rPr lang="en-US" dirty="0">
                <a:ea typeface="+mj-lt"/>
                <a:cs typeface="+mj-lt"/>
              </a:rPr>
              <a:t> </a:t>
            </a:r>
            <a:r>
              <a:rPr lang="en-US" err="1">
                <a:ea typeface="+mj-lt"/>
                <a:cs typeface="+mj-lt"/>
              </a:rPr>
              <a:t>ges</a:t>
            </a:r>
            <a:r>
              <a:rPr lang="en-US" dirty="0">
                <a:ea typeface="+mj-lt"/>
                <a:cs typeface="+mj-lt"/>
              </a:rPr>
              <a:t> </a:t>
            </a:r>
            <a:r>
              <a:rPr lang="en-US" err="1">
                <a:ea typeface="+mj-lt"/>
                <a:cs typeface="+mj-lt"/>
              </a:rPr>
              <a:t>i</a:t>
            </a:r>
            <a:r>
              <a:rPr lang="en-US" dirty="0">
                <a:ea typeface="+mj-lt"/>
                <a:cs typeface="+mj-lt"/>
              </a:rPr>
              <a:t> </a:t>
            </a:r>
            <a:r>
              <a:rPr lang="en-US" err="1">
                <a:ea typeface="+mj-lt"/>
                <a:cs typeface="+mj-lt"/>
              </a:rPr>
              <a:t>yma</a:t>
            </a:r>
            <a:r>
              <a:rPr lang="en-US" dirty="0">
                <a:ea typeface="+mj-lt"/>
                <a:cs typeface="+mj-lt"/>
              </a:rPr>
              <a:t>?</a:t>
            </a:r>
            <a:br>
              <a:rPr lang="en-US" dirty="0">
                <a:cs typeface="Calibri Light"/>
              </a:rPr>
            </a:br>
            <a:r>
              <a:rPr lang="en-US" dirty="0">
                <a:solidFill>
                  <a:srgbClr val="0070C0"/>
                </a:solidFill>
                <a:cs typeface="Calibri Light"/>
              </a:rPr>
              <a:t>Who am I and how did I get here?</a:t>
            </a:r>
          </a:p>
        </p:txBody>
      </p:sp>
      <p:sp>
        <p:nvSpPr>
          <p:cNvPr id="3" name="Content Placeholder 2">
            <a:extLst>
              <a:ext uri="{FF2B5EF4-FFF2-40B4-BE49-F238E27FC236}">
                <a16:creationId xmlns:a16="http://schemas.microsoft.com/office/drawing/2014/main" id="{BC69ED44-38FC-B6DF-1DE3-04DEAD3D65B3}"/>
              </a:ext>
            </a:extLst>
          </p:cNvPr>
          <p:cNvSpPr>
            <a:spLocks noGrp="1"/>
          </p:cNvSpPr>
          <p:nvPr>
            <p:ph idx="1"/>
          </p:nvPr>
        </p:nvSpPr>
        <p:spPr/>
        <p:txBody>
          <a:bodyPr vert="horz" lIns="91440" tIns="45720" rIns="91440" bIns="45720" rtlCol="0" anchor="t">
            <a:normAutofit/>
          </a:bodyPr>
          <a:lstStyle/>
          <a:p>
            <a:r>
              <a:rPr lang="en-US" dirty="0" err="1">
                <a:ea typeface="+mn-lt"/>
                <a:cs typeface="+mn-lt"/>
              </a:rPr>
              <a:t>Dylanwadau</a:t>
            </a:r>
            <a:r>
              <a:rPr lang="en-US" dirty="0">
                <a:ea typeface="+mn-lt"/>
                <a:cs typeface="+mn-lt"/>
              </a:rPr>
              <a:t> </a:t>
            </a:r>
            <a:r>
              <a:rPr lang="en-US" dirty="0" err="1">
                <a:ea typeface="+mn-lt"/>
                <a:cs typeface="+mn-lt"/>
              </a:rPr>
              <a:t>allweddol</a:t>
            </a:r>
            <a:endParaRPr lang="en-US" dirty="0" err="1"/>
          </a:p>
          <a:p>
            <a:r>
              <a:rPr lang="en-US" dirty="0" err="1">
                <a:ea typeface="+mn-lt"/>
                <a:cs typeface="+mn-lt"/>
              </a:rPr>
              <a:t>Profiadau</a:t>
            </a:r>
            <a:endParaRPr lang="en-US" dirty="0" err="1"/>
          </a:p>
          <a:p>
            <a:r>
              <a:rPr lang="en-US">
                <a:ea typeface="+mn-lt"/>
                <a:cs typeface="+mn-lt"/>
              </a:rPr>
              <a:t>Di-ganolog</a:t>
            </a:r>
          </a:p>
          <a:p>
            <a:endParaRPr lang="en-US" dirty="0">
              <a:solidFill>
                <a:srgbClr val="000000"/>
              </a:solidFill>
              <a:cs typeface="Calibri"/>
            </a:endParaRPr>
          </a:p>
          <a:p>
            <a:r>
              <a:rPr lang="en-US" dirty="0">
                <a:solidFill>
                  <a:srgbClr val="0070C0"/>
                </a:solidFill>
                <a:cs typeface="Calibri"/>
              </a:rPr>
              <a:t>Key influences</a:t>
            </a:r>
          </a:p>
          <a:p>
            <a:r>
              <a:rPr lang="en-US" dirty="0">
                <a:solidFill>
                  <a:srgbClr val="0070C0"/>
                </a:solidFill>
                <a:cs typeface="Calibri"/>
              </a:rPr>
              <a:t>Experiences</a:t>
            </a:r>
          </a:p>
          <a:p>
            <a:r>
              <a:rPr lang="en-US" dirty="0">
                <a:solidFill>
                  <a:srgbClr val="0070C0"/>
                </a:solidFill>
                <a:cs typeface="Calibri"/>
              </a:rPr>
              <a:t>Decentering</a:t>
            </a:r>
          </a:p>
        </p:txBody>
      </p:sp>
      <p:pic>
        <p:nvPicPr>
          <p:cNvPr id="4" name="Picture 3" descr="Do Mindful People Have a Stronger Sense of Self?">
            <a:extLst>
              <a:ext uri="{FF2B5EF4-FFF2-40B4-BE49-F238E27FC236}">
                <a16:creationId xmlns:a16="http://schemas.microsoft.com/office/drawing/2014/main" id="{12C1154A-CD3E-CDE8-DC08-A2938748DB5B}"/>
              </a:ext>
            </a:extLst>
          </p:cNvPr>
          <p:cNvPicPr>
            <a:picLocks noChangeAspect="1"/>
          </p:cNvPicPr>
          <p:nvPr/>
        </p:nvPicPr>
        <p:blipFill>
          <a:blip r:embed="rId3"/>
          <a:stretch>
            <a:fillRect/>
          </a:stretch>
        </p:blipFill>
        <p:spPr>
          <a:xfrm>
            <a:off x="4122812" y="2557462"/>
            <a:ext cx="4679890" cy="3099720"/>
          </a:xfrm>
          <a:prstGeom prst="rect">
            <a:avLst/>
          </a:prstGeom>
        </p:spPr>
      </p:pic>
    </p:spTree>
    <p:extLst>
      <p:ext uri="{BB962C8B-B14F-4D97-AF65-F5344CB8AC3E}">
        <p14:creationId xmlns:p14="http://schemas.microsoft.com/office/powerpoint/2010/main" val="34937508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A522D5-9D06-012E-F6E2-6DA60D23BC02}"/>
              </a:ext>
            </a:extLst>
          </p:cNvPr>
          <p:cNvSpPr>
            <a:spLocks noGrp="1"/>
          </p:cNvSpPr>
          <p:nvPr>
            <p:ph type="title"/>
          </p:nvPr>
        </p:nvSpPr>
        <p:spPr/>
        <p:txBody>
          <a:bodyPr/>
          <a:lstStyle/>
          <a:p>
            <a:r>
              <a:rPr lang="en-US" dirty="0" err="1">
                <a:ea typeface="+mj-lt"/>
                <a:cs typeface="+mj-lt"/>
              </a:rPr>
              <a:t>Dylanwadau</a:t>
            </a:r>
            <a:r>
              <a:rPr lang="en-US" dirty="0">
                <a:ea typeface="+mj-lt"/>
                <a:cs typeface="+mj-lt"/>
              </a:rPr>
              <a:t>       </a:t>
            </a:r>
            <a:r>
              <a:rPr lang="en-US" dirty="0">
                <a:solidFill>
                  <a:srgbClr val="0070C0"/>
                </a:solidFill>
              </a:rPr>
              <a:t>Influences</a:t>
            </a:r>
            <a:endParaRPr lang="en-US" dirty="0">
              <a:solidFill>
                <a:srgbClr val="0070C0"/>
              </a:solidFill>
              <a:cs typeface="Calibri Light"/>
            </a:endParaRPr>
          </a:p>
        </p:txBody>
      </p:sp>
      <p:sp>
        <p:nvSpPr>
          <p:cNvPr id="3" name="Content Placeholder 2">
            <a:extLst>
              <a:ext uri="{FF2B5EF4-FFF2-40B4-BE49-F238E27FC236}">
                <a16:creationId xmlns:a16="http://schemas.microsoft.com/office/drawing/2014/main" id="{B29C249F-9337-3D81-165C-38FC506DC05C}"/>
              </a:ext>
            </a:extLst>
          </p:cNvPr>
          <p:cNvSpPr>
            <a:spLocks noGrp="1"/>
          </p:cNvSpPr>
          <p:nvPr>
            <p:ph sz="half" idx="1"/>
          </p:nvPr>
        </p:nvSpPr>
        <p:spPr/>
        <p:txBody>
          <a:bodyPr vert="horz" lIns="91440" tIns="45720" rIns="91440" bIns="45720" rtlCol="0" anchor="t">
            <a:normAutofit fontScale="92500" lnSpcReduction="10000"/>
          </a:bodyPr>
          <a:lstStyle/>
          <a:p>
            <a:r>
              <a:rPr lang="en-US" dirty="0">
                <a:ea typeface="+mn-lt"/>
                <a:cs typeface="+mn-lt"/>
              </a:rPr>
              <a:t>Polisi</a:t>
            </a:r>
            <a:endParaRPr lang="en-US" dirty="0"/>
          </a:p>
          <a:p>
            <a:r>
              <a:rPr lang="en-US" dirty="0" err="1">
                <a:ea typeface="+mn-lt"/>
                <a:cs typeface="+mn-lt"/>
              </a:rPr>
              <a:t>Llywodraeth</a:t>
            </a:r>
            <a:endParaRPr lang="en-US" dirty="0" err="1"/>
          </a:p>
          <a:p>
            <a:r>
              <a:rPr lang="en-US" dirty="0" err="1">
                <a:ea typeface="+mn-lt"/>
                <a:cs typeface="+mn-lt"/>
              </a:rPr>
              <a:t>Cyfryngau</a:t>
            </a:r>
            <a:r>
              <a:rPr lang="en-US" dirty="0">
                <a:ea typeface="+mn-lt"/>
                <a:cs typeface="+mn-lt"/>
              </a:rPr>
              <a:t> </a:t>
            </a:r>
            <a:r>
              <a:rPr lang="en-US" dirty="0" err="1">
                <a:ea typeface="+mn-lt"/>
                <a:cs typeface="+mn-lt"/>
              </a:rPr>
              <a:t>cymdeithasol</a:t>
            </a:r>
            <a:endParaRPr lang="en-US" dirty="0" err="1"/>
          </a:p>
          <a:p>
            <a:r>
              <a:rPr lang="en-US" dirty="0" err="1">
                <a:ea typeface="+mn-lt"/>
                <a:cs typeface="+mn-lt"/>
              </a:rPr>
              <a:t>Teulu</a:t>
            </a:r>
            <a:endParaRPr lang="en-US" dirty="0" err="1"/>
          </a:p>
          <a:p>
            <a:r>
              <a:rPr lang="en-US" dirty="0" err="1">
                <a:ea typeface="+mn-lt"/>
                <a:cs typeface="+mn-lt"/>
              </a:rPr>
              <a:t>Diwylliant</a:t>
            </a:r>
            <a:endParaRPr lang="en-US" dirty="0" err="1"/>
          </a:p>
          <a:p>
            <a:r>
              <a:rPr lang="en-US" dirty="0" err="1">
                <a:ea typeface="+mn-lt"/>
                <a:cs typeface="+mn-lt"/>
              </a:rPr>
              <a:t>Cymuned</a:t>
            </a:r>
            <a:endParaRPr lang="en-US" dirty="0" err="1"/>
          </a:p>
          <a:p>
            <a:r>
              <a:rPr lang="en-US" dirty="0" err="1">
                <a:ea typeface="+mn-lt"/>
                <a:cs typeface="+mn-lt"/>
              </a:rPr>
              <a:t>Crefydd</a:t>
            </a:r>
            <a:endParaRPr lang="en-US" dirty="0" err="1"/>
          </a:p>
          <a:p>
            <a:r>
              <a:rPr lang="en-US" dirty="0" err="1">
                <a:ea typeface="+mn-lt"/>
                <a:cs typeface="+mn-lt"/>
              </a:rPr>
              <a:t>Addysg</a:t>
            </a:r>
            <a:endParaRPr lang="en-US" dirty="0" err="1"/>
          </a:p>
        </p:txBody>
      </p:sp>
      <p:sp>
        <p:nvSpPr>
          <p:cNvPr id="6" name="Content Placeholder 5">
            <a:extLst>
              <a:ext uri="{FF2B5EF4-FFF2-40B4-BE49-F238E27FC236}">
                <a16:creationId xmlns:a16="http://schemas.microsoft.com/office/drawing/2014/main" id="{9A2D3681-4267-3830-CBC9-A271D096AA0C}"/>
              </a:ext>
            </a:extLst>
          </p:cNvPr>
          <p:cNvSpPr>
            <a:spLocks noGrp="1"/>
          </p:cNvSpPr>
          <p:nvPr>
            <p:ph sz="half" idx="2"/>
          </p:nvPr>
        </p:nvSpPr>
        <p:spPr/>
        <p:txBody>
          <a:bodyPr vert="horz" lIns="91440" tIns="45720" rIns="91440" bIns="45720" rtlCol="0" anchor="t">
            <a:normAutofit fontScale="92500" lnSpcReduction="10000"/>
          </a:bodyPr>
          <a:lstStyle/>
          <a:p>
            <a:endParaRPr lang="en-US" dirty="0">
              <a:ea typeface="Calibri" panose="020F0502020204030204"/>
              <a:cs typeface="Calibri"/>
            </a:endParaRPr>
          </a:p>
          <a:p>
            <a:endParaRPr lang="en-US" i="1" dirty="0">
              <a:ea typeface="Calibri" panose="020F0502020204030204"/>
              <a:cs typeface="Calibri"/>
            </a:endParaRPr>
          </a:p>
        </p:txBody>
      </p:sp>
      <p:sp>
        <p:nvSpPr>
          <p:cNvPr id="13" name="Content Placeholder 2">
            <a:extLst>
              <a:ext uri="{FF2B5EF4-FFF2-40B4-BE49-F238E27FC236}">
                <a16:creationId xmlns:a16="http://schemas.microsoft.com/office/drawing/2014/main" id="{F1DB820B-8773-FB92-D44A-C450A2BE161F}"/>
              </a:ext>
            </a:extLst>
          </p:cNvPr>
          <p:cNvSpPr txBox="1">
            <a:spLocks/>
          </p:cNvSpPr>
          <p:nvPr/>
        </p:nvSpPr>
        <p:spPr>
          <a:xfrm>
            <a:off x="4846658" y="1761000"/>
            <a:ext cx="3867150" cy="3809862"/>
          </a:xfrm>
          <a:prstGeom prst="rect">
            <a:avLst/>
          </a:prstGeom>
        </p:spPr>
        <p:txBody>
          <a:bodyPr vert="horz" lIns="91440" tIns="45720" rIns="91440" bIns="45720" rtlCol="0" anchor="t">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solidFill>
                  <a:srgbClr val="0070C0"/>
                </a:solidFill>
                <a:cs typeface="Calibri"/>
              </a:rPr>
              <a:t>Policy</a:t>
            </a:r>
          </a:p>
          <a:p>
            <a:r>
              <a:rPr lang="en-US" dirty="0">
                <a:solidFill>
                  <a:srgbClr val="0070C0"/>
                </a:solidFill>
                <a:cs typeface="Calibri"/>
              </a:rPr>
              <a:t>Government</a:t>
            </a:r>
          </a:p>
          <a:p>
            <a:r>
              <a:rPr lang="en-US" dirty="0">
                <a:solidFill>
                  <a:srgbClr val="0070C0"/>
                </a:solidFill>
                <a:cs typeface="Calibri"/>
              </a:rPr>
              <a:t>Social media</a:t>
            </a:r>
          </a:p>
          <a:p>
            <a:r>
              <a:rPr lang="en-US" dirty="0">
                <a:solidFill>
                  <a:srgbClr val="0070C0"/>
                </a:solidFill>
                <a:cs typeface="Calibri"/>
              </a:rPr>
              <a:t>Family</a:t>
            </a:r>
          </a:p>
          <a:p>
            <a:r>
              <a:rPr lang="en-US" dirty="0">
                <a:solidFill>
                  <a:srgbClr val="0070C0"/>
                </a:solidFill>
                <a:cs typeface="Calibri"/>
              </a:rPr>
              <a:t>Culture</a:t>
            </a:r>
          </a:p>
          <a:p>
            <a:r>
              <a:rPr lang="en-US" dirty="0">
                <a:solidFill>
                  <a:srgbClr val="0070C0"/>
                </a:solidFill>
                <a:cs typeface="Calibri"/>
              </a:rPr>
              <a:t>Community</a:t>
            </a:r>
          </a:p>
          <a:p>
            <a:r>
              <a:rPr lang="en-US" dirty="0">
                <a:solidFill>
                  <a:srgbClr val="0070C0"/>
                </a:solidFill>
                <a:cs typeface="Calibri"/>
              </a:rPr>
              <a:t>Religion</a:t>
            </a:r>
          </a:p>
          <a:p>
            <a:r>
              <a:rPr lang="en-US" dirty="0">
                <a:solidFill>
                  <a:srgbClr val="0070C0"/>
                </a:solidFill>
                <a:cs typeface="Calibri"/>
              </a:rPr>
              <a:t>Education</a:t>
            </a:r>
          </a:p>
        </p:txBody>
      </p:sp>
    </p:spTree>
    <p:extLst>
      <p:ext uri="{BB962C8B-B14F-4D97-AF65-F5344CB8AC3E}">
        <p14:creationId xmlns:p14="http://schemas.microsoft.com/office/powerpoint/2010/main" val="183756988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2F76EE47-73BD-2938-77D7-E2E21A2598D1}"/>
              </a:ext>
            </a:extLst>
          </p:cNvPr>
          <p:cNvSpPr>
            <a:spLocks noGrp="1"/>
          </p:cNvSpPr>
          <p:nvPr>
            <p:ph idx="1"/>
          </p:nvPr>
        </p:nvSpPr>
        <p:spPr>
          <a:xfrm>
            <a:off x="318865" y="1248784"/>
            <a:ext cx="4212009" cy="3833177"/>
          </a:xfrm>
        </p:spPr>
        <p:txBody>
          <a:bodyPr vert="horz" lIns="91440" tIns="45720" rIns="91440" bIns="45720" rtlCol="0" anchor="t">
            <a:normAutofit fontScale="85000" lnSpcReduction="20000"/>
          </a:bodyPr>
          <a:lstStyle/>
          <a:p>
            <a:r>
              <a:rPr lang="en-US" dirty="0">
                <a:ea typeface="+mn-lt"/>
                <a:cs typeface="+mn-lt"/>
              </a:rPr>
              <a:t>Beth </a:t>
            </a:r>
            <a:r>
              <a:rPr lang="en-US" dirty="0" err="1">
                <a:ea typeface="+mn-lt"/>
                <a:cs typeface="+mn-lt"/>
              </a:rPr>
              <a:t>sy'n</a:t>
            </a:r>
            <a:r>
              <a:rPr lang="en-US" dirty="0">
                <a:ea typeface="+mn-lt"/>
                <a:cs typeface="+mn-lt"/>
              </a:rPr>
              <a:t> </a:t>
            </a:r>
            <a:r>
              <a:rPr lang="en-US" dirty="0" err="1">
                <a:ea typeface="+mn-lt"/>
                <a:cs typeface="+mn-lt"/>
              </a:rPr>
              <a:t>bwysig</a:t>
            </a:r>
            <a:r>
              <a:rPr lang="en-US" dirty="0">
                <a:ea typeface="+mn-lt"/>
                <a:cs typeface="+mn-lt"/>
              </a:rPr>
              <a:t> </a:t>
            </a:r>
            <a:r>
              <a:rPr lang="en-US" dirty="0" err="1">
                <a:ea typeface="+mn-lt"/>
                <a:cs typeface="+mn-lt"/>
              </a:rPr>
              <a:t>i</a:t>
            </a:r>
            <a:r>
              <a:rPr lang="en-US" dirty="0">
                <a:ea typeface="+mn-lt"/>
                <a:cs typeface="+mn-lt"/>
              </a:rPr>
              <a:t> mi</a:t>
            </a:r>
            <a:endParaRPr lang="en-US" dirty="0"/>
          </a:p>
          <a:p>
            <a:r>
              <a:rPr lang="en-US" dirty="0">
                <a:ea typeface="+mn-lt"/>
                <a:cs typeface="+mn-lt"/>
              </a:rPr>
              <a:t>Lle </a:t>
            </a:r>
            <a:r>
              <a:rPr lang="en-US" dirty="0" err="1">
                <a:ea typeface="+mn-lt"/>
                <a:cs typeface="+mn-lt"/>
              </a:rPr>
              <a:t>cefais</a:t>
            </a:r>
            <a:r>
              <a:rPr lang="en-US" dirty="0">
                <a:ea typeface="+mn-lt"/>
                <a:cs typeface="+mn-lt"/>
              </a:rPr>
              <a:t> </a:t>
            </a:r>
            <a:r>
              <a:rPr lang="en-US" dirty="0" err="1">
                <a:ea typeface="+mn-lt"/>
                <a:cs typeface="+mn-lt"/>
              </a:rPr>
              <a:t>fy</a:t>
            </a:r>
            <a:r>
              <a:rPr lang="en-US" dirty="0">
                <a:ea typeface="+mn-lt"/>
                <a:cs typeface="+mn-lt"/>
              </a:rPr>
              <a:t> </a:t>
            </a:r>
            <a:r>
              <a:rPr lang="en-US" dirty="0" err="1">
                <a:ea typeface="+mn-lt"/>
                <a:cs typeface="+mn-lt"/>
              </a:rPr>
              <a:t>magu</a:t>
            </a:r>
            <a:endParaRPr lang="en-US" dirty="0" err="1"/>
          </a:p>
          <a:p>
            <a:r>
              <a:rPr lang="en-US" dirty="0" err="1">
                <a:ea typeface="+mn-lt"/>
                <a:cs typeface="+mn-lt"/>
              </a:rPr>
              <a:t>Crefydd</a:t>
            </a:r>
            <a:r>
              <a:rPr lang="en-US" dirty="0">
                <a:ea typeface="+mn-lt"/>
                <a:cs typeface="+mn-lt"/>
              </a:rPr>
              <a:t>/</a:t>
            </a:r>
            <a:r>
              <a:rPr lang="en-US" dirty="0" err="1">
                <a:ea typeface="+mn-lt"/>
                <a:cs typeface="+mn-lt"/>
              </a:rPr>
              <a:t>diwylliant</a:t>
            </a:r>
            <a:endParaRPr lang="en-US" dirty="0" err="1"/>
          </a:p>
          <a:p>
            <a:r>
              <a:rPr lang="en-US" dirty="0" err="1">
                <a:ea typeface="+mn-lt"/>
                <a:cs typeface="+mn-lt"/>
              </a:rPr>
              <a:t>Digwyddiadau</a:t>
            </a:r>
            <a:r>
              <a:rPr lang="en-US" dirty="0">
                <a:ea typeface="+mn-lt"/>
                <a:cs typeface="+mn-lt"/>
              </a:rPr>
              <a:t> </a:t>
            </a:r>
            <a:r>
              <a:rPr lang="en-US" dirty="0" err="1">
                <a:ea typeface="+mn-lt"/>
                <a:cs typeface="+mn-lt"/>
              </a:rPr>
              <a:t>bywyd</a:t>
            </a:r>
            <a:endParaRPr lang="en-US" dirty="0" err="1"/>
          </a:p>
          <a:p>
            <a:r>
              <a:rPr lang="en-US" dirty="0" err="1">
                <a:ea typeface="+mn-lt"/>
                <a:cs typeface="+mn-lt"/>
              </a:rPr>
              <a:t>Ysbrydoliaeth</a:t>
            </a:r>
            <a:r>
              <a:rPr lang="en-US" dirty="0">
                <a:ea typeface="+mn-lt"/>
                <a:cs typeface="+mn-lt"/>
              </a:rPr>
              <a:t> a </a:t>
            </a:r>
            <a:r>
              <a:rPr lang="en-US" dirty="0" err="1">
                <a:ea typeface="+mn-lt"/>
                <a:cs typeface="+mn-lt"/>
              </a:rPr>
              <a:t>dylanwadau</a:t>
            </a:r>
            <a:endParaRPr lang="en-US" dirty="0" err="1"/>
          </a:p>
          <a:p>
            <a:r>
              <a:rPr lang="en-US" dirty="0" err="1">
                <a:ea typeface="+mn-lt"/>
                <a:cs typeface="+mn-lt"/>
              </a:rPr>
              <a:t>Yr</a:t>
            </a:r>
            <a:r>
              <a:rPr lang="en-US" dirty="0">
                <a:ea typeface="+mn-lt"/>
                <a:cs typeface="+mn-lt"/>
              </a:rPr>
              <a:t> </a:t>
            </a:r>
            <a:r>
              <a:rPr lang="en-US" dirty="0" err="1">
                <a:ea typeface="+mn-lt"/>
                <a:cs typeface="+mn-lt"/>
              </a:rPr>
              <a:t>hyn</a:t>
            </a:r>
            <a:r>
              <a:rPr lang="en-US" dirty="0">
                <a:ea typeface="+mn-lt"/>
                <a:cs typeface="+mn-lt"/>
              </a:rPr>
              <a:t> </a:t>
            </a:r>
            <a:r>
              <a:rPr lang="en-US" dirty="0" err="1">
                <a:ea typeface="+mn-lt"/>
                <a:cs typeface="+mn-lt"/>
              </a:rPr>
              <a:t>rwy'n</a:t>
            </a:r>
            <a:r>
              <a:rPr lang="en-US" dirty="0">
                <a:ea typeface="+mn-lt"/>
                <a:cs typeface="+mn-lt"/>
              </a:rPr>
              <a:t> </a:t>
            </a:r>
            <a:r>
              <a:rPr lang="en-US" dirty="0" err="1">
                <a:ea typeface="+mn-lt"/>
                <a:cs typeface="+mn-lt"/>
              </a:rPr>
              <a:t>ei</a:t>
            </a:r>
            <a:r>
              <a:rPr lang="en-US" dirty="0">
                <a:ea typeface="+mn-lt"/>
                <a:cs typeface="+mn-lt"/>
              </a:rPr>
              <a:t> </a:t>
            </a:r>
            <a:r>
              <a:rPr lang="en-US" dirty="0" err="1">
                <a:ea typeface="+mn-lt"/>
                <a:cs typeface="+mn-lt"/>
              </a:rPr>
              <a:t>fwynhau</a:t>
            </a:r>
            <a:r>
              <a:rPr lang="en-US" dirty="0">
                <a:ea typeface="+mn-lt"/>
                <a:cs typeface="+mn-lt"/>
              </a:rPr>
              <a:t> - pam</a:t>
            </a:r>
            <a:endParaRPr lang="en-US" dirty="0"/>
          </a:p>
          <a:p>
            <a:r>
              <a:rPr lang="en-US" dirty="0" err="1">
                <a:ea typeface="+mn-lt"/>
                <a:cs typeface="+mn-lt"/>
              </a:rPr>
              <a:t>Yr</a:t>
            </a:r>
            <a:r>
              <a:rPr lang="en-US" dirty="0">
                <a:ea typeface="+mn-lt"/>
                <a:cs typeface="+mn-lt"/>
              </a:rPr>
              <a:t> </a:t>
            </a:r>
            <a:r>
              <a:rPr lang="en-US" dirty="0" err="1">
                <a:ea typeface="+mn-lt"/>
                <a:cs typeface="+mn-lt"/>
              </a:rPr>
              <a:t>hyn</a:t>
            </a:r>
            <a:r>
              <a:rPr lang="en-US" dirty="0">
                <a:ea typeface="+mn-lt"/>
                <a:cs typeface="+mn-lt"/>
              </a:rPr>
              <a:t> </a:t>
            </a:r>
            <a:r>
              <a:rPr lang="en-US" dirty="0" err="1">
                <a:ea typeface="+mn-lt"/>
                <a:cs typeface="+mn-lt"/>
              </a:rPr>
              <a:t>nad</a:t>
            </a:r>
            <a:r>
              <a:rPr lang="en-US" dirty="0">
                <a:ea typeface="+mn-lt"/>
                <a:cs typeface="+mn-lt"/>
              </a:rPr>
              <a:t> </a:t>
            </a:r>
            <a:r>
              <a:rPr lang="en-US" dirty="0" err="1">
                <a:ea typeface="+mn-lt"/>
                <a:cs typeface="+mn-lt"/>
              </a:rPr>
              <a:t>wyf</a:t>
            </a:r>
            <a:r>
              <a:rPr lang="en-US" dirty="0">
                <a:ea typeface="+mn-lt"/>
                <a:cs typeface="+mn-lt"/>
              </a:rPr>
              <a:t> </a:t>
            </a:r>
            <a:r>
              <a:rPr lang="en-US" dirty="0" err="1">
                <a:ea typeface="+mn-lt"/>
                <a:cs typeface="+mn-lt"/>
              </a:rPr>
              <a:t>yn</a:t>
            </a:r>
            <a:r>
              <a:rPr lang="en-US" dirty="0">
                <a:ea typeface="+mn-lt"/>
                <a:cs typeface="+mn-lt"/>
              </a:rPr>
              <a:t> </a:t>
            </a:r>
            <a:r>
              <a:rPr lang="en-US" dirty="0" err="1">
                <a:ea typeface="+mn-lt"/>
                <a:cs typeface="+mn-lt"/>
              </a:rPr>
              <a:t>ei</a:t>
            </a:r>
            <a:r>
              <a:rPr lang="en-US" dirty="0">
                <a:ea typeface="+mn-lt"/>
                <a:cs typeface="+mn-lt"/>
              </a:rPr>
              <a:t> </a:t>
            </a:r>
            <a:r>
              <a:rPr lang="en-US" dirty="0" err="1">
                <a:ea typeface="+mn-lt"/>
                <a:cs typeface="+mn-lt"/>
              </a:rPr>
              <a:t>fwynhau</a:t>
            </a:r>
            <a:r>
              <a:rPr lang="en-US" dirty="0">
                <a:ea typeface="+mn-lt"/>
                <a:cs typeface="+mn-lt"/>
              </a:rPr>
              <a:t> - pam</a:t>
            </a:r>
            <a:endParaRPr lang="en-US" dirty="0"/>
          </a:p>
          <a:p>
            <a:r>
              <a:rPr lang="en-US" err="1">
                <a:ea typeface="+mn-lt"/>
                <a:cs typeface="+mn-lt"/>
              </a:rPr>
              <a:t>Pobl</a:t>
            </a:r>
            <a:r>
              <a:rPr lang="en-US">
                <a:ea typeface="+mn-lt"/>
                <a:cs typeface="+mn-lt"/>
              </a:rPr>
              <a:t> </a:t>
            </a:r>
            <a:r>
              <a:rPr lang="en-US" err="1">
                <a:ea typeface="+mn-lt"/>
                <a:cs typeface="+mn-lt"/>
              </a:rPr>
              <a:t>ddylanwadol</a:t>
            </a:r>
            <a:r>
              <a:rPr lang="en-US">
                <a:ea typeface="+mn-lt"/>
                <a:cs typeface="+mn-lt"/>
              </a:rPr>
              <a:t> </a:t>
            </a:r>
            <a:r>
              <a:rPr lang="en-US" err="1">
                <a:ea typeface="+mn-lt"/>
                <a:cs typeface="+mn-lt"/>
              </a:rPr>
              <a:t>yn</a:t>
            </a:r>
            <a:r>
              <a:rPr lang="en-US">
                <a:ea typeface="+mn-lt"/>
                <a:cs typeface="+mn-lt"/>
              </a:rPr>
              <a:t> </a:t>
            </a:r>
            <a:r>
              <a:rPr lang="en-US" err="1">
                <a:ea typeface="+mn-lt"/>
                <a:cs typeface="+mn-lt"/>
              </a:rPr>
              <a:t>fy</a:t>
            </a:r>
            <a:r>
              <a:rPr lang="en-US">
                <a:ea typeface="+mn-lt"/>
                <a:cs typeface="+mn-lt"/>
              </a:rPr>
              <a:t> </a:t>
            </a:r>
            <a:r>
              <a:rPr lang="en-US" err="1">
                <a:ea typeface="+mn-lt"/>
                <a:cs typeface="+mn-lt"/>
              </a:rPr>
              <a:t>mywyd</a:t>
            </a:r>
            <a:endParaRPr lang="en-US" err="1"/>
          </a:p>
        </p:txBody>
      </p:sp>
      <p:sp>
        <p:nvSpPr>
          <p:cNvPr id="8" name="Content Placeholder 5">
            <a:extLst>
              <a:ext uri="{FF2B5EF4-FFF2-40B4-BE49-F238E27FC236}">
                <a16:creationId xmlns:a16="http://schemas.microsoft.com/office/drawing/2014/main" id="{D9033D07-8F77-BADD-11FC-D7E4561FDB38}"/>
              </a:ext>
            </a:extLst>
          </p:cNvPr>
          <p:cNvSpPr txBox="1">
            <a:spLocks/>
          </p:cNvSpPr>
          <p:nvPr/>
        </p:nvSpPr>
        <p:spPr>
          <a:xfrm>
            <a:off x="4573246" y="1251633"/>
            <a:ext cx="4212009" cy="3640897"/>
          </a:xfrm>
          <a:prstGeom prst="rect">
            <a:avLst/>
          </a:prstGeom>
        </p:spPr>
        <p:txBody>
          <a:bodyPr vert="horz" lIns="91440" tIns="45720" rIns="91440" bIns="45720" rtlCol="0" anchor="t">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solidFill>
                  <a:srgbClr val="0070C0"/>
                </a:solidFill>
                <a:cs typeface="Calibri"/>
              </a:rPr>
              <a:t>What is important to me</a:t>
            </a:r>
          </a:p>
          <a:p>
            <a:r>
              <a:rPr lang="en-US" dirty="0">
                <a:solidFill>
                  <a:srgbClr val="0070C0"/>
                </a:solidFill>
                <a:cs typeface="Calibri"/>
              </a:rPr>
              <a:t>Where I grew up</a:t>
            </a:r>
          </a:p>
          <a:p>
            <a:r>
              <a:rPr lang="en-US" dirty="0">
                <a:solidFill>
                  <a:srgbClr val="0070C0"/>
                </a:solidFill>
                <a:cs typeface="Calibri"/>
              </a:rPr>
              <a:t>Religion/culture</a:t>
            </a:r>
          </a:p>
          <a:p>
            <a:r>
              <a:rPr lang="en-US" dirty="0">
                <a:solidFill>
                  <a:srgbClr val="0070C0"/>
                </a:solidFill>
                <a:cs typeface="Calibri"/>
              </a:rPr>
              <a:t>Life events</a:t>
            </a:r>
          </a:p>
          <a:p>
            <a:r>
              <a:rPr lang="en-US" dirty="0">
                <a:solidFill>
                  <a:srgbClr val="0070C0"/>
                </a:solidFill>
                <a:cs typeface="Calibri"/>
              </a:rPr>
              <a:t>Inspirations and influences</a:t>
            </a:r>
          </a:p>
          <a:p>
            <a:r>
              <a:rPr lang="en-US" dirty="0">
                <a:solidFill>
                  <a:srgbClr val="0070C0"/>
                </a:solidFill>
                <a:cs typeface="Calibri"/>
              </a:rPr>
              <a:t>What I enjoy – why</a:t>
            </a:r>
          </a:p>
          <a:p>
            <a:r>
              <a:rPr lang="en-US" dirty="0">
                <a:solidFill>
                  <a:srgbClr val="0070C0"/>
                </a:solidFill>
                <a:cs typeface="Calibri"/>
              </a:rPr>
              <a:t>What I don't enjoy – why</a:t>
            </a:r>
          </a:p>
          <a:p>
            <a:r>
              <a:rPr lang="en-US" dirty="0">
                <a:solidFill>
                  <a:srgbClr val="0070C0"/>
                </a:solidFill>
                <a:cs typeface="Calibri"/>
              </a:rPr>
              <a:t>Influential People in my life</a:t>
            </a:r>
          </a:p>
        </p:txBody>
      </p:sp>
    </p:spTree>
    <p:extLst>
      <p:ext uri="{BB962C8B-B14F-4D97-AF65-F5344CB8AC3E}">
        <p14:creationId xmlns:p14="http://schemas.microsoft.com/office/powerpoint/2010/main" val="10895648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diagram of steps to decenter yourself&#10;&#10;Description automatically generated">
            <a:extLst>
              <a:ext uri="{FF2B5EF4-FFF2-40B4-BE49-F238E27FC236}">
                <a16:creationId xmlns:a16="http://schemas.microsoft.com/office/drawing/2014/main" id="{6C02B9BD-26F1-DB5E-D66C-02B20A59EA39}"/>
              </a:ext>
            </a:extLst>
          </p:cNvPr>
          <p:cNvPicPr>
            <a:picLocks noGrp="1" noChangeAspect="1"/>
          </p:cNvPicPr>
          <p:nvPr>
            <p:ph idx="1"/>
          </p:nvPr>
        </p:nvPicPr>
        <p:blipFill>
          <a:blip r:embed="rId3"/>
          <a:stretch>
            <a:fillRect/>
          </a:stretch>
        </p:blipFill>
        <p:spPr>
          <a:xfrm>
            <a:off x="1362589" y="46018"/>
            <a:ext cx="6245200" cy="6245200"/>
          </a:xfrm>
        </p:spPr>
      </p:pic>
      <p:sp>
        <p:nvSpPr>
          <p:cNvPr id="2" name="TextBox 1">
            <a:extLst>
              <a:ext uri="{FF2B5EF4-FFF2-40B4-BE49-F238E27FC236}">
                <a16:creationId xmlns:a16="http://schemas.microsoft.com/office/drawing/2014/main" id="{CEE66CC4-9E68-96E9-1E79-A0074BAF6283}"/>
              </a:ext>
            </a:extLst>
          </p:cNvPr>
          <p:cNvSpPr txBox="1"/>
          <p:nvPr/>
        </p:nvSpPr>
        <p:spPr>
          <a:xfrm>
            <a:off x="3211973" y="5671595"/>
            <a:ext cx="2966012" cy="369332"/>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Calibri"/>
              </a:rPr>
              <a:t>Source: Chan (2023) [image]</a:t>
            </a:r>
            <a:endParaRPr lang="en-US" dirty="0"/>
          </a:p>
        </p:txBody>
      </p:sp>
    </p:spTree>
    <p:extLst>
      <p:ext uri="{BB962C8B-B14F-4D97-AF65-F5344CB8AC3E}">
        <p14:creationId xmlns:p14="http://schemas.microsoft.com/office/powerpoint/2010/main" val="192819788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004243-C31F-C39C-2BDF-AE3323B595A8}"/>
              </a:ext>
            </a:extLst>
          </p:cNvPr>
          <p:cNvSpPr>
            <a:spLocks noGrp="1"/>
          </p:cNvSpPr>
          <p:nvPr>
            <p:ph type="title"/>
          </p:nvPr>
        </p:nvSpPr>
        <p:spPr/>
        <p:txBody>
          <a:bodyPr/>
          <a:lstStyle/>
          <a:p>
            <a:r>
              <a:rPr lang="en-US" err="1">
                <a:ea typeface="+mj-lt"/>
                <a:cs typeface="+mj-lt"/>
              </a:rPr>
              <a:t>Cyfeiriadau</a:t>
            </a:r>
            <a:r>
              <a:rPr lang="en-US" dirty="0">
                <a:ea typeface="+mj-lt"/>
                <a:cs typeface="+mj-lt"/>
              </a:rPr>
              <a:t>            </a:t>
            </a:r>
            <a:r>
              <a:rPr lang="en-US" dirty="0">
                <a:solidFill>
                  <a:srgbClr val="0070C0"/>
                </a:solidFill>
                <a:cs typeface="Calibri Light"/>
              </a:rPr>
              <a:t>References</a:t>
            </a:r>
            <a:endParaRPr lang="en-US">
              <a:solidFill>
                <a:srgbClr val="0070C0"/>
              </a:solidFill>
              <a:cs typeface="Calibri Light"/>
            </a:endParaRPr>
          </a:p>
        </p:txBody>
      </p:sp>
      <p:sp>
        <p:nvSpPr>
          <p:cNvPr id="3" name="Content Placeholder 2">
            <a:extLst>
              <a:ext uri="{FF2B5EF4-FFF2-40B4-BE49-F238E27FC236}">
                <a16:creationId xmlns:a16="http://schemas.microsoft.com/office/drawing/2014/main" id="{6FD0D12A-4DF0-52D1-52A0-76AF50D95784}"/>
              </a:ext>
            </a:extLst>
          </p:cNvPr>
          <p:cNvSpPr>
            <a:spLocks noGrp="1"/>
          </p:cNvSpPr>
          <p:nvPr>
            <p:ph sz="half" idx="1"/>
          </p:nvPr>
        </p:nvSpPr>
        <p:spPr>
          <a:xfrm>
            <a:off x="64385" y="1825625"/>
            <a:ext cx="9003414" cy="3809862"/>
          </a:xfrm>
        </p:spPr>
        <p:txBody>
          <a:bodyPr vert="horz" lIns="91440" tIns="45720" rIns="91440" bIns="45720" rtlCol="0" anchor="t">
            <a:normAutofit fontScale="62500" lnSpcReduction="20000"/>
          </a:bodyPr>
          <a:lstStyle/>
          <a:p>
            <a:endParaRPr lang="en-US">
              <a:cs typeface="Calibri"/>
            </a:endParaRPr>
          </a:p>
          <a:p>
            <a:r>
              <a:rPr lang="en-US" dirty="0">
                <a:ea typeface="+mn-lt"/>
                <a:cs typeface="+mn-lt"/>
              </a:rPr>
              <a:t>Bernstein, A. et al. (2015) ‘Decentering and Related Constructs: A Critical Review and Metacognitive Processes Model’, Perspectives on psychological science, 10(5), pp. 599–617. Available at: </a:t>
            </a:r>
            <a:r>
              <a:rPr lang="en-US" dirty="0">
                <a:ea typeface="+mn-lt"/>
                <a:cs typeface="+mn-lt"/>
                <a:hlinkClick r:id="rId2"/>
              </a:rPr>
              <a:t>https://doi.org/10.1177/1745691615594577</a:t>
            </a:r>
            <a:r>
              <a:rPr lang="en-US" dirty="0">
                <a:ea typeface="+mn-lt"/>
                <a:cs typeface="+mn-lt"/>
              </a:rPr>
              <a:t>.</a:t>
            </a:r>
            <a:endParaRPr lang="en-US" dirty="0"/>
          </a:p>
          <a:p>
            <a:r>
              <a:rPr lang="en-US" dirty="0">
                <a:cs typeface="Calibri"/>
              </a:rPr>
              <a:t>Bettinger, J. (2015) </a:t>
            </a:r>
            <a:r>
              <a:rPr lang="en-US" dirty="0">
                <a:ea typeface="+mn-lt"/>
                <a:cs typeface="+mn-lt"/>
              </a:rPr>
              <a:t>5 Tips on Successfully Dealing with Perspectives. [Image} Linked in. (Accessed: 5th September 2023).</a:t>
            </a:r>
            <a:endParaRPr lang="en-US" dirty="0">
              <a:cs typeface="Calibri"/>
            </a:endParaRPr>
          </a:p>
          <a:p>
            <a:r>
              <a:rPr lang="en-US" dirty="0">
                <a:cs typeface="Calibri"/>
              </a:rPr>
              <a:t>Chan, A. (2023) 6 steps to decenter yourself. [image] </a:t>
            </a:r>
            <a:r>
              <a:rPr lang="en-US" dirty="0">
                <a:ea typeface="+mn-lt"/>
                <a:cs typeface="+mn-lt"/>
              </a:rPr>
              <a:t>Linked in. (Accessed: 5th September 2023). </a:t>
            </a:r>
            <a:endParaRPr lang="en-US">
              <a:ea typeface="+mn-lt"/>
              <a:cs typeface="+mn-lt"/>
            </a:endParaRPr>
          </a:p>
          <a:p>
            <a:r>
              <a:rPr lang="en-US" dirty="0">
                <a:ea typeface="+mn-lt"/>
                <a:cs typeface="+mn-lt"/>
              </a:rPr>
              <a:t> Duncan, N.S. et al. (2021) ‘The measurement and benefit of decentering for coping self-efficacy, flexibility, and ways of coping with interpersonal stress’, Personality and individual differences, 179, p. 110932–. Available at: </a:t>
            </a:r>
            <a:r>
              <a:rPr lang="en-US" dirty="0">
                <a:ea typeface="+mn-lt"/>
                <a:cs typeface="+mn-lt"/>
                <a:hlinkClick r:id="rId3"/>
              </a:rPr>
              <a:t>https://doi.org/10.1016/j.paid.2021.110932</a:t>
            </a:r>
            <a:r>
              <a:rPr lang="en-US" dirty="0">
                <a:ea typeface="+mn-lt"/>
                <a:cs typeface="+mn-lt"/>
              </a:rPr>
              <a:t>.</a:t>
            </a:r>
            <a:endParaRPr lang="en-US" dirty="0"/>
          </a:p>
          <a:p>
            <a:r>
              <a:rPr lang="en-US" dirty="0">
                <a:ea typeface="+mn-lt"/>
                <a:cs typeface="+mn-lt"/>
              </a:rPr>
              <a:t> Lombard, F. et al. (2020) ‘Balancing Emotion and Reason to Develop Critical Thinking About Popularized Neurosciences’, Science &amp; education, 29(5), pp. 1139–1176. Available at: </a:t>
            </a:r>
            <a:r>
              <a:rPr lang="en-US" dirty="0">
                <a:ea typeface="+mn-lt"/>
                <a:cs typeface="+mn-lt"/>
                <a:hlinkClick r:id="rId4"/>
              </a:rPr>
              <a:t>https://doi.org/10.1007/s11191-020-00154-2</a:t>
            </a:r>
            <a:r>
              <a:rPr lang="en-US" dirty="0">
                <a:ea typeface="+mn-lt"/>
                <a:cs typeface="+mn-lt"/>
              </a:rPr>
              <a:t>.</a:t>
            </a:r>
            <a:endParaRPr lang="en-US" dirty="0"/>
          </a:p>
          <a:p>
            <a:endParaRPr lang="en-US" dirty="0">
              <a:ea typeface="Calibri"/>
              <a:cs typeface="Calibri"/>
            </a:endParaRPr>
          </a:p>
          <a:p>
            <a:endParaRPr lang="en-US" dirty="0">
              <a:ea typeface="Calibri"/>
              <a:cs typeface="Calibri"/>
            </a:endParaRPr>
          </a:p>
        </p:txBody>
      </p:sp>
    </p:spTree>
    <p:extLst>
      <p:ext uri="{BB962C8B-B14F-4D97-AF65-F5344CB8AC3E}">
        <p14:creationId xmlns:p14="http://schemas.microsoft.com/office/powerpoint/2010/main" val="4073349464"/>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Accessib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Accessib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Accessib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1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2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3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4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5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6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7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8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Place full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D862BDF3570DE48A9CDDA6A02DFE1E3" ma:contentTypeVersion="6" ma:contentTypeDescription="Create a new document." ma:contentTypeScope="" ma:versionID="b24e489b4326b549a4beacb37143a9ea">
  <xsd:schema xmlns:xsd="http://www.w3.org/2001/XMLSchema" xmlns:xs="http://www.w3.org/2001/XMLSchema" xmlns:p="http://schemas.microsoft.com/office/2006/metadata/properties" xmlns:ns2="e8c94661-3631-4cb0-a485-b0264ff49df2" xmlns:ns3="bc5a8875-9481-4335-8833-11691f7858c0" targetNamespace="http://schemas.microsoft.com/office/2006/metadata/properties" ma:root="true" ma:fieldsID="b3c7219c647c31bc48ad749c65b8b887" ns2:_="" ns3:_="">
    <xsd:import namespace="e8c94661-3631-4cb0-a485-b0264ff49df2"/>
    <xsd:import namespace="bc5a8875-9481-4335-8833-11691f7858c0"/>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3:SharedWithUsers" minOccurs="0"/>
                <xsd:element ref="ns3:SharedWithDetail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8c94661-3631-4cb0-a485-b0264ff49df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3"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bc5a8875-9481-4335-8833-11691f7858c0"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41C24935-55D7-49AD-B2F4-DFBB7515E6C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8c94661-3631-4cb0-a485-b0264ff49df2"/>
    <ds:schemaRef ds:uri="bc5a8875-9481-4335-8833-11691f7858c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E4646A1-E890-4E3E-9BC5-65EDF31F9BF0}">
  <ds:schemaRefs>
    <ds:schemaRef ds:uri="http://schemas.microsoft.com/sharepoint/v3/contenttype/forms"/>
  </ds:schemaRefs>
</ds:datastoreItem>
</file>

<file path=customXml/itemProps3.xml><?xml version="1.0" encoding="utf-8"?>
<ds:datastoreItem xmlns:ds="http://schemas.openxmlformats.org/officeDocument/2006/customXml" ds:itemID="{CFAE0D9B-2435-4604-9498-0179A97D3167}">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Office Theme</Template>
  <TotalTime>0</TotalTime>
  <Words>1360</Words>
  <Application>Microsoft Office PowerPoint</Application>
  <PresentationFormat>On-screen Show (4:3)</PresentationFormat>
  <Paragraphs>205</Paragraphs>
  <Slides>17</Slides>
  <Notes>11</Notes>
  <HiddenSlides>0</HiddenSlides>
  <MMClips>0</MMClips>
  <ScaleCrop>false</ScaleCrop>
  <HeadingPairs>
    <vt:vector size="6" baseType="variant">
      <vt:variant>
        <vt:lpstr>Fonts Used</vt:lpstr>
      </vt:variant>
      <vt:variant>
        <vt:i4>9</vt:i4>
      </vt:variant>
      <vt:variant>
        <vt:lpstr>Theme</vt:lpstr>
      </vt:variant>
      <vt:variant>
        <vt:i4>19</vt:i4>
      </vt:variant>
      <vt:variant>
        <vt:lpstr>Slide Titles</vt:lpstr>
      </vt:variant>
      <vt:variant>
        <vt:i4>17</vt:i4>
      </vt:variant>
    </vt:vector>
  </HeadingPairs>
  <TitlesOfParts>
    <vt:vector size="45" baseType="lpstr">
      <vt:lpstr>Myriad Pro</vt:lpstr>
      <vt:lpstr>Symbol,Sans-Serif</vt:lpstr>
      <vt:lpstr>Arial</vt:lpstr>
      <vt:lpstr>Calibri</vt:lpstr>
      <vt:lpstr>Calibri Light</vt:lpstr>
      <vt:lpstr>Lucida Sans</vt:lpstr>
      <vt:lpstr>Segoe UI</vt:lpstr>
      <vt:lpstr>Symbol</vt:lpstr>
      <vt:lpstr>Times</vt:lpstr>
      <vt:lpstr>Holding PAge</vt:lpstr>
      <vt:lpstr>Title Slide 1</vt:lpstr>
      <vt:lpstr>Title Slide 2</vt:lpstr>
      <vt:lpstr>Title Slide 3</vt:lpstr>
      <vt:lpstr>Title Slide 4</vt:lpstr>
      <vt:lpstr>Sub Title 1</vt:lpstr>
      <vt:lpstr>Accessible 1</vt:lpstr>
      <vt:lpstr>Accessible 2</vt:lpstr>
      <vt:lpstr>Accessible 3</vt:lpstr>
      <vt:lpstr>Accessible 4</vt:lpstr>
      <vt:lpstr>1_Sub Title 3</vt:lpstr>
      <vt:lpstr>2_Sub Title 3</vt:lpstr>
      <vt:lpstr>3_Sub Title 3</vt:lpstr>
      <vt:lpstr>4_Sub Title 3</vt:lpstr>
      <vt:lpstr>5_Sub Title 3</vt:lpstr>
      <vt:lpstr>6_Sub Title 3</vt:lpstr>
      <vt:lpstr>7_Sub Title 3</vt:lpstr>
      <vt:lpstr>8_Sub Title 3</vt:lpstr>
      <vt:lpstr>Place full Image in Background</vt:lpstr>
      <vt:lpstr>PowerPoint Presentation</vt:lpstr>
      <vt:lpstr>ECCP7001C Myfyrdodau Beirniadol o Arfer Academaidd a Phroffesiynol  Darlith 1   ECCP7001 Critical Reflections of Academic and Professional Practice Lecture 1     </vt:lpstr>
      <vt:lpstr>     Amcanion           </vt:lpstr>
      <vt:lpstr>Aims</vt:lpstr>
      <vt:lpstr>PowerPoint Presentation</vt:lpstr>
      <vt:lpstr>Aseiniad   Assessment</vt:lpstr>
      <vt:lpstr>Submission Dates</vt:lpstr>
      <vt:lpstr>PowerPoint Presentation</vt:lpstr>
      <vt:lpstr>PowerPoint Presentation</vt:lpstr>
      <vt:lpstr>Safbwynt               Perspective</vt:lpstr>
      <vt:lpstr>Empathi Gwybyddol   Cognitive Empathy</vt:lpstr>
      <vt:lpstr>Di-ganoli            Decentering</vt:lpstr>
      <vt:lpstr>Pwy ydw i a sut ges i yma? Who am I and how did I get here?</vt:lpstr>
      <vt:lpstr>Dylanwadau       Influences</vt:lpstr>
      <vt:lpstr>PowerPoint Presentation</vt:lpstr>
      <vt:lpstr>PowerPoint Presentation</vt:lpstr>
      <vt:lpstr>Cyfeiriadau            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Natalie MacDonald</cp:lastModifiedBy>
  <cp:revision>495</cp:revision>
  <dcterms:created xsi:type="dcterms:W3CDTF">2021-03-10T12:10:47Z</dcterms:created>
  <dcterms:modified xsi:type="dcterms:W3CDTF">2024-10-05T06:09:51Z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0x0101002D862BDF3570DE48A9CDDA6A02DFE1E3</vt:lpwstr>
  </property>
</Properties>
</file>