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D2595-DAE3-41DA-9880-6405763EB7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949D43-D95E-45B7-8149-F48A9657BB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CFB30B-B81D-47EB-B81D-F286316A9A8C}"/>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5" name="Footer Placeholder 4">
            <a:extLst>
              <a:ext uri="{FF2B5EF4-FFF2-40B4-BE49-F238E27FC236}">
                <a16:creationId xmlns:a16="http://schemas.microsoft.com/office/drawing/2014/main" id="{6711DA15-C61B-4BB9-B464-AAC776B089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02904-862E-4EA3-A94F-FFC77DEEF0A9}"/>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2824899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08FAE-E1B9-46CE-85E6-25FCB2068B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E93933-44A7-4426-B262-4CD202324B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E3A05F-E04F-4DA7-80B2-C287B49B1028}"/>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5" name="Footer Placeholder 4">
            <a:extLst>
              <a:ext uri="{FF2B5EF4-FFF2-40B4-BE49-F238E27FC236}">
                <a16:creationId xmlns:a16="http://schemas.microsoft.com/office/drawing/2014/main" id="{4ACE6967-AB98-457F-B548-421E297A7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88E364-469B-4F1F-A800-BE060BE3797D}"/>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3920738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B129E-836A-4D38-BAB1-11FCF6E416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CE5416-6B69-4C40-92EF-07F18E6986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C5AAC1-F4EA-42CF-8089-61C81160E7B4}"/>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5" name="Footer Placeholder 4">
            <a:extLst>
              <a:ext uri="{FF2B5EF4-FFF2-40B4-BE49-F238E27FC236}">
                <a16:creationId xmlns:a16="http://schemas.microsoft.com/office/drawing/2014/main" id="{B66A7C1A-CE05-46C0-BFD9-701A3745DC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FDAAEA-47F8-4022-B632-E6FD9E86112B}"/>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2175441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8C3F0-4947-4ADA-8785-0FEBE8B3EC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BAA1C4-14C1-4671-9132-95F5967532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F4465B-F3BD-41D1-AAA4-EB539A5BF9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403EBC-553C-4052-85A7-24B6E5F0F99D}"/>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6" name="Footer Placeholder 5">
            <a:extLst>
              <a:ext uri="{FF2B5EF4-FFF2-40B4-BE49-F238E27FC236}">
                <a16:creationId xmlns:a16="http://schemas.microsoft.com/office/drawing/2014/main" id="{55151D9E-C0C5-4C46-B816-9AF4D65B0E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A33FA6-D82A-4A3D-B867-9F18F65BA9E3}"/>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1404002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3ACB1-50B0-4D6E-B070-C963C22752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ECF759-96CC-4957-BFAC-2DAAEE9E74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CDCAA4-A31E-4FC7-86C6-9266B947FF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C80B59-AEAD-478A-B41E-661E8119D8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D1C802-8E35-4671-8B83-34DAA58F59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46B9C8-28AE-43D9-BE8E-DAE7340BE4FB}"/>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8" name="Footer Placeholder 7">
            <a:extLst>
              <a:ext uri="{FF2B5EF4-FFF2-40B4-BE49-F238E27FC236}">
                <a16:creationId xmlns:a16="http://schemas.microsoft.com/office/drawing/2014/main" id="{D5235752-CA37-4367-A0FC-B6D8CA4C96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63D8DF-9D97-49F6-9828-80E8E402A876}"/>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3227196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D9EDD-B9A7-4D17-A91B-3805399804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910420-CAEC-4C2F-9448-3EFBAE60FD01}"/>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4" name="Footer Placeholder 3">
            <a:extLst>
              <a:ext uri="{FF2B5EF4-FFF2-40B4-BE49-F238E27FC236}">
                <a16:creationId xmlns:a16="http://schemas.microsoft.com/office/drawing/2014/main" id="{9A3E842F-3DE7-4D58-8381-D4BA770846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3565D9-5716-42BF-BE61-912357919025}"/>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1886401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6F8B2A-FF10-49F1-A309-5E4DB61DC23A}"/>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3" name="Footer Placeholder 2">
            <a:extLst>
              <a:ext uri="{FF2B5EF4-FFF2-40B4-BE49-F238E27FC236}">
                <a16:creationId xmlns:a16="http://schemas.microsoft.com/office/drawing/2014/main" id="{73529847-F612-4DE1-A494-A42DD045BB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43E823-6CCC-45BC-B3E2-D1A92212D9B7}"/>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3087234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185BD-F845-4FFB-A7CF-376000779F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4EE38C-BF94-4DD3-921C-1A973D2273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DD2D72-5D68-4922-B39E-F34E999ED3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8435AA-A10D-43C9-9FC8-F5BF56E8CC84}"/>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6" name="Footer Placeholder 5">
            <a:extLst>
              <a:ext uri="{FF2B5EF4-FFF2-40B4-BE49-F238E27FC236}">
                <a16:creationId xmlns:a16="http://schemas.microsoft.com/office/drawing/2014/main" id="{E63ACA52-FB2B-492C-8BCB-18E194BB58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A37562-8949-4602-AB05-199F98008C9F}"/>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1294078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1A88-2A22-4612-984D-F4D160BD69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1257D4-E39E-4EEF-916C-8AE3D7F592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55BEE9-A9E0-4EBF-BA6B-0425342894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020146-9770-49B2-9E28-C6242C28E2FA}"/>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6" name="Footer Placeholder 5">
            <a:extLst>
              <a:ext uri="{FF2B5EF4-FFF2-40B4-BE49-F238E27FC236}">
                <a16:creationId xmlns:a16="http://schemas.microsoft.com/office/drawing/2014/main" id="{429C7D96-B4F2-45B2-A796-A2B44F2CB4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0572F1-DE3A-498E-A011-BC5922AED6B7}"/>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36142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EC8AF-5903-4FC3-A725-CAA3532C4D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55FD8-EBE0-4461-ADEE-677F2FEDF0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5E3855-6AA7-4EAE-A20C-5F86D385B5B9}"/>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5" name="Footer Placeholder 4">
            <a:extLst>
              <a:ext uri="{FF2B5EF4-FFF2-40B4-BE49-F238E27FC236}">
                <a16:creationId xmlns:a16="http://schemas.microsoft.com/office/drawing/2014/main" id="{E35C001D-B704-439E-B1C4-D1752183E6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CC7C61-33C6-4C99-9D7A-4D74BCA0047C}"/>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2048287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35E052-382C-4464-AA45-53C10A356B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BE4B02-19C1-4826-A3BF-8C50AAF414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53577A-AE3D-4EAD-A709-BF18FBDAF7AE}"/>
              </a:ext>
            </a:extLst>
          </p:cNvPr>
          <p:cNvSpPr>
            <a:spLocks noGrp="1"/>
          </p:cNvSpPr>
          <p:nvPr>
            <p:ph type="dt" sz="half" idx="10"/>
          </p:nvPr>
        </p:nvSpPr>
        <p:spPr/>
        <p:txBody>
          <a:bodyPr/>
          <a:lstStyle/>
          <a:p>
            <a:fld id="{2CCEEA90-D821-44C6-A451-C6E102F7BC41}" type="datetimeFigureOut">
              <a:rPr lang="en-GB" smtClean="0"/>
              <a:t>02/03/2021</a:t>
            </a:fld>
            <a:endParaRPr lang="en-GB"/>
          </a:p>
        </p:txBody>
      </p:sp>
      <p:sp>
        <p:nvSpPr>
          <p:cNvPr id="5" name="Footer Placeholder 4">
            <a:extLst>
              <a:ext uri="{FF2B5EF4-FFF2-40B4-BE49-F238E27FC236}">
                <a16:creationId xmlns:a16="http://schemas.microsoft.com/office/drawing/2014/main" id="{54AF3819-DBC4-4E50-91FB-63707EEB1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9002ED-BAB6-4A82-B66E-CA0364DD02AB}"/>
              </a:ext>
            </a:extLst>
          </p:cNvPr>
          <p:cNvSpPr>
            <a:spLocks noGrp="1"/>
          </p:cNvSpPr>
          <p:nvPr>
            <p:ph type="sldNum" sz="quarter" idx="12"/>
          </p:nvPr>
        </p:nvSpPr>
        <p:spPr/>
        <p:txBody>
          <a:bodyPr/>
          <a:lstStyle/>
          <a:p>
            <a:fld id="{E4CA68D2-A90E-4425-B986-3E1A5DC67C6A}" type="slidenum">
              <a:rPr lang="en-GB" smtClean="0"/>
              <a:t>‹#›</a:t>
            </a:fld>
            <a:endParaRPr lang="en-GB"/>
          </a:p>
        </p:txBody>
      </p:sp>
    </p:spTree>
    <p:extLst>
      <p:ext uri="{BB962C8B-B14F-4D97-AF65-F5344CB8AC3E}">
        <p14:creationId xmlns:p14="http://schemas.microsoft.com/office/powerpoint/2010/main" val="306176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94DA30-9FC3-4718-80A1-B0D5C805E0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EB258D-70CC-4695-9604-AE3F6D7570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0E36A-BA68-4D8E-A5D8-EEA9CABAC4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CEEA90-D821-44C6-A451-C6E102F7BC41}" type="datetimeFigureOut">
              <a:rPr lang="en-GB" smtClean="0"/>
              <a:t>02/03/2021</a:t>
            </a:fld>
            <a:endParaRPr lang="en-GB"/>
          </a:p>
        </p:txBody>
      </p:sp>
      <p:sp>
        <p:nvSpPr>
          <p:cNvPr id="5" name="Footer Placeholder 4">
            <a:extLst>
              <a:ext uri="{FF2B5EF4-FFF2-40B4-BE49-F238E27FC236}">
                <a16:creationId xmlns:a16="http://schemas.microsoft.com/office/drawing/2014/main" id="{A58D706C-92B7-4B3D-95A0-41E03D23A9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E61AD7-2325-43AD-853F-B9051D8E9C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CA68D2-A90E-4425-B986-3E1A5DC67C6A}" type="slidenum">
              <a:rPr lang="en-GB" smtClean="0"/>
              <a:t>‹#›</a:t>
            </a:fld>
            <a:endParaRPr lang="en-GB"/>
          </a:p>
        </p:txBody>
      </p:sp>
    </p:spTree>
    <p:extLst>
      <p:ext uri="{BB962C8B-B14F-4D97-AF65-F5344CB8AC3E}">
        <p14:creationId xmlns:p14="http://schemas.microsoft.com/office/powerpoint/2010/main" val="4674805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6A5A8A-2292-4665-88F4-C32D9FA83E65}"/>
              </a:ext>
            </a:extLst>
          </p:cNvPr>
          <p:cNvSpPr>
            <a:spLocks noGrp="1"/>
          </p:cNvSpPr>
          <p:nvPr>
            <p:ph type="ctrTitle"/>
          </p:nvPr>
        </p:nvSpPr>
        <p:spPr>
          <a:xfrm>
            <a:off x="795338" y="1566473"/>
            <a:ext cx="10601325" cy="2166723"/>
          </a:xfrm>
        </p:spPr>
        <p:txBody>
          <a:bodyPr>
            <a:normAutofit/>
          </a:bodyPr>
          <a:lstStyle/>
          <a:p>
            <a:r>
              <a:rPr lang="en-GB" sz="6600" dirty="0"/>
              <a:t>Contract Law Tutorial</a:t>
            </a:r>
          </a:p>
        </p:txBody>
      </p:sp>
      <p:sp>
        <p:nvSpPr>
          <p:cNvPr id="3" name="Subtitle 2">
            <a:extLst>
              <a:ext uri="{FF2B5EF4-FFF2-40B4-BE49-F238E27FC236}">
                <a16:creationId xmlns:a16="http://schemas.microsoft.com/office/drawing/2014/main" id="{C3E86A9E-C1DE-4F6D-8166-C18C70EF9FFD}"/>
              </a:ext>
            </a:extLst>
          </p:cNvPr>
          <p:cNvSpPr>
            <a:spLocks noGrp="1"/>
          </p:cNvSpPr>
          <p:nvPr>
            <p:ph type="subTitle" idx="1"/>
          </p:nvPr>
        </p:nvSpPr>
        <p:spPr>
          <a:xfrm>
            <a:off x="795338" y="4092320"/>
            <a:ext cx="10601325" cy="1144884"/>
          </a:xfrm>
        </p:spPr>
        <p:txBody>
          <a:bodyPr>
            <a:normAutofit/>
          </a:bodyPr>
          <a:lstStyle/>
          <a:p>
            <a:r>
              <a:rPr lang="en-GB" dirty="0"/>
              <a:t>Remedies for breach of contract</a:t>
            </a:r>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75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C7C36-C473-457D-AE06-22A0F01D924F}"/>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Learning Objectives:</a:t>
            </a:r>
          </a:p>
        </p:txBody>
      </p:sp>
      <p:sp>
        <p:nvSpPr>
          <p:cNvPr id="14"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DE10BC-6E01-4E3B-9A51-37D87B756DF8}"/>
              </a:ext>
            </a:extLst>
          </p:cNvPr>
          <p:cNvSpPr>
            <a:spLocks noGrp="1"/>
          </p:cNvSpPr>
          <p:nvPr>
            <p:ph idx="1"/>
          </p:nvPr>
        </p:nvSpPr>
        <p:spPr>
          <a:xfrm>
            <a:off x="1155548" y="2217343"/>
            <a:ext cx="9880893" cy="3959619"/>
          </a:xfrm>
        </p:spPr>
        <p:txBody>
          <a:bodyPr>
            <a:normAutofit/>
          </a:bodyPr>
          <a:lstStyle/>
          <a:p>
            <a:endParaRPr lang="en-GB" sz="2400" dirty="0"/>
          </a:p>
          <a:p>
            <a:r>
              <a:rPr lang="en-GB" sz="2400" dirty="0"/>
              <a:t>To discuss the answers to the questions that you were asked to prepare for this tutorial.</a:t>
            </a:r>
          </a:p>
          <a:p>
            <a:pPr marL="0" indent="0">
              <a:buNone/>
            </a:pPr>
            <a:endParaRPr lang="en-GB" sz="2400" dirty="0"/>
          </a:p>
          <a:p>
            <a:r>
              <a:rPr lang="en-GB" sz="2400" dirty="0"/>
              <a:t>To attempt to understand a problem question based on this topic.</a:t>
            </a:r>
          </a:p>
          <a:p>
            <a:pPr marL="0" indent="0">
              <a:buNone/>
            </a:pPr>
            <a:endParaRPr lang="en-GB" sz="2400" dirty="0"/>
          </a:p>
        </p:txBody>
      </p:sp>
    </p:spTree>
    <p:extLst>
      <p:ext uri="{BB962C8B-B14F-4D97-AF65-F5344CB8AC3E}">
        <p14:creationId xmlns:p14="http://schemas.microsoft.com/office/powerpoint/2010/main" val="310839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a:solidFill>
                  <a:schemeClr val="bg1"/>
                </a:solidFill>
              </a:rPr>
              <a:t>Question 1:</a:t>
            </a:r>
          </a:p>
        </p:txBody>
      </p:sp>
      <p:sp useBgFill="1">
        <p:nvSpPr>
          <p:cNvPr id="18" name="Rectangle 17">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What are damages for breach of contract generally intended to achieve?</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100579"/>
            <a:ext cx="5097780" cy="4076383"/>
          </a:xfrm>
        </p:spPr>
        <p:txBody>
          <a:bodyPr anchor="ctr">
            <a:normAutofit/>
          </a:bodyPr>
          <a:lstStyle/>
          <a:p>
            <a:r>
              <a:rPr lang="en-GB" dirty="0"/>
              <a:t>Damages for breach of contract are intended to compensate the injured party for their loss of bargain caused by the breach of contract by the other party.</a:t>
            </a:r>
          </a:p>
          <a:p>
            <a:r>
              <a:rPr lang="en-GB" dirty="0"/>
              <a:t>The principle is to place the injured party in the same position they would have been in had the contract been completed.</a:t>
            </a:r>
          </a:p>
        </p:txBody>
      </p:sp>
    </p:spTree>
    <p:extLst>
      <p:ext uri="{BB962C8B-B14F-4D97-AF65-F5344CB8AC3E}">
        <p14:creationId xmlns:p14="http://schemas.microsoft.com/office/powerpoint/2010/main" val="15222141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bg1"/>
                </a:solidFill>
              </a:rPr>
              <a:t>Question 2:</a:t>
            </a:r>
          </a:p>
        </p:txBody>
      </p:sp>
      <p:sp useBgFill="1">
        <p:nvSpPr>
          <p:cNvPr id="18" name="Rectangle 17">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Differentiate between:-</a:t>
            </a:r>
          </a:p>
          <a:p>
            <a:r>
              <a:rPr lang="en-GB" sz="3200" dirty="0"/>
              <a:t>Pecuniary and non-pecuniary losses.</a:t>
            </a:r>
          </a:p>
          <a:p>
            <a:r>
              <a:rPr lang="en-GB" sz="3200" dirty="0"/>
              <a:t>The expectation loss and reliance loss approaches to calculating damages.</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252470"/>
            <a:ext cx="5097780" cy="4076383"/>
          </a:xfrm>
        </p:spPr>
        <p:txBody>
          <a:bodyPr anchor="ctr">
            <a:noAutofit/>
          </a:bodyPr>
          <a:lstStyle/>
          <a:p>
            <a:r>
              <a:rPr lang="en-GB" sz="2400" dirty="0"/>
              <a:t>Pecuniary losses are financial losses.</a:t>
            </a:r>
          </a:p>
          <a:p>
            <a:r>
              <a:rPr lang="en-GB" sz="2400" dirty="0"/>
              <a:t>Non-pecuniary losses are non-financial losses, such as mental distress and loss of enjoyment.</a:t>
            </a:r>
          </a:p>
          <a:p>
            <a:r>
              <a:rPr lang="en-GB" sz="2400" dirty="0"/>
              <a:t>Damages under expectation loss put the Claimant into the financial position he would have been in had the contract been properly performed.</a:t>
            </a:r>
          </a:p>
          <a:p>
            <a:r>
              <a:rPr lang="en-GB" sz="2400" dirty="0"/>
              <a:t>Damages under reliance loss look at the money spent by the injured party in reliance on the other party fulfilling his contractual obligation.</a:t>
            </a:r>
          </a:p>
        </p:txBody>
      </p:sp>
    </p:spTree>
    <p:extLst>
      <p:ext uri="{BB962C8B-B14F-4D97-AF65-F5344CB8AC3E}">
        <p14:creationId xmlns:p14="http://schemas.microsoft.com/office/powerpoint/2010/main" val="22201594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bg1"/>
                </a:solidFill>
              </a:rPr>
              <a:t>Question 3:</a:t>
            </a:r>
          </a:p>
        </p:txBody>
      </p:sp>
      <p:sp useBgFill="1">
        <p:nvSpPr>
          <p:cNvPr id="18" name="Rectangle 17">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Under the remoteness of damage rule, for what damages will the defendant be liable?</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100579"/>
            <a:ext cx="5097780" cy="4076383"/>
          </a:xfrm>
        </p:spPr>
        <p:txBody>
          <a:bodyPr anchor="ctr">
            <a:normAutofit/>
          </a:bodyPr>
          <a:lstStyle/>
          <a:p>
            <a:r>
              <a:rPr lang="en-GB" sz="2400" dirty="0"/>
              <a:t>The remoteness of damage rule means that the person in breach will only be liable for those losses which were in the reasonable contemplation of the parties at the time the contract was made, either due to the losses being reasonably foreseeable or because the claimant had warned the defendant about the specific loss/losses.</a:t>
            </a:r>
          </a:p>
          <a:p>
            <a:r>
              <a:rPr lang="en-GB" sz="2400" i="1" dirty="0"/>
              <a:t>Hadley v Baxendale [1854]</a:t>
            </a:r>
          </a:p>
        </p:txBody>
      </p:sp>
    </p:spTree>
    <p:extLst>
      <p:ext uri="{BB962C8B-B14F-4D97-AF65-F5344CB8AC3E}">
        <p14:creationId xmlns:p14="http://schemas.microsoft.com/office/powerpoint/2010/main" val="2900447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bg1"/>
                </a:solidFill>
              </a:rPr>
              <a:t>Question 4:</a:t>
            </a:r>
          </a:p>
        </p:txBody>
      </p:sp>
      <p:sp useBgFill="1">
        <p:nvSpPr>
          <p:cNvPr id="18" name="Rectangle 17">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lnSpcReduction="10000"/>
          </a:bodyPr>
          <a:lstStyle/>
          <a:p>
            <a:pPr marL="0" indent="0">
              <a:buNone/>
            </a:pPr>
            <a:r>
              <a:rPr lang="en-GB" sz="3200" dirty="0"/>
              <a:t>In what situations might specific performance not be awarded?</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1904531"/>
            <a:ext cx="5097780" cy="4572937"/>
          </a:xfrm>
        </p:spPr>
        <p:txBody>
          <a:bodyPr anchor="ctr">
            <a:normAutofit lnSpcReduction="10000"/>
          </a:bodyPr>
          <a:lstStyle/>
          <a:p>
            <a:pPr marL="0" indent="0">
              <a:buNone/>
            </a:pPr>
            <a:r>
              <a:rPr lang="en-GB" sz="2400" dirty="0"/>
              <a:t>Specific performance will generally not be awarded where:</a:t>
            </a:r>
          </a:p>
          <a:p>
            <a:r>
              <a:rPr lang="en-GB" sz="2400" dirty="0"/>
              <a:t>Damages are an adequate remedy;</a:t>
            </a:r>
          </a:p>
          <a:p>
            <a:r>
              <a:rPr lang="en-GB" sz="2400" dirty="0"/>
              <a:t>Constant supervision by the courts is required;</a:t>
            </a:r>
          </a:p>
          <a:p>
            <a:r>
              <a:rPr lang="en-GB" sz="2400" dirty="0"/>
              <a:t>It relates to a contract for personal services;</a:t>
            </a:r>
          </a:p>
          <a:p>
            <a:r>
              <a:rPr lang="en-GB" sz="2400" dirty="0"/>
              <a:t>The principle of mutuality means that the order is not potentially available to both parties; or</a:t>
            </a:r>
          </a:p>
          <a:p>
            <a:r>
              <a:rPr lang="en-GB" sz="2400" dirty="0"/>
              <a:t>The party seeking the remedy has not conducted himself properly.</a:t>
            </a:r>
          </a:p>
        </p:txBody>
      </p:sp>
    </p:spTree>
    <p:extLst>
      <p:ext uri="{BB962C8B-B14F-4D97-AF65-F5344CB8AC3E}">
        <p14:creationId xmlns:p14="http://schemas.microsoft.com/office/powerpoint/2010/main" val="33161198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85B352-2C19-44ED-91AC-1DB7B6B1D309}"/>
              </a:ext>
            </a:extLst>
          </p:cNvPr>
          <p:cNvSpPr>
            <a:spLocks noGrp="1"/>
          </p:cNvSpPr>
          <p:nvPr>
            <p:ph type="title"/>
          </p:nvPr>
        </p:nvSpPr>
        <p:spPr>
          <a:xfrm>
            <a:off x="321564" y="320040"/>
            <a:ext cx="10515600" cy="866525"/>
          </a:xfrm>
        </p:spPr>
        <p:txBody>
          <a:bodyPr>
            <a:normAutofit/>
          </a:bodyPr>
          <a:lstStyle/>
          <a:p>
            <a:r>
              <a:rPr lang="en-GB" dirty="0"/>
              <a:t>Problem Question:</a:t>
            </a:r>
          </a:p>
        </p:txBody>
      </p:sp>
      <p:sp>
        <p:nvSpPr>
          <p:cNvPr id="3" name="Content Placeholder 2">
            <a:extLst>
              <a:ext uri="{FF2B5EF4-FFF2-40B4-BE49-F238E27FC236}">
                <a16:creationId xmlns:a16="http://schemas.microsoft.com/office/drawing/2014/main" id="{BE85F5AE-8BA1-450D-A603-F64314E4B43E}"/>
              </a:ext>
            </a:extLst>
          </p:cNvPr>
          <p:cNvSpPr>
            <a:spLocks noGrp="1"/>
          </p:cNvSpPr>
          <p:nvPr>
            <p:ph idx="1"/>
          </p:nvPr>
        </p:nvSpPr>
        <p:spPr>
          <a:xfrm>
            <a:off x="321563" y="1186564"/>
            <a:ext cx="11548871" cy="5351395"/>
          </a:xfrm>
        </p:spPr>
        <p:txBody>
          <a:bodyPr>
            <a:normAutofit/>
          </a:bodyPr>
          <a:lstStyle/>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Anna, a wealthy collector of paintings, decided to build a house (‘the house’). She wanted the house to be modern in design and built largely of glass and reinforced concrete. At a meeting with Bertram, a leading architect, Anna described the nature of her painting collection and explained that her paintings would be damaged by sunlight. She said that it was vitally important to her that the glass walls of the house should protect the paintings from sunlight. Bertram assured her that modern glass-making technology would offer her paintings all the protection they needed. Anna then entered into a contract with Bertram for the design of the house. Bertram produced a design, detailed drawings and technical specifications for the house. His involvement in the project ended at that point and Anna paid his bill. She then took over the management of the construction of the house herself. Anna ordered materials and engaged a building company, which constructed the house. Both the construction of the house and the materials ordered were in strict compliance with Bertram’s drawings and specifications. Once the glass had been fitted, Anna discovered that it possessed none of the light-protecting qualities required. She later discovered that Bertram had specified the wrong kind of glass for the project. None of the paintings were damaged by the effects of Bertram’s error, but they had to be placed in a special storage facility. It is estimated that the cost of replacing the glass specified by Bertram will increase the building cost from £1,000,000 to £1,500,000. The cost of storing the paintings is £1,000 per month.</a:t>
            </a:r>
          </a:p>
          <a:p>
            <a:pPr marL="0" indent="0">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Advise Anna of any claim she may have in breach of contract against Bertram, including any damages to which she may be entitled. (25 marks)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160563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0AEBCE-0D4C-41AF-8BA6-CF70DA89FCF1}"/>
              </a:ext>
            </a:extLst>
          </p:cNvPr>
          <p:cNvSpPr>
            <a:spLocks noGrp="1"/>
          </p:cNvSpPr>
          <p:nvPr>
            <p:ph type="title"/>
          </p:nvPr>
        </p:nvSpPr>
        <p:spPr>
          <a:xfrm>
            <a:off x="804672" y="1412489"/>
            <a:ext cx="2871095" cy="2156621"/>
          </a:xfrm>
        </p:spPr>
        <p:txBody>
          <a:bodyPr anchor="t">
            <a:normAutofit/>
          </a:bodyPr>
          <a:lstStyle/>
          <a:p>
            <a:r>
              <a:rPr lang="en-GB" sz="3600" dirty="0">
                <a:solidFill>
                  <a:srgbClr val="FFFFFF"/>
                </a:solidFill>
              </a:rPr>
              <a:t>Answers:</a:t>
            </a:r>
          </a:p>
        </p:txBody>
      </p:sp>
      <p:sp>
        <p:nvSpPr>
          <p:cNvPr id="3" name="Content Placeholder 2">
            <a:extLst>
              <a:ext uri="{FF2B5EF4-FFF2-40B4-BE49-F238E27FC236}">
                <a16:creationId xmlns:a16="http://schemas.microsoft.com/office/drawing/2014/main" id="{B71FE07C-32C2-4E01-BE45-5E9AD4A08BA2}"/>
              </a:ext>
            </a:extLst>
          </p:cNvPr>
          <p:cNvSpPr>
            <a:spLocks noGrp="1"/>
          </p:cNvSpPr>
          <p:nvPr>
            <p:ph sz="half" idx="1"/>
          </p:nvPr>
        </p:nvSpPr>
        <p:spPr>
          <a:xfrm>
            <a:off x="8555965" y="294807"/>
            <a:ext cx="3492488" cy="6268386"/>
          </a:xfrm>
        </p:spPr>
        <p:txBody>
          <a:bodyPr>
            <a:normAutofit/>
          </a:bodyPr>
          <a:lstStyle/>
          <a:p>
            <a:r>
              <a:rPr lang="en-GB" sz="2000" i="1" dirty="0"/>
              <a:t>Bannerman v White [1861].</a:t>
            </a:r>
          </a:p>
          <a:p>
            <a:r>
              <a:rPr lang="en-GB" sz="2000" dirty="0"/>
              <a:t>Anna’s expression of the importance of Bertram specifying a particular kind of glass may fall short.</a:t>
            </a:r>
          </a:p>
          <a:p>
            <a:r>
              <a:rPr lang="en-GB" sz="2000" dirty="0"/>
              <a:t>Contract was reduced into writing.</a:t>
            </a:r>
          </a:p>
          <a:p>
            <a:r>
              <a:rPr lang="en-GB" sz="2000" i="1" dirty="0"/>
              <a:t>Routledge v McKay [1954</a:t>
            </a:r>
            <a:r>
              <a:rPr lang="en-GB" sz="2000" dirty="0"/>
              <a:t>].</a:t>
            </a:r>
          </a:p>
          <a:p>
            <a:r>
              <a:rPr lang="en-GB" sz="2000" dirty="0"/>
              <a:t>Such a requirement may become an express term of the contract providing it is clear that one of the parties entered into the contract in reliance on the statement.</a:t>
            </a:r>
          </a:p>
          <a:p>
            <a:r>
              <a:rPr lang="en-GB" sz="2000" i="1" dirty="0"/>
              <a:t>Birch v Paramount Estates [1956].</a:t>
            </a:r>
          </a:p>
          <a:p>
            <a:r>
              <a:rPr lang="en-GB" sz="2000" i="1" dirty="0"/>
              <a:t>Couchman v Hill [1947].</a:t>
            </a:r>
          </a:p>
        </p:txBody>
      </p:sp>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4776384" y="294807"/>
            <a:ext cx="3492488" cy="626838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Bertram’s Liability:</a:t>
            </a:r>
          </a:p>
          <a:p>
            <a:r>
              <a:rPr lang="en-GB" sz="2000" dirty="0">
                <a:latin typeface="Calibri" panose="020F0502020204030204" pitchFamily="34" charset="0"/>
                <a:cs typeface="Times New Roman" panose="02020603050405020304" pitchFamily="18" charset="0"/>
              </a:rPr>
              <a:t>Anna’s contract with Bertram is for the supply by Bertram of professional services: the production of a design, drawings and specifications for the construction of the house.</a:t>
            </a:r>
          </a:p>
          <a:p>
            <a:pPr marL="0" indent="0">
              <a:buFont typeface="Arial" panose="020B0604020202020204" pitchFamily="34" charset="0"/>
              <a:buNone/>
            </a:pPr>
            <a:endParaRPr lang="en-GB" sz="2000" dirty="0">
              <a:latin typeface="Calibri" panose="020F0502020204030204" pitchFamily="34" charset="0"/>
              <a:cs typeface="Times New Roman" panose="02020603050405020304" pitchFamily="18" charset="0"/>
            </a:endParaRPr>
          </a:p>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What are the relevant terms?</a:t>
            </a:r>
          </a:p>
          <a:p>
            <a:r>
              <a:rPr lang="en-GB" sz="2000" dirty="0"/>
              <a:t>There are two terms of the contract which are relevant to Anna’s claim.</a:t>
            </a:r>
          </a:p>
          <a:p>
            <a:pPr marL="0" indent="0">
              <a:buNone/>
            </a:pPr>
            <a:endParaRPr lang="en-GB" sz="2000" dirty="0"/>
          </a:p>
          <a:p>
            <a:pPr marL="0" indent="0">
              <a:buNone/>
            </a:pPr>
            <a:r>
              <a:rPr lang="en-GB" sz="2000" b="1" dirty="0">
                <a:latin typeface="Calibri" panose="020F0502020204030204" pitchFamily="34" charset="0"/>
                <a:cs typeface="Times New Roman" panose="02020603050405020304" pitchFamily="18" charset="0"/>
              </a:rPr>
              <a:t>Express term:</a:t>
            </a:r>
          </a:p>
          <a:p>
            <a:r>
              <a:rPr lang="en-GB" sz="2000" dirty="0"/>
              <a:t>Bertram should specify </a:t>
            </a:r>
            <a:r>
              <a:rPr lang="en-GB" sz="2000" dirty="0" err="1"/>
              <a:t>flass</a:t>
            </a:r>
            <a:r>
              <a:rPr lang="en-GB" sz="2000" dirty="0"/>
              <a:t> that would have the quality of protecting Anna’s paintings from sunlight – Anna made this clear in her instructions.</a:t>
            </a:r>
          </a:p>
        </p:txBody>
      </p:sp>
    </p:spTree>
    <p:extLst>
      <p:ext uri="{BB962C8B-B14F-4D97-AF65-F5344CB8AC3E}">
        <p14:creationId xmlns:p14="http://schemas.microsoft.com/office/powerpoint/2010/main" val="399093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0AEBCE-0D4C-41AF-8BA6-CF70DA89FCF1}"/>
              </a:ext>
            </a:extLst>
          </p:cNvPr>
          <p:cNvSpPr>
            <a:spLocks noGrp="1"/>
          </p:cNvSpPr>
          <p:nvPr>
            <p:ph type="title"/>
          </p:nvPr>
        </p:nvSpPr>
        <p:spPr>
          <a:xfrm>
            <a:off x="804672" y="1412489"/>
            <a:ext cx="2871095" cy="2156621"/>
          </a:xfrm>
        </p:spPr>
        <p:txBody>
          <a:bodyPr anchor="t">
            <a:normAutofit/>
          </a:bodyPr>
          <a:lstStyle/>
          <a:p>
            <a:r>
              <a:rPr lang="en-GB" sz="3600" dirty="0">
                <a:solidFill>
                  <a:srgbClr val="FFFFFF"/>
                </a:solidFill>
              </a:rPr>
              <a:t>Answers:</a:t>
            </a:r>
          </a:p>
        </p:txBody>
      </p:sp>
      <p:sp>
        <p:nvSpPr>
          <p:cNvPr id="3" name="Content Placeholder 2">
            <a:extLst>
              <a:ext uri="{FF2B5EF4-FFF2-40B4-BE49-F238E27FC236}">
                <a16:creationId xmlns:a16="http://schemas.microsoft.com/office/drawing/2014/main" id="{B71FE07C-32C2-4E01-BE45-5E9AD4A08BA2}"/>
              </a:ext>
            </a:extLst>
          </p:cNvPr>
          <p:cNvSpPr>
            <a:spLocks noGrp="1"/>
          </p:cNvSpPr>
          <p:nvPr>
            <p:ph sz="half" idx="1"/>
          </p:nvPr>
        </p:nvSpPr>
        <p:spPr>
          <a:xfrm>
            <a:off x="8412418" y="294807"/>
            <a:ext cx="3492488" cy="6268386"/>
          </a:xfrm>
        </p:spPr>
        <p:txBody>
          <a:bodyPr>
            <a:normAutofit/>
          </a:bodyPr>
          <a:lstStyle/>
          <a:p>
            <a:r>
              <a:rPr lang="en-GB" sz="2000" i="1" dirty="0"/>
              <a:t>Birch v Paramount Estates [1956].</a:t>
            </a:r>
          </a:p>
          <a:p>
            <a:r>
              <a:rPr lang="en-GB" sz="2000" i="1" dirty="0"/>
              <a:t>Couchman v Hill [1947].</a:t>
            </a:r>
          </a:p>
          <a:p>
            <a:r>
              <a:rPr lang="en-GB" sz="2000" dirty="0"/>
              <a:t>There is a strong case that the failure to carry out those express instructions amounts to a breach of the implied term by S.13 Supply of Goods and Services Act 1982 – it amounted to a failure to employ reasonable skill and care.</a:t>
            </a:r>
          </a:p>
          <a:p>
            <a:pPr marL="0" indent="0">
              <a:buNone/>
            </a:pPr>
            <a:endParaRPr lang="en-GB" sz="2000" dirty="0"/>
          </a:p>
        </p:txBody>
      </p:sp>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4632837" y="294807"/>
            <a:ext cx="3492488" cy="626838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Implied term:</a:t>
            </a:r>
          </a:p>
          <a:p>
            <a:r>
              <a:rPr lang="en-GB" sz="2000" dirty="0"/>
              <a:t>The second clause is implied by S.13 Supply of Goods and Services Act 1982 – ‘for the supply of a service where the supplier is acting in the course of a business there is an implied term that the supplier will carry out the service with reasonable care and skill’.</a:t>
            </a:r>
          </a:p>
          <a:p>
            <a:r>
              <a:rPr lang="en-GB" sz="2000" i="1" dirty="0"/>
              <a:t>Lawson v </a:t>
            </a:r>
            <a:r>
              <a:rPr lang="en-GB" sz="2000" i="1" dirty="0" err="1"/>
              <a:t>Supersink</a:t>
            </a:r>
            <a:r>
              <a:rPr lang="en-GB" sz="2000" i="1" dirty="0"/>
              <a:t> [1984].</a:t>
            </a:r>
          </a:p>
          <a:p>
            <a:r>
              <a:rPr lang="en-GB" sz="2000" dirty="0"/>
              <a:t>If the case is after October 2015 S.11 Consumer Rights Act 2015 would apply.</a:t>
            </a:r>
          </a:p>
          <a:p>
            <a:r>
              <a:rPr lang="en-GB" sz="2000" dirty="0"/>
              <a:t>Bertram’s undertaking the work after Anna’s instructions amounted to a promise to carry out her express instructions.</a:t>
            </a:r>
          </a:p>
        </p:txBody>
      </p:sp>
    </p:spTree>
    <p:extLst>
      <p:ext uri="{BB962C8B-B14F-4D97-AF65-F5344CB8AC3E}">
        <p14:creationId xmlns:p14="http://schemas.microsoft.com/office/powerpoint/2010/main" val="117582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0AEBCE-0D4C-41AF-8BA6-CF70DA89FCF1}"/>
              </a:ext>
            </a:extLst>
          </p:cNvPr>
          <p:cNvSpPr>
            <a:spLocks noGrp="1"/>
          </p:cNvSpPr>
          <p:nvPr>
            <p:ph type="title"/>
          </p:nvPr>
        </p:nvSpPr>
        <p:spPr>
          <a:xfrm>
            <a:off x="804672" y="1412489"/>
            <a:ext cx="2871095" cy="2156621"/>
          </a:xfrm>
        </p:spPr>
        <p:txBody>
          <a:bodyPr anchor="t">
            <a:normAutofit/>
          </a:bodyPr>
          <a:lstStyle/>
          <a:p>
            <a:r>
              <a:rPr lang="en-GB" sz="3600" dirty="0">
                <a:solidFill>
                  <a:srgbClr val="FFFFFF"/>
                </a:solidFill>
              </a:rPr>
              <a:t>Answers:</a:t>
            </a:r>
          </a:p>
        </p:txBody>
      </p:sp>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4647400" y="1412489"/>
            <a:ext cx="7318531" cy="626838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Damages:</a:t>
            </a:r>
          </a:p>
          <a:p>
            <a:r>
              <a:rPr lang="en-GB" dirty="0"/>
              <a:t>Expectation loss and arguably distress, vexation and anxiety.</a:t>
            </a:r>
          </a:p>
          <a:p>
            <a:r>
              <a:rPr lang="en-GB" dirty="0"/>
              <a:t>Her expectation loss is the loss of benefits she should have received under the contract.</a:t>
            </a:r>
          </a:p>
          <a:p>
            <a:r>
              <a:rPr lang="en-GB" dirty="0"/>
              <a:t>The measure of Anna’s expectation loss may be calculated either by reference to diminution in the value of the house or by reference to the cost of cure.</a:t>
            </a:r>
          </a:p>
        </p:txBody>
      </p:sp>
    </p:spTree>
    <p:extLst>
      <p:ext uri="{BB962C8B-B14F-4D97-AF65-F5344CB8AC3E}">
        <p14:creationId xmlns:p14="http://schemas.microsoft.com/office/powerpoint/2010/main" val="212911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340</TotalTime>
  <Words>1055</Words>
  <Application>Microsoft Office PowerPoint</Application>
  <PresentationFormat>Widescreen</PresentationFormat>
  <Paragraphs>64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Contract Law Tutorial</vt:lpstr>
      <vt:lpstr>Learning Objectives:</vt:lpstr>
      <vt:lpstr>Question 1:</vt:lpstr>
      <vt:lpstr>Question 2:</vt:lpstr>
      <vt:lpstr>Question 3:</vt:lpstr>
      <vt:lpstr>Question 4:</vt:lpstr>
      <vt:lpstr>Problem Question:</vt:lpstr>
      <vt:lpstr>Answers:</vt:lpstr>
      <vt:lpstr>Answers:</vt:lpstr>
      <vt:lpstr>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 Tutorial</dc:title>
  <dc:creator>Mellissa Wallbridge</dc:creator>
  <cp:lastModifiedBy>Mellissa Wallbridge</cp:lastModifiedBy>
  <cp:revision>8</cp:revision>
  <dcterms:created xsi:type="dcterms:W3CDTF">2021-02-21T21:08:57Z</dcterms:created>
  <dcterms:modified xsi:type="dcterms:W3CDTF">2021-03-02T14:50:16Z</dcterms:modified>
</cp:coreProperties>
</file>