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03" r:id="rId5"/>
  </p:sldMasterIdLst>
  <p:notesMasterIdLst>
    <p:notesMasterId r:id="rId50"/>
  </p:notesMasterIdLst>
  <p:handoutMasterIdLst>
    <p:handoutMasterId r:id="rId51"/>
  </p:handoutMasterIdLst>
  <p:sldIdLst>
    <p:sldId id="291" r:id="rId6"/>
    <p:sldId id="359" r:id="rId7"/>
    <p:sldId id="292" r:id="rId8"/>
    <p:sldId id="450" r:id="rId9"/>
    <p:sldId id="356" r:id="rId10"/>
    <p:sldId id="407" r:id="rId11"/>
    <p:sldId id="416" r:id="rId12"/>
    <p:sldId id="406" r:id="rId13"/>
    <p:sldId id="414" r:id="rId14"/>
    <p:sldId id="347" r:id="rId15"/>
    <p:sldId id="354" r:id="rId16"/>
    <p:sldId id="431" r:id="rId17"/>
    <p:sldId id="271" r:id="rId18"/>
    <p:sldId id="447" r:id="rId19"/>
    <p:sldId id="436" r:id="rId20"/>
    <p:sldId id="740" r:id="rId21"/>
    <p:sldId id="752" r:id="rId22"/>
    <p:sldId id="259" r:id="rId23"/>
    <p:sldId id="257" r:id="rId24"/>
    <p:sldId id="437" r:id="rId25"/>
    <p:sldId id="440" r:id="rId26"/>
    <p:sldId id="448" r:id="rId27"/>
    <p:sldId id="449" r:id="rId28"/>
    <p:sldId id="399" r:id="rId29"/>
    <p:sldId id="397" r:id="rId30"/>
    <p:sldId id="402" r:id="rId31"/>
    <p:sldId id="403" r:id="rId32"/>
    <p:sldId id="395" r:id="rId33"/>
    <p:sldId id="404" r:id="rId34"/>
    <p:sldId id="415" r:id="rId35"/>
    <p:sldId id="401" r:id="rId36"/>
    <p:sldId id="405" r:id="rId37"/>
    <p:sldId id="393" r:id="rId38"/>
    <p:sldId id="412" r:id="rId39"/>
    <p:sldId id="443" r:id="rId40"/>
    <p:sldId id="433" r:id="rId41"/>
    <p:sldId id="314" r:id="rId42"/>
    <p:sldId id="417" r:id="rId43"/>
    <p:sldId id="452" r:id="rId44"/>
    <p:sldId id="419" r:id="rId45"/>
    <p:sldId id="408" r:id="rId46"/>
    <p:sldId id="423" r:id="rId47"/>
    <p:sldId id="410" r:id="rId48"/>
    <p:sldId id="445" r:id="rId4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68" autoAdjust="0"/>
    <p:restoredTop sz="74966" autoAdjust="0"/>
  </p:normalViewPr>
  <p:slideViewPr>
    <p:cSldViewPr>
      <p:cViewPr varScale="1">
        <p:scale>
          <a:sx n="86" d="100"/>
          <a:sy n="86" d="100"/>
        </p:scale>
        <p:origin x="193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9581E-27E0-4E68-BF19-65D3EC480B8E}"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4C06504F-8820-422F-8E61-16A5DC7A6E49}">
      <dgm:prSet/>
      <dgm:spPr/>
      <dgm:t>
        <a:bodyPr/>
        <a:lstStyle/>
        <a:p>
          <a:r>
            <a:rPr lang="cy-GB"/>
            <a:t>Dal i fyny </a:t>
          </a:r>
          <a:endParaRPr lang="en-US"/>
        </a:p>
      </dgm:t>
    </dgm:pt>
    <dgm:pt modelId="{CAFA6D95-A098-4134-BB36-F49F9DAC9A79}" type="parTrans" cxnId="{3165C322-AC45-4ECA-A6C2-BC83FF52961F}">
      <dgm:prSet/>
      <dgm:spPr/>
      <dgm:t>
        <a:bodyPr/>
        <a:lstStyle/>
        <a:p>
          <a:endParaRPr lang="en-US"/>
        </a:p>
      </dgm:t>
    </dgm:pt>
    <dgm:pt modelId="{333C640B-7B29-46C6-8FE7-8E3620AD9B58}" type="sibTrans" cxnId="{3165C322-AC45-4ECA-A6C2-BC83FF52961F}">
      <dgm:prSet/>
      <dgm:spPr/>
      <dgm:t>
        <a:bodyPr/>
        <a:lstStyle/>
        <a:p>
          <a:endParaRPr lang="en-US"/>
        </a:p>
      </dgm:t>
    </dgm:pt>
    <dgm:pt modelId="{B26A9D4F-9EB9-4E99-AA61-53DBAE05213E}">
      <dgm:prSet/>
      <dgm:spPr/>
      <dgm:t>
        <a:bodyPr/>
        <a:lstStyle/>
        <a:p>
          <a:endParaRPr lang="cy-GB" dirty="0"/>
        </a:p>
        <a:p>
          <a:r>
            <a:rPr lang="cy-GB" dirty="0"/>
            <a:t>Diogelu – Deddfwriaeth, Polisi a gweithdrefnau</a:t>
          </a:r>
        </a:p>
        <a:p>
          <a:endParaRPr lang="en-US" dirty="0"/>
        </a:p>
      </dgm:t>
    </dgm:pt>
    <dgm:pt modelId="{2178C107-E1CA-4C48-90D0-618E9F9BB369}" type="parTrans" cxnId="{DF8D5D7D-B52E-4EAB-8916-893FB35F00B4}">
      <dgm:prSet/>
      <dgm:spPr/>
      <dgm:t>
        <a:bodyPr/>
        <a:lstStyle/>
        <a:p>
          <a:endParaRPr lang="en-US"/>
        </a:p>
      </dgm:t>
    </dgm:pt>
    <dgm:pt modelId="{A0FA0006-3E34-419D-B4DC-6F7699FD26D1}" type="sibTrans" cxnId="{DF8D5D7D-B52E-4EAB-8916-893FB35F00B4}">
      <dgm:prSet/>
      <dgm:spPr/>
      <dgm:t>
        <a:bodyPr/>
        <a:lstStyle/>
        <a:p>
          <a:endParaRPr lang="en-US"/>
        </a:p>
      </dgm:t>
    </dgm:pt>
    <dgm:pt modelId="{A0B5B0BB-783F-466D-BC43-3630DE2659F0}">
      <dgm:prSet/>
      <dgm:spPr/>
      <dgm:t>
        <a:bodyPr/>
        <a:lstStyle/>
        <a:p>
          <a:r>
            <a:rPr lang="cy-GB" dirty="0"/>
            <a:t>Diogelu Yr Aseiniad – Tasg 3</a:t>
          </a:r>
          <a:endParaRPr lang="en-US" dirty="0"/>
        </a:p>
      </dgm:t>
    </dgm:pt>
    <dgm:pt modelId="{74C648DD-DC97-45FA-AF0A-BAB944568975}" type="parTrans" cxnId="{3D48156E-DCDF-4241-997A-355B024B961B}">
      <dgm:prSet/>
      <dgm:spPr/>
      <dgm:t>
        <a:bodyPr/>
        <a:lstStyle/>
        <a:p>
          <a:endParaRPr lang="en-US"/>
        </a:p>
      </dgm:t>
    </dgm:pt>
    <dgm:pt modelId="{9AA08822-337C-4EC0-AB2C-3D498A522B0C}" type="sibTrans" cxnId="{3D48156E-DCDF-4241-997A-355B024B961B}">
      <dgm:prSet/>
      <dgm:spPr/>
      <dgm:t>
        <a:bodyPr/>
        <a:lstStyle/>
        <a:p>
          <a:endParaRPr lang="en-US"/>
        </a:p>
      </dgm:t>
    </dgm:pt>
    <dgm:pt modelId="{80DE8374-0A0C-4C83-9C9B-2BFA2D416EBB}">
      <dgm:prSet/>
      <dgm:spPr/>
      <dgm:t>
        <a:bodyPr/>
        <a:lstStyle/>
        <a:p>
          <a:r>
            <a:rPr lang="cy-GB" dirty="0"/>
            <a:t>Diogelu – Tasg 4</a:t>
          </a:r>
          <a:endParaRPr lang="en-US" dirty="0"/>
        </a:p>
      </dgm:t>
    </dgm:pt>
    <dgm:pt modelId="{958BA073-2EF9-4AC7-B696-41DAA45C8829}" type="parTrans" cxnId="{21F2D095-FC96-4213-BF3A-299202000234}">
      <dgm:prSet/>
      <dgm:spPr/>
      <dgm:t>
        <a:bodyPr/>
        <a:lstStyle/>
        <a:p>
          <a:endParaRPr lang="en-US"/>
        </a:p>
      </dgm:t>
    </dgm:pt>
    <dgm:pt modelId="{E3C13863-82FE-448B-9959-393708BCA1BB}" type="sibTrans" cxnId="{21F2D095-FC96-4213-BF3A-299202000234}">
      <dgm:prSet/>
      <dgm:spPr/>
      <dgm:t>
        <a:bodyPr/>
        <a:lstStyle/>
        <a:p>
          <a:endParaRPr lang="en-US"/>
        </a:p>
      </dgm:t>
    </dgm:pt>
    <dgm:pt modelId="{ABE72507-0F4F-4002-89CD-F2B54F014837}">
      <dgm:prSet/>
      <dgm:spPr/>
      <dgm:t>
        <a:bodyPr/>
        <a:lstStyle/>
        <a:p>
          <a:r>
            <a:rPr lang="en-GB" dirty="0" err="1"/>
            <a:t>Gofynion</a:t>
          </a:r>
          <a:r>
            <a:rPr lang="en-GB" dirty="0"/>
            <a:t> </a:t>
          </a:r>
          <a:r>
            <a:rPr lang="en-GB" dirty="0" err="1"/>
            <a:t>gweithdy</a:t>
          </a:r>
          <a:r>
            <a:rPr lang="en-GB" dirty="0"/>
            <a:t> 4	 </a:t>
          </a:r>
          <a:endParaRPr lang="en-US" dirty="0"/>
        </a:p>
      </dgm:t>
    </dgm:pt>
    <dgm:pt modelId="{2E0AB4CA-7F33-4674-A799-98628196AA5D}" type="parTrans" cxnId="{4684686D-8384-42D1-8E4A-DD48471064C8}">
      <dgm:prSet/>
      <dgm:spPr/>
      <dgm:t>
        <a:bodyPr/>
        <a:lstStyle/>
        <a:p>
          <a:endParaRPr lang="en-US"/>
        </a:p>
      </dgm:t>
    </dgm:pt>
    <dgm:pt modelId="{267E59E1-C5F2-403D-ADFA-B271B900E19C}" type="sibTrans" cxnId="{4684686D-8384-42D1-8E4A-DD48471064C8}">
      <dgm:prSet/>
      <dgm:spPr/>
      <dgm:t>
        <a:bodyPr/>
        <a:lstStyle/>
        <a:p>
          <a:endParaRPr lang="en-US"/>
        </a:p>
      </dgm:t>
    </dgm:pt>
    <dgm:pt modelId="{548C3D98-0D27-4D2A-A17F-4CC0E9C7A068}">
      <dgm:prSet/>
      <dgm:spPr/>
      <dgm:t>
        <a:bodyPr/>
        <a:lstStyle/>
        <a:p>
          <a:r>
            <a:rPr lang="cy-GB" dirty="0"/>
            <a:t>Tensiynau a Gwrthdaro</a:t>
          </a:r>
        </a:p>
      </dgm:t>
    </dgm:pt>
    <dgm:pt modelId="{03719C3A-25D4-4AF9-871F-AC1BAE761B3D}" type="parTrans" cxnId="{28435110-6AD8-4733-BBA4-7B02A6B37945}">
      <dgm:prSet/>
      <dgm:spPr/>
      <dgm:t>
        <a:bodyPr/>
        <a:lstStyle/>
        <a:p>
          <a:endParaRPr lang="en-GB"/>
        </a:p>
      </dgm:t>
    </dgm:pt>
    <dgm:pt modelId="{F6AB1567-A00D-448A-8A41-FA1E58B11C68}" type="sibTrans" cxnId="{28435110-6AD8-4733-BBA4-7B02A6B37945}">
      <dgm:prSet/>
      <dgm:spPr/>
    </dgm:pt>
    <dgm:pt modelId="{9F9028A2-EBBF-4079-8149-72975490DBB8}">
      <dgm:prSet/>
      <dgm:spPr/>
      <dgm:t>
        <a:bodyPr/>
        <a:lstStyle/>
        <a:p>
          <a:r>
            <a:rPr lang="cy-GB" dirty="0"/>
            <a:t>Cyd-destun o weithio yng Nghymru</a:t>
          </a:r>
        </a:p>
      </dgm:t>
    </dgm:pt>
    <dgm:pt modelId="{DD3699AC-EA47-40B1-A0E4-D6D6F97F4313}" type="parTrans" cxnId="{B5974862-FD50-47EF-B3A4-F1454C29B5FA}">
      <dgm:prSet/>
      <dgm:spPr/>
      <dgm:t>
        <a:bodyPr/>
        <a:lstStyle/>
        <a:p>
          <a:endParaRPr lang="en-GB"/>
        </a:p>
      </dgm:t>
    </dgm:pt>
    <dgm:pt modelId="{DD054BEE-2631-452D-9D4F-D2217439095C}" type="sibTrans" cxnId="{B5974862-FD50-47EF-B3A4-F1454C29B5FA}">
      <dgm:prSet/>
      <dgm:spPr/>
    </dgm:pt>
    <dgm:pt modelId="{2381081B-E8A4-8842-9778-318703ED477B}" type="pres">
      <dgm:prSet presAssocID="{9AF9581E-27E0-4E68-BF19-65D3EC480B8E}" presName="diagram" presStyleCnt="0">
        <dgm:presLayoutVars>
          <dgm:dir/>
          <dgm:resizeHandles val="exact"/>
        </dgm:presLayoutVars>
      </dgm:prSet>
      <dgm:spPr/>
    </dgm:pt>
    <dgm:pt modelId="{AA200755-1774-B14A-BFB8-55EDA83ADF65}" type="pres">
      <dgm:prSet presAssocID="{4C06504F-8820-422F-8E61-16A5DC7A6E49}" presName="node" presStyleLbl="node1" presStyleIdx="0" presStyleCnt="7">
        <dgm:presLayoutVars>
          <dgm:bulletEnabled val="1"/>
        </dgm:presLayoutVars>
      </dgm:prSet>
      <dgm:spPr/>
    </dgm:pt>
    <dgm:pt modelId="{982D3EEE-7D53-A347-A874-A960DFE77BA2}" type="pres">
      <dgm:prSet presAssocID="{333C640B-7B29-46C6-8FE7-8E3620AD9B58}" presName="sibTrans" presStyleCnt="0"/>
      <dgm:spPr/>
    </dgm:pt>
    <dgm:pt modelId="{81829D9E-0E17-094E-AFF6-EC8365BD35A2}" type="pres">
      <dgm:prSet presAssocID="{B26A9D4F-9EB9-4E99-AA61-53DBAE05213E}" presName="node" presStyleLbl="node1" presStyleIdx="1" presStyleCnt="7" custScaleY="99558">
        <dgm:presLayoutVars>
          <dgm:bulletEnabled val="1"/>
        </dgm:presLayoutVars>
      </dgm:prSet>
      <dgm:spPr/>
    </dgm:pt>
    <dgm:pt modelId="{C11B0904-82EF-6F4C-8BC2-D9E91565FCE7}" type="pres">
      <dgm:prSet presAssocID="{A0FA0006-3E34-419D-B4DC-6F7699FD26D1}" presName="sibTrans" presStyleCnt="0"/>
      <dgm:spPr/>
    </dgm:pt>
    <dgm:pt modelId="{0F3A3F1D-4D90-E146-8C35-9B8164015BE5}" type="pres">
      <dgm:prSet presAssocID="{548C3D98-0D27-4D2A-A17F-4CC0E9C7A068}" presName="node" presStyleLbl="node1" presStyleIdx="2" presStyleCnt="7">
        <dgm:presLayoutVars>
          <dgm:bulletEnabled val="1"/>
        </dgm:presLayoutVars>
      </dgm:prSet>
      <dgm:spPr/>
    </dgm:pt>
    <dgm:pt modelId="{205231F9-2371-314D-8E02-CD7C2389A4E4}" type="pres">
      <dgm:prSet presAssocID="{F6AB1567-A00D-448A-8A41-FA1E58B11C68}" presName="sibTrans" presStyleCnt="0"/>
      <dgm:spPr/>
    </dgm:pt>
    <dgm:pt modelId="{BB870EE5-DC7D-9D46-A1A9-EA8B24BAEDA4}" type="pres">
      <dgm:prSet presAssocID="{A0B5B0BB-783F-466D-BC43-3630DE2659F0}" presName="node" presStyleLbl="node1" presStyleIdx="3" presStyleCnt="7">
        <dgm:presLayoutVars>
          <dgm:bulletEnabled val="1"/>
        </dgm:presLayoutVars>
      </dgm:prSet>
      <dgm:spPr/>
    </dgm:pt>
    <dgm:pt modelId="{9B1FB63D-9BB3-F642-B9FF-55EEA27330A3}" type="pres">
      <dgm:prSet presAssocID="{9AA08822-337C-4EC0-AB2C-3D498A522B0C}" presName="sibTrans" presStyleCnt="0"/>
      <dgm:spPr/>
    </dgm:pt>
    <dgm:pt modelId="{0E1628C6-AE06-F645-82AB-32EF5641E8B4}" type="pres">
      <dgm:prSet presAssocID="{9F9028A2-EBBF-4079-8149-72975490DBB8}" presName="node" presStyleLbl="node1" presStyleIdx="4" presStyleCnt="7">
        <dgm:presLayoutVars>
          <dgm:bulletEnabled val="1"/>
        </dgm:presLayoutVars>
      </dgm:prSet>
      <dgm:spPr/>
    </dgm:pt>
    <dgm:pt modelId="{9281F27F-7A7F-A948-9829-49B0D672CAE1}" type="pres">
      <dgm:prSet presAssocID="{DD054BEE-2631-452D-9D4F-D2217439095C}" presName="sibTrans" presStyleCnt="0"/>
      <dgm:spPr/>
    </dgm:pt>
    <dgm:pt modelId="{9CDE0303-832E-904D-ADE9-7D8E54B2852C}" type="pres">
      <dgm:prSet presAssocID="{80DE8374-0A0C-4C83-9C9B-2BFA2D416EBB}" presName="node" presStyleLbl="node1" presStyleIdx="5" presStyleCnt="7">
        <dgm:presLayoutVars>
          <dgm:bulletEnabled val="1"/>
        </dgm:presLayoutVars>
      </dgm:prSet>
      <dgm:spPr/>
    </dgm:pt>
    <dgm:pt modelId="{CD18A175-C086-B14E-8DFF-0E7DC908EF7B}" type="pres">
      <dgm:prSet presAssocID="{E3C13863-82FE-448B-9959-393708BCA1BB}" presName="sibTrans" presStyleCnt="0"/>
      <dgm:spPr/>
    </dgm:pt>
    <dgm:pt modelId="{3D243BBB-EA06-BF4E-98EB-02E29E2D59D4}" type="pres">
      <dgm:prSet presAssocID="{ABE72507-0F4F-4002-89CD-F2B54F014837}" presName="node" presStyleLbl="node1" presStyleIdx="6" presStyleCnt="7">
        <dgm:presLayoutVars>
          <dgm:bulletEnabled val="1"/>
        </dgm:presLayoutVars>
      </dgm:prSet>
      <dgm:spPr/>
    </dgm:pt>
  </dgm:ptLst>
  <dgm:cxnLst>
    <dgm:cxn modelId="{28435110-6AD8-4733-BBA4-7B02A6B37945}" srcId="{9AF9581E-27E0-4E68-BF19-65D3EC480B8E}" destId="{548C3D98-0D27-4D2A-A17F-4CC0E9C7A068}" srcOrd="2" destOrd="0" parTransId="{03719C3A-25D4-4AF9-871F-AC1BAE761B3D}" sibTransId="{F6AB1567-A00D-448A-8A41-FA1E58B11C68}"/>
    <dgm:cxn modelId="{3165C322-AC45-4ECA-A6C2-BC83FF52961F}" srcId="{9AF9581E-27E0-4E68-BF19-65D3EC480B8E}" destId="{4C06504F-8820-422F-8E61-16A5DC7A6E49}" srcOrd="0" destOrd="0" parTransId="{CAFA6D95-A098-4134-BB36-F49F9DAC9A79}" sibTransId="{333C640B-7B29-46C6-8FE7-8E3620AD9B58}"/>
    <dgm:cxn modelId="{2AEE433F-207F-584D-9124-775359ADA55F}" type="presOf" srcId="{A0B5B0BB-783F-466D-BC43-3630DE2659F0}" destId="{BB870EE5-DC7D-9D46-A1A9-EA8B24BAEDA4}" srcOrd="0" destOrd="0" presId="urn:microsoft.com/office/officeart/2005/8/layout/default"/>
    <dgm:cxn modelId="{D8BBD85F-0D4D-DE46-83DC-40D368ED6C34}" type="presOf" srcId="{80DE8374-0A0C-4C83-9C9B-2BFA2D416EBB}" destId="{9CDE0303-832E-904D-ADE9-7D8E54B2852C}" srcOrd="0" destOrd="0" presId="urn:microsoft.com/office/officeart/2005/8/layout/default"/>
    <dgm:cxn modelId="{B5974862-FD50-47EF-B3A4-F1454C29B5FA}" srcId="{9AF9581E-27E0-4E68-BF19-65D3EC480B8E}" destId="{9F9028A2-EBBF-4079-8149-72975490DBB8}" srcOrd="4" destOrd="0" parTransId="{DD3699AC-EA47-40B1-A0E4-D6D6F97F4313}" sibTransId="{DD054BEE-2631-452D-9D4F-D2217439095C}"/>
    <dgm:cxn modelId="{41F2C463-9161-684C-8DEC-A71DBE56D2E2}" type="presOf" srcId="{4C06504F-8820-422F-8E61-16A5DC7A6E49}" destId="{AA200755-1774-B14A-BFB8-55EDA83ADF65}" srcOrd="0" destOrd="0" presId="urn:microsoft.com/office/officeart/2005/8/layout/default"/>
    <dgm:cxn modelId="{4684686D-8384-42D1-8E4A-DD48471064C8}" srcId="{9AF9581E-27E0-4E68-BF19-65D3EC480B8E}" destId="{ABE72507-0F4F-4002-89CD-F2B54F014837}" srcOrd="6" destOrd="0" parTransId="{2E0AB4CA-7F33-4674-A799-98628196AA5D}" sibTransId="{267E59E1-C5F2-403D-ADFA-B271B900E19C}"/>
    <dgm:cxn modelId="{3D48156E-DCDF-4241-997A-355B024B961B}" srcId="{9AF9581E-27E0-4E68-BF19-65D3EC480B8E}" destId="{A0B5B0BB-783F-466D-BC43-3630DE2659F0}" srcOrd="3" destOrd="0" parTransId="{74C648DD-DC97-45FA-AF0A-BAB944568975}" sibTransId="{9AA08822-337C-4EC0-AB2C-3D498A522B0C}"/>
    <dgm:cxn modelId="{DF8D5D7D-B52E-4EAB-8916-893FB35F00B4}" srcId="{9AF9581E-27E0-4E68-BF19-65D3EC480B8E}" destId="{B26A9D4F-9EB9-4E99-AA61-53DBAE05213E}" srcOrd="1" destOrd="0" parTransId="{2178C107-E1CA-4C48-90D0-618E9F9BB369}" sibTransId="{A0FA0006-3E34-419D-B4DC-6F7699FD26D1}"/>
    <dgm:cxn modelId="{6FA15F84-EB20-FA43-BEFC-677B6B743FFD}" type="presOf" srcId="{ABE72507-0F4F-4002-89CD-F2B54F014837}" destId="{3D243BBB-EA06-BF4E-98EB-02E29E2D59D4}" srcOrd="0" destOrd="0" presId="urn:microsoft.com/office/officeart/2005/8/layout/default"/>
    <dgm:cxn modelId="{7A574087-1EAC-BC44-98BD-0FABE6EB008E}" type="presOf" srcId="{B26A9D4F-9EB9-4E99-AA61-53DBAE05213E}" destId="{81829D9E-0E17-094E-AFF6-EC8365BD35A2}" srcOrd="0" destOrd="0" presId="urn:microsoft.com/office/officeart/2005/8/layout/default"/>
    <dgm:cxn modelId="{21F2D095-FC96-4213-BF3A-299202000234}" srcId="{9AF9581E-27E0-4E68-BF19-65D3EC480B8E}" destId="{80DE8374-0A0C-4C83-9C9B-2BFA2D416EBB}" srcOrd="5" destOrd="0" parTransId="{958BA073-2EF9-4AC7-B696-41DAA45C8829}" sibTransId="{E3C13863-82FE-448B-9959-393708BCA1BB}"/>
    <dgm:cxn modelId="{7984FEAA-29E9-CB43-BF0D-81105A5419D4}" type="presOf" srcId="{9F9028A2-EBBF-4079-8149-72975490DBB8}" destId="{0E1628C6-AE06-F645-82AB-32EF5641E8B4}" srcOrd="0" destOrd="0" presId="urn:microsoft.com/office/officeart/2005/8/layout/default"/>
    <dgm:cxn modelId="{73EC8ABE-E8EE-944B-803F-03B0C7BAD590}" type="presOf" srcId="{9AF9581E-27E0-4E68-BF19-65D3EC480B8E}" destId="{2381081B-E8A4-8842-9778-318703ED477B}" srcOrd="0" destOrd="0" presId="urn:microsoft.com/office/officeart/2005/8/layout/default"/>
    <dgm:cxn modelId="{47F596D7-4916-4445-A078-D45BDFC1E48C}" type="presOf" srcId="{548C3D98-0D27-4D2A-A17F-4CC0E9C7A068}" destId="{0F3A3F1D-4D90-E146-8C35-9B8164015BE5}" srcOrd="0" destOrd="0" presId="urn:microsoft.com/office/officeart/2005/8/layout/default"/>
    <dgm:cxn modelId="{058DAFBA-152D-BC41-A4B6-E8FCD4058B50}" type="presParOf" srcId="{2381081B-E8A4-8842-9778-318703ED477B}" destId="{AA200755-1774-B14A-BFB8-55EDA83ADF65}" srcOrd="0" destOrd="0" presId="urn:microsoft.com/office/officeart/2005/8/layout/default"/>
    <dgm:cxn modelId="{BBDCFB83-84D6-F941-8649-4AADD46D1E99}" type="presParOf" srcId="{2381081B-E8A4-8842-9778-318703ED477B}" destId="{982D3EEE-7D53-A347-A874-A960DFE77BA2}" srcOrd="1" destOrd="0" presId="urn:microsoft.com/office/officeart/2005/8/layout/default"/>
    <dgm:cxn modelId="{E8ACFE0A-1BB2-0B46-ABEE-108EE9EBCAE0}" type="presParOf" srcId="{2381081B-E8A4-8842-9778-318703ED477B}" destId="{81829D9E-0E17-094E-AFF6-EC8365BD35A2}" srcOrd="2" destOrd="0" presId="urn:microsoft.com/office/officeart/2005/8/layout/default"/>
    <dgm:cxn modelId="{C54C02A0-AB76-D148-899B-D58D052A9215}" type="presParOf" srcId="{2381081B-E8A4-8842-9778-318703ED477B}" destId="{C11B0904-82EF-6F4C-8BC2-D9E91565FCE7}" srcOrd="3" destOrd="0" presId="urn:microsoft.com/office/officeart/2005/8/layout/default"/>
    <dgm:cxn modelId="{2B5FDE1C-90BA-2645-91E8-DAB93E3C5B00}" type="presParOf" srcId="{2381081B-E8A4-8842-9778-318703ED477B}" destId="{0F3A3F1D-4D90-E146-8C35-9B8164015BE5}" srcOrd="4" destOrd="0" presId="urn:microsoft.com/office/officeart/2005/8/layout/default"/>
    <dgm:cxn modelId="{1BD4D749-E19D-4745-BC56-6F12D4F41B94}" type="presParOf" srcId="{2381081B-E8A4-8842-9778-318703ED477B}" destId="{205231F9-2371-314D-8E02-CD7C2389A4E4}" srcOrd="5" destOrd="0" presId="urn:microsoft.com/office/officeart/2005/8/layout/default"/>
    <dgm:cxn modelId="{18DCC37E-C5C6-DD41-8DB9-CB6487F0B3EC}" type="presParOf" srcId="{2381081B-E8A4-8842-9778-318703ED477B}" destId="{BB870EE5-DC7D-9D46-A1A9-EA8B24BAEDA4}" srcOrd="6" destOrd="0" presId="urn:microsoft.com/office/officeart/2005/8/layout/default"/>
    <dgm:cxn modelId="{DA72E1C3-3E28-9942-ACFF-D8089AAC8B33}" type="presParOf" srcId="{2381081B-E8A4-8842-9778-318703ED477B}" destId="{9B1FB63D-9BB3-F642-B9FF-55EEA27330A3}" srcOrd="7" destOrd="0" presId="urn:microsoft.com/office/officeart/2005/8/layout/default"/>
    <dgm:cxn modelId="{AD9D4D5D-9763-D646-94B9-36AF30E7998A}" type="presParOf" srcId="{2381081B-E8A4-8842-9778-318703ED477B}" destId="{0E1628C6-AE06-F645-82AB-32EF5641E8B4}" srcOrd="8" destOrd="0" presId="urn:microsoft.com/office/officeart/2005/8/layout/default"/>
    <dgm:cxn modelId="{DDAA71A6-2BC2-F14D-A879-D5ECEF37C03A}" type="presParOf" srcId="{2381081B-E8A4-8842-9778-318703ED477B}" destId="{9281F27F-7A7F-A948-9829-49B0D672CAE1}" srcOrd="9" destOrd="0" presId="urn:microsoft.com/office/officeart/2005/8/layout/default"/>
    <dgm:cxn modelId="{06CE2147-35D4-5B4D-B7C6-98D36E92342A}" type="presParOf" srcId="{2381081B-E8A4-8842-9778-318703ED477B}" destId="{9CDE0303-832E-904D-ADE9-7D8E54B2852C}" srcOrd="10" destOrd="0" presId="urn:microsoft.com/office/officeart/2005/8/layout/default"/>
    <dgm:cxn modelId="{2AFEDC83-E1E4-DE42-9DF8-08F1BB2CEEC9}" type="presParOf" srcId="{2381081B-E8A4-8842-9778-318703ED477B}" destId="{CD18A175-C086-B14E-8DFF-0E7DC908EF7B}" srcOrd="11" destOrd="0" presId="urn:microsoft.com/office/officeart/2005/8/layout/default"/>
    <dgm:cxn modelId="{67F15891-BEF7-8C46-A257-6A97D0EEC49E}" type="presParOf" srcId="{2381081B-E8A4-8842-9778-318703ED477B}" destId="{3D243BBB-EA06-BF4E-98EB-02E29E2D59D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15441D-C284-42EC-B728-F15B4931EBB8}"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5B6120EC-2F00-4BC8-ADB7-488FFAE96D13}">
      <dgm:prSet/>
      <dgm:spPr/>
      <dgm:t>
        <a:bodyPr/>
        <a:lstStyle/>
        <a:p>
          <a:r>
            <a:rPr lang="cy-GB" noProof="0" dirty="0"/>
            <a:t>I ymchwilio’r fframwaith deddfwriaethol mewn perthynas a diogelu oedolion/ a plant</a:t>
          </a:r>
        </a:p>
      </dgm:t>
    </dgm:pt>
    <dgm:pt modelId="{C1FEE5FE-45E6-4C2E-B621-3A19A3EDBED5}" type="parTrans" cxnId="{B76DFDE7-4C3A-47E2-AB40-3C8165400FA1}">
      <dgm:prSet/>
      <dgm:spPr/>
      <dgm:t>
        <a:bodyPr/>
        <a:lstStyle/>
        <a:p>
          <a:endParaRPr lang="en-US"/>
        </a:p>
      </dgm:t>
    </dgm:pt>
    <dgm:pt modelId="{311E7C4E-2220-44AE-A703-69BBE323FEEE}" type="sibTrans" cxnId="{B76DFDE7-4C3A-47E2-AB40-3C8165400FA1}">
      <dgm:prSet/>
      <dgm:spPr/>
      <dgm:t>
        <a:bodyPr/>
        <a:lstStyle/>
        <a:p>
          <a:endParaRPr lang="en-US"/>
        </a:p>
      </dgm:t>
    </dgm:pt>
    <dgm:pt modelId="{C3E1A744-DB2B-4AFB-B8BF-ADF37507198E}">
      <dgm:prSet/>
      <dgm:spPr/>
      <dgm:t>
        <a:bodyPr/>
        <a:lstStyle/>
        <a:p>
          <a:r>
            <a:rPr lang="cy-GB" noProof="0" dirty="0"/>
            <a:t>Egluro gofynion perthnasol i’r aseiniad diogelu tasg -3</a:t>
          </a:r>
        </a:p>
      </dgm:t>
    </dgm:pt>
    <dgm:pt modelId="{C3DC953B-1B22-4479-B2C0-B12AAB7303FF}" type="parTrans" cxnId="{97C9FD7F-CB18-49A9-A773-DEAC9DF07657}">
      <dgm:prSet/>
      <dgm:spPr/>
      <dgm:t>
        <a:bodyPr/>
        <a:lstStyle/>
        <a:p>
          <a:endParaRPr lang="en-US"/>
        </a:p>
      </dgm:t>
    </dgm:pt>
    <dgm:pt modelId="{9878A47D-2094-4A61-ACD3-DD0AFAF62EF5}" type="sibTrans" cxnId="{97C9FD7F-CB18-49A9-A773-DEAC9DF07657}">
      <dgm:prSet/>
      <dgm:spPr/>
      <dgm:t>
        <a:bodyPr/>
        <a:lstStyle/>
        <a:p>
          <a:endParaRPr lang="en-US"/>
        </a:p>
      </dgm:t>
    </dgm:pt>
    <dgm:pt modelId="{5831BBA6-0C65-406F-AFB7-B285E78F50D8}">
      <dgm:prSet/>
      <dgm:spPr/>
      <dgm:t>
        <a:bodyPr/>
        <a:lstStyle/>
        <a:p>
          <a:r>
            <a:rPr lang="cy-GB" noProof="0" dirty="0"/>
            <a:t>Adlewyrchu’n feirniadol ar rai o’r tensiynau a’r gwrthdaro posibl y gall y gweithiwr cymdeithasol ddod ar eu traws wrth ymgymryd a gwaith diogelu. </a:t>
          </a:r>
        </a:p>
      </dgm:t>
    </dgm:pt>
    <dgm:pt modelId="{788C7203-F3F3-40AE-A0B6-6E177AA39758}" type="parTrans" cxnId="{501F67D7-CE33-45AD-BC35-77DD2D80E4CE}">
      <dgm:prSet/>
      <dgm:spPr/>
      <dgm:t>
        <a:bodyPr/>
        <a:lstStyle/>
        <a:p>
          <a:endParaRPr lang="en-US"/>
        </a:p>
      </dgm:t>
    </dgm:pt>
    <dgm:pt modelId="{3B406695-8A3B-4862-88E0-03C8BCE62188}" type="sibTrans" cxnId="{501F67D7-CE33-45AD-BC35-77DD2D80E4CE}">
      <dgm:prSet/>
      <dgm:spPr/>
      <dgm:t>
        <a:bodyPr/>
        <a:lstStyle/>
        <a:p>
          <a:endParaRPr lang="en-US"/>
        </a:p>
      </dgm:t>
    </dgm:pt>
    <dgm:pt modelId="{4987C0D4-ECDE-4149-9297-B140DF75F00C}">
      <dgm:prSet/>
      <dgm:spPr/>
      <dgm:t>
        <a:bodyPr/>
        <a:lstStyle/>
        <a:p>
          <a:r>
            <a:rPr lang="cy-GB" noProof="0" dirty="0"/>
            <a:t>I ystyried ac egluro’r diogelu mewn maes nad yw’n brif ffocws i’ch gwaith ac i adlewyrchu ar rai o’r pethau cyffredin a’r gwahaniaethau rhwng diogelu </a:t>
          </a:r>
          <a:r>
            <a:rPr lang="cy-GB" noProof="0" dirty="0" err="1"/>
            <a:t>gym</a:t>
          </a:r>
          <a:r>
            <a:rPr lang="cy-GB" noProof="0" dirty="0"/>
            <a:t> maes gwaith plant, pobl ifanc ac oedolion mewn perygl. Tasg 4</a:t>
          </a:r>
        </a:p>
      </dgm:t>
    </dgm:pt>
    <dgm:pt modelId="{2DB60307-2062-4BD8-AD39-AFA936935C27}" type="parTrans" cxnId="{0F0EC650-717A-4D1D-992F-1234537640DF}">
      <dgm:prSet/>
      <dgm:spPr/>
      <dgm:t>
        <a:bodyPr/>
        <a:lstStyle/>
        <a:p>
          <a:endParaRPr lang="en-US"/>
        </a:p>
      </dgm:t>
    </dgm:pt>
    <dgm:pt modelId="{609A27A2-BE29-44D3-A4DB-C9DB187B8771}" type="sibTrans" cxnId="{0F0EC650-717A-4D1D-992F-1234537640DF}">
      <dgm:prSet/>
      <dgm:spPr/>
      <dgm:t>
        <a:bodyPr/>
        <a:lstStyle/>
        <a:p>
          <a:endParaRPr lang="en-US"/>
        </a:p>
      </dgm:t>
    </dgm:pt>
    <dgm:pt modelId="{C8754385-B169-AD4E-A241-0DEF405C3B07}" type="pres">
      <dgm:prSet presAssocID="{9C15441D-C284-42EC-B728-F15B4931EBB8}" presName="linear" presStyleCnt="0">
        <dgm:presLayoutVars>
          <dgm:animLvl val="lvl"/>
          <dgm:resizeHandles val="exact"/>
        </dgm:presLayoutVars>
      </dgm:prSet>
      <dgm:spPr/>
    </dgm:pt>
    <dgm:pt modelId="{803CD40D-932B-3040-8AF4-586DC71EED52}" type="pres">
      <dgm:prSet presAssocID="{5B6120EC-2F00-4BC8-ADB7-488FFAE96D13}" presName="parentText" presStyleLbl="node1" presStyleIdx="0" presStyleCnt="4">
        <dgm:presLayoutVars>
          <dgm:chMax val="0"/>
          <dgm:bulletEnabled val="1"/>
        </dgm:presLayoutVars>
      </dgm:prSet>
      <dgm:spPr/>
    </dgm:pt>
    <dgm:pt modelId="{F64DCB9E-6434-5C4A-8B77-654454D3A359}" type="pres">
      <dgm:prSet presAssocID="{311E7C4E-2220-44AE-A703-69BBE323FEEE}" presName="spacer" presStyleCnt="0"/>
      <dgm:spPr/>
    </dgm:pt>
    <dgm:pt modelId="{9B92BEC5-CE8D-A94A-A1D8-F642851B0E74}" type="pres">
      <dgm:prSet presAssocID="{C3E1A744-DB2B-4AFB-B8BF-ADF37507198E}" presName="parentText" presStyleLbl="node1" presStyleIdx="1" presStyleCnt="4" custLinFactY="1954" custLinFactNeighborX="-2499" custLinFactNeighborY="100000">
        <dgm:presLayoutVars>
          <dgm:chMax val="0"/>
          <dgm:bulletEnabled val="1"/>
        </dgm:presLayoutVars>
      </dgm:prSet>
      <dgm:spPr/>
    </dgm:pt>
    <dgm:pt modelId="{6911A982-B162-934C-8E65-CE64B3446CB2}" type="pres">
      <dgm:prSet presAssocID="{9878A47D-2094-4A61-ACD3-DD0AFAF62EF5}" presName="spacer" presStyleCnt="0"/>
      <dgm:spPr/>
    </dgm:pt>
    <dgm:pt modelId="{B3076079-BA9D-2B45-B2FD-A224543D3BC4}" type="pres">
      <dgm:prSet presAssocID="{5831BBA6-0C65-406F-AFB7-B285E78F50D8}" presName="parentText" presStyleLbl="node1" presStyleIdx="2" presStyleCnt="4">
        <dgm:presLayoutVars>
          <dgm:chMax val="0"/>
          <dgm:bulletEnabled val="1"/>
        </dgm:presLayoutVars>
      </dgm:prSet>
      <dgm:spPr/>
    </dgm:pt>
    <dgm:pt modelId="{1F5D4A29-5A2B-4A41-9FC8-DB43FB8A23F6}" type="pres">
      <dgm:prSet presAssocID="{3B406695-8A3B-4862-88E0-03C8BCE62188}" presName="spacer" presStyleCnt="0"/>
      <dgm:spPr/>
    </dgm:pt>
    <dgm:pt modelId="{CBB3E542-2FB9-0845-86ED-AD8C9359FAD1}" type="pres">
      <dgm:prSet presAssocID="{4987C0D4-ECDE-4149-9297-B140DF75F00C}" presName="parentText" presStyleLbl="node1" presStyleIdx="3" presStyleCnt="4">
        <dgm:presLayoutVars>
          <dgm:chMax val="0"/>
          <dgm:bulletEnabled val="1"/>
        </dgm:presLayoutVars>
      </dgm:prSet>
      <dgm:spPr/>
    </dgm:pt>
  </dgm:ptLst>
  <dgm:cxnLst>
    <dgm:cxn modelId="{C2BE605B-834C-164A-ABD4-644AA782859D}" type="presOf" srcId="{9C15441D-C284-42EC-B728-F15B4931EBB8}" destId="{C8754385-B169-AD4E-A241-0DEF405C3B07}" srcOrd="0" destOrd="0" presId="urn:microsoft.com/office/officeart/2005/8/layout/vList2"/>
    <dgm:cxn modelId="{A2685C61-FE3E-154B-A6C3-E0C762F3F63A}" type="presOf" srcId="{5B6120EC-2F00-4BC8-ADB7-488FFAE96D13}" destId="{803CD40D-932B-3040-8AF4-586DC71EED52}" srcOrd="0" destOrd="0" presId="urn:microsoft.com/office/officeart/2005/8/layout/vList2"/>
    <dgm:cxn modelId="{DED62B62-AF89-A245-BD66-D1A317131C7A}" type="presOf" srcId="{5831BBA6-0C65-406F-AFB7-B285E78F50D8}" destId="{B3076079-BA9D-2B45-B2FD-A224543D3BC4}" srcOrd="0" destOrd="0" presId="urn:microsoft.com/office/officeart/2005/8/layout/vList2"/>
    <dgm:cxn modelId="{3C0BC744-76C3-244D-A0B3-8F9AE17D000C}" type="presOf" srcId="{4987C0D4-ECDE-4149-9297-B140DF75F00C}" destId="{CBB3E542-2FB9-0845-86ED-AD8C9359FAD1}" srcOrd="0" destOrd="0" presId="urn:microsoft.com/office/officeart/2005/8/layout/vList2"/>
    <dgm:cxn modelId="{A9450146-4E3C-FE49-AF47-224CD97102B8}" type="presOf" srcId="{C3E1A744-DB2B-4AFB-B8BF-ADF37507198E}" destId="{9B92BEC5-CE8D-A94A-A1D8-F642851B0E74}" srcOrd="0" destOrd="0" presId="urn:microsoft.com/office/officeart/2005/8/layout/vList2"/>
    <dgm:cxn modelId="{0F0EC650-717A-4D1D-992F-1234537640DF}" srcId="{9C15441D-C284-42EC-B728-F15B4931EBB8}" destId="{4987C0D4-ECDE-4149-9297-B140DF75F00C}" srcOrd="3" destOrd="0" parTransId="{2DB60307-2062-4BD8-AD39-AFA936935C27}" sibTransId="{609A27A2-BE29-44D3-A4DB-C9DB187B8771}"/>
    <dgm:cxn modelId="{97C9FD7F-CB18-49A9-A773-DEAC9DF07657}" srcId="{9C15441D-C284-42EC-B728-F15B4931EBB8}" destId="{C3E1A744-DB2B-4AFB-B8BF-ADF37507198E}" srcOrd="1" destOrd="0" parTransId="{C3DC953B-1B22-4479-B2C0-B12AAB7303FF}" sibTransId="{9878A47D-2094-4A61-ACD3-DD0AFAF62EF5}"/>
    <dgm:cxn modelId="{501F67D7-CE33-45AD-BC35-77DD2D80E4CE}" srcId="{9C15441D-C284-42EC-B728-F15B4931EBB8}" destId="{5831BBA6-0C65-406F-AFB7-B285E78F50D8}" srcOrd="2" destOrd="0" parTransId="{788C7203-F3F3-40AE-A0B6-6E177AA39758}" sibTransId="{3B406695-8A3B-4862-88E0-03C8BCE62188}"/>
    <dgm:cxn modelId="{B76DFDE7-4C3A-47E2-AB40-3C8165400FA1}" srcId="{9C15441D-C284-42EC-B728-F15B4931EBB8}" destId="{5B6120EC-2F00-4BC8-ADB7-488FFAE96D13}" srcOrd="0" destOrd="0" parTransId="{C1FEE5FE-45E6-4C2E-B621-3A19A3EDBED5}" sibTransId="{311E7C4E-2220-44AE-A703-69BBE323FEEE}"/>
    <dgm:cxn modelId="{F6357F95-1123-DF43-87AE-2A4305C6A92E}" type="presParOf" srcId="{C8754385-B169-AD4E-A241-0DEF405C3B07}" destId="{803CD40D-932B-3040-8AF4-586DC71EED52}" srcOrd="0" destOrd="0" presId="urn:microsoft.com/office/officeart/2005/8/layout/vList2"/>
    <dgm:cxn modelId="{2F46340F-CA79-D94B-8C55-916E9BF43F3E}" type="presParOf" srcId="{C8754385-B169-AD4E-A241-0DEF405C3B07}" destId="{F64DCB9E-6434-5C4A-8B77-654454D3A359}" srcOrd="1" destOrd="0" presId="urn:microsoft.com/office/officeart/2005/8/layout/vList2"/>
    <dgm:cxn modelId="{A336748D-EE97-8948-9B5B-90C76C29E8B7}" type="presParOf" srcId="{C8754385-B169-AD4E-A241-0DEF405C3B07}" destId="{9B92BEC5-CE8D-A94A-A1D8-F642851B0E74}" srcOrd="2" destOrd="0" presId="urn:microsoft.com/office/officeart/2005/8/layout/vList2"/>
    <dgm:cxn modelId="{1F1624A5-9404-4545-92BD-E6B724931BCA}" type="presParOf" srcId="{C8754385-B169-AD4E-A241-0DEF405C3B07}" destId="{6911A982-B162-934C-8E65-CE64B3446CB2}" srcOrd="3" destOrd="0" presId="urn:microsoft.com/office/officeart/2005/8/layout/vList2"/>
    <dgm:cxn modelId="{690D260C-0A26-DA4C-99C9-CDF439E4832E}" type="presParOf" srcId="{C8754385-B169-AD4E-A241-0DEF405C3B07}" destId="{B3076079-BA9D-2B45-B2FD-A224543D3BC4}" srcOrd="4" destOrd="0" presId="urn:microsoft.com/office/officeart/2005/8/layout/vList2"/>
    <dgm:cxn modelId="{9BAC042F-C92A-8447-99DB-DB57EA1C69D9}" type="presParOf" srcId="{C8754385-B169-AD4E-A241-0DEF405C3B07}" destId="{1F5D4A29-5A2B-4A41-9FC8-DB43FB8A23F6}" srcOrd="5" destOrd="0" presId="urn:microsoft.com/office/officeart/2005/8/layout/vList2"/>
    <dgm:cxn modelId="{E999EE61-E266-6F42-9DD6-C88EDD5F0D52}" type="presParOf" srcId="{C8754385-B169-AD4E-A241-0DEF405C3B07}" destId="{CBB3E542-2FB9-0845-86ED-AD8C9359FAD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DEE234-9101-41D6-81E3-EAFCD3C9F76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526D397-95ED-4FE4-965E-B8B07DD79509}">
      <dgm:prSet phldrT="[Text]"/>
      <dgm:spPr/>
      <dgm:t>
        <a:bodyPr/>
        <a:lstStyle/>
        <a:p>
          <a:r>
            <a:rPr lang="en-US" dirty="0"/>
            <a:t>DoLS</a:t>
          </a:r>
        </a:p>
      </dgm:t>
    </dgm:pt>
    <dgm:pt modelId="{09464722-07F3-4E27-A26C-F1BD2C68A398}" type="parTrans" cxnId="{C3FC91DF-B811-4512-9D16-2AED1E982CC7}">
      <dgm:prSet/>
      <dgm:spPr/>
      <dgm:t>
        <a:bodyPr/>
        <a:lstStyle/>
        <a:p>
          <a:endParaRPr lang="en-US"/>
        </a:p>
      </dgm:t>
    </dgm:pt>
    <dgm:pt modelId="{25F53100-C518-47B1-870D-A123E05B19F2}" type="sibTrans" cxnId="{C3FC91DF-B811-4512-9D16-2AED1E982CC7}">
      <dgm:prSet/>
      <dgm:spPr/>
      <dgm:t>
        <a:bodyPr/>
        <a:lstStyle/>
        <a:p>
          <a:endParaRPr lang="en-US"/>
        </a:p>
      </dgm:t>
    </dgm:pt>
    <dgm:pt modelId="{EBD1EDF3-1948-48B7-A9BD-3540B8B818C9}">
      <dgm:prSet phldrT="[Text]"/>
      <dgm:spPr/>
      <dgm:t>
        <a:bodyPr/>
        <a:lstStyle/>
        <a:p>
          <a:endParaRPr lang="en-US" dirty="0"/>
        </a:p>
      </dgm:t>
    </dgm:pt>
    <dgm:pt modelId="{BC736A0A-FB8A-4FA6-8BC8-952689285C38}" type="parTrans" cxnId="{DE2F8852-694E-4445-A058-2E384B9CD78B}">
      <dgm:prSet/>
      <dgm:spPr/>
      <dgm:t>
        <a:bodyPr/>
        <a:lstStyle/>
        <a:p>
          <a:endParaRPr lang="en-US"/>
        </a:p>
      </dgm:t>
    </dgm:pt>
    <dgm:pt modelId="{3A001F56-611F-4909-8446-D3CDBFAE95D5}" type="sibTrans" cxnId="{DE2F8852-694E-4445-A058-2E384B9CD78B}">
      <dgm:prSet/>
      <dgm:spPr/>
      <dgm:t>
        <a:bodyPr/>
        <a:lstStyle/>
        <a:p>
          <a:endParaRPr lang="en-US"/>
        </a:p>
      </dgm:t>
    </dgm:pt>
    <dgm:pt modelId="{66D39B34-A431-4DB6-B122-661B00EDFBFF}">
      <dgm:prSet phldrT="[Text]"/>
      <dgm:spPr/>
      <dgm:t>
        <a:bodyPr/>
        <a:lstStyle/>
        <a:p>
          <a:r>
            <a:rPr lang="en-US" dirty="0" err="1"/>
            <a:t>Oed</a:t>
          </a:r>
          <a:r>
            <a:rPr lang="en-US" dirty="0"/>
            <a:t>- 18+</a:t>
          </a:r>
        </a:p>
      </dgm:t>
    </dgm:pt>
    <dgm:pt modelId="{99743FF2-CB13-4C4F-807C-3DCBA9527F77}" type="parTrans" cxnId="{F6C73A20-641B-402D-8828-C9F4ECC0CD2B}">
      <dgm:prSet/>
      <dgm:spPr/>
      <dgm:t>
        <a:bodyPr/>
        <a:lstStyle/>
        <a:p>
          <a:endParaRPr lang="en-US"/>
        </a:p>
      </dgm:t>
    </dgm:pt>
    <dgm:pt modelId="{C1653FD3-FE1E-4D87-8E03-332ACBCF8EBD}" type="sibTrans" cxnId="{F6C73A20-641B-402D-8828-C9F4ECC0CD2B}">
      <dgm:prSet/>
      <dgm:spPr/>
      <dgm:t>
        <a:bodyPr/>
        <a:lstStyle/>
        <a:p>
          <a:endParaRPr lang="en-US"/>
        </a:p>
      </dgm:t>
    </dgm:pt>
    <dgm:pt modelId="{BDCD17C2-6F9C-4CDD-A2A2-0830947A97E0}">
      <dgm:prSet phldrT="[Text]"/>
      <dgm:spPr/>
      <dgm:t>
        <a:bodyPr/>
        <a:lstStyle/>
        <a:p>
          <a:r>
            <a:rPr lang="en-US" dirty="0"/>
            <a:t>Oed16+</a:t>
          </a:r>
        </a:p>
      </dgm:t>
    </dgm:pt>
    <dgm:pt modelId="{D3E35975-2C8A-49CD-9F29-E62FA23E646A}" type="parTrans" cxnId="{913C8C12-3FDF-4170-BB66-A8C2026AEEE5}">
      <dgm:prSet/>
      <dgm:spPr/>
      <dgm:t>
        <a:bodyPr/>
        <a:lstStyle/>
        <a:p>
          <a:endParaRPr lang="en-US"/>
        </a:p>
      </dgm:t>
    </dgm:pt>
    <dgm:pt modelId="{9D934EBF-B25C-44FA-8D22-20239E3013CF}" type="sibTrans" cxnId="{913C8C12-3FDF-4170-BB66-A8C2026AEEE5}">
      <dgm:prSet/>
      <dgm:spPr/>
      <dgm:t>
        <a:bodyPr/>
        <a:lstStyle/>
        <a:p>
          <a:endParaRPr lang="en-US"/>
        </a:p>
      </dgm:t>
    </dgm:pt>
    <dgm:pt modelId="{FC906E65-8A5D-4FE2-B409-C0AB74183EEF}">
      <dgm:prSet phldrT="[Text]"/>
      <dgm:spPr/>
      <dgm:t>
        <a:bodyPr/>
        <a:lstStyle/>
        <a:p>
          <a:r>
            <a:rPr lang="en-US" dirty="0" err="1"/>
            <a:t>Cartrefi</a:t>
          </a:r>
          <a:r>
            <a:rPr lang="en-US" dirty="0"/>
            <a:t> </a:t>
          </a:r>
          <a:r>
            <a:rPr lang="en-US" dirty="0" err="1"/>
            <a:t>Gofaol</a:t>
          </a:r>
          <a:r>
            <a:rPr lang="en-US" dirty="0"/>
            <a:t> ac </a:t>
          </a:r>
          <a:r>
            <a:rPr lang="en-US" dirty="0" err="1"/>
            <a:t>Ysbytai</a:t>
          </a:r>
          <a:endParaRPr lang="en-US" dirty="0"/>
        </a:p>
      </dgm:t>
    </dgm:pt>
    <dgm:pt modelId="{B2F210F4-5836-42ED-91DE-858962E8F92A}" type="parTrans" cxnId="{37E321A3-4B8D-48FD-99B1-7F992E29B71A}">
      <dgm:prSet/>
      <dgm:spPr/>
      <dgm:t>
        <a:bodyPr/>
        <a:lstStyle/>
        <a:p>
          <a:endParaRPr lang="en-US"/>
        </a:p>
      </dgm:t>
    </dgm:pt>
    <dgm:pt modelId="{6CE15779-9642-4346-B25E-DC8C283BF697}" type="sibTrans" cxnId="{37E321A3-4B8D-48FD-99B1-7F992E29B71A}">
      <dgm:prSet/>
      <dgm:spPr/>
      <dgm:t>
        <a:bodyPr/>
        <a:lstStyle/>
        <a:p>
          <a:endParaRPr lang="en-US"/>
        </a:p>
      </dgm:t>
    </dgm:pt>
    <dgm:pt modelId="{C9D2B4B0-9644-4ADE-8A14-E5A7CB9ED5C5}">
      <dgm:prSet phldrT="[Text]"/>
      <dgm:spPr/>
      <dgm:t>
        <a:bodyPr/>
        <a:lstStyle/>
        <a:p>
          <a:r>
            <a:rPr lang="cy-GB" noProof="0" dirty="0"/>
            <a:t>Unrhyw le- tai cefnogol, gofal ychwanegol, ysgolion preswyl , cartrefi gofal, cartrefi domestig, ysbytai</a:t>
          </a:r>
        </a:p>
      </dgm:t>
    </dgm:pt>
    <dgm:pt modelId="{3EB8FB8F-D351-47F7-8B11-DB8800DEFE81}" type="parTrans" cxnId="{5602B389-68CD-484B-9299-32C8328CA177}">
      <dgm:prSet/>
      <dgm:spPr/>
      <dgm:t>
        <a:bodyPr/>
        <a:lstStyle/>
        <a:p>
          <a:endParaRPr lang="en-US"/>
        </a:p>
      </dgm:t>
    </dgm:pt>
    <dgm:pt modelId="{FD083AA1-EF86-4887-918B-247A7128906A}" type="sibTrans" cxnId="{5602B389-68CD-484B-9299-32C8328CA177}">
      <dgm:prSet/>
      <dgm:spPr/>
      <dgm:t>
        <a:bodyPr/>
        <a:lstStyle/>
        <a:p>
          <a:endParaRPr lang="en-US"/>
        </a:p>
      </dgm:t>
    </dgm:pt>
    <dgm:pt modelId="{0FF6BB58-9636-436A-9B52-6B9894BF82F9}">
      <dgm:prSet/>
      <dgm:spPr/>
      <dgm:t>
        <a:bodyPr/>
        <a:lstStyle/>
        <a:p>
          <a:r>
            <a:rPr lang="cy-GB"/>
            <a:t>Diogeliadau Amddiffyn Rhyddid </a:t>
          </a:r>
        </a:p>
      </dgm:t>
    </dgm:pt>
    <dgm:pt modelId="{0113E1B6-67B4-479C-805A-5BADF21D1629}" type="parTrans" cxnId="{BA71CFCF-B8E5-4654-BD75-329825874A94}">
      <dgm:prSet/>
      <dgm:spPr/>
      <dgm:t>
        <a:bodyPr/>
        <a:lstStyle/>
        <a:p>
          <a:endParaRPr lang="cy-GB"/>
        </a:p>
      </dgm:t>
    </dgm:pt>
    <dgm:pt modelId="{83164B1C-6D50-4CF6-B50C-C683CFA685FB}" type="sibTrans" cxnId="{BA71CFCF-B8E5-4654-BD75-329825874A94}">
      <dgm:prSet/>
      <dgm:spPr/>
      <dgm:t>
        <a:bodyPr/>
        <a:lstStyle/>
        <a:p>
          <a:endParaRPr lang="cy-GB"/>
        </a:p>
      </dgm:t>
    </dgm:pt>
    <dgm:pt modelId="{4E54220C-F9B5-4029-8F22-6B107145BA6F}" type="pres">
      <dgm:prSet presAssocID="{C5DEE234-9101-41D6-81E3-EAFCD3C9F76F}" presName="Name0" presStyleCnt="0">
        <dgm:presLayoutVars>
          <dgm:dir/>
          <dgm:animLvl val="lvl"/>
          <dgm:resizeHandles val="exact"/>
        </dgm:presLayoutVars>
      </dgm:prSet>
      <dgm:spPr/>
    </dgm:pt>
    <dgm:pt modelId="{E184BBB6-5787-484F-988A-2685D0F74B57}" type="pres">
      <dgm:prSet presAssocID="{8526D397-95ED-4FE4-965E-B8B07DD79509}" presName="linNode" presStyleCnt="0"/>
      <dgm:spPr/>
    </dgm:pt>
    <dgm:pt modelId="{1B50A892-58BC-4958-98F9-FD870C5FBEB7}" type="pres">
      <dgm:prSet presAssocID="{8526D397-95ED-4FE4-965E-B8B07DD79509}" presName="parentText" presStyleLbl="node1" presStyleIdx="0" presStyleCnt="3">
        <dgm:presLayoutVars>
          <dgm:chMax val="1"/>
          <dgm:bulletEnabled val="1"/>
        </dgm:presLayoutVars>
      </dgm:prSet>
      <dgm:spPr/>
    </dgm:pt>
    <dgm:pt modelId="{E2F9259A-0FAB-4144-A425-AD96B3C157A8}" type="pres">
      <dgm:prSet presAssocID="{8526D397-95ED-4FE4-965E-B8B07DD79509}" presName="descendantText" presStyleLbl="alignAccFollowNode1" presStyleIdx="0" presStyleCnt="3">
        <dgm:presLayoutVars>
          <dgm:bulletEnabled val="1"/>
        </dgm:presLayoutVars>
      </dgm:prSet>
      <dgm:spPr/>
    </dgm:pt>
    <dgm:pt modelId="{0F1B9E7F-84DA-44EC-A226-CD00300E1320}" type="pres">
      <dgm:prSet presAssocID="{25F53100-C518-47B1-870D-A123E05B19F2}" presName="sp" presStyleCnt="0"/>
      <dgm:spPr/>
    </dgm:pt>
    <dgm:pt modelId="{2FBD63BE-400F-4E67-82CE-FD7ACFCF048F}" type="pres">
      <dgm:prSet presAssocID="{66D39B34-A431-4DB6-B122-661B00EDFBFF}" presName="linNode" presStyleCnt="0"/>
      <dgm:spPr/>
    </dgm:pt>
    <dgm:pt modelId="{6C6AD39D-C53B-462D-8C4A-A9EB32A3E969}" type="pres">
      <dgm:prSet presAssocID="{66D39B34-A431-4DB6-B122-661B00EDFBFF}" presName="parentText" presStyleLbl="node1" presStyleIdx="1" presStyleCnt="3">
        <dgm:presLayoutVars>
          <dgm:chMax val="1"/>
          <dgm:bulletEnabled val="1"/>
        </dgm:presLayoutVars>
      </dgm:prSet>
      <dgm:spPr/>
    </dgm:pt>
    <dgm:pt modelId="{7DC1232A-E9D0-445A-8C84-AEEF1AB23C24}" type="pres">
      <dgm:prSet presAssocID="{66D39B34-A431-4DB6-B122-661B00EDFBFF}" presName="descendantText" presStyleLbl="alignAccFollowNode1" presStyleIdx="1" presStyleCnt="3">
        <dgm:presLayoutVars>
          <dgm:bulletEnabled val="1"/>
        </dgm:presLayoutVars>
      </dgm:prSet>
      <dgm:spPr/>
    </dgm:pt>
    <dgm:pt modelId="{5FD75D6B-2985-4CB6-9D8D-88EF649BCBDA}" type="pres">
      <dgm:prSet presAssocID="{C1653FD3-FE1E-4D87-8E03-332ACBCF8EBD}" presName="sp" presStyleCnt="0"/>
      <dgm:spPr/>
    </dgm:pt>
    <dgm:pt modelId="{DDA927F7-631B-41EC-A417-D14F4DCA51B3}" type="pres">
      <dgm:prSet presAssocID="{FC906E65-8A5D-4FE2-B409-C0AB74183EEF}" presName="linNode" presStyleCnt="0"/>
      <dgm:spPr/>
    </dgm:pt>
    <dgm:pt modelId="{E5702590-3788-4CF0-B453-5E446A72FABD}" type="pres">
      <dgm:prSet presAssocID="{FC906E65-8A5D-4FE2-B409-C0AB74183EEF}" presName="parentText" presStyleLbl="node1" presStyleIdx="2" presStyleCnt="3">
        <dgm:presLayoutVars>
          <dgm:chMax val="1"/>
          <dgm:bulletEnabled val="1"/>
        </dgm:presLayoutVars>
      </dgm:prSet>
      <dgm:spPr/>
    </dgm:pt>
    <dgm:pt modelId="{7BD13AA3-5F17-4842-8178-0D92CAFA6402}" type="pres">
      <dgm:prSet presAssocID="{FC906E65-8A5D-4FE2-B409-C0AB74183EEF}" presName="descendantText" presStyleLbl="alignAccFollowNode1" presStyleIdx="2" presStyleCnt="3">
        <dgm:presLayoutVars>
          <dgm:bulletEnabled val="1"/>
        </dgm:presLayoutVars>
      </dgm:prSet>
      <dgm:spPr/>
    </dgm:pt>
  </dgm:ptLst>
  <dgm:cxnLst>
    <dgm:cxn modelId="{F7522602-FB5C-48A0-A777-7C68E54D3382}" type="presOf" srcId="{BDCD17C2-6F9C-4CDD-A2A2-0830947A97E0}" destId="{7DC1232A-E9D0-445A-8C84-AEEF1AB23C24}" srcOrd="0" destOrd="0" presId="urn:microsoft.com/office/officeart/2005/8/layout/vList5"/>
    <dgm:cxn modelId="{35498A0D-14A4-4271-9E86-B3F74C022A9D}" type="presOf" srcId="{66D39B34-A431-4DB6-B122-661B00EDFBFF}" destId="{6C6AD39D-C53B-462D-8C4A-A9EB32A3E969}" srcOrd="0" destOrd="0" presId="urn:microsoft.com/office/officeart/2005/8/layout/vList5"/>
    <dgm:cxn modelId="{0C95B20D-58A4-4FD0-BDBF-F5857FD809BD}" type="presOf" srcId="{0FF6BB58-9636-436A-9B52-6B9894BF82F9}" destId="{E2F9259A-0FAB-4144-A425-AD96B3C157A8}" srcOrd="0" destOrd="1" presId="urn:microsoft.com/office/officeart/2005/8/layout/vList5"/>
    <dgm:cxn modelId="{913C8C12-3FDF-4170-BB66-A8C2026AEEE5}" srcId="{66D39B34-A431-4DB6-B122-661B00EDFBFF}" destId="{BDCD17C2-6F9C-4CDD-A2A2-0830947A97E0}" srcOrd="0" destOrd="0" parTransId="{D3E35975-2C8A-49CD-9F29-E62FA23E646A}" sibTransId="{9D934EBF-B25C-44FA-8D22-20239E3013CF}"/>
    <dgm:cxn modelId="{5048B31D-C2D5-4453-ABB3-65C4912FDF3E}" type="presOf" srcId="{EBD1EDF3-1948-48B7-A9BD-3540B8B818C9}" destId="{E2F9259A-0FAB-4144-A425-AD96B3C157A8}" srcOrd="0" destOrd="0" presId="urn:microsoft.com/office/officeart/2005/8/layout/vList5"/>
    <dgm:cxn modelId="{F6C73A20-641B-402D-8828-C9F4ECC0CD2B}" srcId="{C5DEE234-9101-41D6-81E3-EAFCD3C9F76F}" destId="{66D39B34-A431-4DB6-B122-661B00EDFBFF}" srcOrd="1" destOrd="0" parTransId="{99743FF2-CB13-4C4F-807C-3DCBA9527F77}" sibTransId="{C1653FD3-FE1E-4D87-8E03-332ACBCF8EBD}"/>
    <dgm:cxn modelId="{0E1D4223-0936-4F24-AC50-45594E0D2D4E}" type="presOf" srcId="{8526D397-95ED-4FE4-965E-B8B07DD79509}" destId="{1B50A892-58BC-4958-98F9-FD870C5FBEB7}" srcOrd="0" destOrd="0" presId="urn:microsoft.com/office/officeart/2005/8/layout/vList5"/>
    <dgm:cxn modelId="{EBCC9931-8FC9-4306-9C5D-8D8066F8B105}" type="presOf" srcId="{FC906E65-8A5D-4FE2-B409-C0AB74183EEF}" destId="{E5702590-3788-4CF0-B453-5E446A72FABD}" srcOrd="0" destOrd="0" presId="urn:microsoft.com/office/officeart/2005/8/layout/vList5"/>
    <dgm:cxn modelId="{DE2F8852-694E-4445-A058-2E384B9CD78B}" srcId="{8526D397-95ED-4FE4-965E-B8B07DD79509}" destId="{EBD1EDF3-1948-48B7-A9BD-3540B8B818C9}" srcOrd="0" destOrd="0" parTransId="{BC736A0A-FB8A-4FA6-8BC8-952689285C38}" sibTransId="{3A001F56-611F-4909-8446-D3CDBFAE95D5}"/>
    <dgm:cxn modelId="{43029784-D32C-45BB-B842-80562B652C67}" type="presOf" srcId="{C9D2B4B0-9644-4ADE-8A14-E5A7CB9ED5C5}" destId="{7BD13AA3-5F17-4842-8178-0D92CAFA6402}" srcOrd="0" destOrd="0" presId="urn:microsoft.com/office/officeart/2005/8/layout/vList5"/>
    <dgm:cxn modelId="{5602B389-68CD-484B-9299-32C8328CA177}" srcId="{FC906E65-8A5D-4FE2-B409-C0AB74183EEF}" destId="{C9D2B4B0-9644-4ADE-8A14-E5A7CB9ED5C5}" srcOrd="0" destOrd="0" parTransId="{3EB8FB8F-D351-47F7-8B11-DB8800DEFE81}" sibTransId="{FD083AA1-EF86-4887-918B-247A7128906A}"/>
    <dgm:cxn modelId="{34A8B694-EF12-40F3-9A19-B6A529ED9DA5}" type="presOf" srcId="{C5DEE234-9101-41D6-81E3-EAFCD3C9F76F}" destId="{4E54220C-F9B5-4029-8F22-6B107145BA6F}" srcOrd="0" destOrd="0" presId="urn:microsoft.com/office/officeart/2005/8/layout/vList5"/>
    <dgm:cxn modelId="{37E321A3-4B8D-48FD-99B1-7F992E29B71A}" srcId="{C5DEE234-9101-41D6-81E3-EAFCD3C9F76F}" destId="{FC906E65-8A5D-4FE2-B409-C0AB74183EEF}" srcOrd="2" destOrd="0" parTransId="{B2F210F4-5836-42ED-91DE-858962E8F92A}" sibTransId="{6CE15779-9642-4346-B25E-DC8C283BF697}"/>
    <dgm:cxn modelId="{BA71CFCF-B8E5-4654-BD75-329825874A94}" srcId="{8526D397-95ED-4FE4-965E-B8B07DD79509}" destId="{0FF6BB58-9636-436A-9B52-6B9894BF82F9}" srcOrd="1" destOrd="0" parTransId="{0113E1B6-67B4-479C-805A-5BADF21D1629}" sibTransId="{83164B1C-6D50-4CF6-B50C-C683CFA685FB}"/>
    <dgm:cxn modelId="{C3FC91DF-B811-4512-9D16-2AED1E982CC7}" srcId="{C5DEE234-9101-41D6-81E3-EAFCD3C9F76F}" destId="{8526D397-95ED-4FE4-965E-B8B07DD79509}" srcOrd="0" destOrd="0" parTransId="{09464722-07F3-4E27-A26C-F1BD2C68A398}" sibTransId="{25F53100-C518-47B1-870D-A123E05B19F2}"/>
    <dgm:cxn modelId="{F1DAD57E-7A09-416E-8CB2-D138E5F311B3}" type="presParOf" srcId="{4E54220C-F9B5-4029-8F22-6B107145BA6F}" destId="{E184BBB6-5787-484F-988A-2685D0F74B57}" srcOrd="0" destOrd="0" presId="urn:microsoft.com/office/officeart/2005/8/layout/vList5"/>
    <dgm:cxn modelId="{39309D46-5B2D-4DAF-A99A-7C7777C5A191}" type="presParOf" srcId="{E184BBB6-5787-484F-988A-2685D0F74B57}" destId="{1B50A892-58BC-4958-98F9-FD870C5FBEB7}" srcOrd="0" destOrd="0" presId="urn:microsoft.com/office/officeart/2005/8/layout/vList5"/>
    <dgm:cxn modelId="{8F2B673F-B89A-4858-8F6C-9B424288BD27}" type="presParOf" srcId="{E184BBB6-5787-484F-988A-2685D0F74B57}" destId="{E2F9259A-0FAB-4144-A425-AD96B3C157A8}" srcOrd="1" destOrd="0" presId="urn:microsoft.com/office/officeart/2005/8/layout/vList5"/>
    <dgm:cxn modelId="{7A4D5370-7CB4-4796-971A-E7F8E1D4F3C0}" type="presParOf" srcId="{4E54220C-F9B5-4029-8F22-6B107145BA6F}" destId="{0F1B9E7F-84DA-44EC-A226-CD00300E1320}" srcOrd="1" destOrd="0" presId="urn:microsoft.com/office/officeart/2005/8/layout/vList5"/>
    <dgm:cxn modelId="{CBC1C32E-FE63-4F61-BBBE-5AC82110DBC8}" type="presParOf" srcId="{4E54220C-F9B5-4029-8F22-6B107145BA6F}" destId="{2FBD63BE-400F-4E67-82CE-FD7ACFCF048F}" srcOrd="2" destOrd="0" presId="urn:microsoft.com/office/officeart/2005/8/layout/vList5"/>
    <dgm:cxn modelId="{D296AAE1-77D2-4222-A14A-AA0FBA09ACEA}" type="presParOf" srcId="{2FBD63BE-400F-4E67-82CE-FD7ACFCF048F}" destId="{6C6AD39D-C53B-462D-8C4A-A9EB32A3E969}" srcOrd="0" destOrd="0" presId="urn:microsoft.com/office/officeart/2005/8/layout/vList5"/>
    <dgm:cxn modelId="{A2C1DF37-460B-4F7F-87EE-AA41BBDAA496}" type="presParOf" srcId="{2FBD63BE-400F-4E67-82CE-FD7ACFCF048F}" destId="{7DC1232A-E9D0-445A-8C84-AEEF1AB23C24}" srcOrd="1" destOrd="0" presId="urn:microsoft.com/office/officeart/2005/8/layout/vList5"/>
    <dgm:cxn modelId="{7072BA7A-78D6-47C9-82F2-0BE45A499380}" type="presParOf" srcId="{4E54220C-F9B5-4029-8F22-6B107145BA6F}" destId="{5FD75D6B-2985-4CB6-9D8D-88EF649BCBDA}" srcOrd="3" destOrd="0" presId="urn:microsoft.com/office/officeart/2005/8/layout/vList5"/>
    <dgm:cxn modelId="{9E7FE03A-23A3-4FE7-BD01-9604754B400E}" type="presParOf" srcId="{4E54220C-F9B5-4029-8F22-6B107145BA6F}" destId="{DDA927F7-631B-41EC-A417-D14F4DCA51B3}" srcOrd="4" destOrd="0" presId="urn:microsoft.com/office/officeart/2005/8/layout/vList5"/>
    <dgm:cxn modelId="{ED52132F-91D4-4AD6-B32B-214DECBB078C}" type="presParOf" srcId="{DDA927F7-631B-41EC-A417-D14F4DCA51B3}" destId="{E5702590-3788-4CF0-B453-5E446A72FABD}" srcOrd="0" destOrd="0" presId="urn:microsoft.com/office/officeart/2005/8/layout/vList5"/>
    <dgm:cxn modelId="{373CB7E3-BD2E-481C-A416-25A45965F731}" type="presParOf" srcId="{DDA927F7-631B-41EC-A417-D14F4DCA51B3}" destId="{7BD13AA3-5F17-4842-8178-0D92CAFA640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err="1"/>
            <a:t>grymuso</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err="1"/>
            <a:t>Siarad</a:t>
          </a:r>
          <a:r>
            <a:rPr lang="en-GB" b="1" dirty="0"/>
            <a:t> </a:t>
          </a:r>
          <a:r>
            <a:rPr lang="en-GB" b="1" dirty="0" err="1"/>
            <a:t>dros</a:t>
          </a:r>
          <a:r>
            <a:rPr lang="en-GB" b="1" dirty="0"/>
            <a:t> (speaking up)</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err="1"/>
            <a:t>diogelu</a:t>
          </a:r>
          <a:endParaRPr lang="en-GB" b="1" dirty="0"/>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err="1"/>
            <a:t>galluogi</a:t>
          </a:r>
          <a:endParaRPr lang="en-GB" b="1" dirty="0"/>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err="1"/>
            <a:t>cefnogi</a:t>
          </a:r>
          <a:endParaRPr lang="en-GB" b="1" dirty="0"/>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CD38AD62-BFAE-403C-9B6C-5BC74660C5E5}" type="presOf" srcId="{4E4630DA-96F7-4EE7-95D1-0BADB1285ADE}" destId="{65522F37-6224-4FF1-9012-EB81066ACE62}" srcOrd="0" destOrd="0" presId="urn:microsoft.com/office/officeart/2005/8/layout/cycle6"/>
    <dgm:cxn modelId="{51EBC852-1120-4B28-84F1-E3AB5AE7E73E}" type="presOf" srcId="{66B8551A-B194-41BF-A1B3-B34486C460E5}" destId="{87D06F77-A806-45C5-81A6-A34680BA66F8}"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err="1"/>
            <a:t>Annibynniaeth</a:t>
          </a:r>
          <a:endParaRPr lang="en-GB" sz="2400" b="1" dirty="0"/>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Bod </a:t>
          </a:r>
          <a:r>
            <a:rPr lang="en-GB" sz="2400" b="1" dirty="0" err="1"/>
            <a:t>yn</a:t>
          </a:r>
          <a:r>
            <a:rPr lang="en-GB" sz="2400" b="1" dirty="0"/>
            <a:t> </a:t>
          </a:r>
          <a:r>
            <a:rPr lang="en-GB" sz="2400" b="1" dirty="0" err="1"/>
            <a:t>glir</a:t>
          </a:r>
          <a:r>
            <a:rPr lang="en-GB" sz="2400" b="1" dirty="0"/>
            <a:t> am </a:t>
          </a:r>
          <a:r>
            <a:rPr lang="en-GB" sz="2400" b="1" dirty="0" err="1"/>
            <a:t>ei</a:t>
          </a:r>
          <a:r>
            <a:rPr lang="en-GB" sz="2400" b="1" dirty="0"/>
            <a:t> </a:t>
          </a:r>
          <a:r>
            <a:rPr lang="en-GB" sz="2400" b="1" dirty="0" err="1"/>
            <a:t>bwrpas</a:t>
          </a:r>
          <a:endParaRPr lang="en-GB" sz="2400" b="1" dirty="0"/>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err="1"/>
            <a:t>grymuso</a:t>
          </a:r>
          <a:endParaRPr lang="en-GB" sz="2400" b="1" dirty="0"/>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Dull person </a:t>
          </a:r>
          <a:r>
            <a:rPr lang="en-GB" sz="2400" b="1" dirty="0" err="1"/>
            <a:t>canolog</a:t>
          </a:r>
          <a:endParaRPr lang="en-GB" sz="2400" b="1" dirty="0"/>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err="1"/>
            <a:t>Cyfle</a:t>
          </a:r>
          <a:r>
            <a:rPr lang="en-GB" sz="2400" b="1" dirty="0"/>
            <a:t> </a:t>
          </a:r>
          <a:r>
            <a:rPr lang="en-GB" sz="2400" b="1" dirty="0" err="1"/>
            <a:t>cyfartal</a:t>
          </a:r>
          <a:endParaRPr lang="en-GB" sz="2400" b="1" dirty="0"/>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custLinFactX="-12406" custLinFactNeighborX="-100000" custLinFactNeighborY="4787">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1CFB4D55-E0D8-4C92-91B8-C07EFE5CBBB0}" type="presOf" srcId="{D4434566-06C8-4646-8243-F2DDA69361D0}" destId="{59108AA9-5A5B-4A96-ABAB-64D83C1AD9E7}" srcOrd="1"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err="1"/>
            <a:t>atebolrwydd</a:t>
          </a:r>
          <a:endParaRPr lang="en-GB" sz="2400" b="1" dirty="0"/>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cy-GB" sz="2400" b="1" noProof="0" dirty="0"/>
            <a:t>Hygyrchedd/ ‘</a:t>
          </a:r>
          <a:r>
            <a:rPr lang="cy-GB" sz="2400" b="1" noProof="0" dirty="0" err="1"/>
            <a:t>Accessibility</a:t>
          </a:r>
          <a:r>
            <a:rPr lang="cy-GB" sz="2400" b="1" noProof="0" dirty="0"/>
            <a:t>’</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err="1"/>
            <a:t>Cefnogi</a:t>
          </a:r>
          <a:r>
            <a:rPr lang="en-GB" sz="2400" b="1" dirty="0"/>
            <a:t> </a:t>
          </a:r>
          <a:r>
            <a:rPr lang="en-GB" sz="2400" b="1" dirty="0" err="1"/>
            <a:t>eiriolwyr</a:t>
          </a:r>
          <a:endParaRPr lang="en-GB" sz="2400" b="1" dirty="0"/>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err="1"/>
            <a:t>cyfrinachedd</a:t>
          </a:r>
          <a:endParaRPr lang="en-GB" sz="2400" b="1" dirty="0"/>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err="1"/>
            <a:t>cwynion</a:t>
          </a:r>
          <a:endParaRPr lang="en-GB" sz="2400" b="1" dirty="0"/>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err="1"/>
            <a:t>diogelu</a:t>
          </a:r>
          <a:endParaRPr lang="en-GB" sz="2400" b="1" dirty="0"/>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custLinFactY="22033" custLinFactNeighborX="1494" custLinFactNeighborY="100000">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custLinFactNeighborX="15952" custLinFactNeighborY="-14793">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custLinFactX="-13531" custLinFactNeighborX="-100000" custLinFactNeighborY="6884">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00755-1774-B14A-BFB8-55EDA83ADF65}">
      <dsp:nvSpPr>
        <dsp:cNvPr id="0" name=""/>
        <dsp:cNvSpPr/>
      </dsp:nvSpPr>
      <dsp:spPr>
        <a:xfrm>
          <a:off x="495061" y="644"/>
          <a:ext cx="2262336" cy="1357401"/>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a:t>Dal i fyny </a:t>
          </a:r>
          <a:endParaRPr lang="en-US" sz="1400" kern="1200"/>
        </a:p>
      </dsp:txBody>
      <dsp:txXfrm>
        <a:off x="495061" y="644"/>
        <a:ext cx="2262336" cy="1357401"/>
      </dsp:txXfrm>
    </dsp:sp>
    <dsp:sp modelId="{81829D9E-0E17-094E-AFF6-EC8365BD35A2}">
      <dsp:nvSpPr>
        <dsp:cNvPr id="0" name=""/>
        <dsp:cNvSpPr/>
      </dsp:nvSpPr>
      <dsp:spPr>
        <a:xfrm>
          <a:off x="2983631" y="3644"/>
          <a:ext cx="2262336" cy="1351402"/>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cy-GB" sz="1400" kern="1200" dirty="0"/>
        </a:p>
        <a:p>
          <a:pPr marL="0" lvl="0" indent="0" algn="ctr" defTabSz="622300">
            <a:lnSpc>
              <a:spcPct val="90000"/>
            </a:lnSpc>
            <a:spcBef>
              <a:spcPct val="0"/>
            </a:spcBef>
            <a:spcAft>
              <a:spcPct val="35000"/>
            </a:spcAft>
            <a:buNone/>
          </a:pPr>
          <a:r>
            <a:rPr lang="cy-GB" sz="1400" kern="1200" dirty="0"/>
            <a:t>Diogelu – Deddfwriaeth, Polisi a gweithdrefnau</a:t>
          </a:r>
        </a:p>
        <a:p>
          <a:pPr marL="0" lvl="0" indent="0" algn="ctr" defTabSz="622300">
            <a:lnSpc>
              <a:spcPct val="90000"/>
            </a:lnSpc>
            <a:spcBef>
              <a:spcPct val="0"/>
            </a:spcBef>
            <a:spcAft>
              <a:spcPct val="35000"/>
            </a:spcAft>
            <a:buNone/>
          </a:pPr>
          <a:endParaRPr lang="en-US" sz="1400" kern="1200" dirty="0"/>
        </a:p>
      </dsp:txBody>
      <dsp:txXfrm>
        <a:off x="2983631" y="3644"/>
        <a:ext cx="2262336" cy="1351402"/>
      </dsp:txXfrm>
    </dsp:sp>
    <dsp:sp modelId="{0F3A3F1D-4D90-E146-8C35-9B8164015BE5}">
      <dsp:nvSpPr>
        <dsp:cNvPr id="0" name=""/>
        <dsp:cNvSpPr/>
      </dsp:nvSpPr>
      <dsp:spPr>
        <a:xfrm>
          <a:off x="5472201" y="644"/>
          <a:ext cx="2262336" cy="1357401"/>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Tensiynau a Gwrthdaro</a:t>
          </a:r>
        </a:p>
      </dsp:txBody>
      <dsp:txXfrm>
        <a:off x="5472201" y="644"/>
        <a:ext cx="2262336" cy="1357401"/>
      </dsp:txXfrm>
    </dsp:sp>
    <dsp:sp modelId="{BB870EE5-DC7D-9D46-A1A9-EA8B24BAEDA4}">
      <dsp:nvSpPr>
        <dsp:cNvPr id="0" name=""/>
        <dsp:cNvSpPr/>
      </dsp:nvSpPr>
      <dsp:spPr>
        <a:xfrm>
          <a:off x="495061" y="1584280"/>
          <a:ext cx="2262336" cy="1357401"/>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Diogelu Yr Aseiniad – Tasg 3</a:t>
          </a:r>
          <a:endParaRPr lang="en-US" sz="1400" kern="1200" dirty="0"/>
        </a:p>
      </dsp:txBody>
      <dsp:txXfrm>
        <a:off x="495061" y="1584280"/>
        <a:ext cx="2262336" cy="1357401"/>
      </dsp:txXfrm>
    </dsp:sp>
    <dsp:sp modelId="{0E1628C6-AE06-F645-82AB-32EF5641E8B4}">
      <dsp:nvSpPr>
        <dsp:cNvPr id="0" name=""/>
        <dsp:cNvSpPr/>
      </dsp:nvSpPr>
      <dsp:spPr>
        <a:xfrm>
          <a:off x="2983631" y="1584280"/>
          <a:ext cx="2262336" cy="1357401"/>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Cyd-destun o weithio yng Nghymru</a:t>
          </a:r>
        </a:p>
      </dsp:txBody>
      <dsp:txXfrm>
        <a:off x="2983631" y="1584280"/>
        <a:ext cx="2262336" cy="1357401"/>
      </dsp:txXfrm>
    </dsp:sp>
    <dsp:sp modelId="{9CDE0303-832E-904D-ADE9-7D8E54B2852C}">
      <dsp:nvSpPr>
        <dsp:cNvPr id="0" name=""/>
        <dsp:cNvSpPr/>
      </dsp:nvSpPr>
      <dsp:spPr>
        <a:xfrm>
          <a:off x="5472201" y="1584280"/>
          <a:ext cx="2262336" cy="1357401"/>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Diogelu – Tasg 4</a:t>
          </a:r>
          <a:endParaRPr lang="en-US" sz="1400" kern="1200" dirty="0"/>
        </a:p>
      </dsp:txBody>
      <dsp:txXfrm>
        <a:off x="5472201" y="1584280"/>
        <a:ext cx="2262336" cy="1357401"/>
      </dsp:txXfrm>
    </dsp:sp>
    <dsp:sp modelId="{3D243BBB-EA06-BF4E-98EB-02E29E2D59D4}">
      <dsp:nvSpPr>
        <dsp:cNvPr id="0" name=""/>
        <dsp:cNvSpPr/>
      </dsp:nvSpPr>
      <dsp:spPr>
        <a:xfrm>
          <a:off x="2983631" y="3167915"/>
          <a:ext cx="2262336" cy="1357401"/>
        </a:xfrm>
        <a:prstGeom prst="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2">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err="1"/>
            <a:t>Gofynion</a:t>
          </a:r>
          <a:r>
            <a:rPr lang="en-GB" sz="1400" kern="1200" dirty="0"/>
            <a:t> </a:t>
          </a:r>
          <a:r>
            <a:rPr lang="en-GB" sz="1400" kern="1200" dirty="0" err="1"/>
            <a:t>gweithdy</a:t>
          </a:r>
          <a:r>
            <a:rPr lang="en-GB" sz="1400" kern="1200" dirty="0"/>
            <a:t> 4	 </a:t>
          </a:r>
          <a:endParaRPr lang="en-US" sz="1400" kern="1200" dirty="0"/>
        </a:p>
      </dsp:txBody>
      <dsp:txXfrm>
        <a:off x="2983631" y="3167915"/>
        <a:ext cx="2262336" cy="1357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CD40D-932B-3040-8AF4-586DC71EED52}">
      <dsp:nvSpPr>
        <dsp:cNvPr id="0" name=""/>
        <dsp:cNvSpPr/>
      </dsp:nvSpPr>
      <dsp:spPr>
        <a:xfrm>
          <a:off x="0" y="35210"/>
          <a:ext cx="8229600" cy="1079325"/>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cy-GB" sz="1600" kern="1200" noProof="0" dirty="0"/>
            <a:t>I ymchwilio’r fframwaith deddfwriaethol mewn perthynas a diogelu oedolion/ a plant</a:t>
          </a:r>
        </a:p>
      </dsp:txBody>
      <dsp:txXfrm>
        <a:off x="52688" y="87898"/>
        <a:ext cx="8124224" cy="973949"/>
      </dsp:txXfrm>
    </dsp:sp>
    <dsp:sp modelId="{9B92BEC5-CE8D-A94A-A1D8-F642851B0E74}">
      <dsp:nvSpPr>
        <dsp:cNvPr id="0" name=""/>
        <dsp:cNvSpPr/>
      </dsp:nvSpPr>
      <dsp:spPr>
        <a:xfrm>
          <a:off x="0" y="1227786"/>
          <a:ext cx="8229600" cy="1079325"/>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cy-GB" sz="1600" kern="1200" noProof="0" dirty="0"/>
            <a:t>Egluro gofynion perthnasol i’r aseiniad diogelu tasg -3</a:t>
          </a:r>
        </a:p>
      </dsp:txBody>
      <dsp:txXfrm>
        <a:off x="52688" y="1280474"/>
        <a:ext cx="8124224" cy="973949"/>
      </dsp:txXfrm>
    </dsp:sp>
    <dsp:sp modelId="{B3076079-BA9D-2B45-B2FD-A224543D3BC4}">
      <dsp:nvSpPr>
        <dsp:cNvPr id="0" name=""/>
        <dsp:cNvSpPr/>
      </dsp:nvSpPr>
      <dsp:spPr>
        <a:xfrm>
          <a:off x="0" y="2286021"/>
          <a:ext cx="8229600" cy="1079325"/>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cy-GB" sz="1600" kern="1200" noProof="0" dirty="0"/>
            <a:t>Adlewyrchu’n feirniadol ar rai o’r tensiynau a’r gwrthdaro posibl y gall y gweithiwr cymdeithasol ddod ar eu traws wrth ymgymryd a gwaith diogelu. </a:t>
          </a:r>
        </a:p>
      </dsp:txBody>
      <dsp:txXfrm>
        <a:off x="52688" y="2338709"/>
        <a:ext cx="8124224" cy="973949"/>
      </dsp:txXfrm>
    </dsp:sp>
    <dsp:sp modelId="{CBB3E542-2FB9-0845-86ED-AD8C9359FAD1}">
      <dsp:nvSpPr>
        <dsp:cNvPr id="0" name=""/>
        <dsp:cNvSpPr/>
      </dsp:nvSpPr>
      <dsp:spPr>
        <a:xfrm>
          <a:off x="0" y="3411426"/>
          <a:ext cx="8229600" cy="1079325"/>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cy-GB" sz="1600" kern="1200" noProof="0" dirty="0"/>
            <a:t>I ystyried ac egluro’r diogelu mewn maes nad yw’n brif ffocws i’ch gwaith ac i adlewyrchu ar rai o’r pethau cyffredin a’r gwahaniaethau rhwng diogelu </a:t>
          </a:r>
          <a:r>
            <a:rPr lang="cy-GB" sz="1600" kern="1200" noProof="0" dirty="0" err="1"/>
            <a:t>gym</a:t>
          </a:r>
          <a:r>
            <a:rPr lang="cy-GB" sz="1600" kern="1200" noProof="0" dirty="0"/>
            <a:t> maes gwaith plant, pobl ifanc ac oedolion mewn perygl. Tasg 4</a:t>
          </a:r>
        </a:p>
      </dsp:txBody>
      <dsp:txXfrm>
        <a:off x="52688" y="3464114"/>
        <a:ext cx="8124224" cy="9739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9259A-0FAB-4144-A425-AD96B3C157A8}">
      <dsp:nvSpPr>
        <dsp:cNvPr id="0" name=""/>
        <dsp:cNvSpPr/>
      </dsp:nvSpPr>
      <dsp:spPr>
        <a:xfrm rot="5400000">
          <a:off x="3716120" y="-1412644"/>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endParaRPr lang="en-US" sz="1300" kern="1200" dirty="0"/>
        </a:p>
        <a:p>
          <a:pPr marL="114300" lvl="1" indent="-114300" algn="l" defTabSz="577850">
            <a:lnSpc>
              <a:spcPct val="90000"/>
            </a:lnSpc>
            <a:spcBef>
              <a:spcPct val="0"/>
            </a:spcBef>
            <a:spcAft>
              <a:spcPct val="15000"/>
            </a:spcAft>
            <a:buChar char="•"/>
          </a:pPr>
          <a:r>
            <a:rPr lang="cy-GB" sz="1300" kern="1200"/>
            <a:t>Diogeliadau Amddiffyn Rhyddid </a:t>
          </a:r>
        </a:p>
      </dsp:txBody>
      <dsp:txXfrm rot="-5400000">
        <a:off x="2194560" y="150816"/>
        <a:ext cx="3859540" cy="774519"/>
      </dsp:txXfrm>
    </dsp:sp>
    <dsp:sp modelId="{1B50A892-58BC-4958-98F9-FD870C5FBEB7}">
      <dsp:nvSpPr>
        <dsp:cNvPr id="0" name=""/>
        <dsp:cNvSpPr/>
      </dsp:nvSpPr>
      <dsp:spPr>
        <a:xfrm>
          <a:off x="0" y="1625"/>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DoLS</a:t>
          </a:r>
        </a:p>
      </dsp:txBody>
      <dsp:txXfrm>
        <a:off x="52375" y="54000"/>
        <a:ext cx="2089810" cy="968149"/>
      </dsp:txXfrm>
    </dsp:sp>
    <dsp:sp modelId="{7DC1232A-E9D0-445A-8C84-AEEF1AB23C24}">
      <dsp:nvSpPr>
        <dsp:cNvPr id="0" name=""/>
        <dsp:cNvSpPr/>
      </dsp:nvSpPr>
      <dsp:spPr>
        <a:xfrm rot="5400000">
          <a:off x="3716120" y="-286100"/>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Oed16+</a:t>
          </a:r>
        </a:p>
      </dsp:txBody>
      <dsp:txXfrm rot="-5400000">
        <a:off x="2194560" y="1277360"/>
        <a:ext cx="3859540" cy="774519"/>
      </dsp:txXfrm>
    </dsp:sp>
    <dsp:sp modelId="{6C6AD39D-C53B-462D-8C4A-A9EB32A3E969}">
      <dsp:nvSpPr>
        <dsp:cNvPr id="0" name=""/>
        <dsp:cNvSpPr/>
      </dsp:nvSpPr>
      <dsp:spPr>
        <a:xfrm>
          <a:off x="0" y="1128170"/>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err="1"/>
            <a:t>Oed</a:t>
          </a:r>
          <a:r>
            <a:rPr lang="en-US" sz="2100" kern="1200" dirty="0"/>
            <a:t>- 18+</a:t>
          </a:r>
        </a:p>
      </dsp:txBody>
      <dsp:txXfrm>
        <a:off x="52375" y="1180545"/>
        <a:ext cx="2089810" cy="968149"/>
      </dsp:txXfrm>
    </dsp:sp>
    <dsp:sp modelId="{7BD13AA3-5F17-4842-8178-0D92CAFA6402}">
      <dsp:nvSpPr>
        <dsp:cNvPr id="0" name=""/>
        <dsp:cNvSpPr/>
      </dsp:nvSpPr>
      <dsp:spPr>
        <a:xfrm rot="5400000">
          <a:off x="3716120" y="840444"/>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cy-GB" sz="1300" kern="1200" noProof="0" dirty="0"/>
            <a:t>Unrhyw le- tai cefnogol, gofal ychwanegol, ysgolion preswyl , cartrefi gofal, cartrefi domestig, ysbytai</a:t>
          </a:r>
        </a:p>
      </dsp:txBody>
      <dsp:txXfrm rot="-5400000">
        <a:off x="2194560" y="2403904"/>
        <a:ext cx="3859540" cy="774519"/>
      </dsp:txXfrm>
    </dsp:sp>
    <dsp:sp modelId="{E5702590-3788-4CF0-B453-5E446A72FABD}">
      <dsp:nvSpPr>
        <dsp:cNvPr id="0" name=""/>
        <dsp:cNvSpPr/>
      </dsp:nvSpPr>
      <dsp:spPr>
        <a:xfrm>
          <a:off x="0" y="2254714"/>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err="1"/>
            <a:t>Cartrefi</a:t>
          </a:r>
          <a:r>
            <a:rPr lang="en-US" sz="2100" kern="1200" dirty="0"/>
            <a:t> </a:t>
          </a:r>
          <a:r>
            <a:rPr lang="en-US" sz="2100" kern="1200" dirty="0" err="1"/>
            <a:t>Gofaol</a:t>
          </a:r>
          <a:r>
            <a:rPr lang="en-US" sz="2100" kern="1200" dirty="0"/>
            <a:t> ac </a:t>
          </a:r>
          <a:r>
            <a:rPr lang="en-US" sz="2100" kern="1200" dirty="0" err="1"/>
            <a:t>Ysbytai</a:t>
          </a:r>
          <a:endParaRPr lang="en-US" sz="2100" kern="1200" dirty="0"/>
        </a:p>
      </dsp:txBody>
      <dsp:txXfrm>
        <a:off x="52375" y="2307089"/>
        <a:ext cx="2089810" cy="9681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grymuso</a:t>
          </a:r>
          <a:r>
            <a:rPr lang="en-GB" sz="11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Siarad</a:t>
          </a:r>
          <a:r>
            <a:rPr lang="en-GB" sz="1100" b="1" kern="1200" dirty="0"/>
            <a:t> </a:t>
          </a:r>
          <a:r>
            <a:rPr lang="en-GB" sz="1100" b="1" kern="1200" dirty="0" err="1"/>
            <a:t>dros</a:t>
          </a:r>
          <a:r>
            <a:rPr lang="en-GB" sz="1100" b="1" kern="1200" dirty="0"/>
            <a:t> (speaking up)</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diogelu</a:t>
          </a:r>
          <a:endParaRPr lang="en-GB" sz="1100" b="1" kern="1200" dirty="0"/>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galluogi</a:t>
          </a:r>
          <a:endParaRPr lang="en-GB" sz="1100" b="1" kern="1200" dirty="0"/>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cefnogi</a:t>
          </a:r>
          <a:endParaRPr lang="en-GB" sz="1100" b="1" kern="1200" dirty="0"/>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417620"/>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63380"/>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Annibynniaeth</a:t>
          </a:r>
          <a:endParaRPr lang="en-GB" sz="2400" b="1" kern="1200" dirty="0"/>
        </a:p>
      </dsp:txBody>
      <dsp:txXfrm>
        <a:off x="235923" y="97965"/>
        <a:ext cx="3766145" cy="639310"/>
      </dsp:txXfrm>
    </dsp:sp>
    <dsp:sp modelId="{AA9E5B67-ED16-4809-AF8D-DD4D548DE303}">
      <dsp:nvSpPr>
        <dsp:cNvPr id="0" name=""/>
        <dsp:cNvSpPr/>
      </dsp:nvSpPr>
      <dsp:spPr>
        <a:xfrm>
          <a:off x="0" y="1506260"/>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0" y="1185935"/>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Bod </a:t>
          </a:r>
          <a:r>
            <a:rPr lang="en-GB" sz="2400" b="1" kern="1200" dirty="0" err="1"/>
            <a:t>yn</a:t>
          </a:r>
          <a:r>
            <a:rPr lang="en-GB" sz="2400" b="1" kern="1200" dirty="0"/>
            <a:t> </a:t>
          </a:r>
          <a:r>
            <a:rPr lang="en-GB" sz="2400" b="1" kern="1200" dirty="0" err="1"/>
            <a:t>glir</a:t>
          </a:r>
          <a:r>
            <a:rPr lang="en-GB" sz="2400" b="1" kern="1200" dirty="0"/>
            <a:t> am </a:t>
          </a:r>
          <a:r>
            <a:rPr lang="en-GB" sz="2400" b="1" kern="1200" dirty="0" err="1"/>
            <a:t>ei</a:t>
          </a:r>
          <a:r>
            <a:rPr lang="en-GB" sz="2400" b="1" kern="1200" dirty="0"/>
            <a:t> </a:t>
          </a:r>
          <a:r>
            <a:rPr lang="en-GB" sz="2400" b="1" kern="1200" dirty="0" err="1"/>
            <a:t>bwrpas</a:t>
          </a:r>
          <a:endParaRPr lang="en-GB" sz="2400" b="1" kern="1200" dirty="0"/>
        </a:p>
      </dsp:txBody>
      <dsp:txXfrm>
        <a:off x="34585" y="1220520"/>
        <a:ext cx="3766145" cy="639310"/>
      </dsp:txXfrm>
    </dsp:sp>
    <dsp:sp modelId="{F45A2C16-0D3F-4F5A-9BEA-1BDA832E0CD6}">
      <dsp:nvSpPr>
        <dsp:cNvPr id="0" name=""/>
        <dsp:cNvSpPr/>
      </dsp:nvSpPr>
      <dsp:spPr>
        <a:xfrm>
          <a:off x="0" y="2594900"/>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40660"/>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Dull person </a:t>
          </a:r>
          <a:r>
            <a:rPr lang="en-GB" sz="2400" b="1" kern="1200" dirty="0" err="1"/>
            <a:t>canolog</a:t>
          </a:r>
          <a:endParaRPr lang="en-GB" sz="2400" b="1" kern="1200" dirty="0"/>
        </a:p>
      </dsp:txBody>
      <dsp:txXfrm>
        <a:off x="226852" y="2275245"/>
        <a:ext cx="3776172" cy="639310"/>
      </dsp:txXfrm>
    </dsp:sp>
    <dsp:sp modelId="{F0BCB6A4-F199-4C4E-BC49-EB49AF5198B0}">
      <dsp:nvSpPr>
        <dsp:cNvPr id="0" name=""/>
        <dsp:cNvSpPr/>
      </dsp:nvSpPr>
      <dsp:spPr>
        <a:xfrm>
          <a:off x="0" y="3683540"/>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329300"/>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grymuso</a:t>
          </a:r>
          <a:endParaRPr lang="en-GB" sz="2400" b="1" kern="1200" dirty="0"/>
        </a:p>
      </dsp:txBody>
      <dsp:txXfrm>
        <a:off x="226852" y="3363885"/>
        <a:ext cx="3776172" cy="639310"/>
      </dsp:txXfrm>
    </dsp:sp>
    <dsp:sp modelId="{20F7AA73-87A1-4861-A708-8F2E5A61AC7F}">
      <dsp:nvSpPr>
        <dsp:cNvPr id="0" name=""/>
        <dsp:cNvSpPr/>
      </dsp:nvSpPr>
      <dsp:spPr>
        <a:xfrm>
          <a:off x="0" y="4772180"/>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417940"/>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Cyfle</a:t>
          </a:r>
          <a:r>
            <a:rPr lang="en-GB" sz="2400" b="1" kern="1200" dirty="0"/>
            <a:t> </a:t>
          </a:r>
          <a:r>
            <a:rPr lang="en-GB" sz="2400" b="1" kern="1200" dirty="0" err="1"/>
            <a:t>cyfartal</a:t>
          </a:r>
          <a:endParaRPr lang="en-GB" sz="2400" b="1" kern="1200" dirty="0"/>
        </a:p>
      </dsp:txBody>
      <dsp:txXfrm>
        <a:off x="226852" y="4452525"/>
        <a:ext cx="3776172" cy="639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atebolrwydd</a:t>
          </a:r>
          <a:endParaRPr lang="en-GB" sz="2400" b="1" kern="1200" dirty="0"/>
        </a:p>
      </dsp:txBody>
      <dsp:txXfrm>
        <a:off x="223849" y="48064"/>
        <a:ext cx="3785495" cy="532758"/>
      </dsp:txXfrm>
    </dsp:sp>
    <dsp:sp modelId="{6289EE4D-3DD9-4162-AF6E-3A6ABA4AB1E1}">
      <dsp:nvSpPr>
        <dsp:cNvPr id="0" name=""/>
        <dsp:cNvSpPr/>
      </dsp:nvSpPr>
      <dsp:spPr>
        <a:xfrm>
          <a:off x="0" y="1440689"/>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cy-GB" sz="2400" b="1" kern="1200" noProof="0" dirty="0"/>
            <a:t>Hygyrchedd/ ‘</a:t>
          </a:r>
          <a:r>
            <a:rPr lang="cy-GB" sz="2400" b="1" kern="1200" noProof="0" dirty="0" err="1"/>
            <a:t>Accessibility</a:t>
          </a:r>
          <a:r>
            <a:rPr lang="cy-GB" sz="2400" b="1" kern="1200" noProof="0" dirty="0"/>
            <a:t>’</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Cefnogi</a:t>
          </a:r>
          <a:r>
            <a:rPr lang="en-GB" sz="2400" b="1" kern="1200" dirty="0"/>
            <a:t> </a:t>
          </a:r>
          <a:r>
            <a:rPr lang="en-GB" sz="2400" b="1" kern="1200" dirty="0" err="1"/>
            <a:t>eiriolwyr</a:t>
          </a:r>
          <a:endParaRPr lang="en-GB" sz="2400" b="1" kern="1200" dirty="0"/>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3257" y="2653505"/>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cyfrinachedd</a:t>
          </a:r>
          <a:endParaRPr lang="en-GB" sz="2400" b="1" kern="1200" dirty="0"/>
        </a:p>
      </dsp:txBody>
      <dsp:txXfrm>
        <a:off x="222078" y="2682326"/>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cwynion</a:t>
          </a:r>
          <a:endParaRPr lang="en-GB" sz="2400" b="1" kern="1200" dirty="0"/>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0" y="4595886"/>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diogelu</a:t>
          </a:r>
          <a:endParaRPr lang="en-GB" sz="2400" b="1" kern="1200" dirty="0"/>
        </a:p>
      </dsp:txBody>
      <dsp:txXfrm>
        <a:off x="28821" y="4624707"/>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5C1E4DE-4EF9-4955-BBBD-9EE59B7F267C}" type="datetimeFigureOut">
              <a:rPr lang="en-GB"/>
              <a:pPr>
                <a:defRPr/>
              </a:pPr>
              <a:t>06/09/2022</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862A56C-5ECF-432E-A665-5DA305C6D3B9}" type="datetimeFigureOut">
              <a:rPr lang="en-GB"/>
              <a:pPr>
                <a:defRPr/>
              </a:pPr>
              <a:t>06/09/2022</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462" tIns="45231" rIns="90462" bIns="45231" rtlCol="0" anchor="ctr"/>
          <a:lstStyle/>
          <a:p>
            <a:pPr lvl="0"/>
            <a:endParaRPr lang="en-GB" noProof="0"/>
          </a:p>
        </p:txBody>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baseline="0" dirty="0">
                <a:solidFill>
                  <a:srgbClr val="000000"/>
                </a:solidFill>
                <a:latin typeface="Arial" panose="020B0604020202020204" pitchFamily="34" charset="0"/>
              </a:rPr>
              <a:t>Remind the group they need to ensure they discuss the most up to date legislation. In task 4 refereeing to outdated legislation will lead to a fail. </a:t>
            </a:r>
          </a:p>
          <a:p>
            <a:endParaRPr lang="en-GB" dirty="0"/>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sz="1200" kern="1200" dirty="0">
                <a:solidFill>
                  <a:schemeClr val="tx1"/>
                </a:solidFill>
                <a:effectLst/>
                <a:latin typeface="+mn-lt"/>
                <a:ea typeface="+mn-ea"/>
                <a:cs typeface="+mn-cs"/>
              </a:rPr>
              <a:t>Atgoffa’r grŵp o’r rhain, neu symud ymlaen os nad oes angen. Gellir gofyn a oes angen ychwanegu at y rhestr</a:t>
            </a:r>
            <a:r>
              <a:rPr lang="cy-GB" dirty="0"/>
              <a:t>.</a:t>
            </a: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a:t>
            </a:fld>
            <a:endParaRPr lang="en-GB" altLang="en-US"/>
          </a:p>
        </p:txBody>
      </p:sp>
    </p:spTree>
    <p:extLst>
      <p:ext uri="{BB962C8B-B14F-4D97-AF65-F5344CB8AC3E}">
        <p14:creationId xmlns:p14="http://schemas.microsoft.com/office/powerpoint/2010/main" val="71015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sz="1200" kern="1200" dirty="0">
                <a:solidFill>
                  <a:schemeClr val="tx1"/>
                </a:solidFill>
                <a:effectLst/>
                <a:latin typeface="+mn-lt"/>
                <a:ea typeface="+mn-ea"/>
                <a:cs typeface="+mn-cs"/>
              </a:rPr>
              <a:t>Ymarfer / trafodaeth 1 - grŵp mawr. Mynd o gwmpas y grŵp, neu ddewis ambell i ddysgwr i wneud sylwadau a gellir rhannu hyn ar draws yr holl gwestiynau. </a:t>
            </a:r>
            <a:br>
              <a:rPr lang="cy-GB" sz="1200" kern="1200" dirty="0">
                <a:solidFill>
                  <a:schemeClr val="tx1"/>
                </a:solidFill>
                <a:effectLst/>
                <a:latin typeface="+mn-lt"/>
                <a:ea typeface="+mn-ea"/>
                <a:cs typeface="+mn-cs"/>
              </a:rPr>
            </a:br>
            <a:r>
              <a:rPr lang="cy-GB" sz="1200" kern="1200" dirty="0">
                <a:solidFill>
                  <a:schemeClr val="tx1"/>
                </a:solidFill>
                <a:effectLst/>
                <a:latin typeface="+mn-lt"/>
                <a:ea typeface="+mn-ea"/>
                <a:cs typeface="+mn-cs"/>
              </a:rPr>
              <a:t>Amcan: i gael y grŵp i feddwl am fater beirniadol bydd angen iddynt ei gynnwys ac ymhelaethu arno yn yr adran hon.</a:t>
            </a:r>
          </a:p>
          <a:p>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pPr/>
              <a:t>5</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Byddai'n ddefnyddiol yma i dynnu sylw at y cysyniad o Lesiant o dan y Ddeddf a phrif egwyddorion y Ddeddf e.e. atal ac ymyrraeth gynnar, cydweithredu a chyd-gynhyrchu.</a:t>
            </a:r>
            <a:endParaRPr lang="en-GB" dirty="0"/>
          </a:p>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pPr/>
              <a:t>6</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a:t>Atgoffa</a:t>
            </a:r>
            <a:r>
              <a:rPr lang="en-GB" altLang="en-US" dirty="0"/>
              <a:t> bod </a:t>
            </a:r>
            <a:r>
              <a:rPr lang="en-GB" altLang="en-US" dirty="0" err="1"/>
              <a:t>gwybodaeth</a:t>
            </a:r>
            <a:r>
              <a:rPr lang="en-GB" altLang="en-US" dirty="0"/>
              <a:t> a </a:t>
            </a:r>
            <a:r>
              <a:rPr lang="en-GB" altLang="en-US" dirty="0" err="1"/>
              <a:t>deunyddiau</a:t>
            </a:r>
            <a:r>
              <a:rPr lang="en-GB" altLang="en-US" dirty="0"/>
              <a:t> </a:t>
            </a:r>
            <a:r>
              <a:rPr lang="en-GB" altLang="en-US" dirty="0" err="1"/>
              <a:t>hyfforddiant</a:t>
            </a:r>
            <a:r>
              <a:rPr lang="en-GB" altLang="en-US" dirty="0"/>
              <a:t> am y </a:t>
            </a:r>
            <a:r>
              <a:rPr lang="en-GB" altLang="en-US" dirty="0" err="1"/>
              <a:t>Ddeddf</a:t>
            </a:r>
            <a:r>
              <a:rPr lang="en-GB" altLang="en-US" dirty="0"/>
              <a:t>, y Cod </a:t>
            </a:r>
            <a:r>
              <a:rPr lang="en-GB" altLang="en-US" dirty="0" err="1"/>
              <a:t>Ymarfer</a:t>
            </a:r>
            <a:r>
              <a:rPr lang="en-GB" altLang="en-US" dirty="0"/>
              <a:t>, </a:t>
            </a:r>
            <a:r>
              <a:rPr lang="en-GB" altLang="en-US" dirty="0" err="1"/>
              <a:t>Rheoliadau</a:t>
            </a:r>
            <a:r>
              <a:rPr lang="en-GB" altLang="en-US" dirty="0"/>
              <a:t> </a:t>
            </a:r>
            <a:r>
              <a:rPr lang="en-GB" altLang="en-US" dirty="0" err="1"/>
              <a:t>ayb</a:t>
            </a:r>
            <a:r>
              <a:rPr lang="en-GB" altLang="en-US" dirty="0"/>
              <a:t> </a:t>
            </a:r>
            <a:r>
              <a:rPr lang="en-GB" altLang="en-US" dirty="0" err="1"/>
              <a:t>ar</a:t>
            </a:r>
            <a:r>
              <a:rPr lang="en-GB" altLang="en-US" baseline="0" dirty="0"/>
              <a:t> </a:t>
            </a:r>
            <a:r>
              <a:rPr lang="en-GB" altLang="en-US" baseline="0" dirty="0" err="1"/>
              <a:t>gael</a:t>
            </a:r>
            <a:r>
              <a:rPr lang="en-GB" altLang="en-US" baseline="0" dirty="0"/>
              <a:t> </a:t>
            </a:r>
            <a:r>
              <a:rPr lang="en-GB" altLang="en-US" baseline="0" dirty="0" err="1"/>
              <a:t>ar</a:t>
            </a:r>
            <a:r>
              <a:rPr lang="en-GB" altLang="en-US" baseline="0" dirty="0"/>
              <a:t> </a:t>
            </a:r>
            <a:r>
              <a:rPr lang="en-GB" altLang="en-US" baseline="0" dirty="0" err="1"/>
              <a:t>yr</a:t>
            </a:r>
            <a:r>
              <a:rPr lang="en-GB" altLang="en-US" baseline="0" dirty="0"/>
              <a:t> </a:t>
            </a:r>
            <a:r>
              <a:rPr lang="en-GB" altLang="en-US" baseline="0" dirty="0" err="1"/>
              <a:t>Hwb</a:t>
            </a:r>
            <a:r>
              <a:rPr lang="en-GB" altLang="en-US" baseline="0" dirty="0"/>
              <a:t>.</a:t>
            </a:r>
            <a:endParaRPr lang="en-GB" altLang="en-US" dirty="0"/>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pPr/>
              <a:t>7</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0" fontAlgn="base" hangingPunct="0"/>
            <a:r>
              <a:rPr lang="cy-GB" sz="1200" kern="1200" dirty="0">
                <a:solidFill>
                  <a:schemeClr val="tx1"/>
                </a:solidFill>
                <a:effectLst/>
                <a:latin typeface="+mn-lt"/>
                <a:ea typeface="+mn-ea"/>
                <a:cs typeface="+mn-cs"/>
              </a:rPr>
              <a:t>Gallwch ofyn i’r grŵp beth a olygir wrth ‘absoliwt’, ‘cyfyngedig’ a ‘chymwys’ a pham byddai hyn yn berthnasol a sut y dylai Hawliau Dynol danategu gwaith diogelu a sut y dylid adlewyrchu ar hyn yn yr aseiniadau.</a:t>
            </a:r>
          </a:p>
          <a:p>
            <a:pPr eaLnBrk="0" fontAlgn="base" hangingPunct="0"/>
            <a:r>
              <a:rPr lang="cy-GB" sz="1200" kern="1200" dirty="0">
                <a:solidFill>
                  <a:schemeClr val="tx1"/>
                </a:solidFill>
                <a:effectLst/>
                <a:latin typeface="+mn-lt"/>
                <a:ea typeface="+mn-ea"/>
                <a:cs typeface="+mn-cs"/>
              </a:rPr>
              <a:t>Absoliwt: Ni all y Wladwriaeth ymyrryd; yn cynnwys amddiffyniad ar gyfer artaith a thriniaeth annynol neu ddiraddiol. Cyfyngedig: dan amgylchiadau penodol cyfyngedig ee hawl i ryddid. Cymwys: cydbwyso hawliau unigolion a hawliau cymuned neu wladwriaeth ehangach ee preifatrwydd / bywyd teuluol. Crefydd, cred, rhyddid.</a:t>
            </a:r>
          </a:p>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pPr/>
              <a:t>8</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AE7DBF3-2C9D-4E11-81B1-C97CFE4BC4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A435F37F-2F17-4AB0-8D87-82AA18605D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Group discussion or break out rooms  -</a:t>
            </a:r>
          </a:p>
          <a:p>
            <a:r>
              <a:rPr lang="en-GB" altLang="en-US" b="1" dirty="0"/>
              <a:t>Gorffen y </a:t>
            </a:r>
            <a:r>
              <a:rPr lang="en-GB" altLang="en-US" b="1" dirty="0" err="1"/>
              <a:t>cyflwyniad</a:t>
            </a:r>
            <a:r>
              <a:rPr lang="en-GB" altLang="en-US" b="1" dirty="0"/>
              <a:t>- </a:t>
            </a:r>
            <a:r>
              <a:rPr lang="en-GB" altLang="en-US" b="1" dirty="0" err="1"/>
              <a:t>Trafodaeth</a:t>
            </a:r>
            <a:r>
              <a:rPr lang="en-GB" altLang="en-US" b="1" dirty="0"/>
              <a:t> </a:t>
            </a:r>
            <a:r>
              <a:rPr lang="en-GB" altLang="en-US" b="1" dirty="0" err="1"/>
              <a:t>Grwp</a:t>
            </a:r>
            <a:r>
              <a:rPr lang="en-GB" altLang="en-US" b="1" dirty="0"/>
              <a:t>- </a:t>
            </a:r>
            <a:r>
              <a:rPr lang="en-GB" altLang="en-US" b="1" dirty="0" err="1"/>
              <a:t>Ymarferiad</a:t>
            </a:r>
            <a:r>
              <a:rPr lang="en-GB" altLang="en-US" b="1" dirty="0"/>
              <a:t> 2 </a:t>
            </a:r>
            <a:r>
              <a:rPr lang="en-GB" altLang="en-US" b="1" dirty="0" err="1"/>
              <a:t>Adnabod</a:t>
            </a:r>
            <a:r>
              <a:rPr lang="en-GB" altLang="en-US" b="1" dirty="0"/>
              <a:t> </a:t>
            </a:r>
            <a:r>
              <a:rPr lang="en-GB" altLang="en-US" b="1" dirty="0" err="1"/>
              <a:t>rhai</a:t>
            </a:r>
            <a:r>
              <a:rPr lang="en-GB" altLang="en-US" b="1" dirty="0"/>
              <a:t> </a:t>
            </a:r>
            <a:r>
              <a:rPr lang="en-GB" altLang="en-US" b="1" dirty="0" err="1"/>
              <a:t>o’r</a:t>
            </a:r>
            <a:r>
              <a:rPr lang="en-GB" altLang="en-US" b="1" dirty="0"/>
              <a:t> </a:t>
            </a:r>
            <a:r>
              <a:rPr lang="en-GB" altLang="en-US" b="1" dirty="0" err="1"/>
              <a:t>tensiynau</a:t>
            </a:r>
            <a:r>
              <a:rPr lang="en-GB" altLang="en-US" b="1" dirty="0"/>
              <a:t> </a:t>
            </a:r>
            <a:r>
              <a:rPr lang="en-GB" altLang="en-US" b="1" dirty="0" err="1"/>
              <a:t>a’r</a:t>
            </a:r>
            <a:r>
              <a:rPr lang="en-GB" altLang="en-US" b="1" dirty="0"/>
              <a:t> </a:t>
            </a:r>
            <a:r>
              <a:rPr lang="en-GB" altLang="en-US" b="1" dirty="0" err="1"/>
              <a:t>gwrthdaro</a:t>
            </a:r>
            <a:r>
              <a:rPr lang="en-GB" altLang="en-US" b="1" dirty="0"/>
              <a:t> meant </a:t>
            </a:r>
            <a:r>
              <a:rPr lang="en-GB" altLang="en-US" b="1" dirty="0" err="1"/>
              <a:t>yn</a:t>
            </a:r>
            <a:r>
              <a:rPr lang="en-GB" altLang="en-US" b="1" dirty="0"/>
              <a:t> </a:t>
            </a:r>
            <a:r>
              <a:rPr lang="en-GB" altLang="en-US" b="1" dirty="0" err="1"/>
              <a:t>ei</a:t>
            </a:r>
            <a:r>
              <a:rPr lang="en-GB" altLang="en-US" b="1" dirty="0"/>
              <a:t> </a:t>
            </a:r>
            <a:r>
              <a:rPr lang="en-GB" altLang="en-US" b="1" dirty="0" err="1"/>
              <a:t>wynebu</a:t>
            </a:r>
            <a:r>
              <a:rPr lang="en-GB" altLang="en-US" b="1" dirty="0"/>
              <a:t> </a:t>
            </a:r>
            <a:r>
              <a:rPr lang="en-GB" altLang="en-US" b="1" dirty="0" err="1"/>
              <a:t>yn</a:t>
            </a:r>
            <a:r>
              <a:rPr lang="en-GB" altLang="en-US" b="1" dirty="0"/>
              <a:t> y </a:t>
            </a:r>
            <a:r>
              <a:rPr lang="en-GB" altLang="en-US" b="1" dirty="0" err="1"/>
              <a:t>gwaith</a:t>
            </a:r>
            <a:r>
              <a:rPr lang="en-GB" altLang="en-US" b="1" dirty="0">
                <a:highlight>
                  <a:srgbClr val="FFFF00"/>
                </a:highlight>
              </a:rPr>
              <a:t>. Breakout rooms can be used if time allows</a:t>
            </a:r>
            <a:r>
              <a:rPr lang="en-GB" altLang="en-US" b="1" dirty="0"/>
              <a:t>. </a:t>
            </a:r>
          </a:p>
          <a:p>
            <a:r>
              <a:rPr lang="cy-GB" dirty="0"/>
              <a:t>Gofynnwch iddyn nhw gysylltu hyn ag achosion / unigolion y maent yn gweithio gyda hwy, gan</a:t>
            </a:r>
            <a:r>
              <a:rPr lang="cy-GB" baseline="0" dirty="0"/>
              <a:t> d</a:t>
            </a:r>
            <a:r>
              <a:rPr lang="cy-GB" dirty="0"/>
              <a:t>ynnu sylw at feysydd cyffredin, a oes yna densiynau rhwng y cod ymarfer, hawliau v risg, hawliau dynol ac ati?</a:t>
            </a:r>
            <a:br>
              <a:rPr lang="cy-GB" dirty="0"/>
            </a:br>
            <a:r>
              <a:rPr lang="cy-GB" dirty="0"/>
              <a:t>Tynnwch sylw at werthoedd / gwrthdaro / moeseg / tensiynau ac ati</a:t>
            </a:r>
            <a:endParaRPr lang="en-GB" altLang="en-US" dirty="0"/>
          </a:p>
        </p:txBody>
      </p:sp>
      <p:sp>
        <p:nvSpPr>
          <p:cNvPr id="37892" name="Slide Number Placeholder 3">
            <a:extLst>
              <a:ext uri="{FF2B5EF4-FFF2-40B4-BE49-F238E27FC236}">
                <a16:creationId xmlns:a16="http://schemas.microsoft.com/office/drawing/2014/main" id="{CB3552C2-23D3-4B36-8D64-4825C50415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A2720A-926C-4121-98DA-1592B2D0E806}" type="slidenum">
              <a:rPr lang="en-GB" altLang="en-US" smtClean="0"/>
              <a:pPr/>
              <a:t>9</a:t>
            </a:fld>
            <a:endParaRPr lang="en-GB" altLang="en-US"/>
          </a:p>
        </p:txBody>
      </p:sp>
    </p:spTree>
    <p:extLst>
      <p:ext uri="{BB962C8B-B14F-4D97-AF65-F5344CB8AC3E}">
        <p14:creationId xmlns:p14="http://schemas.microsoft.com/office/powerpoint/2010/main" val="1266172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a:t>Crynhoi</a:t>
            </a:r>
            <a:r>
              <a:rPr lang="en-GB" altLang="en-US" dirty="0"/>
              <a:t> </a:t>
            </a:r>
            <a:r>
              <a:rPr lang="en-GB" altLang="en-US" dirty="0" err="1"/>
              <a:t>ymarferiad</a:t>
            </a:r>
            <a:endParaRPr lang="en-GB" altLang="en-US" dirty="0"/>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pPr/>
              <a:t>10</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pPr/>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baseline="0" dirty="0">
                <a:solidFill>
                  <a:srgbClr val="000000"/>
                </a:solidFill>
                <a:latin typeface="Arial" panose="020B0604020202020204" pitchFamily="34" charset="0"/>
              </a:rPr>
              <a:t>Remind the group they need to ensure they discuss the most up to date legislation. In task 4 refereeing to outdated legislation will lead to a fail. </a:t>
            </a:r>
          </a:p>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task 3 and questions they can consider.</a:t>
            </a:r>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14</a:t>
            </a:fld>
            <a:endParaRPr lang="en-GB" altLang="en-US"/>
          </a:p>
        </p:txBody>
      </p:sp>
    </p:spTree>
    <p:extLst>
      <p:ext uri="{BB962C8B-B14F-4D97-AF65-F5344CB8AC3E}">
        <p14:creationId xmlns:p14="http://schemas.microsoft.com/office/powerpoint/2010/main" val="2136382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4CCE175-C3EB-49CC-8D30-02BF71FBE603}"/>
              </a:ext>
            </a:extLst>
          </p:cNvPr>
          <p:cNvSpPr>
            <a:spLocks noGrp="1"/>
          </p:cNvSpPr>
          <p:nvPr>
            <p:ph type="body" idx="1"/>
          </p:nvPr>
        </p:nvSpPr>
        <p:spPr/>
        <p:txBody>
          <a:bodyPr/>
          <a:lstStyle/>
          <a:p>
            <a:r>
              <a:rPr lang="en-GB" dirty="0" err="1"/>
              <a:t>Cyswllt</a:t>
            </a:r>
            <a:r>
              <a:rPr lang="en-GB" baseline="0" dirty="0"/>
              <a:t> a </a:t>
            </a:r>
            <a:r>
              <a:rPr lang="en-GB" baseline="0" dirty="0" err="1"/>
              <a:t>gofynion</a:t>
            </a:r>
            <a:r>
              <a:rPr lang="en-GB" baseline="0" dirty="0"/>
              <a:t> </a:t>
            </a:r>
            <a:r>
              <a:rPr lang="en-GB" baseline="0" dirty="0" err="1"/>
              <a:t>dysgu</a:t>
            </a:r>
            <a:r>
              <a:rPr lang="en-GB" baseline="0" dirty="0"/>
              <a:t> CGC o ran barn </a:t>
            </a:r>
            <a:r>
              <a:rPr lang="en-GB" baseline="0" dirty="0" err="1"/>
              <a:t>broffesiynol</a:t>
            </a:r>
            <a:r>
              <a:rPr lang="en-GB" baseline="0" dirty="0"/>
              <a:t> </a:t>
            </a:r>
            <a:r>
              <a:rPr lang="en-GB" baseline="0" dirty="0" err="1"/>
              <a:t>tasg</a:t>
            </a:r>
            <a:r>
              <a:rPr lang="en-GB" baseline="0" dirty="0"/>
              <a:t> 3.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this to Children safeguarding – safety of child paramount, Human rights etc. Children Act etc. </a:t>
            </a:r>
          </a:p>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16</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17</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r>
              <a:rPr lang="cy-GB" noProof="0" dirty="0"/>
              <a:t>Trafodaeth grwp os oes amser- gweithdrefnau</a:t>
            </a:r>
            <a:r>
              <a:rPr lang="cy-GB" baseline="0" noProof="0" dirty="0"/>
              <a:t> newydd- cadw’n unigolyn yn ganolog i waith diogelu/ cydweithio/ gwneud penderfyniadau ayb</a:t>
            </a:r>
          </a:p>
          <a:p>
            <a:r>
              <a:rPr lang="cy-GB" baseline="0" noProof="0" dirty="0"/>
              <a:t>Plethu i gofynion dysgu CGC- cydweithio</a:t>
            </a:r>
            <a:endParaRPr lang="cy-GB" noProof="0"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Introduce Annie's story  - Watch video from 42 minutes into the video up until 59 mins (up to1.14 mins if you have time). </a:t>
            </a:r>
          </a:p>
          <a:p>
            <a:r>
              <a:rPr lang="en-US" sz="1200" dirty="0"/>
              <a:t>Group discussion </a:t>
            </a:r>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Eglurwch bod myfyrio beirniadol yn allweddol</a:t>
            </a:r>
            <a:r>
              <a:rPr lang="cy-GB" baseline="0" dirty="0"/>
              <a:t> yma</a:t>
            </a:r>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22</a:t>
            </a:fld>
            <a:endParaRPr lang="en-GB" altLang="en-US"/>
          </a:p>
        </p:txBody>
      </p:sp>
    </p:spTree>
    <p:extLst>
      <p:ext uri="{BB962C8B-B14F-4D97-AF65-F5344CB8AC3E}">
        <p14:creationId xmlns:p14="http://schemas.microsoft.com/office/powerpoint/2010/main" val="2796279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Trafodaeth</a:t>
            </a:r>
            <a:r>
              <a:rPr lang="cy-GB" baseline="0" dirty="0"/>
              <a:t> (opsiynol)- pam bod gwybodaeth am y tri canlyniad dysgu mor bwysig i ddiogelu? Hyn wedi ei drafod yng ngweithdy 1. Tynnu sylw at y canlyniadau dysgu yn y Llawlyfr</a:t>
            </a:r>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23</a:t>
            </a:fld>
            <a:endParaRPr lang="en-GB" altLang="en-US"/>
          </a:p>
        </p:txBody>
      </p:sp>
    </p:spTree>
    <p:extLst>
      <p:ext uri="{BB962C8B-B14F-4D97-AF65-F5344CB8AC3E}">
        <p14:creationId xmlns:p14="http://schemas.microsoft.com/office/powerpoint/2010/main" val="949154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372E111-6F39-40D7-A626-B24E954721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B686EDD-D649-4ABE-9B87-E093C132BF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Put them into break out rooms and allow 5 mins each and maybe another 5 mins for each person 3-4 in each room recommended. Come back to the big group and discuss. Check in if the case they have chosen is appropriate. </a:t>
            </a:r>
          </a:p>
          <a:p>
            <a:r>
              <a:rPr lang="cy-GB" b="1" dirty="0"/>
              <a:t>Ymarfer 3: </a:t>
            </a:r>
            <a:r>
              <a:rPr lang="cy-GB" dirty="0"/>
              <a:t>: </a:t>
            </a:r>
            <a:r>
              <a:rPr lang="cy-GB" dirty="0">
                <a:highlight>
                  <a:srgbClr val="FFFF00"/>
                </a:highlight>
              </a:rPr>
              <a:t>Gofynnwch i bob person yn y grŵp i drafod eu hachos, gan</a:t>
            </a:r>
            <a:r>
              <a:rPr lang="cy-GB" baseline="0" dirty="0">
                <a:highlight>
                  <a:srgbClr val="FFFF00"/>
                </a:highlight>
              </a:rPr>
              <a:t> gadw at y 5 munud os yn bosibl yn enwedig mewn grŵp mawr. </a:t>
            </a:r>
            <a:r>
              <a:rPr lang="cy-GB" i="1" baseline="0" dirty="0">
                <a:highlight>
                  <a:srgbClr val="FFFF00"/>
                </a:highlight>
              </a:rPr>
              <a:t>Gall hyn dynnu sylw at unrhyw bryderon ynglŷn ag addasrwydd yr achos. </a:t>
            </a:r>
            <a:r>
              <a:rPr lang="cy-GB" dirty="0"/>
              <a:t>Nod: tynnu sylw at faterion o asesiadau diogelu, cymhlethdodau, cydweithio ac ati. Gall yr ymarfer hwn gymryd peth amser gan ei fod yn bwysig dod o hyd i bwyntiau a chael y gweithwyr i gychwyn ystyried yr aseiniad, gellir ei dorri i fod yn ymarfer llai os oes angen. </a:t>
            </a:r>
            <a:r>
              <a:rPr lang="en-GB" altLang="en-US" dirty="0"/>
              <a:t>If you have a large group you could ask half to do this exercise and then the other half of group to do the next one on theory. </a:t>
            </a:r>
          </a:p>
        </p:txBody>
      </p:sp>
      <p:sp>
        <p:nvSpPr>
          <p:cNvPr id="56324" name="Slide Number Placeholder 3">
            <a:extLst>
              <a:ext uri="{FF2B5EF4-FFF2-40B4-BE49-F238E27FC236}">
                <a16:creationId xmlns:a16="http://schemas.microsoft.com/office/drawing/2014/main" id="{5F12F827-BF18-48C4-BA48-47EC1B1449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053E6D-3A6E-45D7-894C-48BC66C26157}" type="slidenum">
              <a:rPr lang="en-GB" altLang="en-US" smtClean="0"/>
              <a:pPr/>
              <a:t>24</a:t>
            </a:fld>
            <a:endParaRPr lang="en-GB" altLang="en-US"/>
          </a:p>
        </p:txBody>
      </p:sp>
    </p:spTree>
    <p:extLst>
      <p:ext uri="{BB962C8B-B14F-4D97-AF65-F5344CB8AC3E}">
        <p14:creationId xmlns:p14="http://schemas.microsoft.com/office/powerpoint/2010/main" val="21813228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149657F-F4DD-4ACD-AB5D-CBD5B1ADA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17686D6-613B-4FC0-89A1-E14C2882AF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a:t>Gall hyn fod yn adeg briodol i fynd i'r afael ag unrhyw bryderon ynghylch a’r achos/ ystyried os yw yn briodol ei ddefnyddio</a:t>
            </a:r>
            <a:r>
              <a:rPr lang="cy-GB" baseline="0" dirty="0"/>
              <a:t> ac os yw’n cwrdd a’r g</a:t>
            </a:r>
            <a:r>
              <a:rPr lang="cy-GB" dirty="0"/>
              <a:t>ofynion diogelu o fewn yr adran hon.</a:t>
            </a:r>
            <a:endParaRPr lang="en-GB" altLang="en-US" dirty="0"/>
          </a:p>
        </p:txBody>
      </p:sp>
      <p:sp>
        <p:nvSpPr>
          <p:cNvPr id="54276" name="Slide Number Placeholder 3">
            <a:extLst>
              <a:ext uri="{FF2B5EF4-FFF2-40B4-BE49-F238E27FC236}">
                <a16:creationId xmlns:a16="http://schemas.microsoft.com/office/drawing/2014/main" id="{ECF0B664-28C3-4A9C-914B-F57277F855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91522-51A1-4F34-B970-3E8997DCB077}" type="slidenum">
              <a:rPr lang="en-GB" altLang="en-US" smtClean="0"/>
              <a:pPr/>
              <a:t>25</a:t>
            </a:fld>
            <a:endParaRPr lang="en-GB" altLang="en-US"/>
          </a:p>
        </p:txBody>
      </p:sp>
    </p:spTree>
    <p:extLst>
      <p:ext uri="{BB962C8B-B14F-4D97-AF65-F5344CB8AC3E}">
        <p14:creationId xmlns:p14="http://schemas.microsoft.com/office/powerpoint/2010/main" val="15851317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3B33FDE-4CFB-4C39-9123-77EAE13E34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251210E-4FEC-4D4A-A19B-D49A6D9F0D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Trafodaeth - Beth yw rhai o gymhlethdodau eu hachosion mewn perthynas â hyn? Wrth ystyried eu hachos yn yr ymarfer nesaf, efallai y byddai'n ddefnyddiol gofyn iddynt dynnu sylw at faint o asiantaethau / unigolion / aelod o'r teulu ac ati / y gellir fod yn rhan o un achos.</a:t>
            </a:r>
            <a:endParaRPr lang="en-GB" dirty="0"/>
          </a:p>
          <a:p>
            <a:endParaRPr lang="en-GB" altLang="en-US" dirty="0"/>
          </a:p>
        </p:txBody>
      </p:sp>
      <p:sp>
        <p:nvSpPr>
          <p:cNvPr id="52228" name="Slide Number Placeholder 3">
            <a:extLst>
              <a:ext uri="{FF2B5EF4-FFF2-40B4-BE49-F238E27FC236}">
                <a16:creationId xmlns:a16="http://schemas.microsoft.com/office/drawing/2014/main" id="{86E89B40-88C0-40FE-AC74-BE53804E55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FD4BB3-EE8F-40C8-A0AF-1813D3F4901A}" type="slidenum">
              <a:rPr lang="en-GB" altLang="en-US" smtClean="0"/>
              <a:pPr/>
              <a:t>26</a:t>
            </a:fld>
            <a:endParaRPr lang="en-GB" altLang="en-US"/>
          </a:p>
        </p:txBody>
      </p:sp>
    </p:spTree>
    <p:extLst>
      <p:ext uri="{BB962C8B-B14F-4D97-AF65-F5344CB8AC3E}">
        <p14:creationId xmlns:p14="http://schemas.microsoft.com/office/powerpoint/2010/main" val="22082197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27</a:t>
            </a:fld>
            <a:endParaRPr lang="en-GB" altLang="en-US"/>
          </a:p>
        </p:txBody>
      </p:sp>
    </p:spTree>
    <p:extLst>
      <p:ext uri="{BB962C8B-B14F-4D97-AF65-F5344CB8AC3E}">
        <p14:creationId xmlns:p14="http://schemas.microsoft.com/office/powerpoint/2010/main" val="867643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28</a:t>
            </a:fld>
            <a:endParaRPr lang="en-GB" altLang="en-US"/>
          </a:p>
        </p:txBody>
      </p:sp>
    </p:spTree>
    <p:extLst>
      <p:ext uri="{BB962C8B-B14F-4D97-AF65-F5344CB8AC3E}">
        <p14:creationId xmlns:p14="http://schemas.microsoft.com/office/powerpoint/2010/main" val="4100932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Ymarfer / Trafodaeth - ystyried materion pŵer / ADP / AOP mewn perthynas â diogelu (Os yn bosibl eu cysylltu â'u hachosion unigol). Fe ellir ei wneud mewn grwpiau bach os oes amser, ond efallai bod hyn wedi ei drafod yn barod, ac os ydyw, yna dim ond angen tynnu sylw at bwyntiau yn unig.</a:t>
            </a:r>
            <a:endParaRPr lang="en-GB" dirty="0"/>
          </a:p>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pPr/>
              <a:t>29</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Trafodaeth Grŵp / crynhoi o’r ymarfer blaenorol (os nad yw wedi eu cwmpasu eisoes): A allant nodi unrhyw sefyllfaoedd lle maent wedi adnabod rhagfarn ynddynt eu hunain neu weithwyr eraill a allai fod wedi dylanwadu ar drafodaeth a hynny naill ai'n bositif neu'n negyddol? Gwerthoedd trafod / moeseg ac ati.</a:t>
            </a:r>
            <a:endParaRPr lang="en-GB" dirty="0"/>
          </a:p>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pPr/>
              <a:t>30</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F4635C0-EE03-46CF-93EA-9F855C47EF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4F33AE5-43D8-4514-B349-00CDB3BE6A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a:t>Ansicrwydd</a:t>
            </a:r>
            <a:r>
              <a:rPr lang="en-GB" altLang="en-US" dirty="0"/>
              <a:t>- </a:t>
            </a:r>
            <a:r>
              <a:rPr lang="en-GB" altLang="en-US" dirty="0" err="1"/>
              <a:t>cyfiawnhau</a:t>
            </a:r>
            <a:r>
              <a:rPr lang="en-GB" altLang="en-US" dirty="0"/>
              <a:t> </a:t>
            </a:r>
            <a:r>
              <a:rPr lang="en-GB" altLang="en-US" dirty="0" err="1"/>
              <a:t>penderfyniadau</a:t>
            </a:r>
            <a:endParaRPr lang="en-GB" altLang="en-US" dirty="0"/>
          </a:p>
        </p:txBody>
      </p:sp>
      <p:sp>
        <p:nvSpPr>
          <p:cNvPr id="68612" name="Slide Number Placeholder 3">
            <a:extLst>
              <a:ext uri="{FF2B5EF4-FFF2-40B4-BE49-F238E27FC236}">
                <a16:creationId xmlns:a16="http://schemas.microsoft.com/office/drawing/2014/main" id="{E539B8BF-BF45-4EF9-B756-1EB3192882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53892F-ED64-4E2E-99AD-A0417BD1B399}" type="slidenum">
              <a:rPr lang="en-GB" altLang="en-US" smtClean="0"/>
              <a:pPr/>
              <a:t>31</a:t>
            </a:fld>
            <a:endParaRPr lang="en-GB" altLang="en-US"/>
          </a:p>
        </p:txBody>
      </p:sp>
    </p:spTree>
    <p:extLst>
      <p:ext uri="{BB962C8B-B14F-4D97-AF65-F5344CB8AC3E}">
        <p14:creationId xmlns:p14="http://schemas.microsoft.com/office/powerpoint/2010/main" val="19298889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noProof="0" dirty="0"/>
              <a:t>Archwilio theori- Gofynnwch iddynt ystyried nid yn unig sut y bu iddo weithio, ond</a:t>
            </a:r>
            <a:r>
              <a:rPr lang="cy-GB" altLang="en-US" baseline="0" noProof="0" dirty="0"/>
              <a:t> beth weithiodd yn dda neu ddim cystal, beth oedd y problemau, a allai theorïau eraill fod wedi gweithio yn well, oes tystiolaeth i’r theori a ddefnyddiwyd fod a diffygiol/ beirniadaeth o’r theori? Nod- i gael y dysgwyr i fyfyrio’n feirniadol/ dadansoddi y theorïau maent yn eu ddefnyddio.</a:t>
            </a:r>
            <a:endParaRPr lang="cy-GB" altLang="en-US" noProof="0"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44D3E65-B142-49DF-A0D8-ADD68213A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F80E4EED-E238-41F7-B476-A27EDAD011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a:t>Ymarfer Dewisol 4: Yn deillio o’r ymarfer blaenorol pan y bu iddynt drafod eu hachos. Os na chafodd hyn ei drafod,  gofynnwch iddynt eu cynnwys, i</a:t>
            </a:r>
            <a:r>
              <a:rPr lang="cy-GB" baseline="0" dirty="0"/>
              <a:t> </a:t>
            </a:r>
            <a:r>
              <a:rPr lang="cy-GB" dirty="0"/>
              <a:t>adnabod a thrafod damcaniaethau/ theorïau y gallent eu defnyddio mewn perthynas a’r achos diogelu. Mae'r meini prawf marcio yn dweud "theorïau"  a mae hyn yn awgrymu bod angen iddynt drafod mwy nag 1, nid yw nifer wedi'i nodi ond mae synnwyr cyffredin yn dweud fod angen iddynt drafod o leiaf 2-3.</a:t>
            </a:r>
          </a:p>
          <a:p>
            <a:r>
              <a:rPr lang="cy-GB" altLang="en-US" dirty="0"/>
              <a:t>Gellir gofyn iddyn nhw deipio enwau’r theorïau yn y bocs trafod.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4:</a:t>
            </a:r>
            <a:r>
              <a:rPr lang="en-GB" altLang="en-US" dirty="0"/>
              <a:t> Group discussion or breakout rooms, its worth doing this exercise as we still have fails due to no theory or only 1 remind them they need to include more than one theory and reference it.  -</a:t>
            </a:r>
          </a:p>
          <a:p>
            <a:r>
              <a:rPr lang="en-GB" altLang="en-US" dirty="0"/>
              <a:t>This should be generated out of the previous exercise when they discussed their case. Group discussion re theories they have chose and why. </a:t>
            </a:r>
          </a:p>
          <a:p>
            <a:r>
              <a:rPr lang="en-GB" altLang="en-US" dirty="0"/>
              <a:t>Remind them the marking criteria say “theories” suggesting they need to critically reflect more than 1, a number is not specified but common sense says they could need to discuss at least 2-3.</a:t>
            </a:r>
          </a:p>
          <a:p>
            <a:r>
              <a:rPr lang="en-GB" altLang="en-US" dirty="0"/>
              <a:t>You could ask them to type one or two theories they are considering using into the discussion box and then discuss them. </a:t>
            </a:r>
          </a:p>
          <a:p>
            <a:endParaRPr lang="en-GB" altLang="en-US" dirty="0"/>
          </a:p>
        </p:txBody>
      </p:sp>
      <p:sp>
        <p:nvSpPr>
          <p:cNvPr id="60420" name="Slide Number Placeholder 3">
            <a:extLst>
              <a:ext uri="{FF2B5EF4-FFF2-40B4-BE49-F238E27FC236}">
                <a16:creationId xmlns:a16="http://schemas.microsoft.com/office/drawing/2014/main" id="{9B9CF10B-7DA2-4E24-BED6-1CD49C80D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FA156F-B0E3-455C-86AF-ABC897B44516}" type="slidenum">
              <a:rPr lang="en-GB" altLang="en-US" smtClean="0"/>
              <a:pPr/>
              <a:t>33</a:t>
            </a:fld>
            <a:endParaRPr lang="en-GB" altLang="en-US"/>
          </a:p>
        </p:txBody>
      </p:sp>
    </p:spTree>
    <p:extLst>
      <p:ext uri="{BB962C8B-B14F-4D97-AF65-F5344CB8AC3E}">
        <p14:creationId xmlns:p14="http://schemas.microsoft.com/office/powerpoint/2010/main" val="24789656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altLang="en-US" i="1" noProof="0" dirty="0"/>
              <a:t>Gall hyn gael ei</a:t>
            </a:r>
            <a:r>
              <a:rPr lang="cy-GB" altLang="en-US" i="1" baseline="0" noProof="0" dirty="0"/>
              <a:t> drafod os oes amser. Gofynnwch i’r dysgwyr i ystyried hyn mewn perthynas a’r achos diogelu.</a:t>
            </a:r>
            <a:endParaRPr lang="cy-GB" altLang="en-US" i="1" noProof="0" dirty="0"/>
          </a:p>
          <a:p>
            <a:r>
              <a:rPr lang="en-GB" altLang="en-US" dirty="0"/>
              <a:t>How will they </a:t>
            </a:r>
            <a:r>
              <a:rPr lang="en-GB" altLang="en-US" dirty="0" err="1"/>
              <a:t>evicence</a:t>
            </a:r>
            <a:r>
              <a:rPr lang="en-GB" altLang="en-US" dirty="0"/>
              <a:t> this?</a:t>
            </a: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pPr/>
              <a:t>34</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Trafodaeth os oes amser. Beth rydych chi’n ei feddwl</a:t>
            </a:r>
            <a:r>
              <a:rPr lang="cy-GB" baseline="0" noProof="0" dirty="0"/>
              <a:t> yw ystyr chwilfrydedd proffesiynol- perthnasu i gydweithio</a:t>
            </a:r>
          </a:p>
          <a:p>
            <a:r>
              <a:rPr lang="cy-GB" baseline="0" noProof="0" dirty="0"/>
              <a:t>Trafodaeth am y </a:t>
            </a:r>
            <a:r>
              <a:rPr lang="cy-GB" baseline="0" noProof="0" dirty="0" err="1"/>
              <a:t>video</a:t>
            </a:r>
            <a:r>
              <a:rPr lang="cy-GB" baseline="0" noProof="0" dirty="0"/>
              <a:t> am </a:t>
            </a:r>
            <a:r>
              <a:rPr lang="cy-GB" baseline="0" noProof="0" dirty="0" err="1"/>
              <a:t>Annie</a:t>
            </a:r>
            <a:r>
              <a:rPr lang="cy-GB" baseline="0" noProof="0" dirty="0"/>
              <a:t> os nad ydych wedi trafod hyn yn barod.</a:t>
            </a:r>
            <a:endParaRPr lang="cy-GB" noProof="0" dirty="0"/>
          </a:p>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35</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37</a:t>
            </a:fld>
            <a:endParaRPr lang="en-GB"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38</a:t>
            </a:fld>
            <a:endParaRPr lang="en-GB" altLang="en-US"/>
          </a:p>
        </p:txBody>
      </p:sp>
    </p:spTree>
    <p:extLst>
      <p:ext uri="{BB962C8B-B14F-4D97-AF65-F5344CB8AC3E}">
        <p14:creationId xmlns:p14="http://schemas.microsoft.com/office/powerpoint/2010/main" val="22388967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5</a:t>
            </a:r>
            <a:r>
              <a:rPr lang="en-GB" altLang="en-US" dirty="0"/>
              <a:t>: Break out rooms or Large group exercise get the groups to come up with lists and explanation for instance indicators, safeguarding boards etc. Where can they find this information e.g. training safeguarding hubs etc. They have done this in the main at the beginning of the session so its just a reminder and checking if there's anything has been missed. </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39</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BDA5502-00A7-41B0-8C36-6EE7A6BCC4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B3271B85-4A80-48F1-B4D2-EB50892B18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Group discussion – Capacity and consent – Gillick competences and Fraser guidelines mental capacity etc. are all thigs they could discuss here. </a:t>
            </a:r>
          </a:p>
          <a:p>
            <a:endParaRPr lang="en-GB" altLang="en-US" b="1" dirty="0"/>
          </a:p>
          <a:p>
            <a:endParaRPr lang="en-GB" altLang="en-US" b="1" dirty="0"/>
          </a:p>
          <a:p>
            <a:r>
              <a:rPr lang="en-GB" altLang="en-US" b="1" dirty="0" err="1"/>
              <a:t>Ymarfer</a:t>
            </a:r>
            <a:r>
              <a:rPr lang="en-GB" altLang="en-US" b="1" dirty="0"/>
              <a:t> 5</a:t>
            </a:r>
            <a:r>
              <a:rPr lang="en-GB" altLang="en-US" dirty="0"/>
              <a:t>:</a:t>
            </a:r>
            <a:r>
              <a:rPr lang="en-GB" altLang="en-US" i="1" dirty="0"/>
              <a:t>grwp </a:t>
            </a:r>
            <a:r>
              <a:rPr lang="en-GB" altLang="en-US" i="1" dirty="0" err="1"/>
              <a:t>mawr</a:t>
            </a:r>
            <a:r>
              <a:rPr lang="en-GB" altLang="en-US" i="1" dirty="0"/>
              <a:t> neu </a:t>
            </a:r>
            <a:r>
              <a:rPr lang="en-GB" altLang="en-US" i="1" dirty="0" err="1"/>
              <a:t>wedi</a:t>
            </a:r>
            <a:r>
              <a:rPr lang="en-GB" altLang="en-US" i="1" dirty="0"/>
              <a:t> </a:t>
            </a:r>
            <a:r>
              <a:rPr lang="en-GB" altLang="en-US" i="1" dirty="0" err="1"/>
              <a:t>ei</a:t>
            </a:r>
            <a:r>
              <a:rPr lang="en-GB" altLang="en-US" i="1" dirty="0"/>
              <a:t> </a:t>
            </a:r>
            <a:r>
              <a:rPr lang="en-GB" altLang="en-US" i="1" dirty="0" err="1"/>
              <a:t>rannu</a:t>
            </a:r>
            <a:r>
              <a:rPr lang="en-GB" altLang="en-US" i="1" dirty="0"/>
              <a:t> </a:t>
            </a:r>
            <a:r>
              <a:rPr lang="en-GB" altLang="en-US" i="1" dirty="0" err="1"/>
              <a:t>i</a:t>
            </a:r>
            <a:r>
              <a:rPr lang="en-GB" altLang="en-US" i="1" dirty="0"/>
              <a:t> 2 </a:t>
            </a:r>
            <a:r>
              <a:rPr lang="en-GB" altLang="en-US" i="1" dirty="0" err="1"/>
              <a:t>ymarferiad</a:t>
            </a:r>
            <a:r>
              <a:rPr lang="en-GB" altLang="en-US" i="1" dirty="0"/>
              <a:t> a a b (</a:t>
            </a:r>
            <a:r>
              <a:rPr lang="en-GB" altLang="en-US" i="1" dirty="0" err="1"/>
              <a:t>gweler</a:t>
            </a:r>
            <a:r>
              <a:rPr lang="en-GB" altLang="en-US" i="1" dirty="0"/>
              <a:t> </a:t>
            </a:r>
            <a:r>
              <a:rPr lang="en-GB" altLang="en-US" dirty="0" err="1"/>
              <a:t>llyfr</a:t>
            </a:r>
            <a:r>
              <a:rPr lang="en-GB" altLang="en-US" dirty="0"/>
              <a:t> </a:t>
            </a:r>
            <a:r>
              <a:rPr lang="en-GB" altLang="en-US" dirty="0" err="1"/>
              <a:t>gwaith</a:t>
            </a:r>
            <a:r>
              <a:rPr lang="en-GB" altLang="en-US" dirty="0"/>
              <a:t>)/</a:t>
            </a:r>
            <a:r>
              <a:rPr lang="en-GB" altLang="en-US" baseline="0" dirty="0"/>
              <a:t> O</a:t>
            </a:r>
            <a:r>
              <a:rPr lang="cy-GB" dirty="0"/>
              <a:t>s yw'n cael ei wneud mewn grwp bach, efallai y byddai'n ddefnyddiol cymysgu grwpiau gyda gweithwyr plant ac oedolion</a:t>
            </a:r>
            <a:br>
              <a:rPr lang="cy-GB" dirty="0"/>
            </a:br>
            <a:r>
              <a:rPr lang="cy-GB" dirty="0"/>
              <a:t>Adborth / trafodaeth – edrych ar y prif bwyntiau</a:t>
            </a:r>
            <a:endParaRPr lang="en-GB" altLang="en-US" dirty="0"/>
          </a:p>
        </p:txBody>
      </p:sp>
      <p:sp>
        <p:nvSpPr>
          <p:cNvPr id="73732" name="Slide Number Placeholder 3">
            <a:extLst>
              <a:ext uri="{FF2B5EF4-FFF2-40B4-BE49-F238E27FC236}">
                <a16:creationId xmlns:a16="http://schemas.microsoft.com/office/drawing/2014/main" id="{BE944993-6656-423F-936C-6E8C578B0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C58C18-E7B1-48B1-B2DB-A20C94559787}" type="slidenum">
              <a:rPr lang="en-GB" altLang="en-US" smtClean="0"/>
              <a:pPr/>
              <a:t>40</a:t>
            </a:fld>
            <a:endParaRPr lang="en-GB" altLang="en-US"/>
          </a:p>
        </p:txBody>
      </p:sp>
    </p:spTree>
    <p:extLst>
      <p:ext uri="{BB962C8B-B14F-4D97-AF65-F5344CB8AC3E}">
        <p14:creationId xmlns:p14="http://schemas.microsoft.com/office/powerpoint/2010/main" val="33218633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913346B3-1928-4844-AC79-1FB54838DA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9BB8D1C-5728-413F-9F44-FACA9F6ED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a:t>Yn cynnwys: corfforol, rhywiol, seicolegol, emosiynol, ariannol, esgeulustod,</a:t>
            </a:r>
            <a:r>
              <a:rPr lang="cy-GB" baseline="0" dirty="0"/>
              <a:t> </a:t>
            </a:r>
            <a:r>
              <a:rPr lang="cy-GB" dirty="0"/>
              <a:t>mewn unrhyw leoliad, troseddau treisgar, troseddau rhywiol, troseddau eiddo, troseddau casineb, ecsbloetio. WASPI - dyletswydd i rannu gwybodaeth</a:t>
            </a:r>
            <a:endParaRPr lang="en-GB" altLang="en-US" dirty="0"/>
          </a:p>
        </p:txBody>
      </p:sp>
      <p:sp>
        <p:nvSpPr>
          <p:cNvPr id="77828" name="Slide Number Placeholder 3">
            <a:extLst>
              <a:ext uri="{FF2B5EF4-FFF2-40B4-BE49-F238E27FC236}">
                <a16:creationId xmlns:a16="http://schemas.microsoft.com/office/drawing/2014/main" id="{7B7B6B70-A96F-4C1C-8F2F-0518AE61FB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B1744-26D3-4395-87F6-269A2269D669}" type="slidenum">
              <a:rPr lang="en-GB" altLang="en-US" smtClean="0"/>
              <a:pPr/>
              <a:t>41</a:t>
            </a:fld>
            <a:endParaRPr lang="en-GB" altLang="en-US"/>
          </a:p>
        </p:txBody>
      </p:sp>
    </p:spTree>
    <p:extLst>
      <p:ext uri="{BB962C8B-B14F-4D97-AF65-F5344CB8AC3E}">
        <p14:creationId xmlns:p14="http://schemas.microsoft.com/office/powerpoint/2010/main" val="39973176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42</a:t>
            </a:fld>
            <a:endParaRPr lang="en-GB" altLang="en-US"/>
          </a:p>
        </p:txBody>
      </p:sp>
    </p:spTree>
    <p:extLst>
      <p:ext uri="{BB962C8B-B14F-4D97-AF65-F5344CB8AC3E}">
        <p14:creationId xmlns:p14="http://schemas.microsoft.com/office/powerpoint/2010/main" val="35304429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61A0F4BD-A48E-44F5-A002-4CEA56EB6E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F86EC95D-9AC6-4197-B66B-5FC92797F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a:t>Goblygiadau eang y Ddeddf</a:t>
            </a:r>
            <a:endParaRPr lang="en-GB" altLang="en-US" dirty="0"/>
          </a:p>
        </p:txBody>
      </p:sp>
      <p:sp>
        <p:nvSpPr>
          <p:cNvPr id="82948" name="Slide Number Placeholder 3">
            <a:extLst>
              <a:ext uri="{FF2B5EF4-FFF2-40B4-BE49-F238E27FC236}">
                <a16:creationId xmlns:a16="http://schemas.microsoft.com/office/drawing/2014/main" id="{A7C96EEF-3358-4B54-89A6-ADEB12FA9E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E4D3FF-E449-4DBD-AA17-D08E239FC66C}" type="slidenum">
              <a:rPr lang="en-GB" altLang="en-US" smtClean="0"/>
              <a:pPr/>
              <a:t>43</a:t>
            </a:fld>
            <a:endParaRPr lang="en-GB" altLang="en-US"/>
          </a:p>
        </p:txBody>
      </p:sp>
    </p:spTree>
    <p:extLst>
      <p:ext uri="{BB962C8B-B14F-4D97-AF65-F5344CB8AC3E}">
        <p14:creationId xmlns:p14="http://schemas.microsoft.com/office/powerpoint/2010/main" val="35253554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7EEC7668-21A5-4CB3-8185-EA0B1379E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C77A9102-0568-4F28-AE64-78600C44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Bydd yr hyfforddwr yn gyfrifol am anfon e-bost yn nodi slotiau amser i bob dysgwr; gellir trefnu’r rhain yn ystod y gweithdy neu fe ellir cynnig slot amgen ar amser sy’n gyfleus i’r hyfforddwr. Cynigir slotiau amgen pan fo’r grwpiau’n rhy fawr i weld pawb yn ystod gweithdy 4 ac nid yw’n gyfle i ddysgwr drefnu slot unigol sy’n ei siwtio ef/hi. Os</a:t>
            </a:r>
            <a:r>
              <a:rPr lang="cy-GB" altLang="en-US" baseline="0" dirty="0"/>
              <a:t> nad ydynt yn dymuno sesiwn 1:1 bydd angen llofnodi ar y gofrestr eu bod wedi gwrthod hynny, er mwyn cael tystiolaeth bod hyn wedi ei gynnig. Gellir gwneud hyn ar y diwrnod.</a:t>
            </a:r>
            <a:endParaRPr lang="cy-GB" altLang="en-US" dirty="0"/>
          </a:p>
        </p:txBody>
      </p:sp>
      <p:sp>
        <p:nvSpPr>
          <p:cNvPr id="98308" name="Slide Number Placeholder 3">
            <a:extLst>
              <a:ext uri="{FF2B5EF4-FFF2-40B4-BE49-F238E27FC236}">
                <a16:creationId xmlns:a16="http://schemas.microsoft.com/office/drawing/2014/main" id="{BB2A75A9-CF4C-4FFF-A263-7E9A4249C0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1C71BC-EFAC-4C04-83BB-86F2ED5A042D}" type="slidenum">
              <a:rPr lang="en-GB" altLang="en-US" smtClean="0"/>
              <a:pPr/>
              <a:t>44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0B6E802E-415D-46FD-8E5D-F2E0FC6D6502}" type="datetime1">
              <a:rPr lang="en-US" smtClean="0"/>
              <a:t>9/6/2022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359419861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C659AE44-3EEB-49FB-9769-70654DAD1D81}" type="datetime1">
              <a:rPr lang="en-US" smtClean="0"/>
              <a:t>9/6/2022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4294632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629D225A-1909-40D6-A22E-132E7A2CB2B3}" type="datetime1">
              <a:rPr lang="en-US" smtClean="0"/>
              <a:t>9/6/2022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8210158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C2E3A6E0-C322-4E32-B679-9E0C5394D729}" type="datetime1">
              <a:rPr lang="en-US" smtClean="0"/>
              <a:t>9/6/2022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2890812086"/>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5141F141-3EF7-40A1-A59B-0E0DDC00AB8D}" type="datetime1">
              <a:rPr lang="en-US" smtClean="0"/>
              <a:t>9/6/2022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238797981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A93D808D-9765-42C4-9B16-BEE16C81FABA}" type="datetime1">
              <a:rPr lang="en-US" smtClean="0"/>
              <a:t>9/6/2022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4334427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9147028-CEDA-4D6F-91C9-5440B544CCF5}" type="datetime1">
              <a:rPr lang="en-US" smtClean="0"/>
              <a:t>9/6/2022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335495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0F5735C4-19D3-4F7A-B401-3322F2040A59}" type="datetime1">
              <a:rPr lang="en-US" smtClean="0"/>
              <a:t>9/6/2022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402055475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DB0A784B-AA87-4BA6-BB81-358CEB6D2AE0}" type="datetime1">
              <a:rPr lang="en-US" smtClean="0"/>
              <a:t>9/6/2022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377190272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FA5FDF47-271C-42DC-9D3F-684AF41172BB}" type="datetime1">
              <a:rPr lang="en-US" smtClean="0"/>
              <a:t>9/6/2022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115312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BBE3048-2A70-4146-B4AF-C8A11F29A0A1}" type="datetime1">
              <a:rPr lang="en-US" smtClean="0"/>
              <a:t>9/6/2022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1053867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F4EE216F-FEA7-4393-83D3-CDFA3D3F182F}"/>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12004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94048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0B6E802E-415D-46FD-8E5D-F2E0FC6D6502}" type="datetime1">
              <a:rPr lang="en-US" smtClean="0"/>
              <a:t>9/6/2022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306998883"/>
      </p:ext>
    </p:extLst>
  </p:cSld>
  <p:clrMap bg1="lt1" tx1="dk1" bg2="lt2" tx2="dk2" accent1="accent1" accent2="accent2" accent3="accent3" accent4="accent4" accent5="accent5" accent6="accent6" hlink="hlink" folHlink="folHlink"/>
  <p:sldLayoutIdLst>
    <p:sldLayoutId id="2147484804" r:id="rId1"/>
    <p:sldLayoutId id="2147484805" r:id="rId2"/>
    <p:sldLayoutId id="2147484806" r:id="rId3"/>
    <p:sldLayoutId id="2147484807" r:id="rId4"/>
    <p:sldLayoutId id="2147484808" r:id="rId5"/>
    <p:sldLayoutId id="2147484809" r:id="rId6"/>
    <p:sldLayoutId id="2147484810" r:id="rId7"/>
    <p:sldLayoutId id="2147484811" r:id="rId8"/>
    <p:sldLayoutId id="2147484812" r:id="rId9"/>
    <p:sldLayoutId id="2147484813" r:id="rId10"/>
    <p:sldLayoutId id="2147484814" r:id="rId11"/>
    <p:sldLayoutId id="2147484815" r:id="rId12"/>
    <p:sldLayoutId id="21474848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ssl.microsofttranslator.com/bv.aspx?ref=TAns&amp;from=&amp;to=cy&amp;a=2014.Caiff"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7.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p:txBody>
          <a:bodyPr/>
          <a:lstStyle/>
          <a:p>
            <a:endParaRPr lang="en-GB"/>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dirty="0"/>
              <a:t>Tystysgrif i Raddedigion</a:t>
            </a:r>
            <a:br>
              <a:rPr lang="cy-GB" dirty="0"/>
            </a:br>
            <a:r>
              <a:rPr lang="cy-GB" dirty="0"/>
              <a:t>Porth Agored</a:t>
            </a:r>
            <a:br>
              <a:rPr lang="cy-GB" dirty="0"/>
            </a:br>
            <a:br>
              <a:rPr lang="cy-GB" dirty="0"/>
            </a:br>
            <a:br>
              <a:rPr lang="cy-GB" dirty="0"/>
            </a:br>
            <a:r>
              <a:rPr lang="cy-GB" dirty="0"/>
              <a:t>Rhaglen Cadarnhau</a:t>
            </a:r>
            <a:br>
              <a:rPr lang="cy-GB" dirty="0"/>
            </a:br>
            <a:r>
              <a:rPr lang="cy-GB" dirty="0"/>
              <a:t>Gweithdy 3</a:t>
            </a:r>
            <a:br>
              <a:rPr lang="cy-GB" dirty="0"/>
            </a:br>
            <a:endParaRPr lang="cy-GB" dirty="0"/>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p:txBody>
          <a:bodyPr/>
          <a:lstStyle/>
          <a:p>
            <a:pPr>
              <a:defRPr/>
            </a:pPr>
            <a:fld id="{3667BF6C-317A-46B2-9AC2-0A4D69FFFBED}"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592282" y="1556793"/>
            <a:ext cx="8229600" cy="3825378"/>
          </a:xfrm>
        </p:spPr>
        <p:txBody>
          <a:bodyPr/>
          <a:lstStyle/>
          <a:p>
            <a:pPr lvl="0"/>
            <a:r>
              <a:rPr lang="en-GB" sz="2400" dirty="0" err="1"/>
              <a:t>Cyfrinachedd</a:t>
            </a:r>
            <a:endParaRPr lang="cy-GB" sz="2400" dirty="0"/>
          </a:p>
          <a:p>
            <a:pPr lvl="0"/>
            <a:r>
              <a:rPr lang="en-GB" sz="2400" dirty="0"/>
              <a:t>Parch</a:t>
            </a:r>
            <a:endParaRPr lang="cy-GB" sz="2400" dirty="0"/>
          </a:p>
          <a:p>
            <a:pPr lvl="0"/>
            <a:r>
              <a:rPr lang="en-GB" sz="2400" dirty="0"/>
              <a:t>Un person </a:t>
            </a:r>
            <a:r>
              <a:rPr lang="en-GB" sz="2400" dirty="0" err="1"/>
              <a:t>i</a:t>
            </a:r>
            <a:r>
              <a:rPr lang="en-GB" sz="2400" dirty="0"/>
              <a:t> </a:t>
            </a:r>
            <a:r>
              <a:rPr lang="en-GB" sz="2400" dirty="0" err="1"/>
              <a:t>siarad</a:t>
            </a:r>
            <a:r>
              <a:rPr lang="en-GB" sz="2400" dirty="0"/>
              <a:t> </a:t>
            </a:r>
            <a:r>
              <a:rPr lang="en-GB" sz="2400" dirty="0" err="1"/>
              <a:t>ar</a:t>
            </a:r>
            <a:r>
              <a:rPr lang="en-GB" sz="2400" dirty="0"/>
              <a:t> y </a:t>
            </a:r>
            <a:r>
              <a:rPr lang="en-GB" sz="2400" dirty="0" err="1"/>
              <a:t>tro</a:t>
            </a:r>
            <a:r>
              <a:rPr lang="en-GB" sz="2400" dirty="0"/>
              <a:t>. </a:t>
            </a:r>
            <a:r>
              <a:rPr lang="en-GB" sz="2400" dirty="0" err="1"/>
              <a:t>Plîs</a:t>
            </a:r>
            <a:r>
              <a:rPr lang="en-GB" sz="2400" dirty="0"/>
              <a:t> </a:t>
            </a:r>
            <a:r>
              <a:rPr lang="en-GB" sz="2400" dirty="0" err="1"/>
              <a:t>defnyddiwch</a:t>
            </a:r>
            <a:r>
              <a:rPr lang="en-GB" sz="2400" dirty="0"/>
              <a:t> y </a:t>
            </a:r>
            <a:r>
              <a:rPr lang="en-GB" sz="2400" dirty="0" err="1"/>
              <a:t>botwm</a:t>
            </a:r>
            <a:r>
              <a:rPr lang="en-GB" sz="2400" dirty="0"/>
              <a:t> ‘</a:t>
            </a:r>
            <a:r>
              <a:rPr lang="en-GB" sz="2400" dirty="0" err="1"/>
              <a:t>llaw</a:t>
            </a:r>
            <a:r>
              <a:rPr lang="en-GB" sz="2400" dirty="0"/>
              <a:t> </a:t>
            </a:r>
            <a:r>
              <a:rPr lang="en-GB" sz="2400" dirty="0" err="1"/>
              <a:t>i</a:t>
            </a:r>
            <a:r>
              <a:rPr lang="en-GB" sz="2400" dirty="0"/>
              <a:t> </a:t>
            </a:r>
            <a:r>
              <a:rPr lang="en-GB" sz="2400" dirty="0" err="1"/>
              <a:t>fyny</a:t>
            </a:r>
            <a:r>
              <a:rPr lang="en-GB" sz="2400" dirty="0"/>
              <a:t>’ </a:t>
            </a:r>
            <a:r>
              <a:rPr lang="en-GB" sz="2400" dirty="0" err="1"/>
              <a:t>os</a:t>
            </a:r>
            <a:r>
              <a:rPr lang="en-GB" sz="2400" dirty="0"/>
              <a:t> </a:t>
            </a:r>
            <a:r>
              <a:rPr lang="en-GB" sz="2400" dirty="0" err="1"/>
              <a:t>hoffech</a:t>
            </a:r>
            <a:r>
              <a:rPr lang="en-GB" sz="2400" dirty="0"/>
              <a:t> </a:t>
            </a:r>
            <a:r>
              <a:rPr lang="en-GB" sz="2400" dirty="0" err="1"/>
              <a:t>wneud</a:t>
            </a:r>
            <a:r>
              <a:rPr lang="en-GB" sz="2400" dirty="0"/>
              <a:t> </a:t>
            </a:r>
            <a:r>
              <a:rPr lang="en-GB" sz="2400" dirty="0" err="1"/>
              <a:t>sylw</a:t>
            </a:r>
            <a:r>
              <a:rPr lang="en-GB" sz="2400" dirty="0"/>
              <a:t>.</a:t>
            </a:r>
            <a:endParaRPr lang="cy-GB" sz="2400" dirty="0"/>
          </a:p>
          <a:p>
            <a:pPr lvl="0"/>
            <a:r>
              <a:rPr lang="en-GB" sz="2400" dirty="0" err="1"/>
              <a:t>Defnyddiwch</a:t>
            </a:r>
            <a:r>
              <a:rPr lang="en-GB" sz="2400" dirty="0"/>
              <a:t> y </a:t>
            </a:r>
            <a:r>
              <a:rPr lang="en-GB" sz="2400" dirty="0" err="1"/>
              <a:t>bocs</a:t>
            </a:r>
            <a:r>
              <a:rPr lang="en-GB" sz="2400" dirty="0"/>
              <a:t> </a:t>
            </a:r>
            <a:r>
              <a:rPr lang="en-GB" sz="2400" dirty="0" err="1"/>
              <a:t>trafod</a:t>
            </a:r>
            <a:r>
              <a:rPr lang="en-GB" sz="2400" dirty="0"/>
              <a:t> </a:t>
            </a:r>
            <a:r>
              <a:rPr lang="en-GB" sz="2400" dirty="0" err="1"/>
              <a:t>yn</a:t>
            </a:r>
            <a:r>
              <a:rPr lang="en-GB" sz="2400" dirty="0"/>
              <a:t> </a:t>
            </a:r>
            <a:r>
              <a:rPr lang="en-GB" sz="2400" dirty="0" err="1"/>
              <a:t>ystod</a:t>
            </a:r>
            <a:r>
              <a:rPr lang="en-GB" sz="2400" dirty="0"/>
              <a:t> y </a:t>
            </a:r>
            <a:r>
              <a:rPr lang="en-GB" sz="2400" dirty="0" err="1"/>
              <a:t>cyflwyniad</a:t>
            </a:r>
            <a:r>
              <a:rPr lang="en-GB" sz="2400" dirty="0"/>
              <a:t> </a:t>
            </a:r>
            <a:r>
              <a:rPr lang="en-GB" sz="2400" dirty="0" err="1"/>
              <a:t>i</a:t>
            </a:r>
            <a:r>
              <a:rPr lang="en-GB" sz="2400" dirty="0"/>
              <a:t> </a:t>
            </a:r>
            <a:r>
              <a:rPr lang="en-GB" sz="2400" dirty="0" err="1"/>
              <a:t>ofyn</a:t>
            </a:r>
            <a:r>
              <a:rPr lang="en-GB" sz="2400" dirty="0"/>
              <a:t> </a:t>
            </a:r>
            <a:r>
              <a:rPr lang="en-GB" sz="2400" dirty="0" err="1"/>
              <a:t>cwestiwn</a:t>
            </a:r>
            <a:r>
              <a:rPr lang="en-GB" sz="2400" dirty="0"/>
              <a:t> </a:t>
            </a:r>
            <a:r>
              <a:rPr lang="en-GB" sz="2400" dirty="0" err="1"/>
              <a:t>neu</a:t>
            </a:r>
            <a:r>
              <a:rPr lang="en-GB" sz="2400" dirty="0"/>
              <a:t> </a:t>
            </a:r>
            <a:r>
              <a:rPr lang="en-GB" sz="2400" dirty="0" err="1"/>
              <a:t>i</a:t>
            </a:r>
            <a:r>
              <a:rPr lang="en-GB" sz="2400" dirty="0"/>
              <a:t> </a:t>
            </a:r>
            <a:r>
              <a:rPr lang="en-GB" sz="2400" dirty="0" err="1"/>
              <a:t>ychwanegu</a:t>
            </a:r>
            <a:r>
              <a:rPr lang="en-GB" sz="2400" dirty="0"/>
              <a:t> </a:t>
            </a:r>
            <a:r>
              <a:rPr lang="en-GB" sz="2400" dirty="0" err="1"/>
              <a:t>sylw</a:t>
            </a:r>
            <a:endParaRPr lang="cy-GB" sz="2400" dirty="0"/>
          </a:p>
          <a:p>
            <a:pPr lvl="0"/>
            <a:r>
              <a:rPr lang="en-GB" sz="2400" dirty="0" err="1"/>
              <a:t>Cyfraniad</a:t>
            </a:r>
            <a:r>
              <a:rPr lang="en-GB" sz="2400" dirty="0"/>
              <a:t>- </a:t>
            </a:r>
            <a:r>
              <a:rPr lang="en-GB" sz="2400" dirty="0" err="1"/>
              <a:t>plîs</a:t>
            </a:r>
            <a:r>
              <a:rPr lang="en-GB" sz="2400" dirty="0"/>
              <a:t> </a:t>
            </a:r>
            <a:r>
              <a:rPr lang="en-GB" sz="2400" dirty="0" err="1"/>
              <a:t>cyfrannwch</a:t>
            </a:r>
            <a:r>
              <a:rPr lang="en-GB" sz="2400" dirty="0"/>
              <a:t> a </a:t>
            </a:r>
            <a:r>
              <a:rPr lang="en-GB" sz="2400" dirty="0" err="1"/>
              <a:t>cheisiwch</a:t>
            </a:r>
            <a:r>
              <a:rPr lang="en-GB" sz="2400" dirty="0"/>
              <a:t> </a:t>
            </a:r>
            <a:r>
              <a:rPr lang="en-GB" sz="2400" dirty="0" err="1"/>
              <a:t>gadw</a:t>
            </a:r>
            <a:r>
              <a:rPr lang="en-GB" sz="2400" dirty="0"/>
              <a:t> </a:t>
            </a:r>
            <a:r>
              <a:rPr lang="en-GB" sz="2400" dirty="0" err="1"/>
              <a:t>ffocws</a:t>
            </a:r>
            <a:endParaRPr lang="cy-GB" sz="2400" dirty="0"/>
          </a:p>
          <a:p>
            <a:r>
              <a:rPr lang="en-GB" sz="2400" dirty="0" err="1"/>
              <a:t>Cwblhewch</a:t>
            </a:r>
            <a:r>
              <a:rPr lang="en-GB" sz="2400" dirty="0"/>
              <a:t> </a:t>
            </a:r>
            <a:r>
              <a:rPr lang="en-GB" sz="2400" dirty="0" err="1"/>
              <a:t>yr</a:t>
            </a:r>
            <a:r>
              <a:rPr lang="en-GB" sz="2400" dirty="0"/>
              <a:t> </a:t>
            </a:r>
            <a:r>
              <a:rPr lang="en-GB" sz="2400" dirty="0" err="1"/>
              <a:t>ymarferion</a:t>
            </a:r>
            <a:r>
              <a:rPr lang="en-GB" sz="2400" dirty="0"/>
              <a:t> </a:t>
            </a:r>
            <a:r>
              <a:rPr lang="en-GB" sz="2400" dirty="0" err="1"/>
              <a:t>cyn</a:t>
            </a:r>
            <a:r>
              <a:rPr lang="en-GB" sz="2400" dirty="0"/>
              <a:t> y </a:t>
            </a:r>
            <a:r>
              <a:rPr lang="en-GB" sz="2400" dirty="0" err="1"/>
              <a:t>gweithdy</a:t>
            </a:r>
            <a:r>
              <a:rPr lang="en-GB" sz="2400" dirty="0"/>
              <a:t> a </a:t>
            </a:r>
            <a:r>
              <a:rPr lang="en-GB" sz="2400" dirty="0" err="1"/>
              <a:t>rhwng</a:t>
            </a:r>
            <a:r>
              <a:rPr lang="en-GB" sz="2400" dirty="0"/>
              <a:t> y </a:t>
            </a:r>
            <a:r>
              <a:rPr lang="en-GB" sz="2400" dirty="0" err="1"/>
              <a:t>sesiynau</a:t>
            </a:r>
            <a:endParaRPr lang="en-GB" sz="2400"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592282" y="332657"/>
            <a:ext cx="8229600" cy="936103"/>
          </a:xfrm>
        </p:spPr>
        <p:txBody>
          <a:bodyPr>
            <a:normAutofit fontScale="90000"/>
          </a:bodyPr>
          <a:lstStyle/>
          <a:p>
            <a:r>
              <a:rPr lang="en-GB" u="sng" dirty="0"/>
              <a:t> </a:t>
            </a:r>
            <a:br>
              <a:rPr lang="en-GB" dirty="0"/>
            </a:br>
            <a:r>
              <a:rPr lang="en-GB" dirty="0" err="1"/>
              <a:t>Disgwyliadau</a:t>
            </a:r>
            <a:r>
              <a:rPr lang="en-GB" dirty="0"/>
              <a:t>/ </a:t>
            </a: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63F09A-6B0C-4746-B743-5948A3B70492}"/>
              </a:ext>
            </a:extLst>
          </p:cNvPr>
          <p:cNvSpPr>
            <a:spLocks noGrp="1"/>
          </p:cNvSpPr>
          <p:nvPr>
            <p:ph type="title"/>
          </p:nvPr>
        </p:nvSpPr>
        <p:spPr>
          <a:xfrm>
            <a:off x="457200" y="274638"/>
            <a:ext cx="8229600" cy="1498178"/>
          </a:xfrm>
        </p:spPr>
        <p:txBody>
          <a:bodyPr vert="horz" rtlCol="0" anchor="ctr">
            <a:normAutofit/>
            <a:scene3d>
              <a:camera prst="orthographicFront"/>
              <a:lightRig rig="soft" dir="t"/>
            </a:scene3d>
            <a:sp3d prstMaterial="softEdge">
              <a:bevelT w="25400" h="25400"/>
            </a:sp3d>
          </a:bodyPr>
          <a:lstStyle/>
          <a:p>
            <a:pPr>
              <a:defRPr/>
            </a:pPr>
            <a:r>
              <a:rPr lang="en-US" b="1" kern="1200" dirty="0" err="1">
                <a:effectLst>
                  <a:outerShdw blurRad="31750" dist="25400" dir="5400000" algn="tl" rotWithShape="0">
                    <a:srgbClr val="000000">
                      <a:alpha val="25000"/>
                    </a:srgbClr>
                  </a:outerShdw>
                </a:effectLst>
              </a:rPr>
              <a:t>Rhaglen</a:t>
            </a:r>
            <a:r>
              <a:rPr lang="en-US" b="1" kern="1200" dirty="0">
                <a:effectLst>
                  <a:outerShdw blurRad="31750" dist="25400" dir="5400000" algn="tl" rotWithShape="0">
                    <a:srgbClr val="000000">
                      <a:alpha val="25000"/>
                    </a:srgbClr>
                  </a:outerShdw>
                </a:effectLst>
              </a:rPr>
              <a:t> y </a:t>
            </a:r>
            <a:r>
              <a:rPr lang="en-US" b="1" kern="1200" dirty="0" err="1">
                <a:effectLst>
                  <a:outerShdw blurRad="31750" dist="25400" dir="5400000" algn="tl" rotWithShape="0">
                    <a:srgbClr val="000000">
                      <a:alpha val="25000"/>
                    </a:srgbClr>
                  </a:outerShdw>
                </a:effectLst>
              </a:rPr>
              <a:t>Dydd</a:t>
            </a:r>
            <a:endParaRPr lang="en-US" b="1" kern="1200" dirty="0">
              <a:effectLst>
                <a:outerShdw blurRad="31750" dist="25400" dir="5400000" algn="tl" rotWithShape="0">
                  <a:srgbClr val="000000">
                    <a:alpha val="25000"/>
                  </a:srgbClr>
                </a:outerShdw>
              </a:effectLst>
              <a:highlight>
                <a:srgbClr val="FFFF00"/>
              </a:highlight>
            </a:endParaRPr>
          </a:p>
        </p:txBody>
      </p:sp>
      <p:sp>
        <p:nvSpPr>
          <p:cNvPr id="2" name="Slide Number Placeholder 1">
            <a:extLst>
              <a:ext uri="{FF2B5EF4-FFF2-40B4-BE49-F238E27FC236}">
                <a16:creationId xmlns:a16="http://schemas.microsoft.com/office/drawing/2014/main" id="{A0C9262D-8BAB-4EA2-A9DA-48BB4E597F5D}"/>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667BF6C-317A-46B2-9AC2-0A4D69FFFBED}" type="slidenum">
              <a:rPr lang="en-GB" altLang="en-US" smtClean="0"/>
              <a:pPr>
                <a:spcAft>
                  <a:spcPts val="600"/>
                </a:spcAft>
                <a:defRPr/>
              </a:pPr>
              <a:t>3</a:t>
            </a:fld>
            <a:endParaRPr lang="en-GB" altLang="en-US"/>
          </a:p>
        </p:txBody>
      </p:sp>
      <p:graphicFrame>
        <p:nvGraphicFramePr>
          <p:cNvPr id="15365" name="Content Placeholder 2">
            <a:extLst>
              <a:ext uri="{FF2B5EF4-FFF2-40B4-BE49-F238E27FC236}">
                <a16:creationId xmlns:a16="http://schemas.microsoft.com/office/drawing/2014/main" id="{42FBCB6E-09F8-4E75-AE72-0B29F439452C}"/>
              </a:ext>
            </a:extLst>
          </p:cNvPr>
          <p:cNvGraphicFramePr/>
          <p:nvPr>
            <p:extLst>
              <p:ext uri="{D42A27DB-BD31-4B8C-83A1-F6EECF244321}">
                <p14:modId xmlns:p14="http://schemas.microsoft.com/office/powerpoint/2010/main" val="725213264"/>
              </p:ext>
            </p:extLst>
          </p:nvPr>
        </p:nvGraphicFramePr>
        <p:xfrm>
          <a:off x="600869" y="1772816"/>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CE4D06-4FB0-403A-90AC-9B76B3F976DE}"/>
              </a:ext>
            </a:extLst>
          </p:cNvPr>
          <p:cNvSpPr>
            <a:spLocks noGrp="1"/>
          </p:cNvSpPr>
          <p:nvPr>
            <p:ph type="title"/>
          </p:nvPr>
        </p:nvSpPr>
        <p:spPr>
          <a:xfrm>
            <a:off x="457200" y="274638"/>
            <a:ext cx="8229600" cy="1143000"/>
          </a:xfrm>
        </p:spPr>
        <p:txBody>
          <a:bodyPr anchor="ctr">
            <a:normAutofit/>
          </a:bodyPr>
          <a:lstStyle/>
          <a:p>
            <a:pPr>
              <a:lnSpc>
                <a:spcPct val="90000"/>
              </a:lnSpc>
              <a:defRPr/>
            </a:pPr>
            <a:br>
              <a:rPr lang="en-GB" sz="2300" dirty="0"/>
            </a:br>
            <a:r>
              <a:rPr lang="en-GB" sz="2300" dirty="0" err="1"/>
              <a:t>Amcanion</a:t>
            </a:r>
            <a:br>
              <a:rPr lang="en-GB" sz="2300" dirty="0">
                <a:highlight>
                  <a:srgbClr val="FFFF00"/>
                </a:highlight>
              </a:rPr>
            </a:br>
            <a:endParaRPr lang="en-GB" sz="2300" dirty="0">
              <a:highlight>
                <a:srgbClr val="FFFF00"/>
              </a:highlight>
            </a:endParaRPr>
          </a:p>
        </p:txBody>
      </p:sp>
      <p:sp>
        <p:nvSpPr>
          <p:cNvPr id="2" name="Slide Number Placeholder 1">
            <a:extLst>
              <a:ext uri="{FF2B5EF4-FFF2-40B4-BE49-F238E27FC236}">
                <a16:creationId xmlns:a16="http://schemas.microsoft.com/office/drawing/2014/main" id="{C0BC6754-5975-4295-8D7C-0AE5550BCD2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graphicFrame>
        <p:nvGraphicFramePr>
          <p:cNvPr id="18436" name="Content Placeholder 1">
            <a:extLst>
              <a:ext uri="{FF2B5EF4-FFF2-40B4-BE49-F238E27FC236}">
                <a16:creationId xmlns:a16="http://schemas.microsoft.com/office/drawing/2014/main" id="{B45FE6ED-C721-4B04-8E61-FBD616E58C2F}"/>
              </a:ext>
            </a:extLst>
          </p:cNvPr>
          <p:cNvGraphicFramePr>
            <a:graphicFrameLocks noGrp="1"/>
          </p:cNvGraphicFramePr>
          <p:nvPr>
            <p:ph idx="1"/>
            <p:extLst>
              <p:ext uri="{D42A27DB-BD31-4B8C-83A1-F6EECF244321}">
                <p14:modId xmlns:p14="http://schemas.microsoft.com/office/powerpoint/2010/main" val="527204044"/>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25009"/>
            <a:ext cx="4038600" cy="4038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648200" y="148132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pPr>
            <a:r>
              <a:rPr lang="en-US" sz="1800">
                <a:latin typeface="+mn-lt"/>
                <a:cs typeface="+mn-cs"/>
              </a:rPr>
              <a:t>Ymarferiad 1</a:t>
            </a:r>
          </a:p>
          <a:p>
            <a:pPr eaLnBrk="1" hangingPunct="1">
              <a:lnSpc>
                <a:spcPct val="90000"/>
              </a:lnSpc>
            </a:pPr>
            <a:r>
              <a:rPr lang="en-US" sz="1800">
                <a:latin typeface="+mn-lt"/>
                <a:cs typeface="+mn-cs"/>
              </a:rPr>
              <a:t>Pam ei bod yn bwysig i weithwyr cymdeithasol fod ag ymwybyddiaeth o’r gyfraith? </a:t>
            </a:r>
          </a:p>
          <a:p>
            <a:pPr eaLnBrk="1" hangingPunct="1">
              <a:lnSpc>
                <a:spcPct val="90000"/>
              </a:lnSpc>
            </a:pPr>
            <a:r>
              <a:rPr lang="en-US" sz="1800">
                <a:latin typeface="+mn-lt"/>
                <a:cs typeface="+mn-cs"/>
              </a:rPr>
              <a:t>Pa ddyfnder o wybodaeth ydych chi’n ei gredu sydd ei hangen gan ymarferwyr i ymarfer yn effeithiol? </a:t>
            </a:r>
          </a:p>
          <a:p>
            <a:pPr eaLnBrk="1" hangingPunct="1">
              <a:lnSpc>
                <a:spcPct val="90000"/>
              </a:lnSpc>
            </a:pPr>
            <a:r>
              <a:rPr lang="en-US" sz="1800">
                <a:latin typeface="+mn-lt"/>
                <a:cs typeface="+mn-cs"/>
              </a:rPr>
              <a:t> trafodwch yr hyn yr ydych yn ei ystyried fel </a:t>
            </a:r>
            <a:r>
              <a:rPr lang="en-US" sz="1800" b="1">
                <a:latin typeface="+mn-lt"/>
                <a:cs typeface="+mn-cs"/>
              </a:rPr>
              <a:t>darnau allweddol o ddeddfwriaeth/ polisi/ gweithdrefnau </a:t>
            </a:r>
            <a:r>
              <a:rPr lang="en-US" sz="1800">
                <a:latin typeface="+mn-lt"/>
                <a:cs typeface="+mn-cs"/>
              </a:rPr>
              <a:t>sy’n tanategu eich maes ymarfer (sail i’ch ymarfer).</a:t>
            </a:r>
          </a:p>
          <a:p>
            <a:pPr eaLnBrk="1" hangingPunct="1">
              <a:lnSpc>
                <a:spcPct val="90000"/>
              </a:lnSpc>
            </a:pPr>
            <a:r>
              <a:rPr lang="en-US" sz="1800">
                <a:latin typeface="+mn-lt"/>
                <a:cs typeface="+mn-cs"/>
              </a:rPr>
              <a:t>Ystyriwch ddeddfwriaeth yng Nghymru, Y Deyrnas Unedig a’r Undeb Ewropeaidd (UE/EU) a thu allan i’r UE.</a:t>
            </a:r>
          </a:p>
        </p:txBody>
      </p:sp>
      <p:sp>
        <p:nvSpPr>
          <p:cNvPr id="2" name="Title 1">
            <a:extLst>
              <a:ext uri="{FF2B5EF4-FFF2-40B4-BE49-F238E27FC236}">
                <a16:creationId xmlns:a16="http://schemas.microsoft.com/office/drawing/2014/main" id="{3BFD18FF-CC89-4B35-8D0E-24F3C58C684C}"/>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dirty="0">
                <a:solidFill>
                  <a:schemeClr val="tx2"/>
                </a:solidFill>
                <a:effectLst>
                  <a:outerShdw blurRad="31750" dist="25400" dir="5400000" algn="tl" rotWithShape="0">
                    <a:srgbClr val="000000">
                      <a:alpha val="25000"/>
                    </a:srgbClr>
                  </a:outerShdw>
                </a:effectLst>
                <a:latin typeface="+mj-lt"/>
                <a:ea typeface="+mj-ea"/>
                <a:cs typeface="+mj-cs"/>
              </a:rPr>
              <a:t>Pam y </a:t>
            </a:r>
            <a:r>
              <a:rPr lang="en-US" altLang="en-US" sz="3500" b="1" kern="1200" dirty="0" err="1">
                <a:solidFill>
                  <a:schemeClr val="tx2"/>
                </a:solidFill>
                <a:effectLst>
                  <a:outerShdw blurRad="31750" dist="25400" dir="5400000" algn="tl" rotWithShape="0">
                    <a:srgbClr val="000000">
                      <a:alpha val="25000"/>
                    </a:srgbClr>
                  </a:outerShdw>
                </a:effectLst>
                <a:latin typeface="+mj-lt"/>
                <a:ea typeface="+mj-ea"/>
                <a:cs typeface="+mj-cs"/>
              </a:rPr>
              <a:t>gyfraith</a:t>
            </a:r>
            <a:r>
              <a:rPr lang="en-US" altLang="en-US" sz="3500" b="1" kern="1200" dirty="0">
                <a:solidFill>
                  <a:schemeClr val="tx2"/>
                </a:solidFill>
                <a:effectLst>
                  <a:outerShdw blurRad="31750" dist="25400" dir="5400000" algn="tl" rotWithShape="0">
                    <a:srgbClr val="000000">
                      <a:alpha val="25000"/>
                    </a:srgbClr>
                  </a:outerShdw>
                </a:effectLst>
                <a:latin typeface="+mj-lt"/>
                <a:ea typeface="+mj-ea"/>
                <a:cs typeface="+mj-cs"/>
              </a:rPr>
              <a:t>? </a:t>
            </a:r>
          </a:p>
          <a:p>
            <a:pPr eaLnBrk="1" hangingPunct="1">
              <a:lnSpc>
                <a:spcPct val="90000"/>
              </a:lnSpc>
              <a:spcAft>
                <a:spcPts val="600"/>
              </a:spcAft>
              <a:defRPr/>
            </a:pPr>
            <a:r>
              <a:rPr lang="en-US" sz="3500" b="1" kern="1200" dirty="0" err="1">
                <a:solidFill>
                  <a:schemeClr val="tx2"/>
                </a:solidFill>
                <a:effectLst>
                  <a:outerShdw blurRad="31750" dist="25400" dir="5400000" algn="tl" rotWithShape="0">
                    <a:srgbClr val="000000">
                      <a:alpha val="25000"/>
                    </a:srgbClr>
                  </a:outerShdw>
                </a:effectLst>
                <a:latin typeface="+mj-lt"/>
                <a:ea typeface="+mj-ea"/>
                <a:cs typeface="+mj-cs"/>
              </a:rPr>
              <a:t>Deddfwriaeth</a:t>
            </a:r>
            <a:r>
              <a:rPr lang="en-US" altLang="en-US" sz="3500" b="1" kern="1200" dirty="0">
                <a:solidFill>
                  <a:schemeClr val="tx2"/>
                </a:solidFill>
                <a:effectLst>
                  <a:outerShdw blurRad="31750" dist="25400" dir="5400000" algn="tl" rotWithShape="0">
                    <a:srgbClr val="000000">
                      <a:alpha val="25000"/>
                    </a:srgbClr>
                  </a:outerShdw>
                </a:effectLst>
                <a:latin typeface="+mj-lt"/>
                <a:ea typeface="+mj-ea"/>
                <a:cs typeface="+mj-cs"/>
              </a:rPr>
              <a:t> </a:t>
            </a:r>
            <a:r>
              <a:rPr lang="en-US" altLang="en-US" sz="3500" b="1" kern="1200" dirty="0" err="1">
                <a:solidFill>
                  <a:schemeClr val="tx2"/>
                </a:solidFill>
                <a:effectLst>
                  <a:outerShdw blurRad="31750" dist="25400" dir="5400000" algn="tl" rotWithShape="0">
                    <a:srgbClr val="000000">
                      <a:alpha val="25000"/>
                    </a:srgbClr>
                  </a:outerShdw>
                </a:effectLst>
                <a:latin typeface="+mj-lt"/>
                <a:ea typeface="+mj-ea"/>
                <a:cs typeface="+mj-cs"/>
              </a:rPr>
              <a:t>sy’n</a:t>
            </a:r>
            <a:r>
              <a:rPr lang="en-US" altLang="en-US" sz="3500" b="1" kern="1200" dirty="0">
                <a:solidFill>
                  <a:schemeClr val="tx2"/>
                </a:solidFill>
                <a:effectLst>
                  <a:outerShdw blurRad="31750" dist="25400" dir="5400000" algn="tl" rotWithShape="0">
                    <a:srgbClr val="000000">
                      <a:alpha val="25000"/>
                    </a:srgbClr>
                  </a:outerShdw>
                </a:effectLst>
                <a:latin typeface="+mj-lt"/>
                <a:ea typeface="+mj-ea"/>
                <a:cs typeface="+mj-cs"/>
              </a:rPr>
              <a:t> </a:t>
            </a:r>
            <a:r>
              <a:rPr lang="en-US" altLang="en-US" sz="3500" b="1" kern="1200" dirty="0" err="1">
                <a:solidFill>
                  <a:schemeClr val="tx2"/>
                </a:solidFill>
                <a:effectLst>
                  <a:outerShdw blurRad="31750" dist="25400" dir="5400000" algn="tl" rotWithShape="0">
                    <a:srgbClr val="000000">
                      <a:alpha val="25000"/>
                    </a:srgbClr>
                  </a:outerShdw>
                </a:effectLst>
                <a:latin typeface="+mj-lt"/>
                <a:ea typeface="+mj-ea"/>
                <a:cs typeface="+mj-cs"/>
              </a:rPr>
              <a:t>Tanategu</a:t>
            </a:r>
            <a:endParaRPr lang="en-US" altLang="en-US" sz="35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667BF6C-317A-46B2-9AC2-0A4D69FFFBED}" type="slidenum">
              <a:rPr lang="en-GB" altLang="en-US" smtClean="0"/>
              <a:pPr>
                <a:spcAft>
                  <a:spcPts val="600"/>
                </a:spcAft>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196975"/>
            <a:ext cx="8229600" cy="5904433"/>
          </a:xfrm>
        </p:spPr>
        <p:txBody>
          <a:bodyPr/>
          <a:lstStyle/>
          <a:p>
            <a:r>
              <a:rPr lang="en-GB" sz="2400" dirty="0" err="1"/>
              <a:t>Yng</a:t>
            </a:r>
            <a:r>
              <a:rPr lang="en-GB" sz="2400" dirty="0"/>
              <a:t> </a:t>
            </a:r>
            <a:r>
              <a:rPr lang="en-GB" sz="2400" dirty="0" err="1"/>
              <a:t>Nghymru</a:t>
            </a:r>
            <a:r>
              <a:rPr lang="en-GB" sz="2400" dirty="0"/>
              <a:t>, </a:t>
            </a:r>
            <a:r>
              <a:rPr lang="en-GB" sz="2400" dirty="0" err="1"/>
              <a:t>cyflwynwyd</a:t>
            </a:r>
            <a:r>
              <a:rPr lang="en-GB" sz="2400" dirty="0"/>
              <a:t> </a:t>
            </a:r>
            <a:r>
              <a:rPr lang="en-GB" sz="2400" dirty="0" err="1"/>
              <a:t>Deddf</a:t>
            </a:r>
            <a:r>
              <a:rPr lang="en-GB" sz="2400" dirty="0"/>
              <a:t> </a:t>
            </a:r>
            <a:r>
              <a:rPr lang="en-GB" sz="2400" dirty="0" err="1"/>
              <a:t>Gwasanaethau</a:t>
            </a:r>
            <a:r>
              <a:rPr lang="en-GB" sz="2400" dirty="0"/>
              <a:t> </a:t>
            </a:r>
            <a:r>
              <a:rPr lang="en-GB" sz="2400" dirty="0" err="1"/>
              <a:t>Cymdeithasol</a:t>
            </a:r>
            <a:r>
              <a:rPr lang="en-GB" sz="2400" dirty="0"/>
              <a:t> a </a:t>
            </a:r>
            <a:r>
              <a:rPr lang="en-GB" sz="2400" dirty="0" err="1"/>
              <a:t>Llesiant</a:t>
            </a:r>
            <a:r>
              <a:rPr lang="en-GB" sz="2400" dirty="0"/>
              <a:t> (</a:t>
            </a:r>
            <a:r>
              <a:rPr lang="en-GB" sz="2400" dirty="0" err="1"/>
              <a:t>Cymru</a:t>
            </a:r>
            <a:r>
              <a:rPr lang="en-GB" sz="2400" dirty="0"/>
              <a:t>) 2014, </a:t>
            </a:r>
            <a:r>
              <a:rPr lang="en-GB" sz="2400" dirty="0" err="1"/>
              <a:t>i</a:t>
            </a:r>
            <a:r>
              <a:rPr lang="en-GB" sz="2400" dirty="0"/>
              <a:t> </a:t>
            </a:r>
            <a:r>
              <a:rPr lang="en-GB" sz="2400" dirty="0" err="1"/>
              <a:t>weddnewid</a:t>
            </a:r>
            <a:r>
              <a:rPr lang="en-GB" sz="2400" dirty="0"/>
              <a:t> a </a:t>
            </a:r>
            <a:r>
              <a:rPr lang="en-GB" sz="2400" dirty="0" err="1"/>
              <a:t>symleiddio’r</a:t>
            </a:r>
            <a:r>
              <a:rPr lang="en-GB" sz="2400" dirty="0"/>
              <a:t> </a:t>
            </a:r>
            <a:r>
              <a:rPr lang="en-GB" sz="2400" dirty="0" err="1"/>
              <a:t>gyfraith</a:t>
            </a:r>
            <a:r>
              <a:rPr lang="en-GB" sz="2400" dirty="0"/>
              <a:t>. </a:t>
            </a:r>
            <a:endParaRPr lang="cy-GB" sz="2400" dirty="0"/>
          </a:p>
          <a:p>
            <a:r>
              <a:rPr lang="cy-GB" sz="2400" dirty="0"/>
              <a:t>Bu iddi ddiddymu nifer o gyfreithiau a chanllawiau blaenorol oedd yn gysylltiedig â gofal a chefnogaeth. </a:t>
            </a:r>
          </a:p>
          <a:p>
            <a:pPr lvl="0"/>
            <a:r>
              <a:rPr lang="cy-GB" sz="2400" dirty="0"/>
              <a:t>Mae’r Ddeddf yn adeiladu ar y papur gwyn: Gwasanaethau Cymdeithasol Cynaliadwy i Gymru: Fframwaith Gweithredu, ac mae’n anelu at gryfhau diogelu</a:t>
            </a:r>
          </a:p>
          <a:p>
            <a:pPr lvl="0"/>
            <a:r>
              <a:rPr lang="cy-GB" sz="2400" dirty="0"/>
              <a:t>Mae’n pwysleisio’r angen i ystyried: Y Gyfraith, rheoliadau, canllawiau, polisi a gweithdrefnau mewn perthynas â diogelu oedolion neu blant</a:t>
            </a:r>
          </a:p>
          <a:p>
            <a:r>
              <a:rPr lang="cy-GB" dirty="0"/>
              <a:t> </a:t>
            </a:r>
          </a:p>
          <a:p>
            <a:pPr>
              <a:buFont typeface="Wingdings 3" panose="05040102010807070707" pitchFamily="18" charset="2"/>
              <a:buNone/>
            </a:pPr>
            <a:endParaRPr lang="cy-GB" altLang="en-US" sz="2400" dirty="0">
              <a:highlight>
                <a:srgbClr val="FFFF00"/>
              </a:highlight>
            </a:endParaRPr>
          </a:p>
        </p:txBody>
      </p:sp>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GB" sz="4400" dirty="0"/>
              <a:t>Deddfwriaeth Trosfwaol</a:t>
            </a:r>
            <a:endParaRPr lang="en-GB" sz="3600" dirty="0"/>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6</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6133696"/>
            <a:ext cx="2260873" cy="78329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GB" sz="3100" dirty="0"/>
              <a:t>Deddfwriaeth Diogelu Trosfwaol  </a:t>
            </a:r>
            <a:br>
              <a:rPr lang="cy-GB" sz="4400" dirty="0"/>
            </a:br>
            <a:endParaRPr lang="cy-GB"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quarter" idx="2"/>
          </p:nvPr>
        </p:nvSpPr>
        <p:spPr>
          <a:xfrm>
            <a:off x="457200" y="1052736"/>
            <a:ext cx="4040188" cy="4333321"/>
          </a:xfrm>
        </p:spPr>
        <p:txBody>
          <a:bodyPr/>
          <a:lstStyle/>
          <a:p>
            <a:pPr marL="457200" indent="-457200">
              <a:buFont typeface="Arial" panose="020B0604020202020204" pitchFamily="34" charset="0"/>
              <a:buChar char="•"/>
              <a:defRPr/>
            </a:pPr>
            <a:r>
              <a:rPr lang="cy-GB" sz="1800" dirty="0"/>
              <a:t>Deddf Gwasanaethau Cymdeithasol a Llesiant (Cymru) 2014- rhan 7 Diogelu</a:t>
            </a:r>
          </a:p>
          <a:p>
            <a:pPr marL="457200" indent="-457200">
              <a:buFont typeface="Arial" panose="020B0604020202020204" pitchFamily="34" charset="0"/>
              <a:buChar char="•"/>
              <a:defRPr/>
            </a:pPr>
            <a:r>
              <a:rPr lang="cy-GB" sz="1800" dirty="0"/>
              <a:t>Gweithio gyda’n Gilydd i Ddiogelu Pobl</a:t>
            </a:r>
          </a:p>
          <a:p>
            <a:pPr marL="457200" indent="-457200">
              <a:buFont typeface="Arial" panose="020B0604020202020204" pitchFamily="34" charset="0"/>
              <a:buChar char="•"/>
              <a:defRPr/>
            </a:pPr>
            <a:r>
              <a:rPr lang="cy-GB" sz="1800" dirty="0"/>
              <a:t>Cod Ymarfer o dan rhan 10 o’r Ddeddf Gwasanaethau Cymdeithasol a Llesiant (Cymru) 2014</a:t>
            </a:r>
          </a:p>
          <a:p>
            <a:pPr marL="457200" indent="-457200">
              <a:buFont typeface="Arial" panose="020B0604020202020204" pitchFamily="34" charset="0"/>
              <a:buChar char="•"/>
              <a:defRPr/>
            </a:pPr>
            <a:r>
              <a:rPr lang="cy-GB" sz="1800" dirty="0"/>
              <a:t>Deddf Plant1989</a:t>
            </a:r>
          </a:p>
          <a:p>
            <a:pPr marL="457200" indent="-457200">
              <a:buFont typeface="Arial" panose="020B0604020202020204" pitchFamily="34" charset="0"/>
              <a:buChar char="•"/>
              <a:defRPr/>
            </a:pPr>
            <a:r>
              <a:rPr lang="cy-GB" sz="1800" dirty="0"/>
              <a:t>Deddf </a:t>
            </a:r>
            <a:r>
              <a:rPr lang="cy-GB" sz="1800" dirty="0" err="1"/>
              <a:t>Galluedd</a:t>
            </a:r>
            <a:r>
              <a:rPr lang="cy-GB" sz="1800" dirty="0"/>
              <a:t> Meddyliol 2005 a Deddf Iechyd Meddwl 1983 </a:t>
            </a:r>
          </a:p>
          <a:p>
            <a:pPr marL="457200" indent="-457200">
              <a:buFont typeface="Arial" panose="020B0604020202020204" pitchFamily="34" charset="0"/>
              <a:buChar char="•"/>
              <a:defRPr/>
            </a:pPr>
            <a:r>
              <a:rPr lang="cy-GB" sz="1800" dirty="0"/>
              <a:t>Deddf Cydraddoldeb 2010</a:t>
            </a:r>
          </a:p>
          <a:p>
            <a:pPr marL="457200" indent="-457200">
              <a:buFont typeface="Arial" panose="020B0604020202020204" pitchFamily="34" charset="0"/>
              <a:buChar char="•"/>
              <a:defRPr/>
            </a:pPr>
            <a:r>
              <a:rPr lang="cy-GB" sz="1800" dirty="0"/>
              <a:t>Deddf Rhyddid Gwybodaeth 2000 Deddf Diogelu Data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45025" y="1052736"/>
            <a:ext cx="4041775" cy="4333321"/>
          </a:xfrm>
        </p:spPr>
        <p:txBody>
          <a:bodyPr/>
          <a:lstStyle/>
          <a:p>
            <a:pPr marL="457200" indent="-457200">
              <a:buFont typeface="Arial" panose="020B0604020202020204" pitchFamily="34" charset="0"/>
              <a:buChar char="•"/>
              <a:defRPr/>
            </a:pPr>
            <a:r>
              <a:rPr lang="cy-GB" sz="1800" dirty="0"/>
              <a:t>Mesurau Cymru 2011- Safonau Iaith Gymraeg a’r Fframwaith ‘Mwy na Geiriau’.</a:t>
            </a:r>
          </a:p>
          <a:p>
            <a:pPr marL="457200" indent="-457200">
              <a:buFont typeface="Arial" panose="020B0604020202020204" pitchFamily="34" charset="0"/>
              <a:buChar char="•"/>
              <a:defRPr/>
            </a:pPr>
            <a:r>
              <a:rPr lang="cy-GB" sz="1800" dirty="0"/>
              <a:t>Deddf Hawliau Dynol 1998- Confensiwn Ewropeaidd ar Hawliau Dynol, yn arbennig erthyglau 2, 3, 5, 6 a 8.</a:t>
            </a:r>
          </a:p>
          <a:p>
            <a:pPr marL="342900" indent="-342900">
              <a:defRPr/>
            </a:pPr>
            <a:r>
              <a:rPr lang="cy-GB" sz="1800" dirty="0"/>
              <a:t>Egwyddorion y Cenhedloedd Unedig ar gyfer pobl Hŷn</a:t>
            </a:r>
          </a:p>
          <a:p>
            <a:pPr marL="342900" indent="-342900">
              <a:defRPr/>
            </a:pPr>
            <a:r>
              <a:rPr lang="cy-GB" sz="1800" dirty="0"/>
              <a:t>Confensiwn y Cenhedloedd Unedig ar Hawliau Plentyn (UNCRC)</a:t>
            </a:r>
          </a:p>
          <a:p>
            <a:pPr marL="342900" indent="-342900">
              <a:defRPr/>
            </a:pPr>
            <a:r>
              <a:rPr lang="cy-GB" sz="1800" dirty="0"/>
              <a:t>Gweithdrefnau Diogelu Cymru</a:t>
            </a:r>
          </a:p>
          <a:p>
            <a:pPr marL="342900" indent="-342900">
              <a:defRPr/>
            </a:pPr>
            <a:r>
              <a:rPr lang="cy-GB" sz="1800" dirty="0"/>
              <a:t>Diogeliadau Amddiffyn Rhyddid (LPS) </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cy-GB" sz="3500" dirty="0"/>
              <a:t>Deddf Gwasanaethau Cymdeithasol a Llesiant (Cymru): Hawliau Dynol </a:t>
            </a:r>
            <a:endParaRPr lang="cy-GB" sz="3500"/>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57200" y="1902055"/>
            <a:ext cx="3860800" cy="318312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4645025" y="1444294"/>
            <a:ext cx="4041775" cy="4964444"/>
          </a:xfrm>
        </p:spPr>
        <p:txBody>
          <a:bodyPr wrap="square" anchor="t">
            <a:normAutofit fontScale="92500" lnSpcReduction="20000"/>
          </a:bodyPr>
          <a:lstStyle/>
          <a:p>
            <a:pPr marL="109537" indent="0">
              <a:lnSpc>
                <a:spcPct val="90000"/>
              </a:lnSpc>
              <a:spcAft>
                <a:spcPts val="600"/>
              </a:spcAft>
              <a:buFont typeface="Wingdings 3" panose="05040102010807070707" pitchFamily="18" charset="2"/>
              <a:buNone/>
              <a:defRPr/>
            </a:pPr>
            <a:r>
              <a:rPr lang="cy-GB" sz="2000" dirty="0"/>
              <a:t>Dyletswyddau trosfwaol:  </a:t>
            </a:r>
          </a:p>
          <a:p>
            <a:pPr marL="109537" indent="0">
              <a:lnSpc>
                <a:spcPct val="90000"/>
              </a:lnSpc>
              <a:spcAft>
                <a:spcPts val="600"/>
              </a:spcAft>
              <a:buFont typeface="Wingdings 3" panose="05040102010807070707" pitchFamily="18" charset="2"/>
              <a:buNone/>
              <a:defRPr/>
            </a:pPr>
            <a:r>
              <a:rPr lang="cy-GB" sz="2000" dirty="0"/>
              <a:t>Rhaid i berson sy’n gweithredu ei swyddogaethau dan y Ddeddf hwn roi ystyriaeth ddilys i Egwyddorion y Cenhedloedd Unedig ar: </a:t>
            </a:r>
          </a:p>
          <a:p>
            <a:pPr>
              <a:lnSpc>
                <a:spcPct val="90000"/>
              </a:lnSpc>
              <a:spcAft>
                <a:spcPts val="600"/>
              </a:spcAft>
              <a:defRPr/>
            </a:pPr>
            <a:r>
              <a:rPr lang="cy-GB" sz="2000" dirty="0"/>
              <a:t>Bobl Hŷn </a:t>
            </a:r>
          </a:p>
          <a:p>
            <a:pPr>
              <a:lnSpc>
                <a:spcPct val="90000"/>
              </a:lnSpc>
              <a:spcAft>
                <a:spcPts val="600"/>
              </a:spcAft>
              <a:defRPr/>
            </a:pPr>
            <a:r>
              <a:rPr lang="cy-GB" sz="2000" dirty="0"/>
              <a:t>Hawliau’r Plentyn</a:t>
            </a:r>
          </a:p>
          <a:p>
            <a:pPr>
              <a:lnSpc>
                <a:spcPct val="90000"/>
              </a:lnSpc>
              <a:spcAft>
                <a:spcPts val="600"/>
              </a:spcAft>
              <a:defRPr/>
            </a:pPr>
            <a:r>
              <a:rPr lang="cy-GB" sz="2000" dirty="0"/>
              <a:t>Hawliau Pobl Anabl </a:t>
            </a:r>
          </a:p>
          <a:p>
            <a:pPr>
              <a:lnSpc>
                <a:spcPct val="90000"/>
              </a:lnSpc>
              <a:spcAft>
                <a:spcPts val="600"/>
              </a:spcAft>
              <a:defRPr/>
            </a:pPr>
            <a:r>
              <a:rPr lang="cy-GB" sz="2000" dirty="0"/>
              <a:t>Ni ddylai awdurdodau cyhoeddus ymddwyn mewn ffordd sy’n anghydnaws â’r hawliau dan y Confensiwn Ewropeaidd ar Hawliau Dynol (Cod Ymarfer: Rhan 2 y Ddeddf)</a:t>
            </a:r>
          </a:p>
          <a:p>
            <a:pPr>
              <a:lnSpc>
                <a:spcPct val="90000"/>
              </a:lnSpc>
              <a:spcAft>
                <a:spcPts val="600"/>
              </a:spcAft>
              <a:defRPr/>
            </a:pPr>
            <a:r>
              <a:rPr lang="cy-GB" sz="2000" dirty="0"/>
              <a:t>Mae angen deall y rhain yn nhermau hawliau absoliwt, hawliau cyfyngedig neu hawliau cymwys</a:t>
            </a:r>
          </a:p>
          <a:p>
            <a:pPr>
              <a:lnSpc>
                <a:spcPct val="90000"/>
              </a:lnSpc>
              <a:spcAft>
                <a:spcPts val="600"/>
              </a:spcAft>
              <a:defRPr/>
            </a:pPr>
            <a:endParaRPr lang="cy-GB" sz="1300" dirty="0"/>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a:extLst>
              <a:ext uri="{FF2B5EF4-FFF2-40B4-BE49-F238E27FC236}">
                <a16:creationId xmlns:a16="http://schemas.microsoft.com/office/drawing/2014/main" id="{A5ACA47F-5322-4C63-A1BB-E4A72FF145A2}"/>
              </a:ext>
            </a:extLst>
          </p:cNvPr>
          <p:cNvSpPr>
            <a:spLocks noGrp="1"/>
          </p:cNvSpPr>
          <p:nvPr>
            <p:ph idx="1"/>
          </p:nvPr>
        </p:nvSpPr>
        <p:spPr>
          <a:xfrm>
            <a:off x="457200" y="1989138"/>
            <a:ext cx="8229600" cy="4017962"/>
          </a:xfrm>
        </p:spPr>
        <p:txBody>
          <a:bodyPr/>
          <a:lstStyle/>
          <a:p>
            <a:pPr lvl="0"/>
            <a:r>
              <a:rPr lang="cy-GB" dirty="0"/>
              <a:t>nodwch a thrafodwch rai o’r </a:t>
            </a:r>
            <a:r>
              <a:rPr lang="cy-GB" b="1" dirty="0"/>
              <a:t>tensiynau a’r gwrthdaro </a:t>
            </a:r>
            <a:r>
              <a:rPr lang="cy-GB" dirty="0"/>
              <a:t>posib</a:t>
            </a:r>
            <a:r>
              <a:rPr lang="cy-GB" b="1" dirty="0"/>
              <a:t> </a:t>
            </a:r>
            <a:r>
              <a:rPr lang="cy-GB" dirty="0"/>
              <a:t>a all godi wrth ddefnyddio deddfwriaeth, polisïau a gweithdrefnau yn eich maes ymarfer </a:t>
            </a:r>
          </a:p>
          <a:p>
            <a:pPr lvl="0"/>
            <a:r>
              <a:rPr lang="cy-GB" dirty="0"/>
              <a:t>gallai’r rhain gynnwys gwrthdaro buddiannau, gwrthdaro gwerthoedd ac effaith deddfwriaeth ar yr unigolyn yr ydym yn gweithio â hwy a’u teuluoedd ac/neu ofalwyr</a:t>
            </a:r>
          </a:p>
          <a:p>
            <a:endParaRPr lang="cy-GB" altLang="en-US" dirty="0"/>
          </a:p>
        </p:txBody>
      </p:sp>
      <p:sp>
        <p:nvSpPr>
          <p:cNvPr id="3" name="Title 2">
            <a:extLst>
              <a:ext uri="{FF2B5EF4-FFF2-40B4-BE49-F238E27FC236}">
                <a16:creationId xmlns:a16="http://schemas.microsoft.com/office/drawing/2014/main" id="{370569B2-8935-4229-8E6B-CFE4AC0C3336}"/>
              </a:ext>
            </a:extLst>
          </p:cNvPr>
          <p:cNvSpPr>
            <a:spLocks noGrp="1"/>
          </p:cNvSpPr>
          <p:nvPr>
            <p:ph type="title"/>
          </p:nvPr>
        </p:nvSpPr>
        <p:spPr/>
        <p:txBody>
          <a:bodyPr>
            <a:normAutofit fontScale="90000"/>
          </a:bodyPr>
          <a:lstStyle/>
          <a:p>
            <a:pPr algn="ctr">
              <a:defRPr/>
            </a:pPr>
            <a:r>
              <a:rPr lang="en-GB" dirty="0" err="1"/>
              <a:t>Tensiynau</a:t>
            </a:r>
            <a:r>
              <a:rPr lang="en-GB" dirty="0"/>
              <a:t> a </a:t>
            </a:r>
            <a:r>
              <a:rPr lang="en-GB" dirty="0" err="1"/>
              <a:t>Gwrthdaro</a:t>
            </a:r>
            <a:br>
              <a:rPr lang="en-GB" dirty="0">
                <a:highlight>
                  <a:srgbClr val="00FFFF"/>
                </a:highlight>
              </a:rPr>
            </a:br>
            <a:r>
              <a:rPr lang="en-GB" dirty="0" err="1"/>
              <a:t>Ymarferiad</a:t>
            </a:r>
            <a:r>
              <a:rPr lang="en-GB" dirty="0"/>
              <a:t> 2 </a:t>
            </a:r>
          </a:p>
        </p:txBody>
      </p:sp>
      <p:sp>
        <p:nvSpPr>
          <p:cNvPr id="2" name="Slide Number Placeholder 1">
            <a:extLst>
              <a:ext uri="{FF2B5EF4-FFF2-40B4-BE49-F238E27FC236}">
                <a16:creationId xmlns:a16="http://schemas.microsoft.com/office/drawing/2014/main" id="{DCAC1F7B-8363-4EF7-8626-7F90F4054307}"/>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006"/>
            <a:ext cx="1884143" cy="1413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err="1">
                <a:latin typeface="+mj-lt"/>
                <a:ea typeface="+mj-ea"/>
                <a:cs typeface="+mj-cs"/>
              </a:rPr>
              <a:t>Tensiynau</a:t>
            </a:r>
            <a:r>
              <a:rPr lang="en-GB" altLang="en-US" sz="4000" dirty="0">
                <a:latin typeface="+mj-lt"/>
                <a:ea typeface="+mj-ea"/>
                <a:cs typeface="+mj-cs"/>
              </a:rPr>
              <a:t> a </a:t>
            </a:r>
            <a:r>
              <a:rPr lang="en-GB" altLang="en-US" sz="4000" dirty="0" err="1">
                <a:latin typeface="+mj-lt"/>
                <a:ea typeface="+mj-ea"/>
                <a:cs typeface="+mj-cs"/>
              </a:rPr>
              <a:t>Gwrthdaro</a:t>
            </a:r>
            <a:r>
              <a:rPr lang="en-GB" altLang="en-US" sz="4000" dirty="0">
                <a:latin typeface="+mj-lt"/>
                <a:ea typeface="+mj-ea"/>
                <a:cs typeface="+mj-cs"/>
              </a:rPr>
              <a:t> </a:t>
            </a:r>
          </a:p>
        </p:txBody>
      </p:sp>
      <p:sp>
        <p:nvSpPr>
          <p:cNvPr id="4" name="Title 1">
            <a:extLst>
              <a:ext uri="{FF2B5EF4-FFF2-40B4-BE49-F238E27FC236}">
                <a16:creationId xmlns:a16="http://schemas.microsoft.com/office/drawing/2014/main" id="{C31B4AAB-4984-41AA-9414-4BBA60FF5652}"/>
              </a:ext>
            </a:extLst>
          </p:cNvPr>
          <p:cNvSpPr txBox="1">
            <a:spLocks/>
          </p:cNvSpPr>
          <p:nvPr/>
        </p:nvSpPr>
        <p:spPr>
          <a:xfrm>
            <a:off x="5131043" y="5405711"/>
            <a:ext cx="3203526" cy="1368152"/>
          </a:xfrm>
          <a:prstGeom prst="rect">
            <a:avLst/>
          </a:prstGeom>
        </p:spPr>
        <p:txBody>
          <a:bodyPr/>
          <a:lstStyle/>
          <a:p>
            <a:pPr algn="ctr" eaLnBrk="1" fontAlgn="auto" hangingPunct="1">
              <a:spcAft>
                <a:spcPts val="0"/>
              </a:spcAft>
              <a:defRPr/>
            </a:pPr>
            <a:endParaRPr lang="en-GB" altLang="en-US" sz="1000" dirty="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lstStyle/>
          <a:p>
            <a:pPr fontAlgn="auto">
              <a:spcBef>
                <a:spcPct val="20000"/>
              </a:spcBef>
              <a:spcAft>
                <a:spcPts val="0"/>
              </a:spcAft>
              <a:buNone/>
              <a:defRPr/>
            </a:pPr>
            <a:r>
              <a:rPr lang="cy-GB" altLang="en-US" sz="1800" dirty="0"/>
              <a:t>Bydd gweithwyr cymdeithasol sy’n gweithio mewn cyd-destun cyfreithiol yn wynebu sawl penbleth:</a:t>
            </a:r>
            <a:br>
              <a:rPr lang="cy-GB" altLang="en-US" sz="1800" dirty="0"/>
            </a:br>
            <a:br>
              <a:rPr lang="cy-GB" altLang="en-US" sz="1800" dirty="0"/>
            </a:br>
            <a:r>
              <a:rPr lang="cy-GB" altLang="en-US" sz="1800" dirty="0"/>
              <a:t>* Annibyniaeth v Dibyniaeth;</a:t>
            </a:r>
            <a:br>
              <a:rPr lang="cy-GB" altLang="en-US" sz="1800" dirty="0"/>
            </a:br>
            <a:r>
              <a:rPr lang="cy-GB" altLang="en-US" sz="1800" dirty="0"/>
              <a:t>* Ymyrraeth v </a:t>
            </a:r>
            <a:r>
              <a:rPr lang="cy-GB" altLang="en-US" sz="1800" i="1" dirty="0"/>
              <a:t>Laissez Faire</a:t>
            </a:r>
            <a:r>
              <a:rPr lang="cy-GB" altLang="en-US" sz="1800" dirty="0"/>
              <a:t>;</a:t>
            </a:r>
            <a:br>
              <a:rPr lang="cy-GB" altLang="en-US" sz="1800" dirty="0"/>
            </a:br>
            <a:r>
              <a:rPr lang="cy-GB" altLang="en-US" sz="1800" dirty="0"/>
              <a:t>* Awdurdod v Partneriaeth (cyd-gynhyrchu);</a:t>
            </a:r>
          </a:p>
          <a:p>
            <a:pPr fontAlgn="auto">
              <a:spcBef>
                <a:spcPct val="20000"/>
              </a:spcBef>
              <a:spcAft>
                <a:spcPts val="0"/>
              </a:spcAft>
              <a:buNone/>
              <a:defRPr/>
            </a:pPr>
            <a:r>
              <a:rPr lang="cy-GB" altLang="en-US" sz="1800" dirty="0"/>
              <a:t>   * Hawliau sy’n gwrthdaro;</a:t>
            </a:r>
            <a:br>
              <a:rPr lang="cy-GB" altLang="en-US" sz="1800" dirty="0"/>
            </a:br>
            <a:r>
              <a:rPr lang="cy-GB" altLang="en-US" sz="1800" dirty="0"/>
              <a:t>* Yr angen i amddiffyn v yr angen i hyrwyddo hawliau </a:t>
            </a:r>
            <a:br>
              <a:rPr lang="cy-GB" altLang="en-US" sz="1800" dirty="0"/>
            </a:br>
            <a:r>
              <a:rPr lang="cy-GB" altLang="en-US" sz="1800" dirty="0"/>
              <a:t>Mae’r gyfraith yn gosod ffiniau: mewn perthynas â PH</a:t>
            </a:r>
            <a:r>
              <a:rPr lang="cy-GB" altLang="en-US" sz="1800" dirty="0">
                <a:latin typeface="Arial"/>
                <a:cs typeface="Arial"/>
              </a:rPr>
              <a:t>Ŵ</a:t>
            </a:r>
            <a:r>
              <a:rPr lang="cy-GB" altLang="en-US" sz="1800" dirty="0"/>
              <a:t>ER a DYLETSWYDDAU </a:t>
            </a:r>
          </a:p>
          <a:p>
            <a:pPr fontAlgn="auto">
              <a:spcBef>
                <a:spcPct val="20000"/>
              </a:spcBef>
              <a:spcAft>
                <a:spcPts val="0"/>
              </a:spcAft>
              <a:buNone/>
              <a:defRPr/>
            </a:pPr>
            <a:r>
              <a:rPr lang="cy-GB" altLang="en-US" sz="1800" dirty="0"/>
              <a:t>Gall Cod Ymarfer DGCaLl fod yn ddefnyddiol i ystyried y materion hyn; fodd bynnag, sicrhewch eu bod yn cael eu darllen ar y cyd â Rheoliadau’r Ddeddf. </a:t>
            </a:r>
          </a:p>
          <a:p>
            <a:pPr fontAlgn="auto">
              <a:spcBef>
                <a:spcPct val="20000"/>
              </a:spcBef>
              <a:spcAft>
                <a:spcPts val="0"/>
              </a:spcAft>
              <a:buNone/>
              <a:defRPr/>
            </a:pPr>
            <a:r>
              <a:rPr lang="cy-GB" altLang="en-US" sz="1800" b="1" dirty="0"/>
              <a:t>Mae angen i weithwyr cymdeithasol wybod a deall y rhain</a:t>
            </a:r>
            <a:endParaRPr lang="en-GB" sz="1800" dirty="0"/>
          </a:p>
        </p:txBody>
      </p:sp>
      <p:sp>
        <p:nvSpPr>
          <p:cNvPr id="9" name="Title 8">
            <a:extLst>
              <a:ext uri="{FF2B5EF4-FFF2-40B4-BE49-F238E27FC236}">
                <a16:creationId xmlns:a16="http://schemas.microsoft.com/office/drawing/2014/main" id="{B587EDF3-CADE-448E-9F10-B7481D1E04FB}"/>
              </a:ext>
            </a:extLst>
          </p:cNvPr>
          <p:cNvSpPr>
            <a:spLocks noGrp="1"/>
          </p:cNvSpPr>
          <p:nvPr>
            <p:ph type="title"/>
          </p:nvPr>
        </p:nvSpPr>
        <p:spPr>
          <a:xfrm>
            <a:off x="523587" y="-501943"/>
            <a:ext cx="8229600" cy="706437"/>
          </a:xfrm>
        </p:spPr>
        <p:txBody>
          <a:bodyPr>
            <a:normAutofit fontScale="90000"/>
          </a:bodyPr>
          <a:lstStyle/>
          <a:p>
            <a:endParaRPr lang="en-GB" dirty="0"/>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10</a:t>
            </a:fld>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a:spLocks/>
          </p:cNvSpPr>
          <p:nvPr/>
        </p:nvSpPr>
        <p:spPr>
          <a:xfrm>
            <a:off x="395288" y="333375"/>
            <a:ext cx="8208962" cy="590550"/>
          </a:xfrm>
          <a:prstGeom prst="rect">
            <a:avLst/>
          </a:prstGeom>
        </p:spPr>
        <p:txBody>
          <a:bodyPr>
            <a:normAutofit fontScale="92500" lnSpcReduction="20000"/>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Deddfwriaeth Gymraeg</a:t>
            </a:r>
          </a:p>
        </p:txBody>
      </p:sp>
      <p:sp>
        <p:nvSpPr>
          <p:cNvPr id="3" name="Content Placeholder 2">
            <a:extLst>
              <a:ext uri="{FF2B5EF4-FFF2-40B4-BE49-F238E27FC236}">
                <a16:creationId xmlns:a16="http://schemas.microsoft.com/office/drawing/2014/main" id="{5553F9F6-30FD-4029-B51B-1C1B4421E475}"/>
              </a:ext>
            </a:extLst>
          </p:cNvPr>
          <p:cNvSpPr txBox="1">
            <a:spLocks/>
          </p:cNvSpPr>
          <p:nvPr/>
        </p:nvSpPr>
        <p:spPr>
          <a:xfrm>
            <a:off x="468313" y="923925"/>
            <a:ext cx="8207375" cy="5600700"/>
          </a:xfrm>
          <a:prstGeom prst="rect">
            <a:avLst/>
          </a:prstGeom>
        </p:spPr>
        <p:txBody>
          <a:bodyPr>
            <a:normAutofit fontScale="47500" lnSpcReduction="20000"/>
          </a:bodyPr>
          <a:lstStyle/>
          <a:p>
            <a:pPr marL="571500" indent="-571500">
              <a:spcBef>
                <a:spcPts val="400"/>
              </a:spcBef>
              <a:buClr>
                <a:schemeClr val="accent1"/>
              </a:buClr>
              <a:buSzPct val="68000"/>
              <a:buFont typeface="Wingdings" panose="05000000000000000000" pitchFamily="2" charset="2"/>
              <a:buChar char="Ø"/>
              <a:defRPr/>
            </a:pPr>
            <a:r>
              <a:rPr lang="cy-GB" sz="4200" dirty="0">
                <a:latin typeface="+mj-lt"/>
              </a:rPr>
              <a:t>Mae Gwasanaethau Cymdeithasol ac Iechyd wedi’u datganoli i Lywodraeth Cymru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Mae Deddf Gwasanaethau Cymdeithasol a Llesiant (Cymru) 2014 yn ymgorffori egwyddorion UNCRC 1989 yn ei  gyfreithiau ei hun, Cymru yw’r wlad gyntaf, a’r unig wlad yn y DU i wneud hyn: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Mae’n cynnwys:</a:t>
            </a:r>
          </a:p>
          <a:p>
            <a:pPr marL="963613" lvl="1" indent="-571500">
              <a:spcBef>
                <a:spcPts val="325"/>
              </a:spcBef>
              <a:buClr>
                <a:schemeClr val="accent1"/>
              </a:buClr>
              <a:buFont typeface="Wingdings" panose="05000000000000000000" pitchFamily="2" charset="2"/>
              <a:buChar char="§"/>
              <a:defRPr/>
            </a:pPr>
            <a:r>
              <a:rPr lang="cy-GB" sz="4200" dirty="0">
                <a:latin typeface="+mj-lt"/>
              </a:rPr>
              <a:t>amddiffyn rhag camdriniaeth </a:t>
            </a:r>
          </a:p>
          <a:p>
            <a:pPr marL="963613" lvl="1" indent="-571500">
              <a:spcBef>
                <a:spcPts val="325"/>
              </a:spcBef>
              <a:buClr>
                <a:schemeClr val="accent1"/>
              </a:buClr>
              <a:buFont typeface="Wingdings" panose="05000000000000000000" pitchFamily="2" charset="2"/>
              <a:buChar char="§"/>
              <a:defRPr/>
            </a:pPr>
            <a:r>
              <a:rPr lang="cy-GB" sz="4200" dirty="0">
                <a:latin typeface="+mj-lt"/>
              </a:rPr>
              <a:t>mynegi barn a bod rhywun yn gwrando </a:t>
            </a:r>
          </a:p>
          <a:p>
            <a:pPr marL="963613" lvl="1" indent="-571500">
              <a:spcBef>
                <a:spcPts val="325"/>
              </a:spcBef>
              <a:buClr>
                <a:schemeClr val="accent1"/>
              </a:buClr>
              <a:buFont typeface="Wingdings" panose="05000000000000000000" pitchFamily="2" charset="2"/>
              <a:buChar char="§"/>
              <a:defRPr/>
            </a:pPr>
            <a:r>
              <a:rPr lang="cy-GB" sz="4200" dirty="0">
                <a:latin typeface="+mj-lt"/>
              </a:rPr>
              <a:t>gofal a gwasanaethau os yn byw oddi cartref</a:t>
            </a:r>
          </a:p>
          <a:p>
            <a:pPr marL="963613" lvl="1" indent="-571500">
              <a:spcBef>
                <a:spcPts val="325"/>
              </a:spcBef>
              <a:buClr>
                <a:schemeClr val="accent1"/>
              </a:buClr>
              <a:buFont typeface="Wingdings" panose="05000000000000000000" pitchFamily="2" charset="2"/>
              <a:buChar char="Ø"/>
              <a:defRPr/>
            </a:pPr>
            <a:r>
              <a:rPr lang="cy-GB" sz="4200" dirty="0">
                <a:latin typeface="+mj-lt"/>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Codau Ymarfer (Cymru) sy’n benodol i’r Ddeddf </a:t>
            </a:r>
            <a:r>
              <a:rPr lang="cy-GB" sz="4200" dirty="0" err="1">
                <a:latin typeface="+mj-lt"/>
              </a:rPr>
              <a:t>Galluedd</a:t>
            </a:r>
            <a:r>
              <a:rPr lang="cy-GB" sz="4200" dirty="0">
                <a:latin typeface="+mj-lt"/>
              </a:rPr>
              <a:t> Meddyliol a’r Ddeddf Iechyd Meddwl</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Y Comisiynydd Pobl Hŷn</a:t>
            </a:r>
          </a:p>
          <a:p>
            <a:pPr marL="571500" indent="-571500">
              <a:spcBef>
                <a:spcPts val="400"/>
              </a:spcBef>
              <a:buClr>
                <a:schemeClr val="accent1"/>
              </a:buClr>
              <a:buSzPct val="68000"/>
              <a:buFont typeface="Wingdings" panose="05000000000000000000" pitchFamily="2" charset="2"/>
              <a:buChar char="Ø"/>
              <a:defRPr/>
            </a:pPr>
            <a:r>
              <a:rPr lang="cy-GB" altLang="en-US" sz="4200" dirty="0">
                <a:latin typeface="+mj-lt"/>
              </a:rPr>
              <a:t>Confensiwn y CU ar Hawliau Dynol </a:t>
            </a:r>
            <a:endParaRPr lang="cy-GB" sz="4200" dirty="0">
              <a:latin typeface="+mj-lt"/>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itchFamily="18" charset="2"/>
              <a:buNone/>
              <a:defRPr/>
            </a:pPr>
            <a:endParaRPr lang="cy-GB" sz="2600" dirty="0">
              <a:latin typeface="+mn-lt"/>
            </a:endParaRPr>
          </a:p>
          <a:p>
            <a:pPr>
              <a:spcBef>
                <a:spcPts val="400"/>
              </a:spcBef>
              <a:buClr>
                <a:schemeClr val="accent1"/>
              </a:buClr>
              <a:buSzPct val="68000"/>
              <a:buFont typeface="Wingdings" pitchFamily="2" charset="2"/>
              <a:buNone/>
              <a:defRPr/>
            </a:pPr>
            <a:endParaRPr lang="cy-GB" sz="1600" dirty="0">
              <a:latin typeface="+mn-lt"/>
              <a:cs typeface="+mn-cs"/>
            </a:endParaRPr>
          </a:p>
          <a:p>
            <a:pPr>
              <a:spcBef>
                <a:spcPts val="400"/>
              </a:spcBef>
              <a:buClr>
                <a:schemeClr val="accent1"/>
              </a:buClr>
              <a:buSzPct val="68000"/>
              <a:buFont typeface="Wingdings"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927410"/>
          </a:xfrm>
        </p:spPr>
        <p:txBody>
          <a:bodyPr wrap="square" anchor="t">
            <a:normAutofit fontScale="85000" lnSpcReduction="20000"/>
          </a:bodyPr>
          <a:lstStyle/>
          <a:p>
            <a:r>
              <a:rPr lang="cy-GB" dirty="0"/>
              <a:t>Lansiwyd Gweithdrefnau Diogelu Cymru ar gyfer plant ac oedolion sydd mewn perygl o gael eu cam-drin a'u hesgeuluso ym mis Tachwedd 2019 gyda'r nod o weithredu'r newidiadau o fis Ebrill 2020. </a:t>
            </a:r>
            <a:r>
              <a:rPr lang="cy-GB" dirty="0" err="1"/>
              <a:t>Fe'u</a:t>
            </a:r>
            <a:r>
              <a:rPr lang="cy-GB" dirty="0"/>
              <a:t> cynhyrchwyd i helpu ymarferwyr i gymhwyso'r ddeddfwriaeth a'r canllawiau statudol y Deddf Gwasanaethau Cymdeithasol a Llesiant (Cymru) </a:t>
            </a:r>
            <a:r>
              <a:rPr lang="cy-GB" dirty="0">
                <a:hlinkClick r:id="rId3"/>
              </a:rPr>
              <a:t>2014 i’w ymarfer. Caiff</a:t>
            </a:r>
            <a:r>
              <a:rPr lang="cy-GB" dirty="0"/>
              <a:t> y gweithdrefnau eu diweddaru'n rheolaidd yn unol â newidiadau i ddeddfwriaeth, canllawiau a datblygiadau ymarfer. </a:t>
            </a:r>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850708"/>
            <a:ext cx="8229600" cy="566929"/>
          </a:xfrm>
        </p:spPr>
        <p:txBody>
          <a:bodyPr>
            <a:normAutofit fontScale="90000"/>
          </a:bodyPr>
          <a:lstStyle/>
          <a:p>
            <a:r>
              <a:rPr lang="cy-GB" dirty="0"/>
              <a:t>Deddfwriaeth Diogelu, </a:t>
            </a:r>
            <a:r>
              <a:rPr lang="cy-GB" dirty="0" err="1"/>
              <a:t>polisiau</a:t>
            </a:r>
            <a:r>
              <a:rPr lang="cy-GB" dirty="0"/>
              <a:t>, strategaethau a chanllawiau</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err="1"/>
              <a:t>Gweithdrefnau</a:t>
            </a:r>
            <a:r>
              <a:rPr lang="en-US" dirty="0"/>
              <a:t> </a:t>
            </a:r>
            <a:r>
              <a:rPr lang="en-US" dirty="0" err="1"/>
              <a:t>Diogelu</a:t>
            </a:r>
            <a:r>
              <a:rPr lang="en-US" dirty="0"/>
              <a:t> </a:t>
            </a:r>
            <a:r>
              <a:rPr lang="en-US" dirty="0" err="1"/>
              <a:t>Cymru</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dirty="0" err="1"/>
              <a:t>Sicrhau</a:t>
            </a:r>
            <a:r>
              <a:rPr lang="en-US" dirty="0"/>
              <a:t> bod </a:t>
            </a:r>
            <a:r>
              <a:rPr lang="en-US" dirty="0" err="1"/>
              <a:t>ymarfer</a:t>
            </a:r>
            <a:r>
              <a:rPr lang="en-US" dirty="0"/>
              <a:t> </a:t>
            </a:r>
            <a:r>
              <a:rPr lang="en-US" dirty="0" err="1"/>
              <a:t>diogelu</a:t>
            </a:r>
            <a:endParaRPr lang="en-US" dirty="0"/>
          </a:p>
          <a:p>
            <a:pPr marL="267891" indent="-267891">
              <a:spcBef>
                <a:spcPts val="0"/>
              </a:spcBef>
              <a:spcAft>
                <a:spcPts val="900"/>
              </a:spcAft>
            </a:pPr>
            <a:r>
              <a:rPr lang="en-US" sz="2400" dirty="0" err="1"/>
              <a:t>Yn</a:t>
            </a:r>
            <a:r>
              <a:rPr lang="en-US" sz="2400" dirty="0"/>
              <a:t> </a:t>
            </a:r>
            <a:r>
              <a:rPr lang="en-US" sz="2400" dirty="0" err="1"/>
              <a:t>adlewyrchiad</a:t>
            </a:r>
            <a:r>
              <a:rPr lang="en-US" sz="2400" dirty="0"/>
              <a:t> </a:t>
            </a:r>
            <a:r>
              <a:rPr lang="en-US" sz="2400" dirty="0" err="1"/>
              <a:t>cywir</a:t>
            </a:r>
            <a:r>
              <a:rPr lang="en-US" sz="2400" dirty="0"/>
              <a:t> </a:t>
            </a:r>
            <a:r>
              <a:rPr lang="en-US" sz="2400" dirty="0" err="1"/>
              <a:t>o’r</a:t>
            </a:r>
            <a:r>
              <a:rPr lang="en-US" sz="2400" dirty="0"/>
              <a:t> </a:t>
            </a:r>
            <a:r>
              <a:rPr lang="en-US" sz="2400" dirty="0" err="1"/>
              <a:t>arweiniad</a:t>
            </a:r>
            <a:r>
              <a:rPr lang="en-US" sz="2400" dirty="0"/>
              <a:t> </a:t>
            </a:r>
            <a:r>
              <a:rPr lang="en-US" sz="2400" dirty="0" err="1"/>
              <a:t>statudol</a:t>
            </a:r>
            <a:endParaRPr lang="en-US" sz="2400" dirty="0"/>
          </a:p>
          <a:p>
            <a:pPr marL="267891" indent="-267891">
              <a:spcBef>
                <a:spcPts val="0"/>
              </a:spcBef>
              <a:spcAft>
                <a:spcPts val="900"/>
              </a:spcAft>
            </a:pPr>
            <a:r>
              <a:rPr lang="en-US" sz="2400" dirty="0" err="1"/>
              <a:t>Safoni</a:t>
            </a:r>
            <a:r>
              <a:rPr lang="en-US" sz="2400" dirty="0"/>
              <a:t> </a:t>
            </a:r>
            <a:r>
              <a:rPr lang="en-US" sz="2400" dirty="0" err="1"/>
              <a:t>arfer</a:t>
            </a:r>
            <a:r>
              <a:rPr lang="en-US" sz="2400" dirty="0"/>
              <a:t> </a:t>
            </a:r>
            <a:r>
              <a:rPr lang="en-US" sz="2400" dirty="0" err="1"/>
              <a:t>ledled</a:t>
            </a:r>
            <a:r>
              <a:rPr lang="en-US" sz="2400" dirty="0"/>
              <a:t> </a:t>
            </a:r>
            <a:r>
              <a:rPr lang="en-US" sz="2400" dirty="0" err="1"/>
              <a:t>Cymru</a:t>
            </a:r>
            <a:r>
              <a:rPr lang="en-US" sz="2400" dirty="0"/>
              <a:t> a </a:t>
            </a:r>
            <a:r>
              <a:rPr lang="en-US" sz="2400" dirty="0" err="1"/>
              <a:t>rhwng</a:t>
            </a:r>
            <a:r>
              <a:rPr lang="en-US" sz="2400" dirty="0"/>
              <a:t> </a:t>
            </a:r>
            <a:r>
              <a:rPr lang="en-US" sz="2400" dirty="0" err="1"/>
              <a:t>asiantaethau</a:t>
            </a:r>
            <a:endParaRPr lang="en-US" sz="2400" dirty="0"/>
          </a:p>
          <a:p>
            <a:pPr marL="0" indent="0">
              <a:spcBef>
                <a:spcPts val="0"/>
              </a:spcBef>
              <a:spcAft>
                <a:spcPts val="900"/>
              </a:spcAft>
              <a:buNone/>
            </a:pPr>
            <a:endParaRPr lang="en-US" dirty="0"/>
          </a:p>
          <a:p>
            <a:pPr marL="0" indent="0">
              <a:spcBef>
                <a:spcPts val="0"/>
              </a:spcBef>
              <a:spcAft>
                <a:spcPts val="900"/>
              </a:spcAft>
              <a:buNone/>
            </a:pPr>
            <a:r>
              <a:rPr lang="en-GB" sz="2400" b="1" dirty="0" err="1"/>
              <a:t>Mae’n</a:t>
            </a:r>
            <a:r>
              <a:rPr lang="en-GB" sz="2400" b="1" dirty="0"/>
              <a:t> </a:t>
            </a:r>
            <a:r>
              <a:rPr lang="en-GB" sz="2400" b="1" dirty="0" err="1"/>
              <a:t>disodli'r</a:t>
            </a:r>
            <a:r>
              <a:rPr lang="en-GB" sz="2400" b="1" dirty="0"/>
              <a:t> </a:t>
            </a:r>
            <a:r>
              <a:rPr lang="en-GB" sz="2400" b="1" dirty="0" err="1"/>
              <a:t>holl</a:t>
            </a:r>
            <a:r>
              <a:rPr lang="en-GB" sz="2400" b="1" dirty="0"/>
              <a:t> </a:t>
            </a:r>
            <a:r>
              <a:rPr lang="en-GB" sz="2400" b="1" dirty="0" err="1"/>
              <a:t>weithdrefnau</a:t>
            </a:r>
            <a:r>
              <a:rPr lang="en-GB" sz="2400" b="1" dirty="0"/>
              <a:t> </a:t>
            </a:r>
            <a:r>
              <a:rPr lang="en-GB" sz="2400" b="1" dirty="0" err="1"/>
              <a:t>blaenorol</a:t>
            </a:r>
            <a:endParaRPr lang="en-GB" sz="2400" b="1" dirty="0"/>
          </a:p>
          <a:p>
            <a:pPr marL="342900" indent="-342900">
              <a:spcBef>
                <a:spcPts val="0"/>
              </a:spcBef>
              <a:spcAft>
                <a:spcPts val="900"/>
              </a:spcAft>
              <a:buFont typeface="Wingdings" panose="05000000000000000000" pitchFamily="2" charset="2"/>
              <a:buChar char="Ø"/>
            </a:pPr>
            <a:r>
              <a:rPr lang="en-GB" sz="2400" dirty="0" err="1"/>
              <a:t>Canllawiau</a:t>
            </a:r>
            <a:r>
              <a:rPr lang="en-GB" sz="2400" dirty="0"/>
              <a:t> </a:t>
            </a:r>
            <a:r>
              <a:rPr lang="en-GB" sz="2400" dirty="0" err="1"/>
              <a:t>Amddiffyn</a:t>
            </a:r>
            <a:r>
              <a:rPr lang="en-GB" sz="2400" dirty="0"/>
              <a:t> Plant </a:t>
            </a:r>
            <a:r>
              <a:rPr lang="en-GB" sz="2400" dirty="0" err="1"/>
              <a:t>Cymru</a:t>
            </a:r>
            <a:r>
              <a:rPr lang="en-GB" sz="2400" dirty="0"/>
              <a:t> </a:t>
            </a:r>
            <a:r>
              <a:rPr lang="en-GB" sz="2400" dirty="0" err="1"/>
              <a:t>Gyfan</a:t>
            </a:r>
            <a:r>
              <a:rPr lang="en-GB" sz="2400" dirty="0"/>
              <a:t> 2008</a:t>
            </a:r>
          </a:p>
          <a:p>
            <a:pPr marL="342900" indent="-342900">
              <a:spcBef>
                <a:spcPts val="0"/>
              </a:spcBef>
              <a:spcAft>
                <a:spcPts val="900"/>
              </a:spcAft>
              <a:buFont typeface="Wingdings" panose="05000000000000000000" pitchFamily="2" charset="2"/>
              <a:buChar char="Ø"/>
            </a:pPr>
            <a:r>
              <a:rPr lang="en-GB" sz="2400" dirty="0" err="1"/>
              <a:t>Polisi</a:t>
            </a:r>
            <a:r>
              <a:rPr lang="en-GB" sz="2400" dirty="0"/>
              <a:t> a </a:t>
            </a:r>
            <a:r>
              <a:rPr lang="en-GB" sz="2400" dirty="0" err="1"/>
              <a:t>Gweithdrefnau</a:t>
            </a:r>
            <a:r>
              <a:rPr lang="en-GB" sz="2400" dirty="0"/>
              <a:t> Interim </a:t>
            </a:r>
            <a:r>
              <a:rPr lang="en-GB" sz="2400" dirty="0" err="1"/>
              <a:t>Cymru</a:t>
            </a:r>
            <a:r>
              <a:rPr lang="en-GB" sz="2400" dirty="0"/>
              <a:t> </a:t>
            </a:r>
            <a:r>
              <a:rPr lang="en-GB" sz="2400" dirty="0" err="1"/>
              <a:t>Gyfan</a:t>
            </a:r>
            <a:r>
              <a:rPr lang="en-GB" sz="2400" dirty="0"/>
              <a:t> </a:t>
            </a:r>
            <a:r>
              <a:rPr lang="en-GB" sz="2400" dirty="0" err="1"/>
              <a:t>ar</a:t>
            </a:r>
            <a:r>
              <a:rPr lang="en-GB" sz="2400" dirty="0"/>
              <a:t> </a:t>
            </a:r>
            <a:r>
              <a:rPr lang="en-GB" sz="2400" dirty="0" err="1"/>
              <a:t>gyfer</a:t>
            </a:r>
            <a:r>
              <a:rPr lang="en-GB" sz="2400" dirty="0"/>
              <a:t> </a:t>
            </a:r>
            <a:r>
              <a:rPr lang="en-GB" sz="2400" dirty="0" err="1"/>
              <a:t>Amddiffyn</a:t>
            </a:r>
            <a:r>
              <a:rPr lang="en-GB" sz="2400" dirty="0"/>
              <a:t> </a:t>
            </a:r>
            <a:r>
              <a:rPr lang="en-GB" sz="2400" dirty="0" err="1"/>
              <a:t>Oedolion</a:t>
            </a:r>
            <a:r>
              <a:rPr lang="en-GB" sz="2400" dirty="0"/>
              <a:t> </a:t>
            </a:r>
            <a:r>
              <a:rPr lang="en-GB" sz="2400" dirty="0" err="1"/>
              <a:t>Bregus</a:t>
            </a:r>
            <a:r>
              <a:rPr lang="en-GB" sz="2400" dirty="0"/>
              <a:t> </a:t>
            </a:r>
            <a:r>
              <a:rPr lang="en-GB" sz="2400" dirty="0" err="1"/>
              <a:t>Rhag</a:t>
            </a:r>
            <a:r>
              <a:rPr lang="en-GB" sz="2400" dirty="0"/>
              <a:t> </a:t>
            </a:r>
            <a:r>
              <a:rPr lang="en-GB" sz="2400" dirty="0" err="1"/>
              <a:t>Camdriniaeth</a:t>
            </a:r>
            <a:r>
              <a:rPr lang="en-GB" sz="2400" dirty="0"/>
              <a:t> 2010 (</a:t>
            </a:r>
            <a:r>
              <a:rPr lang="en-GB" sz="2400" dirty="0" err="1"/>
              <a:t>diweddarwyd</a:t>
            </a:r>
            <a:r>
              <a:rPr lang="en-GB" sz="2400" dirty="0"/>
              <a:t> 2013)</a:t>
            </a: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457200" y="152178"/>
            <a:ext cx="8229600" cy="1071984"/>
          </a:xfrm>
        </p:spPr>
        <p:txBody>
          <a:bodyPr>
            <a:noAutofit/>
          </a:bodyPr>
          <a:lstStyle/>
          <a:p>
            <a:r>
              <a:rPr lang="cy-GB" sz="2800" dirty="0"/>
              <a:t>Gweithdrefnau Diogelu Cymru – Oedolion – Egwyddorion am fod yn berthnasol i blant yn ogystal</a:t>
            </a:r>
            <a:endParaRPr lang="cy-GB" sz="2800" dirty="0">
              <a:highlight>
                <a:srgbClr val="FFFF00"/>
              </a:highlight>
            </a:endParaRPr>
          </a:p>
        </p:txBody>
      </p:sp>
      <p:sp>
        <p:nvSpPr>
          <p:cNvPr id="5" name="Dalfan Cynnwys 4"/>
          <p:cNvSpPr>
            <a:spLocks noGrp="1"/>
          </p:cNvSpPr>
          <p:nvPr>
            <p:ph sz="quarter" idx="2"/>
          </p:nvPr>
        </p:nvSpPr>
        <p:spPr>
          <a:xfrm>
            <a:off x="457200" y="1224162"/>
            <a:ext cx="4040188" cy="5013150"/>
          </a:xfrm>
        </p:spPr>
        <p:txBody>
          <a:bodyPr/>
          <a:lstStyle/>
          <a:p>
            <a:pPr marL="109537" indent="0">
              <a:buNone/>
            </a:pPr>
            <a:r>
              <a:rPr lang="cy-GB" sz="1600" dirty="0"/>
              <a:t>Casglu gwybodaeth</a:t>
            </a:r>
          </a:p>
          <a:p>
            <a:pPr>
              <a:buFont typeface="Wingdings" panose="05000000000000000000" pitchFamily="2" charset="2"/>
              <a:buChar char="Ø"/>
            </a:pPr>
            <a:r>
              <a:rPr lang="cy-GB" sz="1600" dirty="0"/>
              <a:t>Ffocws ar yr </a:t>
            </a:r>
            <a:r>
              <a:rPr lang="cy-GB" sz="1600" b="1" dirty="0"/>
              <a:t>arwyddion a’r dangosyddion</a:t>
            </a:r>
            <a:r>
              <a:rPr lang="cy-GB" sz="1600" dirty="0"/>
              <a:t> posibl o gamdriniaeth ac/ neu esgeulustod</a:t>
            </a:r>
          </a:p>
          <a:p>
            <a:pPr>
              <a:buFont typeface="Wingdings" panose="05000000000000000000" pitchFamily="2" charset="2"/>
              <a:buChar char="Ø"/>
            </a:pPr>
            <a:r>
              <a:rPr lang="cy-GB" sz="1600" dirty="0"/>
              <a:t>Bod yn </a:t>
            </a:r>
            <a:r>
              <a:rPr lang="cy-GB" sz="1600" b="1" dirty="0"/>
              <a:t>gyfatebol</a:t>
            </a:r>
            <a:r>
              <a:rPr lang="cy-GB" sz="1600" dirty="0"/>
              <a:t> (be </a:t>
            </a:r>
            <a:r>
              <a:rPr lang="cy-GB" sz="1600" b="1" dirty="0" err="1"/>
              <a:t>proportionate</a:t>
            </a:r>
            <a:r>
              <a:rPr lang="cy-GB" sz="1600" dirty="0"/>
              <a:t>)</a:t>
            </a:r>
          </a:p>
          <a:p>
            <a:pPr>
              <a:buFont typeface="Wingdings" panose="05000000000000000000" pitchFamily="2" charset="2"/>
              <a:buChar char="Ø"/>
            </a:pPr>
            <a:r>
              <a:rPr lang="cy-GB" sz="1600" dirty="0"/>
              <a:t>Cynnwys manylion a thystiolaeth o’r pryderon am niwed</a:t>
            </a:r>
          </a:p>
          <a:p>
            <a:pPr>
              <a:buFont typeface="Wingdings" panose="05000000000000000000" pitchFamily="2" charset="2"/>
              <a:buChar char="Ø"/>
            </a:pPr>
            <a:r>
              <a:rPr lang="cy-GB" sz="1600" dirty="0"/>
              <a:t>Gwneud yn glir os yw’r wybodaeth yn ‘</a:t>
            </a:r>
            <a:r>
              <a:rPr lang="cy-GB" sz="1600" b="1" dirty="0"/>
              <a:t>ail law</a:t>
            </a:r>
            <a:r>
              <a:rPr lang="cy-GB" sz="1600" dirty="0"/>
              <a:t>’ (</a:t>
            </a:r>
            <a:r>
              <a:rPr lang="cy-GB" sz="1600" dirty="0" err="1"/>
              <a:t>hearsay</a:t>
            </a:r>
            <a:r>
              <a:rPr lang="cy-GB" sz="1600" dirty="0"/>
              <a:t>) neu yn </a:t>
            </a:r>
            <a:r>
              <a:rPr lang="cy-GB" sz="1600" b="1" dirty="0"/>
              <a:t>farn broffesiynol.</a:t>
            </a:r>
          </a:p>
          <a:p>
            <a:pPr>
              <a:buFont typeface="Wingdings" panose="05000000000000000000" pitchFamily="2" charset="2"/>
              <a:buChar char="Ø"/>
            </a:pPr>
            <a:r>
              <a:rPr lang="cy-GB" sz="1600" b="1" dirty="0"/>
              <a:t>Cynnwys mewnbwn </a:t>
            </a:r>
            <a:r>
              <a:rPr lang="cy-GB" sz="1600" dirty="0"/>
              <a:t>gan yr oedolyn sydd mewn risg a’u gofalwyr</a:t>
            </a:r>
          </a:p>
          <a:p>
            <a:pPr>
              <a:buFont typeface="Wingdings" panose="05000000000000000000" pitchFamily="2" charset="2"/>
              <a:buChar char="Ø"/>
            </a:pPr>
            <a:r>
              <a:rPr lang="cy-GB" sz="1600" dirty="0"/>
              <a:t>Bod yn dryloyw (</a:t>
            </a:r>
            <a:r>
              <a:rPr lang="cy-GB" sz="1600" dirty="0" err="1"/>
              <a:t>transparent</a:t>
            </a:r>
            <a:r>
              <a:rPr lang="cy-GB" sz="1600" dirty="0"/>
              <a:t>) gyda’r oedolyn mewn risg ynglŷn a pham rydych yn casglu gwybodaeth a chael eu </a:t>
            </a:r>
            <a:r>
              <a:rPr lang="cy-GB" sz="1600" b="1" dirty="0"/>
              <a:t>caniatâd.</a:t>
            </a:r>
          </a:p>
          <a:p>
            <a:pPr>
              <a:buFont typeface="Wingdings" panose="05000000000000000000" pitchFamily="2" charset="2"/>
              <a:buChar char="Ø"/>
            </a:pPr>
            <a:r>
              <a:rPr lang="cy-GB" sz="1600" b="1" dirty="0"/>
              <a:t>Cofnodi’r wybodaeth</a:t>
            </a:r>
          </a:p>
          <a:p>
            <a:pPr>
              <a:buFont typeface="Wingdings" panose="05000000000000000000" pitchFamily="2" charset="2"/>
              <a:buChar char="Ø"/>
            </a:pPr>
            <a:endParaRPr lang="en-US" sz="1400" dirty="0"/>
          </a:p>
          <a:p>
            <a:pPr>
              <a:buFont typeface="Wingdings" panose="05000000000000000000" pitchFamily="2" charset="2"/>
              <a:buChar char="Ø"/>
            </a:pPr>
            <a:endParaRPr lang="en-US"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dirty="0"/>
          </a:p>
        </p:txBody>
      </p:sp>
      <p:sp>
        <p:nvSpPr>
          <p:cNvPr id="6" name="Dalfan Cynnwys 5"/>
          <p:cNvSpPr>
            <a:spLocks noGrp="1"/>
          </p:cNvSpPr>
          <p:nvPr>
            <p:ph sz="quarter" idx="4"/>
          </p:nvPr>
        </p:nvSpPr>
        <p:spPr>
          <a:xfrm>
            <a:off x="4645025" y="1224162"/>
            <a:ext cx="4041775" cy="5184576"/>
          </a:xfrm>
        </p:spPr>
        <p:txBody>
          <a:bodyPr/>
          <a:lstStyle/>
          <a:p>
            <a:pPr marL="109537" indent="0">
              <a:buNone/>
            </a:pPr>
            <a:r>
              <a:rPr lang="cy-GB" sz="1600" dirty="0"/>
              <a:t>Gwneud synnwyr o’r wybodaeth</a:t>
            </a:r>
          </a:p>
          <a:p>
            <a:pPr>
              <a:buFont typeface="Wingdings" panose="05000000000000000000" pitchFamily="2" charset="2"/>
              <a:buChar char="Ø"/>
            </a:pPr>
            <a:r>
              <a:rPr lang="cy-GB" sz="1600" dirty="0"/>
              <a:t>Oes digon o wybodaeth i </a:t>
            </a:r>
            <a:r>
              <a:rPr lang="cy-GB" sz="1600" b="1" dirty="0"/>
              <a:t>ddadansoddi</a:t>
            </a:r>
            <a:r>
              <a:rPr lang="cy-GB" sz="1600" dirty="0"/>
              <a:t> a gwneud barn broffesiynol?</a:t>
            </a:r>
          </a:p>
          <a:p>
            <a:pPr>
              <a:buFont typeface="Wingdings" panose="05000000000000000000" pitchFamily="2" charset="2"/>
              <a:buChar char="Ø"/>
            </a:pPr>
            <a:r>
              <a:rPr lang="cy-GB" sz="1600" dirty="0"/>
              <a:t>A yw’n cynnwys barn, dymuniadau a theimladau’r </a:t>
            </a:r>
            <a:r>
              <a:rPr lang="cy-GB" sz="1600" b="1" dirty="0"/>
              <a:t>person</a:t>
            </a:r>
            <a:r>
              <a:rPr lang="cy-GB" sz="1600" dirty="0"/>
              <a:t>?</a:t>
            </a:r>
          </a:p>
          <a:p>
            <a:pPr>
              <a:buFont typeface="Wingdings" panose="05000000000000000000" pitchFamily="2" charset="2"/>
              <a:buChar char="Ø"/>
            </a:pPr>
            <a:r>
              <a:rPr lang="cy-GB" sz="1600" dirty="0"/>
              <a:t>A yw’n cynnwys </a:t>
            </a:r>
            <a:r>
              <a:rPr lang="cy-GB" sz="1600" b="1" dirty="0"/>
              <a:t>dealltwriaeth glir </a:t>
            </a:r>
            <a:r>
              <a:rPr lang="cy-GB" sz="1600" dirty="0"/>
              <a:t>o’r deilliant mae’r unigolyn yn ei ddymuno?</a:t>
            </a:r>
          </a:p>
          <a:p>
            <a:pPr>
              <a:buFont typeface="Wingdings" panose="05000000000000000000" pitchFamily="2" charset="2"/>
              <a:buChar char="Ø"/>
            </a:pPr>
            <a:r>
              <a:rPr lang="cy-GB" sz="1600" dirty="0"/>
              <a:t>A yw’r wybodaeth yn </a:t>
            </a:r>
            <a:r>
              <a:rPr lang="cy-GB" sz="1600" b="1" dirty="0"/>
              <a:t>seiliedig ar dystiolaeth, </a:t>
            </a:r>
            <a:r>
              <a:rPr lang="cy-GB" sz="1600" dirty="0"/>
              <a:t>gwybodaeth ail-law neu farn broffesiynol</a:t>
            </a:r>
            <a:r>
              <a:rPr lang="cy-GB" sz="1600" b="1" dirty="0"/>
              <a:t>?</a:t>
            </a:r>
          </a:p>
          <a:p>
            <a:pPr>
              <a:buFont typeface="Wingdings" panose="05000000000000000000" pitchFamily="2" charset="2"/>
              <a:buChar char="Ø"/>
            </a:pPr>
            <a:r>
              <a:rPr lang="cy-GB" sz="1600" dirty="0"/>
              <a:t>A yw’n </a:t>
            </a:r>
            <a:r>
              <a:rPr lang="cy-GB" sz="1600" b="1" dirty="0"/>
              <a:t>cefnogi neu’n gwrthbrofi’r </a:t>
            </a:r>
            <a:r>
              <a:rPr lang="cy-GB" sz="1600" dirty="0"/>
              <a:t>pryder/pryderon?</a:t>
            </a:r>
          </a:p>
          <a:p>
            <a:pPr>
              <a:buFont typeface="Wingdings" panose="05000000000000000000" pitchFamily="2" charset="2"/>
              <a:buChar char="Ø"/>
            </a:pPr>
            <a:r>
              <a:rPr lang="cy-GB" sz="1600" dirty="0"/>
              <a:t>A oes angen </a:t>
            </a:r>
            <a:r>
              <a:rPr lang="cy-GB" sz="1600" b="1" dirty="0"/>
              <a:t>cyngor neu arweiniad </a:t>
            </a:r>
            <a:r>
              <a:rPr lang="cy-GB" sz="1600" dirty="0"/>
              <a:t>proffesiynol</a:t>
            </a:r>
            <a:r>
              <a:rPr lang="cy-GB" sz="1600" b="1" dirty="0"/>
              <a:t>?</a:t>
            </a:r>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14</a:t>
            </a:fld>
            <a:endParaRPr lang="en-GB" altLang="en-US"/>
          </a:p>
        </p:txBody>
      </p:sp>
      <p:sp>
        <p:nvSpPr>
          <p:cNvPr id="8" name="Rectangle 1"/>
          <p:cNvSpPr>
            <a:spLocks noChangeArrowheads="1"/>
          </p:cNvSpPr>
          <p:nvPr/>
        </p:nvSpPr>
        <p:spPr bwMode="auto">
          <a:xfrm>
            <a:off x="-325363" y="15217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75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normAutofit fontScale="90000"/>
          </a:bodyPr>
          <a:lstStyle/>
          <a:p>
            <a:r>
              <a:rPr lang="en-GB" dirty="0" err="1"/>
              <a:t>Gwneud</a:t>
            </a:r>
            <a:r>
              <a:rPr lang="en-GB" dirty="0"/>
              <a:t> </a:t>
            </a:r>
            <a:r>
              <a:rPr lang="en-GB" dirty="0" err="1"/>
              <a:t>penderfyniadau</a:t>
            </a:r>
            <a:r>
              <a:rPr lang="en-GB" dirty="0"/>
              <a:t> a </a:t>
            </a:r>
            <a:r>
              <a:rPr lang="en-GB" dirty="0" err="1"/>
              <a:t>chynllunio</a:t>
            </a:r>
            <a:endParaRPr lang="en-GB" dirty="0"/>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cy-GB" sz="2400" dirty="0"/>
              <a:t>Be mae’r wybodaeth a gasglwyd yn ei ddweud am y </a:t>
            </a:r>
            <a:r>
              <a:rPr lang="cy-GB" sz="2400" b="1" dirty="0"/>
              <a:t>risg</a:t>
            </a:r>
            <a:r>
              <a:rPr lang="cy-GB" sz="2400" dirty="0"/>
              <a:t> o niwed a ffactorau </a:t>
            </a:r>
            <a:r>
              <a:rPr lang="cy-GB" sz="2400" b="1" dirty="0"/>
              <a:t>amddiffynnol</a:t>
            </a:r>
            <a:r>
              <a:rPr lang="cy-GB" sz="2400" dirty="0"/>
              <a:t> o amgylch yr oedolyn mewn risg? </a:t>
            </a:r>
          </a:p>
          <a:p>
            <a:pPr>
              <a:spcBef>
                <a:spcPts val="0"/>
              </a:spcBef>
              <a:spcAft>
                <a:spcPts val="1800"/>
              </a:spcAft>
            </a:pPr>
            <a:r>
              <a:rPr lang="cy-GB" sz="2400" dirty="0"/>
              <a:t>A oes digon o wybodaeth er mwyn gwneud penderfyniad hyddysg ynglŷn a’r </a:t>
            </a:r>
            <a:r>
              <a:rPr lang="cy-GB" sz="2400" b="1" dirty="0"/>
              <a:t>camau nesaf</a:t>
            </a:r>
            <a:r>
              <a:rPr lang="cy-GB" sz="2400" dirty="0"/>
              <a:t>?</a:t>
            </a:r>
          </a:p>
          <a:p>
            <a:pPr>
              <a:spcBef>
                <a:spcPts val="0"/>
              </a:spcBef>
              <a:spcAft>
                <a:spcPts val="1800"/>
              </a:spcAft>
            </a:pPr>
            <a:r>
              <a:rPr lang="cy-GB" sz="2400" dirty="0"/>
              <a:t>Beth yw </a:t>
            </a:r>
            <a:r>
              <a:rPr lang="cy-GB" sz="2400" b="1" dirty="0"/>
              <a:t>dymuniadau’r oedolyn mewn risg</a:t>
            </a:r>
            <a:r>
              <a:rPr lang="cy-GB" sz="2400" dirty="0"/>
              <a:t>?  </a:t>
            </a:r>
          </a:p>
          <a:p>
            <a:pPr>
              <a:spcBef>
                <a:spcPts val="0"/>
              </a:spcBef>
              <a:spcAft>
                <a:spcPts val="1800"/>
              </a:spcAft>
            </a:pPr>
            <a:r>
              <a:rPr lang="cy-GB" sz="2400" dirty="0"/>
              <a:t>Beth ddylai’r gofalwyr a’r ymarferwyr ei wneud i amddiffyn yr oedolyn mewn risg rhag camdriniaeth ac esgeulustod, heb dorri ar ei hawl am fywyd teuluol?</a:t>
            </a:r>
          </a:p>
        </p:txBody>
      </p:sp>
    </p:spTree>
    <p:extLst>
      <p:ext uri="{BB962C8B-B14F-4D97-AF65-F5344CB8AC3E}">
        <p14:creationId xmlns:p14="http://schemas.microsoft.com/office/powerpoint/2010/main" val="1997535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err="1">
                <a:solidFill>
                  <a:schemeClr val="tx1"/>
                </a:solidFill>
              </a:rPr>
              <a:t>Canllawiau</a:t>
            </a:r>
            <a:r>
              <a:rPr lang="en-GB" sz="2100" dirty="0">
                <a:solidFill>
                  <a:schemeClr val="tx1"/>
                </a:solidFill>
              </a:rPr>
              <a:t> </a:t>
            </a:r>
            <a:r>
              <a:rPr lang="en-GB" sz="2100" dirty="0" err="1">
                <a:solidFill>
                  <a:schemeClr val="tx1"/>
                </a:solidFill>
              </a:rPr>
              <a:t>Ymarfer</a:t>
            </a:r>
            <a:r>
              <a:rPr lang="en-GB" sz="2100" dirty="0">
                <a:solidFill>
                  <a:schemeClr val="tx1"/>
                </a:solidFill>
              </a:rPr>
              <a:t> Cymru </a:t>
            </a:r>
            <a:r>
              <a:rPr lang="en-GB" sz="2100" dirty="0" err="1">
                <a:solidFill>
                  <a:schemeClr val="tx1"/>
                </a:solidFill>
              </a:rPr>
              <a:t>Gyfan</a:t>
            </a:r>
            <a:endParaRPr lang="en-GB" sz="2100" dirty="0">
              <a:solidFill>
                <a:schemeClr val="tx1"/>
              </a:solidFill>
            </a:endParaRP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a:t>
            </a:r>
            <a:r>
              <a:rPr lang="en-GB" sz="2100" dirty="0" err="1">
                <a:solidFill>
                  <a:sysClr val="windowText" lastClr="000000"/>
                </a:solidFill>
              </a:rPr>
              <a:t>Adran</a:t>
            </a:r>
            <a:endParaRPr lang="en-GB" sz="2100" dirty="0">
              <a:solidFill>
                <a:sysClr val="windowText" lastClr="000000"/>
              </a:solidFill>
            </a:endParaRP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a:t>
            </a:r>
            <a:r>
              <a:rPr lang="en-GB" sz="2100" dirty="0" err="1"/>
              <a:t>Adran</a:t>
            </a:r>
            <a:endParaRPr lang="en-GB" sz="2100" dirty="0"/>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err="1">
                <a:solidFill>
                  <a:schemeClr val="tx1"/>
                </a:solidFill>
              </a:rPr>
              <a:t>Awgrymiadau</a:t>
            </a:r>
            <a:r>
              <a:rPr lang="en-GB" sz="2100" spc="-113" dirty="0">
                <a:solidFill>
                  <a:schemeClr val="tx1"/>
                </a:solidFill>
              </a:rPr>
              <a:t> </a:t>
            </a:r>
            <a:r>
              <a:rPr lang="en-GB" sz="2100" spc="-113" dirty="0" err="1">
                <a:solidFill>
                  <a:schemeClr val="tx1"/>
                </a:solidFill>
              </a:rPr>
              <a:t>Ymarfer</a:t>
            </a:r>
            <a:endParaRPr lang="en-GB" sz="2100" spc="-113" dirty="0">
              <a:solidFill>
                <a:schemeClr val="tx1"/>
              </a:solidFill>
            </a:endParaRP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t>Gweithdrefnau</a:t>
            </a:r>
            <a:r>
              <a:rPr lang="en-US" sz="2400" dirty="0"/>
              <a:t> </a:t>
            </a:r>
            <a:r>
              <a:rPr lang="en-US" sz="2400" dirty="0" err="1"/>
              <a:t>i</a:t>
            </a:r>
            <a:r>
              <a:rPr lang="en-US" sz="2400" dirty="0"/>
              <a:t> </a:t>
            </a:r>
            <a:r>
              <a:rPr lang="en-US" sz="2400" dirty="0" err="1"/>
              <a:t>ddiogelu</a:t>
            </a:r>
            <a:r>
              <a:rPr lang="en-US" sz="2400" dirty="0"/>
              <a:t> </a:t>
            </a:r>
            <a:r>
              <a:rPr lang="en-US" sz="2400" dirty="0" err="1"/>
              <a:t>oedolion</a:t>
            </a:r>
            <a:r>
              <a:rPr lang="en-US" sz="2400" dirty="0"/>
              <a:t> </a:t>
            </a:r>
            <a:r>
              <a:rPr lang="en-US" sz="2400" dirty="0" err="1"/>
              <a:t>sy’n</a:t>
            </a:r>
            <a:r>
              <a:rPr lang="en-US" sz="2400" dirty="0"/>
              <a:t> WYNEBU RISG</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err="1">
                <a:solidFill>
                  <a:sysClr val="windowText" lastClr="000000"/>
                </a:solidFill>
              </a:rPr>
              <a:t>Awgrymiadau</a:t>
            </a:r>
            <a:r>
              <a:rPr lang="en-GB" sz="2100" spc="-113" dirty="0">
                <a:solidFill>
                  <a:sysClr val="windowText" lastClr="000000"/>
                </a:solidFill>
              </a:rPr>
              <a:t> </a:t>
            </a:r>
            <a:r>
              <a:rPr lang="en-GB" sz="2100" spc="-113" dirty="0" err="1">
                <a:solidFill>
                  <a:sysClr val="windowText" lastClr="000000"/>
                </a:solidFill>
              </a:rPr>
              <a:t>Ymarfer</a:t>
            </a:r>
            <a:endParaRPr lang="en-GB" sz="2100" spc="-113" dirty="0">
              <a:solidFill>
                <a:sysClr val="windowText" lastClr="000000"/>
              </a:solidFill>
            </a:endParaRP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err="1"/>
              <a:t>Gweithdrefnau</a:t>
            </a:r>
            <a:r>
              <a:rPr lang="en-US" sz="2400" dirty="0"/>
              <a:t> </a:t>
            </a:r>
            <a:r>
              <a:rPr lang="en-US" sz="2400" dirty="0" err="1"/>
              <a:t>Diogelu</a:t>
            </a:r>
            <a:r>
              <a:rPr lang="en-US" sz="2400" dirty="0"/>
              <a:t> Plant </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err="1"/>
                <a:t>Gweithdrefnau</a:t>
              </a:r>
              <a:r>
                <a:rPr lang="en-GB" sz="3600" dirty="0"/>
                <a:t> </a:t>
              </a:r>
              <a:r>
                <a:rPr lang="en-GB" sz="3600" dirty="0" err="1"/>
                <a:t>Diogelu</a:t>
              </a:r>
              <a:r>
                <a:rPr lang="en-GB" sz="3600" dirty="0"/>
                <a:t> Cymru</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677452"/>
          </a:xfrm>
        </p:spPr>
        <p:txBody>
          <a:bodyPr>
            <a:normAutofit fontScale="90000"/>
          </a:bodyPr>
          <a:lstStyle/>
          <a:p>
            <a:r>
              <a:rPr lang="en-GB" dirty="0"/>
              <a:t>Plant a </a:t>
            </a:r>
            <a:r>
              <a:rPr lang="en-GB" dirty="0" err="1"/>
              <a:t>Phobl</a:t>
            </a:r>
            <a:r>
              <a:rPr lang="en-GB" dirty="0"/>
              <a:t> </a:t>
            </a:r>
            <a:r>
              <a:rPr lang="en-GB" dirty="0" err="1"/>
              <a:t>Ifanc</a:t>
            </a:r>
            <a:r>
              <a:rPr lang="en-GB" dirty="0"/>
              <a:t> </a:t>
            </a:r>
            <a:r>
              <a:rPr lang="en-GB" dirty="0" err="1"/>
              <a:t>sy’n</a:t>
            </a:r>
            <a:r>
              <a:rPr lang="en-GB" dirty="0"/>
              <a:t> </a:t>
            </a:r>
            <a:r>
              <a:rPr lang="en-GB" dirty="0" err="1"/>
              <a:t>wynebu</a:t>
            </a:r>
            <a:r>
              <a:rPr lang="en-GB" dirty="0"/>
              <a:t> </a:t>
            </a:r>
            <a:r>
              <a:rPr lang="en-GB" dirty="0" err="1"/>
              <a:t>risg</a:t>
            </a:r>
            <a:endParaRPr lang="en-GB" dirty="0"/>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412776"/>
            <a:ext cx="4608512" cy="5170586"/>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cy-GB" sz="2000" b="1" dirty="0">
                <a:solidFill>
                  <a:schemeClr val="dk1"/>
                </a:solidFill>
              </a:rPr>
              <a:t>Agwedd sy’n canolbwyntio ar y Plentyn</a:t>
            </a:r>
          </a:p>
          <a:p>
            <a:pPr marL="536972" indent="-338138">
              <a:lnSpc>
                <a:spcPct val="80000"/>
              </a:lnSpc>
              <a:spcBef>
                <a:spcPts val="0"/>
              </a:spcBef>
              <a:spcAft>
                <a:spcPts val="900"/>
              </a:spcAft>
              <a:buClrTx/>
            </a:pPr>
            <a:r>
              <a:rPr lang="cy-GB" sz="2000" dirty="0"/>
              <a:t>Bod pryderon plant yn cael eu adnabod</a:t>
            </a:r>
          </a:p>
          <a:p>
            <a:pPr marL="536972" indent="-338138">
              <a:lnSpc>
                <a:spcPct val="80000"/>
              </a:lnSpc>
              <a:spcBef>
                <a:spcPts val="0"/>
              </a:spcBef>
              <a:spcAft>
                <a:spcPts val="900"/>
              </a:spcAft>
              <a:buClrTx/>
            </a:pPr>
            <a:r>
              <a:rPr lang="cy-GB" sz="2000" dirty="0"/>
              <a:t>Adnabod dymuniadau ac anghenion y plentyn</a:t>
            </a:r>
          </a:p>
          <a:p>
            <a:pPr marL="536972" indent="-338138">
              <a:lnSpc>
                <a:spcPct val="80000"/>
              </a:lnSpc>
              <a:spcBef>
                <a:spcPts val="0"/>
              </a:spcBef>
              <a:spcAft>
                <a:spcPts val="900"/>
              </a:spcAft>
              <a:buClrTx/>
            </a:pPr>
            <a:r>
              <a:rPr lang="cy-GB" sz="2000" dirty="0"/>
              <a:t>Ymarferydd i ddatblygu dealltwriaeth o fywyd pob dydd y plentyn</a:t>
            </a:r>
          </a:p>
          <a:p>
            <a:pPr marL="536972" indent="-338138">
              <a:lnSpc>
                <a:spcPct val="80000"/>
              </a:lnSpc>
              <a:spcBef>
                <a:spcPts val="0"/>
              </a:spcBef>
              <a:spcAft>
                <a:spcPts val="900"/>
              </a:spcAft>
              <a:buClrTx/>
            </a:pPr>
            <a:r>
              <a:rPr lang="cy-GB" sz="2000" dirty="0"/>
              <a:t>Ymateb gyd-weithredol sy’n arwain at ganlyniadau positif sydd wedi eu adnabod gan y plentyn</a:t>
            </a:r>
          </a:p>
          <a:p>
            <a:pPr marL="536972" indent="-338138">
              <a:lnSpc>
                <a:spcPct val="80000"/>
              </a:lnSpc>
              <a:spcBef>
                <a:spcPts val="0"/>
              </a:spcBef>
              <a:spcAft>
                <a:spcPts val="900"/>
              </a:spcAft>
              <a:buClrTx/>
            </a:pPr>
            <a:r>
              <a:rPr lang="cy-GB" sz="2000" dirty="0"/>
              <a:t>Ymarfer wedi ei selio ar ganlyniadau/chryfderau</a:t>
            </a:r>
            <a:endParaRPr lang="cy-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0440" cy="4230469"/>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GB" sz="2000" b="1" dirty="0"/>
              <a:t> Gweithdrefnau </a:t>
            </a:r>
          </a:p>
          <a:p>
            <a:pPr marL="342900" indent="-342900">
              <a:lnSpc>
                <a:spcPct val="80000"/>
              </a:lnSpc>
              <a:spcAft>
                <a:spcPts val="1350"/>
              </a:spcAft>
              <a:buFont typeface="Arial" panose="020B0604020202020204" pitchFamily="34" charset="0"/>
              <a:buChar char="•"/>
            </a:pPr>
            <a:r>
              <a:rPr lang="cy-GB" sz="2000" dirty="0"/>
              <a:t>Amlinellu dyletswyddau ynghylch ymholiadau Adran 47 a cynadleddau amddiffyn plant</a:t>
            </a:r>
          </a:p>
          <a:p>
            <a:pPr marL="342900" indent="-342900">
              <a:lnSpc>
                <a:spcPct val="80000"/>
              </a:lnSpc>
              <a:spcAft>
                <a:spcPts val="1350"/>
              </a:spcAft>
              <a:buFont typeface="Arial" panose="020B0604020202020204" pitchFamily="34" charset="0"/>
              <a:buChar char="•"/>
            </a:pPr>
            <a:r>
              <a:rPr lang="cy-GB" sz="2000" dirty="0"/>
              <a:t>Egwyddorion sylfaenol y </a:t>
            </a:r>
            <a:r>
              <a:rPr lang="cy-GB" sz="2000" dirty="0" err="1"/>
              <a:t>DGCLlC</a:t>
            </a:r>
            <a:endParaRPr lang="cy-GB" sz="2000" dirty="0"/>
          </a:p>
          <a:p>
            <a:pPr marL="342900" indent="-342900">
              <a:lnSpc>
                <a:spcPct val="80000"/>
              </a:lnSpc>
              <a:spcAft>
                <a:spcPts val="1350"/>
              </a:spcAft>
              <a:buFont typeface="Arial" panose="020B0604020202020204" pitchFamily="34" charset="0"/>
              <a:buChar char="•"/>
            </a:pPr>
            <a:r>
              <a:rPr lang="cy-GB" sz="2000" dirty="0"/>
              <a:t>Amlinellu rolau a chyfrifoldebau asiantaethau sydd mewn partneriaeth</a:t>
            </a:r>
          </a:p>
          <a:p>
            <a:pPr marL="342900" indent="-342900">
              <a:lnSpc>
                <a:spcPct val="80000"/>
              </a:lnSpc>
              <a:spcAft>
                <a:spcPts val="1350"/>
              </a:spcAft>
              <a:buFont typeface="Arial" panose="020B0604020202020204" pitchFamily="34" charset="0"/>
              <a:buChar char="•"/>
            </a:pPr>
            <a:r>
              <a:rPr lang="cy-GB" sz="2000" dirty="0"/>
              <a:t>Amserlen ar gyfer y broses ddiogelu plentyn i aros ru’n fath</a:t>
            </a:r>
          </a:p>
        </p:txBody>
      </p:sp>
    </p:spTree>
    <p:extLst>
      <p:ext uri="{BB962C8B-B14F-4D97-AF65-F5344CB8AC3E}">
        <p14:creationId xmlns:p14="http://schemas.microsoft.com/office/powerpoint/2010/main" val="2177111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404664"/>
            <a:ext cx="6408712" cy="1510678"/>
          </a:xfrm>
        </p:spPr>
        <p:txBody>
          <a:bodyPr>
            <a:normAutofit/>
          </a:bodyPr>
          <a:lstStyle/>
          <a:p>
            <a:r>
              <a:rPr lang="en-GB" dirty="0"/>
              <a:t>DoLS &gt; LPS: Beth </a:t>
            </a:r>
            <a:r>
              <a:rPr lang="en-GB" dirty="0" err="1"/>
              <a:t>sydd</a:t>
            </a:r>
            <a:r>
              <a:rPr lang="en-GB" dirty="0"/>
              <a:t> </a:t>
            </a:r>
            <a:r>
              <a:rPr lang="en-GB" dirty="0" err="1"/>
              <a:t>yn</a:t>
            </a:r>
            <a:r>
              <a:rPr lang="en-GB" dirty="0"/>
              <a:t> </a:t>
            </a:r>
            <a:r>
              <a:rPr lang="en-GB" dirty="0" err="1"/>
              <a:t>newid</a:t>
            </a:r>
            <a:r>
              <a:rPr lang="en-GB" dirty="0"/>
              <a:t>?</a:t>
            </a:r>
          </a:p>
        </p:txBody>
      </p:sp>
      <p:sp>
        <p:nvSpPr>
          <p:cNvPr id="3" name="Content Placeholder 2"/>
          <p:cNvSpPr>
            <a:spLocks noGrp="1"/>
          </p:cNvSpPr>
          <p:nvPr>
            <p:ph idx="1"/>
          </p:nvPr>
        </p:nvSpPr>
        <p:spPr>
          <a:xfrm>
            <a:off x="1070799" y="2076615"/>
            <a:ext cx="6885577" cy="3368427"/>
          </a:xfrm>
        </p:spPr>
        <p:txBody>
          <a:bodyPr>
            <a:normAutofit/>
          </a:bodyPr>
          <a:lstStyle/>
          <a:p>
            <a:pPr marL="0" indent="0">
              <a:buNone/>
            </a:pPr>
            <a:endParaRPr lang="en-GB" dirty="0"/>
          </a:p>
          <a:p>
            <a:pPr marL="0" indent="0">
              <a:buNone/>
            </a:pPr>
            <a:r>
              <a:rPr lang="en-GB" dirty="0"/>
              <a:t>       </a:t>
            </a:r>
            <a:endParaRPr lang="en-GB" sz="1800" dirty="0"/>
          </a:p>
        </p:txBody>
      </p:sp>
      <p:graphicFrame>
        <p:nvGraphicFramePr>
          <p:cNvPr id="4" name="Diagram 3"/>
          <p:cNvGraphicFramePr/>
          <p:nvPr>
            <p:extLst>
              <p:ext uri="{D42A27DB-BD31-4B8C-83A1-F6EECF244321}">
                <p14:modId xmlns:p14="http://schemas.microsoft.com/office/powerpoint/2010/main" val="395021251"/>
              </p:ext>
            </p:extLst>
          </p:nvPr>
        </p:nvGraphicFramePr>
        <p:xfrm>
          <a:off x="1465587" y="2151110"/>
          <a:ext cx="6096000" cy="3329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2155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19B3-E71F-4C7E-83A2-51A22F8FF71D}"/>
              </a:ext>
            </a:extLst>
          </p:cNvPr>
          <p:cNvSpPr>
            <a:spLocks noGrp="1"/>
          </p:cNvSpPr>
          <p:nvPr>
            <p:ph type="title"/>
          </p:nvPr>
        </p:nvSpPr>
        <p:spPr>
          <a:xfrm>
            <a:off x="457200" y="273050"/>
            <a:ext cx="8229600" cy="762000"/>
          </a:xfrm>
        </p:spPr>
        <p:txBody>
          <a:bodyPr>
            <a:normAutofit fontScale="90000"/>
          </a:bodyPr>
          <a:lstStyle/>
          <a:p>
            <a:r>
              <a:rPr lang="en-GB" dirty="0" err="1"/>
              <a:t>Diogeliadau</a:t>
            </a:r>
            <a:r>
              <a:rPr lang="en-GB" dirty="0"/>
              <a:t> </a:t>
            </a:r>
            <a:r>
              <a:rPr lang="en-GB" dirty="0" err="1"/>
              <a:t>Amddiffyn</a:t>
            </a:r>
            <a:r>
              <a:rPr lang="en-GB" dirty="0"/>
              <a:t> </a:t>
            </a:r>
            <a:r>
              <a:rPr lang="en-GB" dirty="0" err="1"/>
              <a:t>Rhyddid</a:t>
            </a:r>
            <a:r>
              <a:rPr lang="en-GB" dirty="0"/>
              <a:t> (LPS) </a:t>
            </a:r>
          </a:p>
        </p:txBody>
      </p:sp>
      <p:sp>
        <p:nvSpPr>
          <p:cNvPr id="3" name="Content Placeholder 2">
            <a:extLst>
              <a:ext uri="{FF2B5EF4-FFF2-40B4-BE49-F238E27FC236}">
                <a16:creationId xmlns:a16="http://schemas.microsoft.com/office/drawing/2014/main" id="{B62045C7-6EF8-4332-8617-EC4B1B3C5095}"/>
              </a:ext>
            </a:extLst>
          </p:cNvPr>
          <p:cNvSpPr>
            <a:spLocks noGrp="1"/>
          </p:cNvSpPr>
          <p:nvPr>
            <p:ph sz="quarter" idx="2"/>
          </p:nvPr>
        </p:nvSpPr>
        <p:spPr>
          <a:xfrm>
            <a:off x="323528" y="1679343"/>
            <a:ext cx="4040188" cy="4261313"/>
          </a:xfrm>
        </p:spPr>
        <p:txBody>
          <a:bodyPr/>
          <a:lstStyle/>
          <a:p>
            <a:r>
              <a:rPr lang="cy-GB" sz="2000" dirty="0"/>
              <a:t>Derbyniodd y Ddeddf </a:t>
            </a:r>
            <a:r>
              <a:rPr lang="cy-GB" sz="2000" dirty="0" err="1"/>
              <a:t>Galluedd</a:t>
            </a:r>
            <a:r>
              <a:rPr lang="cy-GB" sz="2000" dirty="0"/>
              <a:t> Meddyliol (wedi ei ddiwygio) Gydsyniad Brenhinol ar 16 o Fai 2019. Mae’r Ddeddf yn cyflwyno Diogeliadau Amddiffyn Rhyddid (LPS) a fydd yn disodli'r Trefniadau Diogelu Rhag Colli Rhyddid (</a:t>
            </a:r>
            <a:r>
              <a:rPr lang="cy-GB" sz="2000" dirty="0" err="1"/>
              <a:t>DoLS</a:t>
            </a:r>
            <a:r>
              <a:rPr lang="cy-GB" sz="2000" dirty="0"/>
              <a:t>) presennol.</a:t>
            </a:r>
          </a:p>
          <a:p>
            <a:endParaRPr lang="en-GB" sz="2000" dirty="0"/>
          </a:p>
        </p:txBody>
      </p:sp>
      <p:sp>
        <p:nvSpPr>
          <p:cNvPr id="6" name="Content Placeholder 5">
            <a:extLst>
              <a:ext uri="{FF2B5EF4-FFF2-40B4-BE49-F238E27FC236}">
                <a16:creationId xmlns:a16="http://schemas.microsoft.com/office/drawing/2014/main" id="{210DC947-46C4-48CF-C97A-4BD93692CDAE}"/>
              </a:ext>
            </a:extLst>
          </p:cNvPr>
          <p:cNvSpPr>
            <a:spLocks noGrp="1"/>
          </p:cNvSpPr>
          <p:nvPr>
            <p:ph sz="quarter" idx="4"/>
          </p:nvPr>
        </p:nvSpPr>
        <p:spPr>
          <a:xfrm>
            <a:off x="4780286" y="1035050"/>
            <a:ext cx="4041775" cy="5549900"/>
          </a:xfrm>
        </p:spPr>
        <p:txBody>
          <a:bodyPr/>
          <a:lstStyle/>
          <a:p>
            <a:pPr marL="0" indent="0">
              <a:buNone/>
            </a:pPr>
            <a:r>
              <a:rPr lang="cy-GB" sz="2000" dirty="0"/>
              <a:t>Beth yw Amddifadu o Ryddid?</a:t>
            </a:r>
            <a:endParaRPr lang="cy-GB" sz="2000" b="1" dirty="0"/>
          </a:p>
          <a:p>
            <a:pPr marL="0" indent="0">
              <a:buNone/>
            </a:pPr>
            <a:r>
              <a:rPr lang="cy-GB" sz="2000" b="1" dirty="0"/>
              <a:t>‘Prawf Eithaf’ (</a:t>
            </a:r>
            <a:r>
              <a:rPr lang="cy-GB" sz="2000" b="1" dirty="0" err="1"/>
              <a:t>Acid</a:t>
            </a:r>
            <a:r>
              <a:rPr lang="cy-GB" sz="2000" b="1" dirty="0"/>
              <a:t> </a:t>
            </a:r>
            <a:r>
              <a:rPr lang="cy-GB" sz="2000" b="1" dirty="0" err="1"/>
              <a:t>Test</a:t>
            </a:r>
            <a:r>
              <a:rPr lang="cy-GB" sz="2000" b="1" dirty="0"/>
              <a:t>)</a:t>
            </a:r>
            <a:endParaRPr lang="cy-GB" sz="2000" dirty="0"/>
          </a:p>
          <a:p>
            <a:pPr marL="0" indent="0">
              <a:buNone/>
            </a:pPr>
            <a:r>
              <a:rPr lang="cy-GB" sz="2000" dirty="0"/>
              <a:t>Yn 2014, bu i ddyfarniad y Goruchaf Lys egluro’r ddiffiniad, a ehangu’r adegau y gallai rhywun gael ei amddifadu o ryddid, a chyflwyno y ‘Prawf Eithaf’. </a:t>
            </a:r>
          </a:p>
          <a:p>
            <a:pPr marL="0" indent="0">
              <a:buNone/>
            </a:pPr>
            <a:r>
              <a:rPr lang="cy-GB" sz="2000" dirty="0"/>
              <a:t>Mae hwn yn datgan bod unigolyn nad oes </a:t>
            </a:r>
            <a:r>
              <a:rPr lang="cy-GB" sz="2000" dirty="0" err="1"/>
              <a:t>ganddo'r</a:t>
            </a:r>
            <a:r>
              <a:rPr lang="cy-GB" sz="2000" dirty="0"/>
              <a:t> </a:t>
            </a:r>
            <a:r>
              <a:rPr lang="cy-GB" sz="2000" dirty="0" err="1"/>
              <a:t>galluedd</a:t>
            </a:r>
            <a:r>
              <a:rPr lang="cy-GB" sz="2000" dirty="0"/>
              <a:t> i gydsynio i’r trefniadau am ei ofal yn cael ei amddifadu o ryddid os yw:</a:t>
            </a:r>
          </a:p>
          <a:p>
            <a:r>
              <a:rPr lang="cy-GB" sz="2000" dirty="0"/>
              <a:t>Yn cael ei oruchwylio a’i reoli’n barhaus</a:t>
            </a:r>
          </a:p>
          <a:p>
            <a:r>
              <a:rPr lang="cy-GB" sz="2000" dirty="0"/>
              <a:t>Ddim yn rhydd i adael</a:t>
            </a:r>
          </a:p>
          <a:p>
            <a:pPr marL="0" indent="0">
              <a:buNone/>
            </a:pPr>
            <a:r>
              <a:rPr lang="en-GB" sz="1400" dirty="0"/>
              <a:t>P v Cheshire West &amp; Chester Council, P &amp; Q v Surrey CC [2014] UKSC 19</a:t>
            </a:r>
          </a:p>
          <a:p>
            <a:endParaRPr lang="en-US" dirty="0"/>
          </a:p>
        </p:txBody>
      </p:sp>
    </p:spTree>
    <p:extLst>
      <p:ext uri="{BB962C8B-B14F-4D97-AF65-F5344CB8AC3E}">
        <p14:creationId xmlns:p14="http://schemas.microsoft.com/office/powerpoint/2010/main" val="1619612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err="1"/>
              <a:t>Yn</a:t>
            </a:r>
            <a:r>
              <a:rPr lang="en-GB" dirty="0"/>
              <a:t> </a:t>
            </a:r>
            <a:r>
              <a:rPr lang="en-GB" dirty="0" err="1"/>
              <a:t>gyffredinol</a:t>
            </a:r>
            <a:endParaRPr lang="en-GB" dirty="0"/>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3008161"/>
            <a:ext cx="7886700" cy="2636427"/>
          </a:xfrm>
        </p:spPr>
        <p:txBody>
          <a:bodyPr>
            <a:normAutofit fontScale="92500" lnSpcReduction="20000"/>
          </a:bodyPr>
          <a:lstStyle/>
          <a:p>
            <a:pPr marL="265510" indent="-265510"/>
            <a:r>
              <a:rPr lang="cy-GB" sz="2100" dirty="0"/>
              <a:t>Adeiladu ar ymddiriedaeth</a:t>
            </a:r>
          </a:p>
          <a:p>
            <a:pPr marL="265510" indent="-265510"/>
            <a:r>
              <a:rPr lang="cy-GB" sz="2100" dirty="0"/>
              <a:t>Cydweithio dros achos gyffredin</a:t>
            </a:r>
          </a:p>
          <a:p>
            <a:pPr marL="265510" indent="-265510"/>
            <a:r>
              <a:rPr lang="cy-GB" sz="2100" dirty="0"/>
              <a:t>Herio’n barchus Cynnal agwedd sydd yn canolbwyntio ar yr unigolyn</a:t>
            </a:r>
          </a:p>
          <a:p>
            <a:pPr marL="265510" indent="-265510"/>
            <a:r>
              <a:rPr lang="cy-GB" sz="2100" dirty="0"/>
              <a:t>Sicrhau eglurder o’r pwrpas gyda esboniadau clir a gonest</a:t>
            </a:r>
          </a:p>
          <a:p>
            <a:pPr marL="265510" indent="-265510"/>
            <a:r>
              <a:rPr lang="cy-GB" sz="2100" dirty="0"/>
              <a:t>Deall profiad bywyd unigolion</a:t>
            </a:r>
          </a:p>
          <a:p>
            <a:pPr marL="265510" indent="-265510"/>
            <a:r>
              <a:rPr lang="cy-GB" sz="2100" dirty="0"/>
              <a:t>Cyd-weithio er mwyn diffinio a datrys anawsterau </a:t>
            </a:r>
          </a:p>
          <a:p>
            <a:pPr marL="265510" indent="-265510"/>
            <a:r>
              <a:rPr lang="cy-GB" sz="2100" dirty="0"/>
              <a:t>Yn gweithredu ar ddull sy’n seiliedig ar gryfderau ac sydd yn canolbwyntio ar ganlyniadau</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1021556"/>
          </a:xfrm>
          <a:prstGeom prst="roundRect">
            <a:avLst/>
          </a:prstGeom>
          <a:solidFill>
            <a:schemeClr val="accent5">
              <a:lumMod val="60000"/>
              <a:lumOff val="40000"/>
            </a:schemeClr>
          </a:solidFill>
          <a:ln>
            <a:noFill/>
          </a:ln>
        </p:spPr>
        <p:txBody>
          <a:bodyPr wrap="square">
            <a:spAutoFit/>
          </a:bodyPr>
          <a:lstStyle/>
          <a:p>
            <a:pPr algn="ctr"/>
            <a:r>
              <a:rPr lang="cy-GB" sz="2700" b="1" dirty="0"/>
              <a:t>Gweithio’n effeithiol yn aml-</a:t>
            </a:r>
            <a:r>
              <a:rPr lang="cy-GB" sz="2700" b="1" dirty="0" err="1"/>
              <a:t>asiantaethol</a:t>
            </a:r>
            <a:r>
              <a:rPr lang="cy-GB" sz="2700" b="1" dirty="0"/>
              <a:t> a mewn partneriaeth</a:t>
            </a:r>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194177"/>
            <a:ext cx="2062684" cy="1788800"/>
          </a:xfrm>
          <a:prstGeom prst="rect">
            <a:avLst/>
          </a:prstGeom>
        </p:spPr>
      </p:pic>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err="1"/>
              <a:t>Asesiad</a:t>
            </a:r>
            <a:r>
              <a:rPr lang="en-US" sz="2800" dirty="0"/>
              <a:t>: </a:t>
            </a:r>
            <a:r>
              <a:rPr lang="en-US" sz="2800" dirty="0" err="1"/>
              <a:t>Theori</a:t>
            </a:r>
            <a:r>
              <a:rPr lang="en-US" sz="2800" dirty="0"/>
              <a:t> ac </a:t>
            </a:r>
            <a:r>
              <a:rPr lang="en-US" sz="2800" dirty="0" err="1"/>
              <a:t>Ymarfer-Goroesi</a:t>
            </a:r>
            <a:r>
              <a:rPr lang="en-US" sz="2800" dirty="0"/>
              <a:t> </a:t>
            </a:r>
            <a:r>
              <a:rPr lang="en-US" sz="2800" dirty="0" err="1"/>
              <a:t>Diogelu</a:t>
            </a:r>
            <a:r>
              <a:rPr lang="en-US" sz="2800" dirty="0"/>
              <a:t> </a:t>
            </a:r>
          </a:p>
          <a:p>
            <a:pPr marL="107950" indent="0">
              <a:buNone/>
            </a:pPr>
            <a:r>
              <a:rPr lang="en-US" sz="2800" dirty="0" err="1"/>
              <a:t>Gwylio</a:t>
            </a:r>
            <a:r>
              <a:rPr lang="en-US" sz="2800" dirty="0"/>
              <a:t> </a:t>
            </a:r>
            <a:r>
              <a:rPr lang="en-US" sz="2800" dirty="0" err="1"/>
              <a:t>fideo</a:t>
            </a:r>
            <a:r>
              <a:rPr lang="en-US" sz="2800" dirty="0"/>
              <a:t> o </a:t>
            </a:r>
            <a:r>
              <a:rPr lang="en-US" sz="2800" dirty="0" err="1"/>
              <a:t>munud</a:t>
            </a:r>
            <a:r>
              <a:rPr lang="en-US" sz="2800" dirty="0"/>
              <a:t> 42- 59 </a:t>
            </a:r>
            <a:r>
              <a:rPr lang="en-US" sz="2800" dirty="0" err="1"/>
              <a:t>munud</a:t>
            </a:r>
            <a:r>
              <a:rPr lang="en-US" sz="2800" dirty="0"/>
              <a:t>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400" dirty="0" err="1"/>
              <a:t>Asesiad</a:t>
            </a:r>
            <a:r>
              <a:rPr lang="en-US" sz="4400" dirty="0"/>
              <a:t>: </a:t>
            </a:r>
            <a:r>
              <a:rPr lang="en-US" sz="4400" dirty="0" err="1"/>
              <a:t>Theori</a:t>
            </a:r>
            <a:r>
              <a:rPr lang="en-US" sz="4400" dirty="0"/>
              <a:t> ac </a:t>
            </a:r>
            <a:r>
              <a:rPr lang="en-US" sz="4400" dirty="0" err="1"/>
              <a:t>Ymarfer-Goroesi</a:t>
            </a:r>
            <a:r>
              <a:rPr lang="en-US" sz="4400" dirty="0"/>
              <a:t> </a:t>
            </a:r>
            <a:r>
              <a:rPr lang="en-US" sz="4400" dirty="0" err="1"/>
              <a:t>Diogelu</a:t>
            </a:r>
            <a:br>
              <a:rPr lang="en-US" sz="4400" dirty="0"/>
            </a:br>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extLst>
      <p:ext uri="{BB962C8B-B14F-4D97-AF65-F5344CB8AC3E}">
        <p14:creationId xmlns:p14="http://schemas.microsoft.com/office/powerpoint/2010/main" val="96238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p:cNvSpPr>
            <a:spLocks noGrp="1"/>
          </p:cNvSpPr>
          <p:nvPr>
            <p:ph idx="1"/>
          </p:nvPr>
        </p:nvSpPr>
        <p:spPr/>
        <p:txBody>
          <a:bodyPr/>
          <a:lstStyle/>
          <a:p>
            <a:r>
              <a:rPr lang="cy-GB" sz="2400" dirty="0"/>
              <a:t>Cwblhewch astudiaeth achos </a:t>
            </a:r>
            <a:r>
              <a:rPr lang="cy-GB" sz="2400" b="1" dirty="0"/>
              <a:t>myfyriol, beirniadol </a:t>
            </a:r>
            <a:r>
              <a:rPr lang="cy-GB" sz="2400" dirty="0"/>
              <a:t>ar sail asesiad a wnaed gydag eraill, yn eich maes gwaith chi, sy’n ymwneud a diogelu un ai oedolion neu blentyn.</a:t>
            </a:r>
          </a:p>
          <a:p>
            <a:r>
              <a:rPr lang="cy-GB" sz="2400" dirty="0"/>
              <a:t>Dangoswch sut mae’r achos yn berthnasol, neu sut y gallai fod yn berthnasol, i ddeddfwriaeth, polisïau, strategaethau a gweithdrefnau</a:t>
            </a:r>
          </a:p>
          <a:p>
            <a:r>
              <a:rPr lang="cy-GB" sz="2400" dirty="0"/>
              <a:t>Rhaid i chi ddangos sut dealltwriaeth o’r </a:t>
            </a:r>
            <a:r>
              <a:rPr lang="cy-GB" sz="2400" dirty="0" err="1"/>
              <a:t>rhyng</a:t>
            </a:r>
            <a:r>
              <a:rPr lang="cy-GB" sz="2400" dirty="0"/>
              <a:t>-gysylltiad rhwng darparu gwasanaethau cymdeithasol yng Nghymru a fewn y Deyrnas Unedig, yr Undeb Ewropeaidd (UE) a tu allan i’r UE.</a:t>
            </a:r>
          </a:p>
          <a:p>
            <a:endParaRPr lang="cy-GB" dirty="0"/>
          </a:p>
        </p:txBody>
      </p:sp>
      <p:sp>
        <p:nvSpPr>
          <p:cNvPr id="3" name="Teitl 2"/>
          <p:cNvSpPr>
            <a:spLocks noGrp="1"/>
          </p:cNvSpPr>
          <p:nvPr>
            <p:ph type="title"/>
          </p:nvPr>
        </p:nvSpPr>
        <p:spPr/>
        <p:txBody>
          <a:bodyPr>
            <a:normAutofit fontScale="90000"/>
          </a:bodyPr>
          <a:lstStyle/>
          <a:p>
            <a:r>
              <a:rPr lang="cy-GB" dirty="0"/>
              <a:t>Diogelu Tasg 3</a:t>
            </a:r>
            <a:br>
              <a:rPr lang="cy-GB" dirty="0"/>
            </a:br>
            <a:r>
              <a:rPr lang="cy-GB" dirty="0"/>
              <a:t>y Cwestiwn</a:t>
            </a:r>
          </a:p>
        </p:txBody>
      </p:sp>
      <p:sp>
        <p:nvSpPr>
          <p:cNvPr id="4" name="Dalfan Rhif y Sleid 3"/>
          <p:cNvSpPr>
            <a:spLocks noGrp="1"/>
          </p:cNvSpPr>
          <p:nvPr>
            <p:ph type="sldNum" sz="quarter" idx="12"/>
          </p:nvPr>
        </p:nvSpPr>
        <p:spPr/>
        <p:txBody>
          <a:bodyPr/>
          <a:lstStyle/>
          <a:p>
            <a:pPr>
              <a:defRPr/>
            </a:pPr>
            <a:fld id="{EC75C4D8-5E1B-4BCC-B7D7-71E1D1D7A2FD}" type="slidenum">
              <a:rPr lang="en-GB" altLang="en-US" smtClean="0"/>
              <a:pPr>
                <a:defRPr/>
              </a:pPr>
              <a:t>22</a:t>
            </a:fld>
            <a:endParaRPr lang="en-GB" altLang="en-US"/>
          </a:p>
        </p:txBody>
      </p:sp>
    </p:spTree>
    <p:extLst>
      <p:ext uri="{BB962C8B-B14F-4D97-AF65-F5344CB8AC3E}">
        <p14:creationId xmlns:p14="http://schemas.microsoft.com/office/powerpoint/2010/main" val="734884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dirty="0"/>
              <a:t>Diogelu Tasg 3- y Cwestiwn</a:t>
            </a:r>
          </a:p>
        </p:txBody>
      </p:sp>
      <p:sp>
        <p:nvSpPr>
          <p:cNvPr id="5" name="Dalfan Cynnwys 4"/>
          <p:cNvSpPr>
            <a:spLocks noGrp="1"/>
          </p:cNvSpPr>
          <p:nvPr>
            <p:ph sz="quarter" idx="2"/>
          </p:nvPr>
        </p:nvSpPr>
        <p:spPr>
          <a:xfrm>
            <a:off x="457200" y="1196752"/>
            <a:ext cx="4040188" cy="4189305"/>
          </a:xfrm>
        </p:spPr>
        <p:txBody>
          <a:bodyPr/>
          <a:lstStyle/>
          <a:p>
            <a:pPr marL="109537" indent="0">
              <a:buNone/>
            </a:pPr>
            <a:r>
              <a:rPr lang="cy-GB" sz="2000" dirty="0"/>
              <a:t>Rhaid i chi ddangos eich dealltwriaeth o’r</a:t>
            </a:r>
          </a:p>
          <a:p>
            <a:pPr>
              <a:buFont typeface="Wingdings" panose="05000000000000000000" pitchFamily="2" charset="2"/>
              <a:buChar char="Ø"/>
            </a:pPr>
            <a:r>
              <a:rPr lang="cy-GB" sz="2000" dirty="0"/>
              <a:t>Canlyniadau Dysgu CGC</a:t>
            </a:r>
          </a:p>
          <a:p>
            <a:pPr marL="109537" indent="0">
              <a:buNone/>
            </a:pPr>
            <a:r>
              <a:rPr lang="cy-GB" sz="2000" dirty="0"/>
              <a:t>Integreiddio dadansoddi wrth asesu, cydweithio a chymhwyso barn broffesiynol mewn sefyllfaoedd cymhleth</a:t>
            </a:r>
          </a:p>
          <a:p>
            <a:pPr>
              <a:buFont typeface="Wingdings" panose="05000000000000000000" pitchFamily="2" charset="2"/>
              <a:buChar char="Ø"/>
            </a:pPr>
            <a:r>
              <a:rPr lang="cy-GB" sz="2000" dirty="0"/>
              <a:t>Defnydd o theorïau gwaith cymdeithasol</a:t>
            </a:r>
          </a:p>
          <a:p>
            <a:pPr>
              <a:buFont typeface="Wingdings" panose="05000000000000000000" pitchFamily="2" charset="2"/>
              <a:buChar char="Ø"/>
            </a:pPr>
            <a:r>
              <a:rPr lang="cy-GB" sz="2000" dirty="0"/>
              <a:t>Agweddau penodol o weithio yng Nghymru</a:t>
            </a:r>
          </a:p>
        </p:txBody>
      </p:sp>
      <p:sp>
        <p:nvSpPr>
          <p:cNvPr id="6" name="Dalfan Cynnwys 5"/>
          <p:cNvSpPr>
            <a:spLocks noGrp="1"/>
          </p:cNvSpPr>
          <p:nvPr>
            <p:ph sz="quarter" idx="4"/>
          </p:nvPr>
        </p:nvSpPr>
        <p:spPr>
          <a:xfrm>
            <a:off x="4645025" y="1124744"/>
            <a:ext cx="4041775" cy="4261313"/>
          </a:xfrm>
        </p:spPr>
        <p:txBody>
          <a:bodyPr/>
          <a:lstStyle/>
          <a:p>
            <a:r>
              <a:rPr lang="cy-GB" sz="2000" dirty="0"/>
              <a:t>Deddfwriaeth, polisïau a chanllawiau gyfredol sydd yn berthnasol i’ch maes gwaith cymdeithasol</a:t>
            </a:r>
          </a:p>
          <a:p>
            <a:r>
              <a:rPr lang="cy-GB" sz="2000" dirty="0"/>
              <a:t>Diogelu data a rhannu gwybodaeth</a:t>
            </a:r>
          </a:p>
          <a:p>
            <a:r>
              <a:rPr lang="cy-GB" sz="2000" dirty="0"/>
              <a:t>Deddfwriaeth cydraddoldeb</a:t>
            </a:r>
          </a:p>
          <a:p>
            <a:r>
              <a:rPr lang="cy-GB" sz="2000" dirty="0"/>
              <a:t>Iechyd a Diogelwch yn y gweithle</a:t>
            </a:r>
          </a:p>
          <a:p>
            <a:r>
              <a:rPr lang="cy-GB" sz="2000" dirty="0"/>
              <a:t>Cyfraith ddomestig a rhyngwladol, gan gynnwys hawliau dynol a’r Confensiwn y Cenhedloedd Unedig ar Hawliau Dynol</a:t>
            </a:r>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23</a:t>
            </a:fld>
            <a:endParaRPr lang="en-GB" altLang="en-US"/>
          </a:p>
        </p:txBody>
      </p:sp>
    </p:spTree>
    <p:extLst>
      <p:ext uri="{BB962C8B-B14F-4D97-AF65-F5344CB8AC3E}">
        <p14:creationId xmlns:p14="http://schemas.microsoft.com/office/powerpoint/2010/main" val="2561246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3C0F9740-9EE5-4D70-91DB-2891E6A1663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cy-GB" sz="2400" dirty="0">
                <a:latin typeface="+mj-lt"/>
              </a:rPr>
              <a:t>Mewn grwpiau bychan, treuliwch 5 munud yr un yn amlinellu’r achos yr ydych yn bwriadu ei ddefnyddio ar gyfer rhan gyntaf yr aseiniad diogelu Tasg 3. Cofiwch am yr angen i gadw</a:t>
            </a:r>
          </a:p>
          <a:p>
            <a:pPr>
              <a:defRPr/>
            </a:pPr>
            <a:r>
              <a:rPr lang="cy-GB" sz="2400" b="1" dirty="0">
                <a:latin typeface="+mj-lt"/>
              </a:rPr>
              <a:t>DS </a:t>
            </a:r>
            <a:r>
              <a:rPr lang="cy-GB" sz="2400" dirty="0">
                <a:latin typeface="+mj-lt"/>
              </a:rPr>
              <a:t>Dylai’r achos a ddewiswch fod yn achos cyfredol neu’n achos yr ydych wedi gweithio arno ers dechrau ar y rhaglen hon. </a:t>
            </a:r>
            <a:endParaRPr lang="en-GB" altLang="en-US" sz="2400" dirty="0">
              <a:latin typeface="+mj-lt"/>
            </a:endParaRPr>
          </a:p>
        </p:txBody>
      </p:sp>
      <p:sp>
        <p:nvSpPr>
          <p:cNvPr id="3" name="Title 2">
            <a:extLst>
              <a:ext uri="{FF2B5EF4-FFF2-40B4-BE49-F238E27FC236}">
                <a16:creationId xmlns:a16="http://schemas.microsoft.com/office/drawing/2014/main" id="{FCB43840-DCB2-402E-AB43-BAE4BD1DC38C}"/>
              </a:ext>
            </a:extLst>
          </p:cNvPr>
          <p:cNvSpPr>
            <a:spLocks noGrp="1"/>
          </p:cNvSpPr>
          <p:nvPr>
            <p:ph type="title"/>
          </p:nvPr>
        </p:nvSpPr>
        <p:spPr>
          <a:xfrm>
            <a:off x="457200" y="260648"/>
            <a:ext cx="8229600" cy="1143000"/>
          </a:xfrm>
        </p:spPr>
        <p:txBody>
          <a:bodyPr>
            <a:normAutofit/>
          </a:bodyPr>
          <a:lstStyle/>
          <a:p>
            <a:pPr algn="ctr">
              <a:defRPr/>
            </a:pPr>
            <a:r>
              <a:rPr lang="cy-GB" dirty="0"/>
              <a:t>Diogelu – Ymarferiad 3</a:t>
            </a:r>
          </a:p>
        </p:txBody>
      </p:sp>
      <p:sp>
        <p:nvSpPr>
          <p:cNvPr id="2" name="Slide Number Placeholder 1">
            <a:extLst>
              <a:ext uri="{FF2B5EF4-FFF2-40B4-BE49-F238E27FC236}">
                <a16:creationId xmlns:a16="http://schemas.microsoft.com/office/drawing/2014/main" id="{EBF115CE-0A1B-4403-8491-5F70779EB59A}"/>
              </a:ext>
            </a:extLst>
          </p:cNvPr>
          <p:cNvSpPr>
            <a:spLocks noGrp="1"/>
          </p:cNvSpPr>
          <p:nvPr>
            <p:ph type="sldNum" sz="quarter" idx="12"/>
          </p:nvPr>
        </p:nvSpPr>
        <p:spPr/>
        <p:txBody>
          <a:bodyPr/>
          <a:lstStyle/>
          <a:p>
            <a:pPr>
              <a:defRPr/>
            </a:pPr>
            <a:fld id="{EC75C4D8-5E1B-4BCC-B7D7-71E1D1D7A2FD}" type="slidenum">
              <a:rPr lang="en-GB" altLang="en-US" smtClean="0"/>
              <a:pPr>
                <a:defRPr/>
              </a:pPr>
              <a:t>24</a:t>
            </a:fld>
            <a:endParaRPr lang="en-GB" altLang="en-US"/>
          </a:p>
        </p:txBody>
      </p:sp>
      <p:pic>
        <p:nvPicPr>
          <p:cNvPr id="55300" name="Picture 7" descr="Image result for social worker values and ethics">
            <a:extLst>
              <a:ext uri="{FF2B5EF4-FFF2-40B4-BE49-F238E27FC236}">
                <a16:creationId xmlns:a16="http://schemas.microsoft.com/office/drawing/2014/main" id="{B91EFF23-5A6A-4C4F-9245-D3A484560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5302" y="4365104"/>
            <a:ext cx="2613395"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B7662E-2037-4BE9-B35D-D14527FFC4A6}"/>
              </a:ext>
            </a:extLst>
          </p:cNvPr>
          <p:cNvSpPr>
            <a:spLocks noGrp="1"/>
          </p:cNvSpPr>
          <p:nvPr>
            <p:ph idx="1"/>
          </p:nvPr>
        </p:nvSpPr>
        <p:spPr>
          <a:xfrm>
            <a:off x="457200" y="2133600"/>
            <a:ext cx="8229600" cy="3887788"/>
          </a:xfrm>
        </p:spPr>
        <p:txBody>
          <a:bodyPr/>
          <a:lstStyle/>
          <a:p>
            <a:pPr>
              <a:defRPr/>
            </a:pPr>
            <a:r>
              <a:rPr lang="cy-GB" sz="2800" dirty="0">
                <a:latin typeface="+mj-lt"/>
              </a:rPr>
              <a:t>Arddangos dealltwriaeth o’r berthynas rhwng polisi cymdeithasol, fframwaith deddfwriaethol a chanllawiau darpariaethau gwaith cymdeithasol yng Nghymru</a:t>
            </a:r>
          </a:p>
          <a:p>
            <a:pPr>
              <a:defRPr/>
            </a:pPr>
            <a:r>
              <a:rPr lang="cy-GB" altLang="en-US" sz="2800" dirty="0">
                <a:latin typeface="+mj-lt"/>
              </a:rPr>
              <a:t>Nid yw bob amser yn hawdd penderfynu beth yw camdriniaeth gan ei fod yn gyd-destunol fel arfer ac yn dibynnu ar ffactorau megis: oedran ac/neu </a:t>
            </a:r>
            <a:r>
              <a:rPr lang="cy-GB" altLang="en-US" sz="2800" dirty="0" err="1">
                <a:latin typeface="+mj-lt"/>
              </a:rPr>
              <a:t>gapasiti’r</a:t>
            </a:r>
            <a:r>
              <a:rPr lang="cy-GB" altLang="en-US" sz="2800" dirty="0">
                <a:latin typeface="+mj-lt"/>
              </a:rPr>
              <a:t> unigolyn y credir ei fod mewn perygl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4BA2D013-BF37-4E65-B696-CC3F99EA1725}"/>
              </a:ext>
            </a:extLst>
          </p:cNvPr>
          <p:cNvSpPr>
            <a:spLocks noGrp="1"/>
          </p:cNvSpPr>
          <p:nvPr>
            <p:ph type="title"/>
          </p:nvPr>
        </p:nvSpPr>
        <p:spPr>
          <a:xfrm>
            <a:off x="683568" y="338138"/>
            <a:ext cx="7725544" cy="1650702"/>
          </a:xfrm>
        </p:spPr>
        <p:txBody>
          <a:bodyPr>
            <a:noAutofit/>
          </a:bodyPr>
          <a:lstStyle/>
          <a:p>
            <a:pPr algn="ctr">
              <a:defRPr/>
            </a:pPr>
            <a:r>
              <a:rPr lang="cy-GB" sz="3200" dirty="0"/>
              <a:t>Ymyrryd a Defnyddio Barn Broffesiynol mewn Sefyllfaoedd Cynyddol Gymhleth</a:t>
            </a:r>
          </a:p>
        </p:txBody>
      </p:sp>
      <p:sp>
        <p:nvSpPr>
          <p:cNvPr id="4" name="Slide Number Placeholder 3">
            <a:extLst>
              <a:ext uri="{FF2B5EF4-FFF2-40B4-BE49-F238E27FC236}">
                <a16:creationId xmlns:a16="http://schemas.microsoft.com/office/drawing/2014/main" id="{2D08FAD6-1640-4F70-AF36-E8632BC55997}"/>
              </a:ext>
            </a:extLst>
          </p:cNvPr>
          <p:cNvSpPr>
            <a:spLocks noGrp="1"/>
          </p:cNvSpPr>
          <p:nvPr>
            <p:ph type="sldNum" sz="quarter" idx="12"/>
          </p:nvPr>
        </p:nvSpPr>
        <p:spPr/>
        <p:txBody>
          <a:bodyPr/>
          <a:lstStyle/>
          <a:p>
            <a:pPr>
              <a:defRPr/>
            </a:pPr>
            <a:fld id="{EC75C4D8-5E1B-4BCC-B7D7-71E1D1D7A2FD}"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a:extLst>
              <a:ext uri="{FF2B5EF4-FFF2-40B4-BE49-F238E27FC236}">
                <a16:creationId xmlns:a16="http://schemas.microsoft.com/office/drawing/2014/main" id="{7CD52D39-202E-4961-BE37-90FFF8D0CADD}"/>
              </a:ext>
            </a:extLst>
          </p:cNvPr>
          <p:cNvSpPr>
            <a:spLocks noGrp="1"/>
          </p:cNvSpPr>
          <p:nvPr>
            <p:ph idx="1"/>
          </p:nvPr>
        </p:nvSpPr>
        <p:spPr/>
        <p:txBody>
          <a:bodyPr/>
          <a:lstStyle/>
          <a:p>
            <a:r>
              <a:rPr lang="cy-GB" altLang="en-US" sz="2400" dirty="0"/>
              <a:t>Fel arfer, mae sawl asiantaeth / gwasanaeth gwahanol yn ymwneud ag achos</a:t>
            </a:r>
          </a:p>
          <a:p>
            <a:r>
              <a:rPr lang="cy-GB" altLang="en-US" sz="2400" dirty="0"/>
              <a:t>Efallai y bydd ganddynt wahanol werthoedd, deilliannau (</a:t>
            </a:r>
            <a:r>
              <a:rPr lang="cy-GB" altLang="en-US" sz="2400" dirty="0" err="1"/>
              <a:t>outcomes</a:t>
            </a:r>
            <a:r>
              <a:rPr lang="cy-GB" altLang="en-US" sz="2400" dirty="0"/>
              <a:t>), modelau gofal, ac ati</a:t>
            </a:r>
          </a:p>
          <a:p>
            <a:r>
              <a:rPr lang="cy-GB" altLang="en-US" sz="2400" dirty="0"/>
              <a:t>Problemau niferus e.e. nid yw’n gyfyngedig i un mater megis problemau gydag alcohol a chyffuriau, anableddau dysgu a chamdriniaeth domestig</a:t>
            </a:r>
          </a:p>
          <a:p>
            <a:r>
              <a:rPr lang="cy-GB" altLang="en-US" sz="2400" dirty="0"/>
              <a:t>Grŵp cymdeithasol cymhleth e.e. teuluoedd, ffrindiau ac ati </a:t>
            </a:r>
          </a:p>
          <a:p>
            <a:r>
              <a:rPr lang="cy-GB" altLang="en-US" sz="2400" dirty="0"/>
              <a:t>Amwysterau - teimlad, rheswm am wneud penderfyniadau, effaith penderfyniadau a’r camau a gymerwyd, gwrthdaro buddiannau </a:t>
            </a:r>
          </a:p>
          <a:p>
            <a:endParaRPr lang="en-GB" altLang="en-US" dirty="0"/>
          </a:p>
        </p:txBody>
      </p:sp>
      <p:sp>
        <p:nvSpPr>
          <p:cNvPr id="3" name="Title 2">
            <a:extLst>
              <a:ext uri="{FF2B5EF4-FFF2-40B4-BE49-F238E27FC236}">
                <a16:creationId xmlns:a16="http://schemas.microsoft.com/office/drawing/2014/main" id="{46664A04-9428-4EC1-AC11-CDDAB72996BC}"/>
              </a:ext>
            </a:extLst>
          </p:cNvPr>
          <p:cNvSpPr>
            <a:spLocks noGrp="1"/>
          </p:cNvSpPr>
          <p:nvPr>
            <p:ph type="title"/>
          </p:nvPr>
        </p:nvSpPr>
        <p:spPr/>
        <p:txBody>
          <a:bodyPr/>
          <a:lstStyle/>
          <a:p>
            <a:pPr algn="ctr">
              <a:defRPr/>
            </a:pPr>
            <a:r>
              <a:rPr lang="cy-GB" dirty="0"/>
              <a:t>Ystyried Cymhlethdodau</a:t>
            </a:r>
          </a:p>
        </p:txBody>
      </p:sp>
      <p:sp>
        <p:nvSpPr>
          <p:cNvPr id="2" name="Slide Number Placeholder 1">
            <a:extLst>
              <a:ext uri="{FF2B5EF4-FFF2-40B4-BE49-F238E27FC236}">
                <a16:creationId xmlns:a16="http://schemas.microsoft.com/office/drawing/2014/main" id="{61244267-71D1-447A-BD6E-0FE0E976738F}"/>
              </a:ext>
            </a:extLst>
          </p:cNvPr>
          <p:cNvSpPr>
            <a:spLocks noGrp="1"/>
          </p:cNvSpPr>
          <p:nvPr>
            <p:ph type="sldNum" sz="quarter" idx="12"/>
          </p:nvPr>
        </p:nvSpPr>
        <p:spPr/>
        <p:txBody>
          <a:bodyPr/>
          <a:lstStyle/>
          <a:p>
            <a:pPr>
              <a:defRPr/>
            </a:pPr>
            <a:fld id="{EC75C4D8-5E1B-4BCC-B7D7-71E1D1D7A2FD}"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9BF86007-873E-49D8-88E2-507E41637C8F}"/>
              </a:ext>
            </a:extLst>
          </p:cNvPr>
          <p:cNvSpPr>
            <a:spLocks noGrp="1"/>
          </p:cNvSpPr>
          <p:nvPr>
            <p:ph idx="1"/>
          </p:nvPr>
        </p:nvSpPr>
        <p:spPr/>
        <p:txBody>
          <a:bodyPr/>
          <a:lstStyle/>
          <a:p>
            <a:pPr marL="109537" indent="0">
              <a:buNone/>
            </a:pPr>
            <a:endParaRPr lang="cy-GB" altLang="en-US" sz="2400" dirty="0"/>
          </a:p>
          <a:p>
            <a:pPr marL="109537" indent="0">
              <a:buNone/>
            </a:pPr>
            <a:r>
              <a:rPr lang="cy-GB" altLang="en-US" sz="2400" dirty="0"/>
              <a:t>Mae meddwl yn gymhleth yn cynnwys:</a:t>
            </a:r>
          </a:p>
          <a:p>
            <a:pPr>
              <a:buFont typeface="Wingdings" panose="05000000000000000000" pitchFamily="2" charset="2"/>
              <a:buChar char="Ø"/>
            </a:pPr>
            <a:r>
              <a:rPr lang="cy-GB" altLang="en-US" sz="2400" dirty="0"/>
              <a:t>Ailymweld â syniadau drwy adlewyrchu, meddwl a gwneud pethau’n feirniadol yn ein galluogi i’w hail werthuso yng ngoleuni ein ymarfer datblygol a darllen am ymarfer, wrth i’n dealltwriaeth o’r syniadau hynny ddyfnhau a mireinio mwy </a:t>
            </a:r>
          </a:p>
          <a:p>
            <a:r>
              <a:rPr lang="cy-GB" altLang="en-US" sz="2400" dirty="0"/>
              <a:t>Mae’n ein galluogi i brofi a newid syniadau ynghylch y sefyllfaoedd sy’n ein hwynebu </a:t>
            </a:r>
          </a:p>
          <a:p>
            <a:r>
              <a:rPr lang="cy-GB" altLang="en-US" sz="2400" dirty="0"/>
              <a:t>Mae ymarfer yn cynnwys cyfuniad cymhleth o sgiliau ymarferol, gwybodaeth, gwerthoedd, meddyliau, teimladau a gweithredoedd</a:t>
            </a:r>
          </a:p>
        </p:txBody>
      </p:sp>
      <p:sp>
        <p:nvSpPr>
          <p:cNvPr id="3" name="Title 2">
            <a:extLst>
              <a:ext uri="{FF2B5EF4-FFF2-40B4-BE49-F238E27FC236}">
                <a16:creationId xmlns:a16="http://schemas.microsoft.com/office/drawing/2014/main" id="{D4C738AA-01D0-4CE6-B909-13D24A5B8AFB}"/>
              </a:ext>
            </a:extLst>
          </p:cNvPr>
          <p:cNvSpPr>
            <a:spLocks noGrp="1"/>
          </p:cNvSpPr>
          <p:nvPr>
            <p:ph type="title"/>
          </p:nvPr>
        </p:nvSpPr>
        <p:spPr/>
        <p:txBody>
          <a:bodyPr/>
          <a:lstStyle/>
          <a:p>
            <a:pPr algn="ctr">
              <a:defRPr/>
            </a:pPr>
            <a:r>
              <a:rPr lang="cy-GB" dirty="0"/>
              <a:t>Meddwl yn Gymhleth</a:t>
            </a:r>
          </a:p>
        </p:txBody>
      </p:sp>
      <p:sp>
        <p:nvSpPr>
          <p:cNvPr id="2" name="Slide Number Placeholder 1">
            <a:extLst>
              <a:ext uri="{FF2B5EF4-FFF2-40B4-BE49-F238E27FC236}">
                <a16:creationId xmlns:a16="http://schemas.microsoft.com/office/drawing/2014/main" id="{36D545DF-717F-4127-82A6-F13000C25DEA}"/>
              </a:ext>
            </a:extLst>
          </p:cNvPr>
          <p:cNvSpPr>
            <a:spLocks noGrp="1"/>
          </p:cNvSpPr>
          <p:nvPr>
            <p:ph type="sldNum" sz="quarter" idx="12"/>
          </p:nvPr>
        </p:nvSpPr>
        <p:spPr/>
        <p:txBody>
          <a:bodyPr/>
          <a:lstStyle/>
          <a:p>
            <a:pPr>
              <a:defRPr/>
            </a:pPr>
            <a:fld id="{EC75C4D8-5E1B-4BCC-B7D7-71E1D1D7A2FD}"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90FA456-B58C-46D1-BB6D-3012C00EAFF4}"/>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Dylai hyn gynnwys:</a:t>
            </a:r>
          </a:p>
          <a:p>
            <a:pPr>
              <a:defRPr/>
            </a:pPr>
            <a:r>
              <a:rPr lang="cy-GB" altLang="en-US" dirty="0"/>
              <a:t>Adnabod ffactorau perthnasol sydd wedi / a allai gynyddu’r cymhlethdod </a:t>
            </a:r>
          </a:p>
          <a:p>
            <a:pPr>
              <a:defRPr/>
            </a:pPr>
            <a:r>
              <a:rPr lang="cy-GB" altLang="en-US" dirty="0"/>
              <a:t>Ffiniau proffesiynol (cyfreithiol a sefydliadol)</a:t>
            </a:r>
          </a:p>
          <a:p>
            <a:pPr>
              <a:defRPr/>
            </a:pPr>
            <a:r>
              <a:rPr lang="cy-GB" altLang="en-US" dirty="0"/>
              <a:t>Negodi ag eraill i wneud penderfyniadau  </a:t>
            </a:r>
          </a:p>
          <a:p>
            <a:pPr>
              <a:defRPr/>
            </a:pPr>
            <a:r>
              <a:rPr lang="cy-GB" altLang="en-US" dirty="0"/>
              <a:t>Argymhellion a phenderfyniadau (atebolrwydd)</a:t>
            </a:r>
          </a:p>
          <a:p>
            <a:pPr>
              <a:defRPr/>
            </a:pPr>
            <a:r>
              <a:rPr lang="cy-GB" altLang="en-US" dirty="0"/>
              <a:t>Defnyddio goruchwyliaeth i ystyried a rheoli</a:t>
            </a:r>
          </a:p>
        </p:txBody>
      </p:sp>
      <p:sp>
        <p:nvSpPr>
          <p:cNvPr id="3" name="Title 2">
            <a:extLst>
              <a:ext uri="{FF2B5EF4-FFF2-40B4-BE49-F238E27FC236}">
                <a16:creationId xmlns:a16="http://schemas.microsoft.com/office/drawing/2014/main" id="{20904DEF-B6F0-4399-9D75-BE6345F356C5}"/>
              </a:ext>
            </a:extLst>
          </p:cNvPr>
          <p:cNvSpPr>
            <a:spLocks noGrp="1"/>
          </p:cNvSpPr>
          <p:nvPr>
            <p:ph type="title"/>
          </p:nvPr>
        </p:nvSpPr>
        <p:spPr/>
        <p:txBody>
          <a:bodyPr/>
          <a:lstStyle/>
          <a:p>
            <a:pPr algn="ctr">
              <a:defRPr/>
            </a:pPr>
            <a:r>
              <a:rPr lang="cy-GB" dirty="0"/>
              <a:t>Barn Broffesiynol </a:t>
            </a:r>
          </a:p>
        </p:txBody>
      </p:sp>
      <p:sp>
        <p:nvSpPr>
          <p:cNvPr id="2" name="Slide Number Placeholder 1">
            <a:extLst>
              <a:ext uri="{FF2B5EF4-FFF2-40B4-BE49-F238E27FC236}">
                <a16:creationId xmlns:a16="http://schemas.microsoft.com/office/drawing/2014/main" id="{28182FCB-251C-44F5-BCFD-8FCF8D0E5FF9}"/>
              </a:ext>
            </a:extLst>
          </p:cNvPr>
          <p:cNvSpPr>
            <a:spLocks noGrp="1"/>
          </p:cNvSpPr>
          <p:nvPr>
            <p:ph type="sldNum" sz="quarter" idx="12"/>
          </p:nvPr>
        </p:nvSpPr>
        <p:spPr/>
        <p:txBody>
          <a:bodyPr/>
          <a:lstStyle/>
          <a:p>
            <a:pPr>
              <a:defRPr/>
            </a:pPr>
            <a:fld id="{EC75C4D8-5E1B-4BCC-B7D7-71E1D1D7A2FD}"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GB" dirty="0"/>
              <a:t>Moeseg ac Ymarfer yn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quarter" idx="2"/>
          </p:nvPr>
        </p:nvSpPr>
        <p:spPr/>
        <p:txBody>
          <a:bodyPr/>
          <a:lstStyle/>
          <a:p>
            <a:pPr marL="109537" indent="0">
              <a:buFont typeface="Wingdings 3" panose="05040102010807070707" pitchFamily="18" charset="2"/>
              <a:buNone/>
              <a:defRPr/>
            </a:pPr>
            <a:r>
              <a:rPr lang="cy-GB" sz="2000" b="1" dirty="0"/>
              <a:t>Mae ymarfer yn foesegol yn cynnwys</a:t>
            </a:r>
            <a:r>
              <a:rPr lang="cy-GB" sz="2000" dirty="0"/>
              <a:t>:</a:t>
            </a:r>
          </a:p>
          <a:p>
            <a:pPr>
              <a:defRPr/>
            </a:pPr>
            <a:r>
              <a:rPr lang="cy-GB" sz="2000" dirty="0"/>
              <a:t>Sail gwerthoedd cryf a grymus yn ymgorffori ymwybyddiaeth o sut fydd eich dull o ymarfer yn effeithio ar unigolion </a:t>
            </a:r>
          </a:p>
          <a:p>
            <a:pPr>
              <a:defRPr/>
            </a:pPr>
            <a:r>
              <a:rPr lang="cy-GB" sz="2000" dirty="0"/>
              <a:t>Ymarfer Gwrth-wahaniaethol a gwrth-ormesol </a:t>
            </a:r>
          </a:p>
          <a:p>
            <a:pPr>
              <a:defRPr/>
            </a:pPr>
            <a:r>
              <a:rPr lang="cy-GB" sz="2000" dirty="0"/>
              <a:t>Atebolrwydd personol a phroffesiynol </a:t>
            </a:r>
          </a:p>
          <a:p>
            <a:pPr marL="109537" indent="0">
              <a:buFont typeface="Wingdings 3" panose="05040102010807070707" pitchFamily="18" charset="2"/>
              <a:buNone/>
              <a:defRPr/>
            </a:pPr>
            <a:r>
              <a:rPr lang="cy-GB" altLang="en-US" sz="1400" dirty="0"/>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GB" altLang="en-US" sz="2000" b="1" dirty="0"/>
              <a:t>Mae ymarfer yn effeithiol yn cynnwys</a:t>
            </a:r>
            <a:r>
              <a:rPr lang="cy-GB" altLang="en-US" sz="2000" dirty="0"/>
              <a:t>:</a:t>
            </a:r>
          </a:p>
          <a:p>
            <a:pPr>
              <a:spcBef>
                <a:spcPct val="0"/>
              </a:spcBef>
              <a:defRPr/>
            </a:pPr>
            <a:r>
              <a:rPr lang="cy-GB" altLang="en-US" sz="2000" dirty="0"/>
              <a:t>Dealltwriaeth ddamcaniaethol o weithredoedd gweithwyr ac unigolion o fewn cyd-destun cymdeithasol-economaidd penodol</a:t>
            </a:r>
          </a:p>
          <a:p>
            <a:pPr>
              <a:spcBef>
                <a:spcPct val="0"/>
              </a:spcBef>
              <a:defRPr/>
            </a:pPr>
            <a:r>
              <a:rPr lang="cy-GB" altLang="en-US" sz="2000" dirty="0"/>
              <a:t>Dealltwriaeth o’r dystiolaeth ymchwil gyfredol berthnasol</a:t>
            </a:r>
          </a:p>
          <a:p>
            <a:pPr>
              <a:spcBef>
                <a:spcPct val="0"/>
              </a:spcBef>
              <a:defRPr/>
            </a:pPr>
            <a:r>
              <a:rPr lang="cy-GB" altLang="en-US" sz="2000" dirty="0"/>
              <a:t>Proses werthuso glir sy’n ymgorffori persbectif yr unigolyn </a:t>
            </a:r>
          </a:p>
          <a:p>
            <a:pPr marL="109537" indent="0">
              <a:spcBef>
                <a:spcPct val="0"/>
              </a:spcBef>
              <a:buFont typeface="Wingdings 3" panose="05040102010807070707" pitchFamily="18" charset="2"/>
              <a:buNone/>
              <a:defRPr/>
            </a:pPr>
            <a:r>
              <a:rPr lang="cy-GB" altLang="en-US" sz="1400" dirty="0"/>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29</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p:txBody>
          <a:bodyPr>
            <a:normAutofit fontScale="90000"/>
          </a:bodyPr>
          <a:lstStyle/>
          <a:p>
            <a:pPr algn="ctr">
              <a:defRPr/>
            </a:pPr>
            <a:br>
              <a:rPr lang="en-GB" sz="4400" dirty="0">
                <a:cs typeface="Arial" charset="0"/>
              </a:rPr>
            </a:br>
            <a:r>
              <a:rPr lang="cy-GB" sz="4400" dirty="0">
                <a:cs typeface="Arial" charset="0"/>
              </a:rPr>
              <a:t>Gwerthfawrogi Bias yn y Broses Asesu Risg</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p:txBody>
          <a:bodyPr/>
          <a:lstStyle/>
          <a:p>
            <a:pPr>
              <a:defRPr/>
            </a:pPr>
            <a:fld id="{EC75C4D8-5E1B-4BCC-B7D7-71E1D1D7A2FD}" type="slidenum">
              <a:rPr lang="en-GB" altLang="en-US" smtClean="0"/>
              <a:pPr>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6A40E63-5C16-4ED1-B7C1-206CBAF3406A}"/>
              </a:ext>
            </a:extLst>
          </p:cNvPr>
          <p:cNvSpPr>
            <a:spLocks noGrp="1"/>
          </p:cNvSpPr>
          <p:nvPr>
            <p:ph idx="1"/>
          </p:nvPr>
        </p:nvSpPr>
        <p:spPr>
          <a:xfrm>
            <a:off x="457200" y="1268413"/>
            <a:ext cx="8229600" cy="4738687"/>
          </a:xfrm>
        </p:spPr>
        <p:txBody>
          <a:bodyPr/>
          <a:lstStyle/>
          <a:p>
            <a:pPr>
              <a:defRPr/>
            </a:pPr>
            <a:r>
              <a:rPr lang="cy-GB" altLang="en-US" sz="2400" dirty="0"/>
              <a:t>Mae ymdrin â risg ac amddiffyn yn llawn penbleth moesol a moesegol i weithwyr cymdeithasol </a:t>
            </a:r>
          </a:p>
          <a:p>
            <a:pPr>
              <a:defRPr/>
            </a:pPr>
            <a:r>
              <a:rPr lang="cy-GB" altLang="en-US" sz="2400" dirty="0"/>
              <a:t>Yn aml, nid oes ateb “cywir” neu “anghywir”, nid yw asesu risg yn wyddor fanwl </a:t>
            </a:r>
          </a:p>
          <a:p>
            <a:pPr>
              <a:defRPr/>
            </a:pPr>
            <a:r>
              <a:rPr lang="cy-GB" altLang="en-US" sz="2400" dirty="0"/>
              <a:t>Gall gwneud penderfyniadau anghywir yn y broses asesu arwain at oblygiadau mawr a dwys</a:t>
            </a:r>
          </a:p>
          <a:p>
            <a:pPr>
              <a:defRPr/>
            </a:pPr>
            <a:r>
              <a:rPr lang="cy-GB" altLang="en-US" sz="2400" dirty="0"/>
              <a:t>Yn aml, gwneir penderfyniadau mewn sefyllfaoedd sy’n “ansicrwydd sydd wedi’i gynhyrchu” (</a:t>
            </a:r>
            <a:r>
              <a:rPr lang="cy-GB" altLang="en-US" sz="2400" i="1" dirty="0"/>
              <a:t>manufactured uncertainty)</a:t>
            </a:r>
            <a:r>
              <a:rPr lang="cy-GB" altLang="en-US" sz="2400" dirty="0"/>
              <a:t>, ble mae’r sail gwybodaeth yn anghyflawn ond hefyd ble y gall mwy o wybodaeth a gwybodaeth well arwain yn aml at fwy o ansicrwydd </a:t>
            </a:r>
            <a:endParaRPr lang="cy-GB" altLang="en-US" sz="1200" dirty="0"/>
          </a:p>
          <a:p>
            <a:pPr marL="109537" indent="0">
              <a:buFont typeface="Wingdings 3" panose="05040102010807070707" pitchFamily="18" charset="2"/>
              <a:buNone/>
              <a:defRPr/>
            </a:pPr>
            <a:r>
              <a:rPr lang="cy-GB" altLang="en-US" sz="1400" dirty="0"/>
              <a:t>     Adams, Dominelli a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A98B584-C2C2-478D-982B-9541F43F2C1B}"/>
              </a:ext>
            </a:extLst>
          </p:cNvPr>
          <p:cNvSpPr>
            <a:spLocks noGrp="1"/>
          </p:cNvSpPr>
          <p:nvPr>
            <p:ph type="title"/>
          </p:nvPr>
        </p:nvSpPr>
        <p:spPr/>
        <p:txBody>
          <a:bodyPr/>
          <a:lstStyle/>
          <a:p>
            <a:pPr>
              <a:defRPr/>
            </a:pPr>
            <a:r>
              <a:rPr lang="cy-GB" dirty="0"/>
              <a:t>Risg, Amddiffyn a Gwerthoedd </a:t>
            </a:r>
          </a:p>
        </p:txBody>
      </p:sp>
      <p:sp>
        <p:nvSpPr>
          <p:cNvPr id="2" name="Slide Number Placeholder 1">
            <a:extLst>
              <a:ext uri="{FF2B5EF4-FFF2-40B4-BE49-F238E27FC236}">
                <a16:creationId xmlns:a16="http://schemas.microsoft.com/office/drawing/2014/main" id="{5EA4BB58-3614-413A-8F0F-860116FB9315}"/>
              </a:ext>
            </a:extLst>
          </p:cNvPr>
          <p:cNvSpPr>
            <a:spLocks noGrp="1"/>
          </p:cNvSpPr>
          <p:nvPr>
            <p:ph type="sldNum" sz="quarter" idx="12"/>
          </p:nvPr>
        </p:nvSpPr>
        <p:spPr/>
        <p:txBody>
          <a:bodyPr/>
          <a:lstStyle/>
          <a:p>
            <a:pPr>
              <a:defRPr/>
            </a:pPr>
            <a:fld id="{EC75C4D8-5E1B-4BCC-B7D7-71E1D1D7A2FD}"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dirty="0" err="1"/>
              <a:t>Theori</a:t>
            </a:r>
            <a:r>
              <a:rPr lang="en-GB" sz="3500" dirty="0"/>
              <a:t>- </a:t>
            </a:r>
            <a:r>
              <a:rPr lang="en-GB" sz="3500" dirty="0" err="1"/>
              <a:t>yn</a:t>
            </a:r>
            <a:r>
              <a:rPr lang="en-GB" sz="3500" dirty="0"/>
              <a:t> sail </a:t>
            </a:r>
            <a:r>
              <a:rPr lang="en-GB" sz="3500" dirty="0" err="1"/>
              <a:t>i</a:t>
            </a:r>
            <a:r>
              <a:rPr lang="en-GB" sz="3500" dirty="0"/>
              <a:t> </a:t>
            </a:r>
            <a:r>
              <a:rPr lang="en-GB" sz="3500" dirty="0" err="1"/>
              <a:t>wneud</a:t>
            </a:r>
            <a:r>
              <a:rPr lang="en-GB" sz="3500" dirty="0"/>
              <a:t> </a:t>
            </a:r>
            <a:r>
              <a:rPr lang="en-GB" sz="3500" dirty="0" err="1"/>
              <a:t>penderfyniadau</a:t>
            </a:r>
            <a:r>
              <a:rPr lang="en-GB" sz="3500" dirty="0"/>
              <a:t> </a:t>
            </a:r>
            <a:r>
              <a:rPr lang="en-GB" sz="3500" dirty="0" err="1"/>
              <a:t>proffesiynol</a:t>
            </a:r>
            <a:endParaRPr lang="en-GB" sz="3500" dirty="0"/>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556792"/>
            <a:ext cx="4474840" cy="5028158"/>
          </a:xfrm>
        </p:spPr>
        <p:txBody>
          <a:bodyPr wrap="square" anchor="t">
            <a:normAutofit/>
          </a:bodyPr>
          <a:lstStyle/>
          <a:p>
            <a:pPr marL="109537" indent="0">
              <a:lnSpc>
                <a:spcPct val="90000"/>
              </a:lnSpc>
              <a:buFont typeface="Wingdings 3" panose="05040102010807070707" pitchFamily="18" charset="2"/>
              <a:buNone/>
              <a:defRPr/>
            </a:pPr>
            <a:r>
              <a:rPr lang="cy-GB" altLang="en-US" sz="1800" dirty="0"/>
              <a:t>Ystyriwch:</a:t>
            </a:r>
          </a:p>
          <a:p>
            <a:pPr>
              <a:lnSpc>
                <a:spcPct val="90000"/>
              </a:lnSpc>
              <a:defRPr/>
            </a:pPr>
            <a:r>
              <a:rPr lang="cy-GB" altLang="en-US" sz="1800" dirty="0"/>
              <a:t>Beth yw’r sgiliau craidd? Er enghraifft, mae’r dull sydd yn canolbwyntio ar y person yn cael ei drafod yn aml, ond beth mae hyn yn ei olygu mewn gwirionedd? E.e. dangos cynhesrwydd, empathi, gonestrwydd ac ati. </a:t>
            </a:r>
          </a:p>
          <a:p>
            <a:pPr>
              <a:lnSpc>
                <a:spcPct val="90000"/>
              </a:lnSpc>
              <a:defRPr/>
            </a:pPr>
            <a:r>
              <a:rPr lang="cy-GB" altLang="en-US" sz="1800" dirty="0"/>
              <a:t>Sut mae’r theorïau rydych yn ei ddefnyddio yn sail i’ch asesiadau? </a:t>
            </a:r>
          </a:p>
          <a:p>
            <a:pPr>
              <a:lnSpc>
                <a:spcPct val="90000"/>
              </a:lnSpc>
              <a:defRPr/>
            </a:pPr>
            <a:r>
              <a:rPr lang="cy-GB" altLang="en-US" sz="1800" dirty="0"/>
              <a:t>Sut y bu i chi werthuso eu effeithiolrwydd yn yr achos yma?</a:t>
            </a:r>
          </a:p>
          <a:p>
            <a:pPr>
              <a:lnSpc>
                <a:spcPct val="90000"/>
              </a:lnSpc>
              <a:defRPr/>
            </a:pPr>
            <a:r>
              <a:rPr lang="cy-GB" altLang="en-US" sz="1800" dirty="0"/>
              <a:t>A oes unrhyw faterion i'w ystyried mewn perthynas a’r theorïau rydych wedi ei ddewis?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06307" y="1406922"/>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BF2C03E9-B1AD-419A-AA6B-F7756439F983}"/>
              </a:ext>
            </a:extLst>
          </p:cNvPr>
          <p:cNvSpPr>
            <a:spLocks noGrp="1"/>
          </p:cNvSpPr>
          <p:nvPr>
            <p:ph idx="1"/>
          </p:nvPr>
        </p:nvSpPr>
        <p:spPr>
          <a:xfrm>
            <a:off x="600869" y="1134269"/>
            <a:ext cx="8229600" cy="4589462"/>
          </a:xfrm>
        </p:spPr>
        <p:txBody>
          <a:bodyPr/>
          <a:lstStyle/>
          <a:p>
            <a:pPr marL="109537" indent="0">
              <a:buFont typeface="Wingdings 3" panose="05040102010807070707" pitchFamily="18" charset="2"/>
              <a:buNone/>
              <a:defRPr/>
            </a:pPr>
            <a:r>
              <a:rPr lang="cy-GB" altLang="en-US" sz="2200" dirty="0"/>
              <a:t>Ymarferiad 4:</a:t>
            </a:r>
          </a:p>
          <a:p>
            <a:pPr>
              <a:defRPr/>
            </a:pPr>
            <a:r>
              <a:rPr lang="cy-GB" altLang="en-US" sz="2200" dirty="0"/>
              <a:t>Sut fyddwch chi’n adnabod theorïau perthnasol?</a:t>
            </a:r>
          </a:p>
          <a:p>
            <a:pPr>
              <a:defRPr/>
            </a:pPr>
            <a:r>
              <a:rPr lang="cy-GB" altLang="en-US" sz="2200" dirty="0"/>
              <a:t>Sut fyddwch </a:t>
            </a:r>
            <a:r>
              <a:rPr lang="cy-GB" altLang="en-US" sz="2200" dirty="0" err="1"/>
              <a:t>chi’n</a:t>
            </a:r>
            <a:r>
              <a:rPr lang="cy-GB" altLang="en-US" sz="2200" dirty="0"/>
              <a:t> sicrhau eu bod wedi’u hintegreiddio </a:t>
            </a:r>
            <a:r>
              <a:rPr lang="cy-GB" altLang="en-US" sz="2200" dirty="0" err="1"/>
              <a:t>drwy’r</a:t>
            </a:r>
            <a:r>
              <a:rPr lang="cy-GB" altLang="en-US" sz="2200" dirty="0"/>
              <a:t> cyfan? (Sicrhewch eich bod yn cyfeirio atynt)</a:t>
            </a:r>
          </a:p>
          <a:p>
            <a:pPr>
              <a:defRPr/>
            </a:pPr>
            <a:r>
              <a:rPr lang="cy-GB" altLang="en-US" sz="2200" dirty="0"/>
              <a:t>Pa theorïau allwch chi eu hadnabod yn yr achos yr ydych yn bwriadu ei ddefnyddio ar gyfer yr aseiniad? </a:t>
            </a:r>
          </a:p>
          <a:p>
            <a:pPr>
              <a:defRPr/>
            </a:pPr>
            <a:r>
              <a:rPr lang="cy-GB" altLang="en-US" sz="2200" dirty="0"/>
              <a:t>Pa theorïau eraill allech chi eu defnyddio? </a:t>
            </a:r>
          </a:p>
          <a:p>
            <a:pPr marL="109537" indent="0">
              <a:buNone/>
              <a:defRPr/>
            </a:pPr>
            <a:r>
              <a:rPr lang="cy-GB" altLang="en-US" sz="2200" dirty="0"/>
              <a:t>Rhai theorïau posib y gallwch eu defnyddio:</a:t>
            </a:r>
          </a:p>
          <a:p>
            <a:pPr>
              <a:defRPr/>
            </a:pPr>
            <a:r>
              <a:rPr lang="cy-GB" altLang="en-US" sz="2200" dirty="0"/>
              <a:t>Ymyrraeth mewn argyfwng, Ymlyniad, Canolbwyntio ar Dasgau, Systemau, Dull Cryfderau (Arwyddion Diogelwch), Person Canolog (dylai fod yn ganolog i ymarfer). Gall y dull cryfderau fod yn gysylltiedig i’r Ddeddf. </a:t>
            </a:r>
          </a:p>
          <a:p>
            <a:pPr>
              <a:defRPr/>
            </a:pPr>
            <a:endParaRPr lang="cy-GB" altLang="en-US" sz="2200" dirty="0"/>
          </a:p>
        </p:txBody>
      </p:sp>
      <p:sp>
        <p:nvSpPr>
          <p:cNvPr id="3" name="Title 2">
            <a:extLst>
              <a:ext uri="{FF2B5EF4-FFF2-40B4-BE49-F238E27FC236}">
                <a16:creationId xmlns:a16="http://schemas.microsoft.com/office/drawing/2014/main" id="{14FFF4C9-6F96-44AD-9A52-05420494FD47}"/>
              </a:ext>
            </a:extLst>
          </p:cNvPr>
          <p:cNvSpPr>
            <a:spLocks noGrp="1"/>
          </p:cNvSpPr>
          <p:nvPr>
            <p:ph type="title"/>
          </p:nvPr>
        </p:nvSpPr>
        <p:spPr/>
        <p:txBody>
          <a:bodyPr/>
          <a:lstStyle/>
          <a:p>
            <a:pPr algn="ctr">
              <a:defRPr/>
            </a:pPr>
            <a:r>
              <a:rPr lang="cy-GB" dirty="0"/>
              <a:t>Theori</a:t>
            </a:r>
          </a:p>
        </p:txBody>
      </p:sp>
      <p:sp>
        <p:nvSpPr>
          <p:cNvPr id="2" name="Slide Number Placeholder 1">
            <a:extLst>
              <a:ext uri="{FF2B5EF4-FFF2-40B4-BE49-F238E27FC236}">
                <a16:creationId xmlns:a16="http://schemas.microsoft.com/office/drawing/2014/main" id="{30BEEB32-1FD2-4252-AE34-8F52A2D6C602}"/>
              </a:ext>
            </a:extLst>
          </p:cNvPr>
          <p:cNvSpPr>
            <a:spLocks noGrp="1"/>
          </p:cNvSpPr>
          <p:nvPr>
            <p:ph type="sldNum" sz="quarter" idx="12"/>
          </p:nvPr>
        </p:nvSpPr>
        <p:spPr/>
        <p:txBody>
          <a:bodyPr/>
          <a:lstStyle/>
          <a:p>
            <a:pPr>
              <a:defRPr/>
            </a:pPr>
            <a:fld id="{EC75C4D8-5E1B-4BCC-B7D7-71E1D1D7A2FD}" type="slidenum">
              <a:rPr lang="en-GB" altLang="en-US" smtClean="0"/>
              <a:pPr>
                <a:defRPr/>
              </a:pPr>
              <a:t>33</a:t>
            </a:fld>
            <a:endParaRPr lang="en-GB" altLang="en-US"/>
          </a:p>
        </p:txBody>
      </p:sp>
      <p:pic>
        <p:nvPicPr>
          <p:cNvPr id="5" name="Picture 4" descr="A colourful pile of yarn turned into a yellow yarn light bulb">
            <a:extLst>
              <a:ext uri="{FF2B5EF4-FFF2-40B4-BE49-F238E27FC236}">
                <a16:creationId xmlns:a16="http://schemas.microsoft.com/office/drawing/2014/main" id="{3B266187-92CB-04FE-259E-925D7E7FC7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5812" y="0"/>
            <a:ext cx="1903604" cy="12687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89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69634" name="Content Placeholder 1">
            <a:extLst>
              <a:ext uri="{FF2B5EF4-FFF2-40B4-BE49-F238E27FC236}">
                <a16:creationId xmlns:a16="http://schemas.microsoft.com/office/drawing/2014/main" id="{EA52847D-9641-4E1F-8625-962E1D6364BB}"/>
              </a:ext>
            </a:extLst>
          </p:cNvPr>
          <p:cNvSpPr>
            <a:spLocks noGrp="1"/>
          </p:cNvSpPr>
          <p:nvPr>
            <p:ph sz="half" idx="2"/>
          </p:nvPr>
        </p:nvSpPr>
        <p:spPr>
          <a:xfrm>
            <a:off x="4648200" y="1481328"/>
            <a:ext cx="4038600" cy="4525963"/>
          </a:xfrm>
        </p:spPr>
        <p:txBody>
          <a:bodyPr wrap="square" anchor="t">
            <a:normAutofit/>
          </a:bodyPr>
          <a:lstStyle/>
          <a:p>
            <a:pPr marL="109537" indent="0">
              <a:lnSpc>
                <a:spcPct val="90000"/>
              </a:lnSpc>
              <a:buNone/>
            </a:pPr>
            <a:r>
              <a:rPr lang="cy-GB" altLang="en-US" sz="2000" dirty="0"/>
              <a:t>Dylai’r adran yma:</a:t>
            </a:r>
          </a:p>
          <a:p>
            <a:pPr>
              <a:lnSpc>
                <a:spcPct val="90000"/>
              </a:lnSpc>
            </a:pPr>
            <a:r>
              <a:rPr lang="cy-GB" altLang="en-US" sz="2000" dirty="0"/>
              <a:t>Dystiolaethu profiad personol o’r heriau a wynebir yn y sector gofal mewn perthynas a’r iaith Gymraeg a diwylliant</a:t>
            </a:r>
          </a:p>
          <a:p>
            <a:pPr>
              <a:lnSpc>
                <a:spcPct val="90000"/>
              </a:lnSpc>
            </a:pPr>
            <a:r>
              <a:rPr lang="cy-GB" altLang="en-US" sz="2000" dirty="0"/>
              <a:t>Gan gynnwys y cyd-destun daearyddol, dealltwriaeth o ddiwylliant, sefydliadau a’r ieithoedd a siaredir </a:t>
            </a:r>
            <a:r>
              <a:rPr lang="en-GB" altLang="en-US" sz="2000" dirty="0"/>
              <a:t>Legislation, Safeguarding boards and Welsh Standards.</a:t>
            </a:r>
          </a:p>
          <a:p>
            <a:pPr>
              <a:lnSpc>
                <a:spcPct val="90000"/>
              </a:lnSpc>
            </a:pPr>
            <a:endParaRPr lang="en-GB" altLang="en-US" sz="2000" dirty="0">
              <a:highlight>
                <a:srgbClr val="00FF00"/>
              </a:highlight>
            </a:endParaRPr>
          </a:p>
          <a:p>
            <a:pPr>
              <a:lnSpc>
                <a:spcPct val="90000"/>
              </a:lnSpc>
            </a:pPr>
            <a:r>
              <a:rPr lang="en-GB" altLang="en-US" sz="2000" dirty="0">
                <a:highlight>
                  <a:srgbClr val="00FF00"/>
                </a:highlight>
              </a:rPr>
              <a:t> </a:t>
            </a:r>
          </a:p>
          <a:p>
            <a:pPr>
              <a:lnSpc>
                <a:spcPct val="90000"/>
              </a:lnSpc>
            </a:pPr>
            <a:endParaRPr lang="cy-GB" altLang="en-US" sz="2000" dirty="0">
              <a:highlight>
                <a:srgbClr val="00FF00"/>
              </a:highlight>
            </a:endParaRPr>
          </a:p>
        </p:txBody>
      </p:sp>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a:xfrm>
            <a:off x="457200" y="274638"/>
            <a:ext cx="8229600" cy="1143000"/>
          </a:xfrm>
        </p:spPr>
        <p:txBody>
          <a:bodyPr anchor="ctr">
            <a:normAutofit/>
          </a:bodyPr>
          <a:lstStyle/>
          <a:p>
            <a:pPr>
              <a:defRPr/>
            </a:pPr>
            <a:r>
              <a:rPr lang="cy-GB" dirty="0"/>
              <a:t>Y Cyd-destun Cymreig</a:t>
            </a:r>
            <a:endParaRPr lang="cy-GB"/>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34</a:t>
            </a:fld>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GB" sz="2000" dirty="0"/>
              <a:t>Chwilfrydedd proffesiynol yw’r gallu a’r sgil cyfathrebu i archwilio ac i ddeall beth sydd yn digwydd o fewn teuluoedd yn hytrach na gwneud rhagdybiaethau na derbyn pethau ar yr olwg gyntaf.</a:t>
            </a:r>
          </a:p>
          <a:p>
            <a:r>
              <a:rPr lang="cy-GB" sz="2000" dirty="0"/>
              <a:t>Mae’n anodd iawn mewn gwirionedd i ganfod barn a theimladau plant/ oedolion. </a:t>
            </a:r>
          </a:p>
          <a:p>
            <a:r>
              <a:rPr lang="cy-GB" sz="2000" dirty="0"/>
              <a:t>Nid yw bobl proffesiynol yn gwrando pob amser ar oedolyn sydd yn ceisio siarad dros blentyn/ unigolyn. </a:t>
            </a:r>
          </a:p>
          <a:p>
            <a:r>
              <a:rPr lang="cy-GB" sz="2000" dirty="0"/>
              <a:t>Gall bobl proffesiynol gael eu twyllo gyda straeon rydym am gredu sydd yn wir </a:t>
            </a:r>
          </a:p>
          <a:p>
            <a:r>
              <a:rPr lang="cy-GB" sz="2000" dirty="0"/>
              <a:t>Mae angen i waith </a:t>
            </a:r>
            <a:r>
              <a:rPr lang="cy-GB" sz="2000" dirty="0" err="1"/>
              <a:t>amlasiantaethol</a:t>
            </a:r>
            <a:r>
              <a:rPr lang="cy-GB" sz="2000" dirty="0"/>
              <a:t> effeithiol gael ei gydlynu.</a:t>
            </a:r>
          </a:p>
          <a:p>
            <a:r>
              <a:rPr lang="cy-GB" sz="2000" dirty="0"/>
              <a:t>Mae herio rhieni (a chydweithwyr) yn gofyn am arbenigedd, hyder, amser a llawer o egni emosiynol. </a:t>
            </a:r>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err="1"/>
              <a:t>Chwilfrydedd</a:t>
            </a:r>
            <a:r>
              <a:rPr lang="en-GB" dirty="0"/>
              <a:t> </a:t>
            </a:r>
            <a:r>
              <a:rPr lang="en-GB" dirty="0" err="1"/>
              <a:t>Proffesiynol</a:t>
            </a:r>
            <a:r>
              <a:rPr lang="en-GB" dirty="0"/>
              <a:t>- </a:t>
            </a:r>
            <a:r>
              <a:rPr lang="en-GB" dirty="0" err="1"/>
              <a:t>Cydweithio</a:t>
            </a:r>
            <a:r>
              <a:rPr lang="en-GB" dirty="0"/>
              <a:t>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err="1"/>
              <a:t>Eirioli</a:t>
            </a:r>
            <a:endParaRPr lang="en-GB" dirty="0"/>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fontScale="92500" lnSpcReduction="10000"/>
          </a:bodyPr>
          <a:lstStyle/>
          <a:p>
            <a:pPr>
              <a:lnSpc>
                <a:spcPct val="90000"/>
              </a:lnSpc>
            </a:pPr>
            <a:r>
              <a:rPr lang="cy-GB" sz="2200" dirty="0"/>
              <a:t>Perthynas sydd wedi ei seilio ar ymddiriedaeth a grymuso (</a:t>
            </a:r>
            <a:r>
              <a:rPr lang="cy-GB" sz="2200" dirty="0" err="1"/>
              <a:t>empowerment</a:t>
            </a:r>
            <a:r>
              <a:rPr lang="cy-GB" sz="2200" dirty="0"/>
              <a:t>)</a:t>
            </a:r>
          </a:p>
          <a:p>
            <a:pPr>
              <a:lnSpc>
                <a:spcPct val="90000"/>
              </a:lnSpc>
            </a:pPr>
            <a:r>
              <a:rPr lang="cy-GB" sz="2200" dirty="0"/>
              <a:t>Sydd dim wedi ei seilio ar fuddiannau gorau ond ar yr hyn mae’r unigolyn yn ei ddymuno</a:t>
            </a:r>
          </a:p>
          <a:p>
            <a:pPr>
              <a:lnSpc>
                <a:spcPct val="90000"/>
              </a:lnSpc>
            </a:pPr>
            <a:r>
              <a:rPr lang="cy-GB" sz="2200" dirty="0"/>
              <a:t>Gallu i adnabod camdriniaeth</a:t>
            </a:r>
          </a:p>
          <a:p>
            <a:pPr>
              <a:lnSpc>
                <a:spcPct val="90000"/>
              </a:lnSpc>
            </a:pPr>
            <a:r>
              <a:rPr lang="cy-GB" sz="2200" dirty="0"/>
              <a:t>Dim gwrthdaro mewn buddiannau</a:t>
            </a:r>
          </a:p>
          <a:p>
            <a:pPr>
              <a:lnSpc>
                <a:spcPct val="90000"/>
              </a:lnSpc>
            </a:pPr>
            <a:r>
              <a:rPr lang="cy-GB" sz="2200" dirty="0"/>
              <a:t>Unigolyn yn ganolog wrth wneud ei benderfyniadau a ddewisiadau eu hunain</a:t>
            </a: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36</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extLst>
              <p:ext uri="{D42A27DB-BD31-4B8C-83A1-F6EECF244321}">
                <p14:modId xmlns:p14="http://schemas.microsoft.com/office/powerpoint/2010/main" val="4285014706"/>
              </p:ext>
            </p:extLst>
          </p:nvPr>
        </p:nvGraphicFramePr>
        <p:xfrm>
          <a:off x="457200" y="1417638"/>
          <a:ext cx="4038600" cy="5440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extLst>
              <p:ext uri="{D42A27DB-BD31-4B8C-83A1-F6EECF244321}">
                <p14:modId xmlns:p14="http://schemas.microsoft.com/office/powerpoint/2010/main" val="2888522625"/>
              </p:ext>
            </p:extLst>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err="1"/>
              <a:t>Egwyddorion</a:t>
            </a:r>
            <a:r>
              <a:rPr lang="en-GB" dirty="0"/>
              <a:t> </a:t>
            </a:r>
            <a:r>
              <a:rPr lang="en-GB" dirty="0" err="1"/>
              <a:t>Eiriolaeth</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37</a:t>
            </a:fld>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9A470318-29BC-4D1B-A12F-7430840EB6F9}"/>
              </a:ext>
            </a:extLst>
          </p:cNvPr>
          <p:cNvSpPr>
            <a:spLocks noGrp="1"/>
          </p:cNvSpPr>
          <p:nvPr>
            <p:ph idx="1"/>
          </p:nvPr>
        </p:nvSpPr>
        <p:spPr>
          <a:xfrm>
            <a:off x="395288" y="1484313"/>
            <a:ext cx="8229600" cy="4525962"/>
          </a:xfrm>
        </p:spPr>
        <p:txBody>
          <a:bodyPr/>
          <a:lstStyle/>
          <a:p>
            <a:r>
              <a:rPr lang="cy-GB" altLang="en-US" sz="2000" dirty="0"/>
              <a:t>Sicrhewch eich bod yn ymdrin â’r prif ddeilliannau dysgu;</a:t>
            </a:r>
          </a:p>
          <a:p>
            <a:pPr marL="971550" lvl="1" indent="-514350">
              <a:spcBef>
                <a:spcPts val="400"/>
              </a:spcBef>
              <a:buSzPct val="68000"/>
              <a:buFont typeface="Wingdings" panose="05000000000000000000" pitchFamily="2" charset="2"/>
              <a:buChar char="Ø"/>
            </a:pPr>
            <a:r>
              <a:rPr lang="cy-GB" altLang="en-US" sz="2000" dirty="0"/>
              <a:t>Dadansoddi wrth asesu</a:t>
            </a:r>
          </a:p>
          <a:p>
            <a:pPr marL="971550" lvl="1" indent="-514350">
              <a:spcBef>
                <a:spcPts val="400"/>
              </a:spcBef>
              <a:buSzPct val="68000"/>
              <a:buFont typeface="Wingdings" panose="05000000000000000000" pitchFamily="2" charset="2"/>
              <a:buChar char="Ø"/>
            </a:pPr>
            <a:r>
              <a:rPr lang="cy-GB" altLang="en-US" sz="2000" dirty="0"/>
              <a:t>Gweithio ar y cyd</a:t>
            </a:r>
          </a:p>
          <a:p>
            <a:pPr marL="971550" lvl="1" indent="-514350">
              <a:spcBef>
                <a:spcPts val="400"/>
              </a:spcBef>
              <a:buSzPct val="68000"/>
              <a:buFont typeface="Wingdings" panose="05000000000000000000" pitchFamily="2" charset="2"/>
              <a:buChar char="Ø"/>
            </a:pPr>
            <a:r>
              <a:rPr lang="cy-GB" altLang="en-US" sz="2000" dirty="0"/>
              <a:t>Barn broffesiynol mewn sefyllfaoedd cymhleth </a:t>
            </a:r>
          </a:p>
          <a:p>
            <a:r>
              <a:rPr lang="cy-GB" altLang="en-US" sz="2000" dirty="0"/>
              <a:t>Gosod y cefndir – Adnabod cyd-destun daearyddol yr achos, e.e. oedran, ethnigrwydd, angen ieithyddol ac ati</a:t>
            </a:r>
          </a:p>
          <a:p>
            <a:r>
              <a:rPr lang="cy-GB" altLang="en-US" sz="2000" dirty="0"/>
              <a:t>Cynnwys cyfeiriadau at theorïau ac ymchwil diweddar </a:t>
            </a:r>
          </a:p>
          <a:p>
            <a:r>
              <a:rPr lang="cy-GB" altLang="en-US" sz="2000" dirty="0"/>
              <a:t>Adlewyrchu’n Feirniadol – Cynnwys ac integreiddio model adlewyrchu</a:t>
            </a:r>
          </a:p>
          <a:p>
            <a:r>
              <a:rPr lang="cy-GB" altLang="en-US" sz="2000" dirty="0"/>
              <a:t>Cymryd gofal i beidio â bod yn rhy fanwl. </a:t>
            </a:r>
          </a:p>
          <a:p>
            <a:r>
              <a:rPr lang="cy-GB" altLang="en-US" sz="2000" dirty="0"/>
              <a:t>Yr hyn sydd ei angen yw adlewyrchiad beirniadol ynghyd â dadansoddiad o’r ymyrraeth </a:t>
            </a:r>
            <a:r>
              <a:rPr lang="cy-GB" altLang="en-US" sz="2000" b="1" dirty="0"/>
              <a:t>ac nid holl </a:t>
            </a:r>
            <a:r>
              <a:rPr lang="cy-GB" altLang="en-US" sz="2000" dirty="0"/>
              <a:t>fanylion yr ymyrraeth, dim ond digon i’w wneud yn ddealladwy a rhoi cyd-destun iddo.  </a:t>
            </a:r>
          </a:p>
          <a:p>
            <a:endParaRPr lang="cy-GB" altLang="en-US" dirty="0"/>
          </a:p>
        </p:txBody>
      </p:sp>
      <p:sp>
        <p:nvSpPr>
          <p:cNvPr id="3" name="Title 2">
            <a:extLst>
              <a:ext uri="{FF2B5EF4-FFF2-40B4-BE49-F238E27FC236}">
                <a16:creationId xmlns:a16="http://schemas.microsoft.com/office/drawing/2014/main" id="{E5F23883-CFAF-4812-A192-23F3674B3509}"/>
              </a:ext>
            </a:extLst>
          </p:cNvPr>
          <p:cNvSpPr>
            <a:spLocks noGrp="1"/>
          </p:cNvSpPr>
          <p:nvPr>
            <p:ph type="title"/>
          </p:nvPr>
        </p:nvSpPr>
        <p:spPr/>
        <p:txBody>
          <a:bodyPr>
            <a:normAutofit fontScale="90000"/>
          </a:bodyPr>
          <a:lstStyle/>
          <a:p>
            <a:pPr algn="ctr">
              <a:defRPr/>
            </a:pPr>
            <a:br>
              <a:rPr lang="en-GB" sz="4400" dirty="0"/>
            </a:br>
            <a:r>
              <a:rPr lang="cy-GB" sz="4400" dirty="0"/>
              <a:t>Diogelu Tasg 3</a:t>
            </a:r>
            <a:br>
              <a:rPr lang="cy-GB" sz="4400" dirty="0"/>
            </a:br>
            <a:r>
              <a:rPr lang="cy-GB" sz="4400" dirty="0"/>
              <a:t>Awgrymiadau</a:t>
            </a:r>
            <a:br>
              <a:rPr lang="cy-GB" sz="4400" dirty="0"/>
            </a:br>
            <a:endParaRPr lang="cy-GB" dirty="0"/>
          </a:p>
        </p:txBody>
      </p:sp>
      <p:sp>
        <p:nvSpPr>
          <p:cNvPr id="2" name="Slide Number Placeholder 1">
            <a:extLst>
              <a:ext uri="{FF2B5EF4-FFF2-40B4-BE49-F238E27FC236}">
                <a16:creationId xmlns:a16="http://schemas.microsoft.com/office/drawing/2014/main" id="{8E28C8D2-12F4-4F52-A03A-1B67708400A7}"/>
              </a:ext>
            </a:extLst>
          </p:cNvPr>
          <p:cNvSpPr>
            <a:spLocks noGrp="1"/>
          </p:cNvSpPr>
          <p:nvPr>
            <p:ph type="sldNum" sz="quarter" idx="12"/>
          </p:nvPr>
        </p:nvSpPr>
        <p:spPr/>
        <p:txBody>
          <a:bodyPr/>
          <a:lstStyle/>
          <a:p>
            <a:pPr>
              <a:defRPr/>
            </a:pPr>
            <a:fld id="{EC75C4D8-5E1B-4BCC-B7D7-71E1D1D7A2FD}"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2132856"/>
            <a:ext cx="8229600" cy="3874245"/>
          </a:xfrm>
        </p:spPr>
        <p:txBody>
          <a:bodyPr/>
          <a:lstStyle/>
          <a:p>
            <a:pPr marL="109537" indent="0">
              <a:buNone/>
            </a:pPr>
            <a:r>
              <a:rPr lang="cy-GB" altLang="en-US" sz="2800" b="1" dirty="0"/>
              <a:t>Ymarferiad 5 rhan a)</a:t>
            </a:r>
          </a:p>
          <a:p>
            <a:pPr marL="109537" indent="0">
              <a:buNone/>
            </a:pPr>
            <a:endParaRPr lang="cy-GB" dirty="0"/>
          </a:p>
          <a:p>
            <a:pPr hangingPunct="0"/>
            <a:r>
              <a:rPr lang="cy-GB" dirty="0"/>
              <a:t>Mewn grwpiau trafod, adnabyddwch ac eglurwch y ddeddfwriaeth berthnasol, a’r </a:t>
            </a:r>
            <a:r>
              <a:rPr lang="cy-GB" dirty="0" err="1"/>
              <a:t>polisiau</a:t>
            </a:r>
            <a:r>
              <a:rPr lang="cy-GB" dirty="0"/>
              <a:t> a’r gweithdrefnau cenedlaethol, lleol a </a:t>
            </a:r>
            <a:r>
              <a:rPr lang="cy-GB" dirty="0" err="1"/>
              <a:t>sefydladol</a:t>
            </a:r>
            <a:r>
              <a:rPr lang="cy-GB" dirty="0"/>
              <a:t> ar gyfer diogelu, mewn maes nad yw’n brif ffocws i’ch gwaith.</a:t>
            </a:r>
          </a:p>
          <a:p>
            <a:pPr marL="109537" indent="0">
              <a:buNone/>
            </a:pPr>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107282"/>
          </a:xfrm>
        </p:spPr>
        <p:txBody>
          <a:bodyPr>
            <a:normAutofit fontScale="90000"/>
          </a:bodyPr>
          <a:lstStyle/>
          <a:p>
            <a:pPr algn="ctr">
              <a:defRPr/>
            </a:pPr>
            <a:br>
              <a:rPr lang="en-GB" dirty="0"/>
            </a:br>
            <a:r>
              <a:rPr lang="en-GB" dirty="0" err="1"/>
              <a:t>Diogelu</a:t>
            </a:r>
            <a:r>
              <a:rPr lang="en-GB" dirty="0"/>
              <a:t> </a:t>
            </a:r>
            <a:r>
              <a:rPr lang="en-GB" dirty="0" err="1"/>
              <a:t>Tasg</a:t>
            </a:r>
            <a:r>
              <a:rPr lang="en-GB" dirty="0"/>
              <a:t> 4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1">
            <a:extLst>
              <a:ext uri="{FF2B5EF4-FFF2-40B4-BE49-F238E27FC236}">
                <a16:creationId xmlns:a16="http://schemas.microsoft.com/office/drawing/2014/main" id="{F77FF517-EFD4-4D3F-B43B-4ED6F266F3DB}"/>
              </a:ext>
            </a:extLst>
          </p:cNvPr>
          <p:cNvSpPr>
            <a:spLocks noGrp="1"/>
          </p:cNvSpPr>
          <p:nvPr>
            <p:ph idx="1"/>
          </p:nvPr>
        </p:nvSpPr>
        <p:spPr>
          <a:xfrm>
            <a:off x="457200" y="1916113"/>
            <a:ext cx="8229600" cy="4090987"/>
          </a:xfrm>
        </p:spPr>
        <p:txBody>
          <a:bodyPr/>
          <a:lstStyle/>
          <a:p>
            <a:endParaRPr lang="cy-GB" altLang="en-US" sz="2800" dirty="0"/>
          </a:p>
          <a:p>
            <a:pPr marL="109537" indent="0">
              <a:buNone/>
            </a:pPr>
            <a:r>
              <a:rPr lang="cy-GB" altLang="en-US" sz="2800" b="1" dirty="0"/>
              <a:t>Tasg 4- rhan b)</a:t>
            </a:r>
          </a:p>
          <a:p>
            <a:pPr marL="109537" indent="0">
              <a:buNone/>
            </a:pPr>
            <a:r>
              <a:rPr lang="cy-GB" altLang="en-US" sz="2800" b="1" dirty="0"/>
              <a:t>Ymarferiad 6 </a:t>
            </a:r>
          </a:p>
          <a:p>
            <a:pPr marL="109537" indent="0">
              <a:buNone/>
            </a:pPr>
            <a:endParaRPr lang="cy-GB" altLang="en-US" sz="2800" dirty="0"/>
          </a:p>
          <a:p>
            <a:pPr marL="109537" indent="0">
              <a:buNone/>
            </a:pPr>
            <a:r>
              <a:rPr lang="cy-GB" altLang="en-US" sz="2800" dirty="0" err="1"/>
              <a:t>Myfyrwich</a:t>
            </a:r>
            <a:r>
              <a:rPr lang="cy-GB" altLang="en-US" sz="2800" dirty="0"/>
              <a:t> ar y gwahaniaethau rhwng diogelu ym maes gwaith oedolion a gwaith plant.</a:t>
            </a:r>
          </a:p>
          <a:p>
            <a:endParaRPr lang="en-GB" altLang="en-US" dirty="0"/>
          </a:p>
        </p:txBody>
      </p:sp>
      <p:sp>
        <p:nvSpPr>
          <p:cNvPr id="3" name="Title 2">
            <a:extLst>
              <a:ext uri="{FF2B5EF4-FFF2-40B4-BE49-F238E27FC236}">
                <a16:creationId xmlns:a16="http://schemas.microsoft.com/office/drawing/2014/main" id="{73F1963C-39A3-490C-BB3B-C60FE2034220}"/>
              </a:ext>
            </a:extLst>
          </p:cNvPr>
          <p:cNvSpPr>
            <a:spLocks noGrp="1"/>
          </p:cNvSpPr>
          <p:nvPr>
            <p:ph type="title"/>
          </p:nvPr>
        </p:nvSpPr>
        <p:spPr/>
        <p:txBody>
          <a:bodyPr>
            <a:normAutofit fontScale="90000"/>
          </a:bodyPr>
          <a:lstStyle/>
          <a:p>
            <a:pPr algn="ctr">
              <a:defRPr/>
            </a:pPr>
            <a:br>
              <a:rPr lang="en-GB" dirty="0"/>
            </a:br>
            <a:r>
              <a:rPr lang="cy-GB" dirty="0"/>
              <a:t>Diogelu Tasg 4</a:t>
            </a:r>
          </a:p>
        </p:txBody>
      </p:sp>
      <p:sp>
        <p:nvSpPr>
          <p:cNvPr id="2" name="Slide Number Placeholder 1">
            <a:extLst>
              <a:ext uri="{FF2B5EF4-FFF2-40B4-BE49-F238E27FC236}">
                <a16:creationId xmlns:a16="http://schemas.microsoft.com/office/drawing/2014/main" id="{60E5A6A6-A04B-498E-9698-D9DBFA681DFC}"/>
              </a:ext>
            </a:extLst>
          </p:cNvPr>
          <p:cNvSpPr>
            <a:spLocks noGrp="1"/>
          </p:cNvSpPr>
          <p:nvPr>
            <p:ph type="sldNum" sz="quarter" idx="12"/>
          </p:nvPr>
        </p:nvSpPr>
        <p:spPr/>
        <p:txBody>
          <a:bodyPr/>
          <a:lstStyle/>
          <a:p>
            <a:pPr>
              <a:defRPr/>
            </a:pPr>
            <a:fld id="{EC75C4D8-5E1B-4BCC-B7D7-71E1D1D7A2FD}" type="slidenum">
              <a:rPr lang="en-GB" altLang="en-US" smtClean="0"/>
              <a:pPr>
                <a:defRPr/>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7783EF-4706-476F-A3AF-E03D3A21F2E7}"/>
              </a:ext>
            </a:extLst>
          </p:cNvPr>
          <p:cNvSpPr>
            <a:spLocks noGrp="1"/>
          </p:cNvSpPr>
          <p:nvPr>
            <p:ph type="body" idx="1"/>
          </p:nvPr>
        </p:nvSpPr>
        <p:spPr>
          <a:xfrm flipH="1">
            <a:off x="-396552" y="5975570"/>
            <a:ext cx="396552" cy="45719"/>
          </a:xfrm>
        </p:spPr>
        <p:txBody>
          <a:bodyPr/>
          <a:lstStyle/>
          <a:p>
            <a:endParaRPr lang="en-GB" dirty="0"/>
          </a:p>
        </p:txBody>
      </p:sp>
      <p:sp>
        <p:nvSpPr>
          <p:cNvPr id="76802" name="Content Placeholder 1">
            <a:extLst>
              <a:ext uri="{FF2B5EF4-FFF2-40B4-BE49-F238E27FC236}">
                <a16:creationId xmlns:a16="http://schemas.microsoft.com/office/drawing/2014/main" id="{99A7C969-D855-4028-AE0C-EA8FB5066CAA}"/>
              </a:ext>
            </a:extLst>
          </p:cNvPr>
          <p:cNvSpPr>
            <a:spLocks noGrp="1"/>
          </p:cNvSpPr>
          <p:nvPr>
            <p:ph sz="quarter" idx="2"/>
          </p:nvPr>
        </p:nvSpPr>
        <p:spPr>
          <a:xfrm>
            <a:off x="457200" y="404664"/>
            <a:ext cx="4040188" cy="5184576"/>
          </a:xfrm>
        </p:spPr>
        <p:txBody>
          <a:bodyPr/>
          <a:lstStyle/>
          <a:p>
            <a:pPr marL="109537" indent="0">
              <a:buNone/>
            </a:pPr>
            <a:r>
              <a:rPr lang="cy-GB" altLang="en-US" sz="2000" b="1" dirty="0"/>
              <a:t>Diogelu Oedolion dan y Ddeddf (DGCALL)</a:t>
            </a:r>
          </a:p>
          <a:p>
            <a:pPr>
              <a:buFont typeface="Wingdings" panose="05000000000000000000" pitchFamily="2" charset="2"/>
              <a:buChar char="Ø"/>
            </a:pPr>
            <a:r>
              <a:rPr lang="cy-GB" altLang="en-US" sz="1800" dirty="0"/>
              <a:t>Diffiniad o oedolyn mewn perygl </a:t>
            </a:r>
          </a:p>
          <a:p>
            <a:r>
              <a:rPr lang="cy-GB" altLang="en-US" sz="1800" dirty="0"/>
              <a:t>Dyletswydd ar bartneriaid perthnasol i adrodd ar oedolion mewn perygl</a:t>
            </a:r>
          </a:p>
          <a:p>
            <a:r>
              <a:rPr lang="cy-GB" altLang="en-US" sz="1800" dirty="0"/>
              <a:t>Dyletswydd awdurdodau i wneud ymholiadau</a:t>
            </a:r>
          </a:p>
          <a:p>
            <a:r>
              <a:rPr lang="cy-GB" altLang="en-US" sz="1800" dirty="0"/>
              <a:t>Mae gan oedolyn mewn perygl o gamdriniaeth neu esgeulustod angen am ofal a chefnogaeth (dod yn gymwys)</a:t>
            </a:r>
          </a:p>
          <a:p>
            <a:r>
              <a:rPr lang="cy-GB" altLang="en-US" sz="1800" dirty="0"/>
              <a:t>Mae camdriniaeth yn eang – rydych angen tystiolaeth y gallwch adnabod hyn mewn unrhyw leoliad </a:t>
            </a:r>
          </a:p>
        </p:txBody>
      </p:sp>
      <p:sp>
        <p:nvSpPr>
          <p:cNvPr id="6" name="Content Placeholder 5">
            <a:extLst>
              <a:ext uri="{FF2B5EF4-FFF2-40B4-BE49-F238E27FC236}">
                <a16:creationId xmlns:a16="http://schemas.microsoft.com/office/drawing/2014/main" id="{58704732-2426-410B-8DA2-E71259DC51C1}"/>
              </a:ext>
            </a:extLst>
          </p:cNvPr>
          <p:cNvSpPr>
            <a:spLocks noGrp="1"/>
          </p:cNvSpPr>
          <p:nvPr>
            <p:ph sz="quarter" idx="4"/>
          </p:nvPr>
        </p:nvSpPr>
        <p:spPr>
          <a:xfrm>
            <a:off x="4645025" y="273050"/>
            <a:ext cx="4041775" cy="5113007"/>
          </a:xfrm>
        </p:spPr>
        <p:txBody>
          <a:bodyPr/>
          <a:lstStyle/>
          <a:p>
            <a:pPr marL="109537" indent="0">
              <a:buNone/>
            </a:pPr>
            <a:r>
              <a:rPr lang="cy-GB" altLang="en-US" sz="2000" b="1" dirty="0"/>
              <a:t>Diogelu Plant dan y Ddeddf (DGCALL)</a:t>
            </a:r>
            <a:endParaRPr lang="cy-GB" altLang="en-US" sz="2000" dirty="0"/>
          </a:p>
          <a:p>
            <a:pPr>
              <a:buFont typeface="Wingdings" panose="05000000000000000000" pitchFamily="2" charset="2"/>
              <a:buChar char="Ø"/>
            </a:pPr>
            <a:r>
              <a:rPr lang="cy-GB" altLang="en-US" sz="1800" dirty="0"/>
              <a:t>Diffiniad o blentyn mewn perygl </a:t>
            </a:r>
          </a:p>
          <a:p>
            <a:r>
              <a:rPr lang="cy-GB" altLang="en-US" sz="1800" dirty="0"/>
              <a:t>Dyletswydd ar bartneriaid perthnasol i adrodd ar blant mewn perygl</a:t>
            </a:r>
          </a:p>
          <a:p>
            <a:r>
              <a:rPr lang="cy-GB" altLang="en-US" sz="1800" dirty="0"/>
              <a:t>Awdurdod Lleol i wneud ymholiadau – cysylltu i Ddeddf Plant 1989, A47 </a:t>
            </a:r>
          </a:p>
          <a:p>
            <a:r>
              <a:rPr lang="cy-GB" altLang="en-US" sz="1800" dirty="0"/>
              <a:t>Os yw plentyn yn profi neu mewn perygl o gamdriniaeth, esgeulustod neu fathau eraill o gamdriniaeth, mae arnynt angen gofal a chefnogaeth (p’un ai yw’r anghenion hynny’n cael eu bodloni neu beidio).</a:t>
            </a:r>
          </a:p>
        </p:txBody>
      </p:sp>
      <p:sp>
        <p:nvSpPr>
          <p:cNvPr id="2" name="Slide Number Placeholder 1">
            <a:extLst>
              <a:ext uri="{FF2B5EF4-FFF2-40B4-BE49-F238E27FC236}">
                <a16:creationId xmlns:a16="http://schemas.microsoft.com/office/drawing/2014/main" id="{80B92E85-66EF-4544-934B-F36DAD06349B}"/>
              </a:ext>
            </a:extLst>
          </p:cNvPr>
          <p:cNvSpPr>
            <a:spLocks noGrp="1"/>
          </p:cNvSpPr>
          <p:nvPr>
            <p:ph type="sldNum" sz="quarter" idx="12"/>
          </p:nvPr>
        </p:nvSpPr>
        <p:spPr/>
        <p:txBody>
          <a:bodyPr/>
          <a:lstStyle/>
          <a:p>
            <a:pPr>
              <a:defRPr/>
            </a:pPr>
            <a:fld id="{EC75C4D8-5E1B-4BCC-B7D7-71E1D1D7A2FD}" type="slidenum">
              <a:rPr lang="en-GB" altLang="en-US" smtClean="0"/>
              <a:pPr>
                <a:defRPr/>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cy-GB" sz="2000" dirty="0">
                <a:latin typeface="Arial" panose="020B0604020202020204" pitchFamily="34" charset="0"/>
                <a:cs typeface="Arial" panose="020B0604020202020204" pitchFamily="34" charset="0"/>
              </a:rPr>
              <a:t>Barn, dymuniadau a theimladau’r unigolyn </a:t>
            </a:r>
          </a:p>
          <a:p>
            <a:pPr marL="358776" lvl="1" indent="-179388">
              <a:defRPr/>
            </a:pPr>
            <a:r>
              <a:rPr lang="cy-GB" sz="2000" dirty="0">
                <a:latin typeface="Arial" panose="020B0604020202020204" pitchFamily="34" charset="0"/>
                <a:cs typeface="Arial" panose="020B0604020202020204" pitchFamily="34" charset="0"/>
              </a:rPr>
              <a:t>Parchu urddas </a:t>
            </a:r>
          </a:p>
          <a:p>
            <a:pPr marL="358776" lvl="1" indent="-179388">
              <a:defRPr/>
            </a:pPr>
            <a:r>
              <a:rPr lang="cy-GB" sz="2000" dirty="0">
                <a:latin typeface="Arial" panose="020B0604020202020204" pitchFamily="34" charset="0"/>
                <a:cs typeface="Arial" panose="020B0604020202020204" pitchFamily="34" charset="0"/>
              </a:rPr>
              <a:t>Cyfranogiad </a:t>
            </a:r>
          </a:p>
          <a:p>
            <a:pPr marL="358776" lvl="1" indent="-179388">
              <a:defRPr/>
            </a:pPr>
            <a:r>
              <a:rPr lang="cy-GB" sz="2000" dirty="0">
                <a:latin typeface="Arial" panose="020B0604020202020204" pitchFamily="34" charset="0"/>
                <a:cs typeface="Arial" panose="020B0604020202020204" pitchFamily="34" charset="0"/>
              </a:rPr>
              <a:t>Nodweddion, diwylliant a chred </a:t>
            </a:r>
          </a:p>
          <a:p>
            <a:pPr>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Oedolion yw’r gorau am roi barn ynghylch eu </a:t>
            </a:r>
          </a:p>
          <a:p>
            <a:pPr marL="392113" lvl="1" indent="0">
              <a:buFont typeface="Verdana" panose="020B0604030504040204" pitchFamily="34" charset="0"/>
              <a:buNone/>
              <a:defRPr/>
            </a:pPr>
            <a:r>
              <a:rPr lang="cy-GB" sz="2000" dirty="0">
                <a:latin typeface="Arial" panose="020B0604020202020204" pitchFamily="34" charset="0"/>
                <a:cs typeface="Arial" panose="020B0604020202020204" pitchFamily="34" charset="0"/>
              </a:rPr>
              <a:t>   llesiant eu hunain </a:t>
            </a:r>
          </a:p>
          <a:p>
            <a:pPr lvl="1">
              <a:defRPr/>
            </a:pPr>
            <a:r>
              <a:rPr lang="cy-GB" sz="2000" dirty="0">
                <a:latin typeface="Arial" panose="020B0604020202020204" pitchFamily="34" charset="0"/>
                <a:cs typeface="Arial" panose="020B0604020202020204" pitchFamily="34" charset="0"/>
              </a:rPr>
              <a:t>Hyrwyddo annibyniaeth </a:t>
            </a:r>
          </a:p>
          <a:p>
            <a:pPr lvl="1">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Magwraeth y plentyn gan y teulu cyhyd ag y bo gwneud hynny’n gyson â llesiant y plentyn</a:t>
            </a:r>
          </a:p>
          <a:p>
            <a:pPr lvl="1">
              <a:defRPr/>
            </a:pPr>
            <a:r>
              <a:rPr lang="cy-GB" sz="2000" dirty="0">
                <a:latin typeface="Arial" panose="020B0604020202020204" pitchFamily="34" charset="0"/>
                <a:cs typeface="Arial" panose="020B0604020202020204" pitchFamily="34" charset="0"/>
              </a:rPr>
              <a:t>Barn, dymuniadau a theimladau’r rhai hynny sydd â chyfrifoldeb rhiant cyhyd ag y bo’n ymarferol ac yn gyson â llesiant y plentyn</a:t>
            </a:r>
          </a:p>
          <a:p>
            <a:pPr>
              <a:defRPr/>
            </a:pPr>
            <a:endParaRPr lang="cy-GB" dirty="0"/>
          </a:p>
        </p:txBody>
      </p:sp>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GB" sz="2800" dirty="0"/>
              <a:t>Dyletswyddau Trosfwaol dan</a:t>
            </a:r>
            <a:br>
              <a:rPr lang="cy-GB" sz="2800" dirty="0"/>
            </a:br>
            <a:r>
              <a:rPr lang="en-GB" sz="2800" dirty="0"/>
              <a:t>y </a:t>
            </a:r>
            <a:r>
              <a:rPr lang="en-GB" sz="2800" dirty="0" err="1"/>
              <a:t>Ddeddfa</a:t>
            </a:r>
            <a:r>
              <a:rPr lang="en-GB" sz="2800" dirty="0"/>
              <a:t> </a:t>
            </a:r>
            <a:r>
              <a:rPr lang="en-GB" sz="2800" dirty="0" err="1"/>
              <a:t>Gwasanaethau</a:t>
            </a:r>
            <a:r>
              <a:rPr lang="en-GB" sz="2800" dirty="0"/>
              <a:t> </a:t>
            </a:r>
            <a:r>
              <a:rPr lang="en-GB" sz="2800" dirty="0" err="1"/>
              <a:t>Cymdeithasol</a:t>
            </a:r>
            <a:r>
              <a:rPr lang="en-GB" sz="2800" dirty="0"/>
              <a:t> a </a:t>
            </a:r>
            <a:r>
              <a:rPr lang="en-GB" sz="2800" dirty="0" err="1"/>
              <a:t>Llesiant</a:t>
            </a:r>
            <a:r>
              <a:rPr lang="en-GB" sz="2800" dirty="0"/>
              <a:t> (</a:t>
            </a:r>
            <a:r>
              <a:rPr lang="en-GB" sz="2800" dirty="0" err="1"/>
              <a:t>Cymru</a:t>
            </a:r>
            <a:r>
              <a:rPr lang="en-GB" sz="2800" dirty="0"/>
              <a:t>) 2014</a:t>
            </a:r>
            <a:endParaRPr lang="cy-GB" sz="2800" dirty="0"/>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42</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C5DEAC4C-F5D2-42D6-B96A-9B08195F80E3}"/>
              </a:ext>
            </a:extLst>
          </p:cNvPr>
          <p:cNvSpPr/>
          <p:nvPr/>
        </p:nvSpPr>
        <p:spPr>
          <a:xfrm>
            <a:off x="6742113" y="3087688"/>
            <a:ext cx="1738312" cy="1166812"/>
          </a:xfrm>
          <a:prstGeom prst="roundRect">
            <a:avLst>
              <a:gd name="adj" fmla="val 10000"/>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a:extLst>
              <a:ext uri="{FF2B5EF4-FFF2-40B4-BE49-F238E27FC236}">
                <a16:creationId xmlns:a16="http://schemas.microsoft.com/office/drawing/2014/main" id="{44C64CA4-9CAA-4EB7-A07C-93836027A67C}"/>
              </a:ext>
            </a:extLst>
          </p:cNvPr>
          <p:cNvSpPr>
            <a:spLocks noGrp="1"/>
          </p:cNvSpPr>
          <p:nvPr>
            <p:ph idx="1"/>
          </p:nvPr>
        </p:nvSpPr>
        <p:spPr/>
        <p:txBody>
          <a:bodyPr/>
          <a:lstStyle/>
          <a:p>
            <a:r>
              <a:rPr lang="cy-GB" altLang="en-US"/>
              <a:t>Swyddogaeth </a:t>
            </a:r>
          </a:p>
          <a:p>
            <a:r>
              <a:rPr lang="cy-GB" altLang="en-US"/>
              <a:t>Amddiffyn ac Atal  </a:t>
            </a:r>
          </a:p>
          <a:p>
            <a:r>
              <a:rPr lang="cy-GB" altLang="en-US"/>
              <a:t>Cyfrannu at bolisi/gweithdrefnau cenedlaethol</a:t>
            </a:r>
          </a:p>
          <a:p>
            <a:r>
              <a:rPr lang="cy-GB" altLang="en-US"/>
              <a:t>Codi ymwybyddiaeth </a:t>
            </a:r>
          </a:p>
          <a:p>
            <a:r>
              <a:rPr lang="cy-GB" altLang="en-US"/>
              <a:t>Adolygu effeithiolrwydd </a:t>
            </a:r>
          </a:p>
          <a:p>
            <a:r>
              <a:rPr lang="cy-GB" altLang="en-US"/>
              <a:t>Adolygiadau ymarfer ac archwiliadau </a:t>
            </a:r>
          </a:p>
          <a:p>
            <a:r>
              <a:rPr lang="cy-GB" altLang="en-US"/>
              <a:t>Lledaenu gwybodaeth </a:t>
            </a:r>
          </a:p>
          <a:p>
            <a:r>
              <a:rPr lang="cy-GB" altLang="en-US"/>
              <a:t>Cydweithredu â byrddau eraill </a:t>
            </a:r>
          </a:p>
        </p:txBody>
      </p:sp>
      <p:sp>
        <p:nvSpPr>
          <p:cNvPr id="3" name="Title 2">
            <a:extLst>
              <a:ext uri="{FF2B5EF4-FFF2-40B4-BE49-F238E27FC236}">
                <a16:creationId xmlns:a16="http://schemas.microsoft.com/office/drawing/2014/main" id="{EBF4EA1C-B51F-4DD8-B3DD-734E19BA980B}"/>
              </a:ext>
            </a:extLst>
          </p:cNvPr>
          <p:cNvSpPr>
            <a:spLocks noGrp="1"/>
          </p:cNvSpPr>
          <p:nvPr>
            <p:ph type="title"/>
          </p:nvPr>
        </p:nvSpPr>
        <p:spPr/>
        <p:txBody>
          <a:bodyPr/>
          <a:lstStyle/>
          <a:p>
            <a:pPr algn="ctr">
              <a:defRPr/>
            </a:pPr>
            <a:r>
              <a:rPr lang="cy-GB" dirty="0"/>
              <a:t>Byrddau Diogelu</a:t>
            </a:r>
          </a:p>
        </p:txBody>
      </p:sp>
      <p:sp>
        <p:nvSpPr>
          <p:cNvPr id="2" name="Slide Number Placeholder 1">
            <a:extLst>
              <a:ext uri="{FF2B5EF4-FFF2-40B4-BE49-F238E27FC236}">
                <a16:creationId xmlns:a16="http://schemas.microsoft.com/office/drawing/2014/main" id="{32612210-B3DD-4BC7-94A3-C84D24ED5219}"/>
              </a:ext>
            </a:extLst>
          </p:cNvPr>
          <p:cNvSpPr>
            <a:spLocks noGrp="1"/>
          </p:cNvSpPr>
          <p:nvPr>
            <p:ph type="sldNum" sz="quarter" idx="12"/>
          </p:nvPr>
        </p:nvSpPr>
        <p:spPr/>
        <p:txBody>
          <a:bodyPr/>
          <a:lstStyle/>
          <a:p>
            <a:pPr>
              <a:defRPr/>
            </a:pPr>
            <a:fld id="{EC75C4D8-5E1B-4BCC-B7D7-71E1D1D7A2FD}" type="slidenum">
              <a:rPr lang="en-GB" altLang="en-US" smtClean="0"/>
              <a:pPr>
                <a:defRPr/>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FC78-C805-48D5-9F7A-5C24877CD1B2}"/>
              </a:ext>
            </a:extLst>
          </p:cNvPr>
          <p:cNvSpPr>
            <a:spLocks noGrp="1"/>
          </p:cNvSpPr>
          <p:nvPr>
            <p:ph type="title"/>
          </p:nvPr>
        </p:nvSpPr>
        <p:spPr/>
        <p:txBody>
          <a:bodyPr>
            <a:normAutofit fontScale="90000"/>
          </a:bodyPr>
          <a:lstStyle/>
          <a:p>
            <a:pPr algn="ctr">
              <a:defRPr/>
            </a:pPr>
            <a:br>
              <a:rPr lang="cy-GB" dirty="0">
                <a:highlight>
                  <a:srgbClr val="FFFF00"/>
                </a:highlight>
                <a:latin typeface="Arial" panose="020B0604020202020204" pitchFamily="34" charset="0"/>
                <a:cs typeface="Arial" panose="020B0604020202020204" pitchFamily="34" charset="0"/>
              </a:rPr>
            </a:br>
            <a:r>
              <a:rPr lang="cy-GB" dirty="0">
                <a:latin typeface="Arial" panose="020B0604020202020204" pitchFamily="34" charset="0"/>
                <a:cs typeface="Arial" panose="020B0604020202020204" pitchFamily="34" charset="0"/>
              </a:rPr>
              <a:t>Gweithdy 4 </a:t>
            </a:r>
            <a:br>
              <a:rPr lang="cy-GB" dirty="0">
                <a:highlight>
                  <a:srgbClr val="00FF00"/>
                </a:highlight>
                <a:latin typeface="Arial" panose="020B0604020202020204" pitchFamily="34" charset="0"/>
                <a:cs typeface="Arial" panose="020B0604020202020204" pitchFamily="34" charset="0"/>
              </a:rPr>
            </a:br>
            <a:endParaRPr lang="cy-GB" dirty="0">
              <a:latin typeface="Arial" panose="020B0604020202020204" pitchFamily="34" charset="0"/>
              <a:cs typeface="Arial" panose="020B0604020202020204" pitchFamily="34" charset="0"/>
            </a:endParaRPr>
          </a:p>
        </p:txBody>
      </p:sp>
      <p:sp>
        <p:nvSpPr>
          <p:cNvPr id="54275" name="Content Placeholder 2">
            <a:extLst>
              <a:ext uri="{FF2B5EF4-FFF2-40B4-BE49-F238E27FC236}">
                <a16:creationId xmlns:a16="http://schemas.microsoft.com/office/drawing/2014/main" id="{13EE1B8C-116D-4181-AB60-7E2D96D0A882}"/>
              </a:ext>
            </a:extLst>
          </p:cNvPr>
          <p:cNvSpPr>
            <a:spLocks noGrp="1"/>
          </p:cNvSpPr>
          <p:nvPr>
            <p:ph sz="quarter" idx="2"/>
          </p:nvPr>
        </p:nvSpPr>
        <p:spPr>
          <a:xfrm>
            <a:off x="755576" y="1416050"/>
            <a:ext cx="4040188" cy="4432978"/>
          </a:xfrm>
        </p:spPr>
        <p:txBody>
          <a:bodyPr/>
          <a:lstStyle/>
          <a:p>
            <a:pPr>
              <a:defRPr/>
            </a:pPr>
            <a:r>
              <a:rPr lang="cy-GB" altLang="en-US" sz="1800" dirty="0">
                <a:latin typeface="Arial" charset="0"/>
                <a:cs typeface="Arial" charset="0"/>
              </a:rPr>
              <a:t>Byddwch yn cael slot 1:1 (am 10 munud) yng ngweithdy 4 neu fe cynigir amser amgen i chi   </a:t>
            </a:r>
          </a:p>
          <a:p>
            <a:pPr>
              <a:defRPr/>
            </a:pPr>
            <a:r>
              <a:rPr lang="cy-GB" altLang="en-US" sz="1800" dirty="0">
                <a:latin typeface="Arial" charset="0"/>
                <a:cs typeface="Arial" charset="0"/>
              </a:rPr>
              <a:t>Dyma gyfle i egluro materion a thrafod eich gwaith. </a:t>
            </a:r>
          </a:p>
          <a:p>
            <a:pPr>
              <a:defRPr/>
            </a:pPr>
            <a:r>
              <a:rPr lang="cy-GB" altLang="en-US" sz="1800" dirty="0">
                <a:latin typeface="Arial" charset="0"/>
                <a:cs typeface="Arial" charset="0"/>
              </a:rPr>
              <a:t>Anfonwch y gwaith y byddech yn hoffi ei drafod i’r hyfforddwr o leiaf 5 diwrnod o flaen llaw ar e-bost fel eu bod wedi cael cyfle i edrych drwyddo cyn iddynt eich cyfarfod. </a:t>
            </a:r>
          </a:p>
          <a:p>
            <a:pPr>
              <a:defRPr/>
            </a:pPr>
            <a:r>
              <a:rPr lang="cy-GB" altLang="en-US" sz="1800" dirty="0">
                <a:latin typeface="Arial" charset="0"/>
                <a:cs typeface="Arial" charset="0"/>
              </a:rPr>
              <a:t>Cofiwch </a:t>
            </a:r>
            <a:r>
              <a:rPr lang="cy-GB" altLang="en-US" sz="1800" b="1" dirty="0">
                <a:latin typeface="Arial" charset="0"/>
                <a:cs typeface="Arial" charset="0"/>
              </a:rPr>
              <a:t>na fydd </a:t>
            </a:r>
            <a:r>
              <a:rPr lang="cy-GB" altLang="en-US" sz="1800" dirty="0">
                <a:latin typeface="Arial" charset="0"/>
                <a:cs typeface="Arial" charset="0"/>
              </a:rPr>
              <a:t>modd edrych dros eich portffolio cyfan, felly pigwch y tasgau yr ydych angen help/cyngor â nhw a gwnewch hyn yn glir yn yr e-bost. </a:t>
            </a:r>
          </a:p>
          <a:p>
            <a:pPr marL="82153" indent="0">
              <a:buNone/>
              <a:defRPr/>
            </a:pPr>
            <a:endParaRPr lang="cy-GB" altLang="en-US" sz="1800" dirty="0"/>
          </a:p>
          <a:p>
            <a:pPr>
              <a:defRPr/>
            </a:pPr>
            <a:endParaRPr lang="en-GB" altLang="en-US" dirty="0"/>
          </a:p>
        </p:txBody>
      </p:sp>
      <p:sp>
        <p:nvSpPr>
          <p:cNvPr id="5" name="Content Placeholder 4">
            <a:extLst>
              <a:ext uri="{FF2B5EF4-FFF2-40B4-BE49-F238E27FC236}">
                <a16:creationId xmlns:a16="http://schemas.microsoft.com/office/drawing/2014/main" id="{1497866B-BC90-4350-8E72-0B1BA32DF0DC}"/>
              </a:ext>
            </a:extLst>
          </p:cNvPr>
          <p:cNvSpPr>
            <a:spLocks noGrp="1"/>
          </p:cNvSpPr>
          <p:nvPr>
            <p:ph sz="quarter" idx="4"/>
          </p:nvPr>
        </p:nvSpPr>
        <p:spPr>
          <a:xfrm>
            <a:off x="4645025" y="1444294"/>
            <a:ext cx="4041775" cy="4964444"/>
          </a:xfrm>
        </p:spPr>
        <p:txBody>
          <a:bodyPr/>
          <a:lstStyle/>
          <a:p>
            <a:pPr marL="82153" indent="0">
              <a:buNone/>
              <a:defRPr/>
            </a:pPr>
            <a:r>
              <a:rPr lang="cy-GB" altLang="en-US" sz="1600" b="1" dirty="0">
                <a:latin typeface="Arial" panose="020B0604020202020204" pitchFamily="34" charset="0"/>
                <a:cs typeface="Arial" panose="020B0604020202020204" pitchFamily="34" charset="0"/>
              </a:rPr>
              <a:t>Erbyn Gweithdy 4: </a:t>
            </a:r>
          </a:p>
          <a:p>
            <a:pPr>
              <a:defRPr/>
            </a:pPr>
            <a:r>
              <a:rPr lang="cy-GB" altLang="en-US" sz="1600" b="1" dirty="0">
                <a:latin typeface="Arial" panose="020B0604020202020204" pitchFamily="34" charset="0"/>
                <a:cs typeface="Arial" panose="020B0604020202020204" pitchFamily="34" charset="0"/>
              </a:rPr>
              <a:t>Angen cwblhau tasg 1 rhan a- adolygiad Datblygiadol</a:t>
            </a:r>
          </a:p>
          <a:p>
            <a:pPr>
              <a:defRPr/>
            </a:pPr>
            <a:r>
              <a:rPr lang="cy-GB" altLang="en-US" sz="1600" b="1" dirty="0">
                <a:latin typeface="Arial" panose="020B0604020202020204" pitchFamily="34" charset="0"/>
                <a:cs typeface="Arial" panose="020B0604020202020204" pitchFamily="34" charset="0"/>
              </a:rPr>
              <a:t>Cynnal eich sesiwn arsylwi ac wedi ysgrifennu amdano- tasg 2</a:t>
            </a:r>
          </a:p>
          <a:p>
            <a:pPr>
              <a:defRPr/>
            </a:pPr>
            <a:r>
              <a:rPr lang="cy-GB" altLang="en-US" sz="1600" b="1" dirty="0">
                <a:latin typeface="Arial" panose="020B0604020202020204" pitchFamily="34" charset="0"/>
                <a:cs typeface="Arial" panose="020B0604020202020204" pitchFamily="34" charset="0"/>
              </a:rPr>
              <a:t>Gorffen drafft o’ch traethawd diogelu- tasg 3.</a:t>
            </a:r>
          </a:p>
          <a:p>
            <a:pPr>
              <a:defRPr/>
            </a:pPr>
            <a:r>
              <a:rPr lang="cy-GB" altLang="en-US" sz="1600" b="1" dirty="0">
                <a:latin typeface="Arial" panose="020B0604020202020204" pitchFamily="34" charset="0"/>
                <a:cs typeface="Arial" panose="020B0604020202020204" pitchFamily="34" charset="0"/>
              </a:rPr>
              <a:t>Bydd Gweithdy 4 yn cynnig cyfle i adolygu unrhyw adran yr hoffech eglurdeb / trafodaeth bellach amdani</a:t>
            </a:r>
          </a:p>
          <a:p>
            <a:pPr>
              <a:defRPr/>
            </a:pPr>
            <a:r>
              <a:rPr lang="cy-GB" altLang="en-US" sz="1600" b="1" dirty="0">
                <a:latin typeface="Arial" panose="020B0604020202020204" pitchFamily="34" charset="0"/>
                <a:cs typeface="Arial" panose="020B0604020202020204" pitchFamily="34" charset="0"/>
              </a:rPr>
              <a:t>Sicrhewch eich bod yn trefnu eich tridiau o absenoldeb astudio os nad ydych wedi gwneud hynny’n barod </a:t>
            </a:r>
          </a:p>
        </p:txBody>
      </p:sp>
      <p:sp>
        <p:nvSpPr>
          <p:cNvPr id="97284" name="Slide Number Placeholder 5">
            <a:extLst>
              <a:ext uri="{FF2B5EF4-FFF2-40B4-BE49-F238E27FC236}">
                <a16:creationId xmlns:a16="http://schemas.microsoft.com/office/drawing/2014/main" id="{B0A23480-24A9-49AC-B3E7-664D8832C8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171AAF-D294-4B2B-89A4-1451C7B71A58}" type="slidenum">
              <a:rPr lang="en-GB" altLang="en-US" smtClean="0"/>
              <a:pPr/>
              <a:t>44</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4.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2.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3.xml><?xml version="1.0" encoding="utf-8"?>
<ds:datastoreItem xmlns:ds="http://schemas.openxmlformats.org/officeDocument/2006/customXml" ds:itemID="{9312E128-EA12-40AB-B0FD-BAD4E4CE5E73}">
  <ds:schemaRefs>
    <ds:schemaRef ds:uri="http://purl.org/dc/terms/"/>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d91f2355-c79c-4942-b1d4-b53202503f7b"/>
    <ds:schemaRef ds:uri="http://purl.org/dc/elements/1.1/"/>
    <ds:schemaRef ds:uri="http://schemas.microsoft.com/office/2006/metadata/properties"/>
    <ds:schemaRef ds:uri="http://purl.org/dc/dcmitype/"/>
  </ds:schemaRefs>
</ds:datastoreItem>
</file>

<file path=customXml/itemProps4.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8202</TotalTime>
  <Words>5122</Words>
  <Application>Microsoft Office PowerPoint</Application>
  <PresentationFormat>Sioe Ar-sgrin (4:3)</PresentationFormat>
  <Paragraphs>461</Paragraphs>
  <Slides>44</Slides>
  <Notes>39</Notes>
  <HiddenSlides>0</HiddenSlides>
  <MMClips>0</MMClips>
  <ScaleCrop>false</ScaleCrop>
  <HeadingPairs>
    <vt:vector size="6" baseType="variant">
      <vt:variant>
        <vt:lpstr>Ffontiau a Ddefnyddiwyd</vt:lpstr>
      </vt:variant>
      <vt:variant>
        <vt:i4>8</vt:i4>
      </vt:variant>
      <vt:variant>
        <vt:lpstr>Thema</vt:lpstr>
      </vt:variant>
      <vt:variant>
        <vt:i4>1</vt:i4>
      </vt:variant>
      <vt:variant>
        <vt:lpstr>Teitlau Sleidiau</vt:lpstr>
      </vt:variant>
      <vt:variant>
        <vt:i4>44</vt:i4>
      </vt:variant>
    </vt:vector>
  </HeadingPairs>
  <TitlesOfParts>
    <vt:vector size="53" baseType="lpstr">
      <vt:lpstr>Arial</vt:lpstr>
      <vt:lpstr>Calibri</vt:lpstr>
      <vt:lpstr>Lucida Sans Unicode</vt:lpstr>
      <vt:lpstr>Times New Roman</vt:lpstr>
      <vt:lpstr>Verdana</vt:lpstr>
      <vt:lpstr>Wingdings</vt:lpstr>
      <vt:lpstr>Wingdings 2</vt:lpstr>
      <vt:lpstr>Wingdings 3</vt:lpstr>
      <vt:lpstr>Theme1</vt:lpstr>
      <vt:lpstr>           Tystysgrif i Raddedigion Porth Agored   Rhaglen Cadarnhau Gweithdy 3 </vt:lpstr>
      <vt:lpstr>  Disgwyliadau/ Rheolau ar gyfer gweithdai rhithiol</vt:lpstr>
      <vt:lpstr>Rhaglen y Dydd</vt:lpstr>
      <vt:lpstr> Amcanion </vt:lpstr>
      <vt:lpstr>Cyflwyniad PowerPoint</vt:lpstr>
      <vt:lpstr>Deddfwriaeth Trosfwaol</vt:lpstr>
      <vt:lpstr>Deddfwriaeth Diogelu Trosfwaol   </vt:lpstr>
      <vt:lpstr>Deddf Gwasanaethau Cymdeithasol a Llesiant (Cymru): Hawliau Dynol </vt:lpstr>
      <vt:lpstr>Tensiynau a Gwrthdaro Ymarferiad 2 </vt:lpstr>
      <vt:lpstr>Cyflwyniad PowerPoint</vt:lpstr>
      <vt:lpstr>Cyflwyniad PowerPoint</vt:lpstr>
      <vt:lpstr>Deddfwriaeth Diogelu, polisiau, strategaethau a chanllawiau </vt:lpstr>
      <vt:lpstr>Gweithdrefnau Diogelu Cymru</vt:lpstr>
      <vt:lpstr>Gweithdrefnau Diogelu Cymru – Oedolion – Egwyddorion am fod yn berthnasol i blant yn ogystal</vt:lpstr>
      <vt:lpstr>Gwneud penderfyniadau a chynllunio</vt:lpstr>
      <vt:lpstr>Cyflwyniad PowerPoint</vt:lpstr>
      <vt:lpstr>Plant a Phobl Ifanc sy’n wynebu risg</vt:lpstr>
      <vt:lpstr>DoLS &gt; LPS: Beth sydd yn newid?</vt:lpstr>
      <vt:lpstr>Diogeliadau Amddiffyn Rhyddid (LPS) </vt:lpstr>
      <vt:lpstr>Yn gyffredinol</vt:lpstr>
      <vt:lpstr>  Asesiad: Theori ac Ymarfer-Goroesi Diogelu </vt:lpstr>
      <vt:lpstr>Diogelu Tasg 3 y Cwestiwn</vt:lpstr>
      <vt:lpstr>Diogelu Tasg 3- y Cwestiwn</vt:lpstr>
      <vt:lpstr>Diogelu – Ymarferiad 3</vt:lpstr>
      <vt:lpstr>Ymyrryd a Defnyddio Barn Broffesiynol mewn Sefyllfaoedd Cynyddol Gymhleth</vt:lpstr>
      <vt:lpstr>Ystyried Cymhlethdodau</vt:lpstr>
      <vt:lpstr>Meddwl yn Gymhleth</vt:lpstr>
      <vt:lpstr>Barn Broffesiynol </vt:lpstr>
      <vt:lpstr>Moeseg ac Ymarfer yn Effeithiol</vt:lpstr>
      <vt:lpstr> Gwerthfawrogi Bias yn y Broses Asesu Risg </vt:lpstr>
      <vt:lpstr>Risg, Amddiffyn a Gwerthoedd </vt:lpstr>
      <vt:lpstr>Theori- yn sail i wneud penderfyniadau proffesiynol</vt:lpstr>
      <vt:lpstr>Theori</vt:lpstr>
      <vt:lpstr>Y Cyd-destun Cymreig</vt:lpstr>
      <vt:lpstr>Chwilfrydedd Proffesiynol- Cydweithio </vt:lpstr>
      <vt:lpstr>Eirioli</vt:lpstr>
      <vt:lpstr>Egwyddorion Eiriolaeth</vt:lpstr>
      <vt:lpstr> Diogelu Tasg 3 Awgrymiadau </vt:lpstr>
      <vt:lpstr> Diogelu Tasg 4 </vt:lpstr>
      <vt:lpstr> Diogelu Tasg 4</vt:lpstr>
      <vt:lpstr>Cyflwyniad PowerPoint</vt:lpstr>
      <vt:lpstr>Dyletswyddau Trosfwaol dan y Ddeddfa Gwasanaethau Cymdeithasol a Llesiant (Cymru) 2014</vt:lpstr>
      <vt:lpstr>Byrddau Diogelu</vt:lpstr>
      <vt:lpstr> Gweithdy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Awen Williams (OEDOLION)</cp:lastModifiedBy>
  <cp:revision>85</cp:revision>
  <dcterms:created xsi:type="dcterms:W3CDTF">2021-01-05T17:42:59Z</dcterms:created>
  <dcterms:modified xsi:type="dcterms:W3CDTF">2022-09-06T14:18:20Z</dcterms:modified>
</cp:coreProperties>
</file>