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83" r:id="rId2"/>
    <p:sldId id="275" r:id="rId3"/>
    <p:sldId id="285" r:id="rId4"/>
    <p:sldId id="284" r:id="rId5"/>
    <p:sldId id="257" r:id="rId6"/>
    <p:sldId id="286" r:id="rId7"/>
    <p:sldId id="282" r:id="rId8"/>
    <p:sldId id="259" r:id="rId9"/>
    <p:sldId id="260" r:id="rId10"/>
    <p:sldId id="261" r:id="rId11"/>
    <p:sldId id="262" r:id="rId12"/>
    <p:sldId id="263" r:id="rId13"/>
    <p:sldId id="264" r:id="rId14"/>
    <p:sldId id="266" r:id="rId15"/>
    <p:sldId id="268" r:id="rId16"/>
    <p:sldId id="269" r:id="rId17"/>
    <p:sldId id="270" r:id="rId18"/>
    <p:sldId id="271" r:id="rId19"/>
    <p:sldId id="272" r:id="rId20"/>
    <p:sldId id="273" r:id="rId21"/>
    <p:sldId id="274" r:id="rId22"/>
    <p:sldId id="267" r:id="rId23"/>
    <p:sldId id="276" r:id="rId24"/>
    <p:sldId id="277" r:id="rId25"/>
    <p:sldId id="278" r:id="rId26"/>
    <p:sldId id="279" r:id="rId27"/>
    <p:sldId id="265" r:id="rId28"/>
    <p:sldId id="280" r:id="rId29"/>
    <p:sldId id="287" r:id="rId30"/>
    <p:sldId id="28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860" autoAdjust="0"/>
  </p:normalViewPr>
  <p:slideViewPr>
    <p:cSldViewPr>
      <p:cViewPr varScale="1">
        <p:scale>
          <a:sx n="66" d="100"/>
          <a:sy n="66" d="100"/>
        </p:scale>
        <p:origin x="150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2D288-B24E-492B-AE19-DEB2E9085932}"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9D75E28C-B17D-46F3-9BEB-48D595F78957}">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Goal</a:t>
          </a:r>
        </a:p>
        <a:p>
          <a:endParaRPr lang="en-GB" sz="1000" baseline="0" dirty="0">
            <a:solidFill>
              <a:schemeClr val="tx1"/>
            </a:solidFill>
          </a:endParaRPr>
        </a:p>
        <a:p>
          <a:endParaRPr lang="en-GB" sz="1000" baseline="0" dirty="0">
            <a:solidFill>
              <a:schemeClr val="tx1"/>
            </a:solidFill>
          </a:endParaRPr>
        </a:p>
        <a:p>
          <a:endParaRPr lang="en-GB" sz="1000" baseline="0" dirty="0">
            <a:solidFill>
              <a:schemeClr val="tx1"/>
            </a:solidFill>
          </a:endParaRPr>
        </a:p>
        <a:p>
          <a:r>
            <a:rPr lang="en-GB" sz="1000" baseline="0" dirty="0">
              <a:solidFill>
                <a:schemeClr val="tx1"/>
              </a:solidFill>
            </a:rPr>
            <a:t>Objectives</a:t>
          </a:r>
        </a:p>
        <a:p>
          <a:endParaRPr lang="en-GB" sz="1000" baseline="0" dirty="0">
            <a:solidFill>
              <a:schemeClr val="tx1"/>
            </a:solidFill>
          </a:endParaRPr>
        </a:p>
        <a:p>
          <a:endParaRPr lang="en-GB" sz="1000" baseline="0" dirty="0">
            <a:solidFill>
              <a:schemeClr val="tx1"/>
            </a:solidFill>
          </a:endParaRPr>
        </a:p>
      </dgm:t>
    </dgm:pt>
    <dgm:pt modelId="{877023CC-43D8-44BE-92E6-A19E4D2A2712}" type="parTrans" cxnId="{C8AB0E77-6457-4A8D-8533-CEE107C65F41}">
      <dgm:prSet/>
      <dgm:spPr/>
      <dgm:t>
        <a:bodyPr/>
        <a:lstStyle/>
        <a:p>
          <a:endParaRPr lang="en-GB"/>
        </a:p>
      </dgm:t>
    </dgm:pt>
    <dgm:pt modelId="{6A13050E-B721-407E-81FB-388C1EF05A87}" type="sibTrans" cxnId="{C8AB0E77-6457-4A8D-8533-CEE107C65F41}">
      <dgm:prSet/>
      <dgm:spPr/>
      <dgm:t>
        <a:bodyPr/>
        <a:lstStyle/>
        <a:p>
          <a:endParaRPr lang="en-GB"/>
        </a:p>
      </dgm:t>
    </dgm:pt>
    <dgm:pt modelId="{09DDE4E1-06FB-49E1-97AF-565671222271}">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Requirements</a:t>
          </a:r>
        </a:p>
      </dgm:t>
    </dgm:pt>
    <dgm:pt modelId="{A12525BF-DF1F-4556-962C-46E73D02E5B5}" type="parTrans" cxnId="{78FD0F85-F141-4305-838B-0589A3C9C8F0}">
      <dgm:prSet/>
      <dgm:spPr/>
      <dgm:t>
        <a:bodyPr/>
        <a:lstStyle/>
        <a:p>
          <a:endParaRPr lang="en-GB"/>
        </a:p>
      </dgm:t>
    </dgm:pt>
    <dgm:pt modelId="{82063AC2-BC73-4AA7-AB1D-66BA93A48129}" type="sibTrans" cxnId="{78FD0F85-F141-4305-838B-0589A3C9C8F0}">
      <dgm:prSet/>
      <dgm:spPr/>
      <dgm:t>
        <a:bodyPr/>
        <a:lstStyle/>
        <a:p>
          <a:endParaRPr lang="en-GB"/>
        </a:p>
      </dgm:t>
    </dgm:pt>
    <dgm:pt modelId="{25943B85-C570-4E99-90F6-789951B059D4}">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Deliverables</a:t>
          </a:r>
        </a:p>
      </dgm:t>
    </dgm:pt>
    <dgm:pt modelId="{F4549F12-6FD5-4C8E-B702-5620140EF601}" type="parTrans" cxnId="{7CA9BF9E-CAD3-4572-8997-E5B282BFB499}">
      <dgm:prSet/>
      <dgm:spPr/>
      <dgm:t>
        <a:bodyPr/>
        <a:lstStyle/>
        <a:p>
          <a:endParaRPr lang="en-GB"/>
        </a:p>
      </dgm:t>
    </dgm:pt>
    <dgm:pt modelId="{A426EC0B-29ED-4D13-AE5D-5C9A0805E2D0}" type="sibTrans" cxnId="{7CA9BF9E-CAD3-4572-8997-E5B282BFB499}">
      <dgm:prSet/>
      <dgm:spPr/>
      <dgm:t>
        <a:bodyPr/>
        <a:lstStyle/>
        <a:p>
          <a:endParaRPr lang="en-GB"/>
        </a:p>
      </dgm:t>
    </dgm:pt>
    <dgm:pt modelId="{11E90C43-83A4-4492-A83A-53301B63FDF5}">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Work</a:t>
          </a:r>
        </a:p>
      </dgm:t>
    </dgm:pt>
    <dgm:pt modelId="{933D0E94-A647-435F-87A4-68CDA075D61A}" type="parTrans" cxnId="{89454DF2-FDAB-4E77-B83D-3FC9B881B793}">
      <dgm:prSet/>
      <dgm:spPr/>
      <dgm:t>
        <a:bodyPr/>
        <a:lstStyle/>
        <a:p>
          <a:endParaRPr lang="en-GB"/>
        </a:p>
      </dgm:t>
    </dgm:pt>
    <dgm:pt modelId="{2773564F-7705-4861-A0B4-7A5C54BCFD32}" type="sibTrans" cxnId="{89454DF2-FDAB-4E77-B83D-3FC9B881B793}">
      <dgm:prSet/>
      <dgm:spPr/>
      <dgm:t>
        <a:bodyPr/>
        <a:lstStyle/>
        <a:p>
          <a:endParaRPr lang="en-GB"/>
        </a:p>
      </dgm:t>
    </dgm:pt>
    <dgm:pt modelId="{78F09D67-C0B1-435C-A36A-71B5CB6B3A8F}" type="pres">
      <dgm:prSet presAssocID="{1C12D288-B24E-492B-AE19-DEB2E9085932}" presName="compositeShape" presStyleCnt="0">
        <dgm:presLayoutVars>
          <dgm:chMax val="9"/>
          <dgm:dir/>
          <dgm:resizeHandles val="exact"/>
        </dgm:presLayoutVars>
      </dgm:prSet>
      <dgm:spPr/>
    </dgm:pt>
    <dgm:pt modelId="{1F3F0081-2B2C-4EF1-AEF1-3F1AB7D7EF18}" type="pres">
      <dgm:prSet presAssocID="{1C12D288-B24E-492B-AE19-DEB2E9085932}" presName="triangle1" presStyleLbl="node1" presStyleIdx="0" presStyleCnt="4">
        <dgm:presLayoutVars>
          <dgm:bulletEnabled val="1"/>
        </dgm:presLayoutVars>
      </dgm:prSet>
      <dgm:spPr/>
    </dgm:pt>
    <dgm:pt modelId="{9E3A98BF-B962-4C88-A3F4-CE0A9C609CD9}" type="pres">
      <dgm:prSet presAssocID="{1C12D288-B24E-492B-AE19-DEB2E9085932}" presName="triangle2" presStyleLbl="node1" presStyleIdx="1" presStyleCnt="4">
        <dgm:presLayoutVars>
          <dgm:bulletEnabled val="1"/>
        </dgm:presLayoutVars>
      </dgm:prSet>
      <dgm:spPr/>
    </dgm:pt>
    <dgm:pt modelId="{9159F311-1A1A-42F0-95D9-1D01F205FFC7}" type="pres">
      <dgm:prSet presAssocID="{1C12D288-B24E-492B-AE19-DEB2E9085932}" presName="triangle3" presStyleLbl="node1" presStyleIdx="2" presStyleCnt="4">
        <dgm:presLayoutVars>
          <dgm:bulletEnabled val="1"/>
        </dgm:presLayoutVars>
      </dgm:prSet>
      <dgm:spPr/>
    </dgm:pt>
    <dgm:pt modelId="{5FD32BF9-F427-41D7-9D4D-76BBE6F5A287}" type="pres">
      <dgm:prSet presAssocID="{1C12D288-B24E-492B-AE19-DEB2E9085932}" presName="triangle4" presStyleLbl="node1" presStyleIdx="3" presStyleCnt="4">
        <dgm:presLayoutVars>
          <dgm:bulletEnabled val="1"/>
        </dgm:presLayoutVars>
      </dgm:prSet>
      <dgm:spPr/>
    </dgm:pt>
  </dgm:ptLst>
  <dgm:cxnLst>
    <dgm:cxn modelId="{1188753E-B841-4977-A47E-51CA2FA847A6}" type="presOf" srcId="{09DDE4E1-06FB-49E1-97AF-565671222271}" destId="{9E3A98BF-B962-4C88-A3F4-CE0A9C609CD9}" srcOrd="0" destOrd="0" presId="urn:microsoft.com/office/officeart/2005/8/layout/pyramid4"/>
    <dgm:cxn modelId="{AC1BFB61-7943-42E3-BAD4-5ECB6D885B0F}" type="presOf" srcId="{9D75E28C-B17D-46F3-9BEB-48D595F78957}" destId="{1F3F0081-2B2C-4EF1-AEF1-3F1AB7D7EF18}" srcOrd="0" destOrd="0" presId="urn:microsoft.com/office/officeart/2005/8/layout/pyramid4"/>
    <dgm:cxn modelId="{CC1C6D76-E5A1-4CB9-9F32-4AE10A0BCCAF}" type="presOf" srcId="{1C12D288-B24E-492B-AE19-DEB2E9085932}" destId="{78F09D67-C0B1-435C-A36A-71B5CB6B3A8F}" srcOrd="0" destOrd="0" presId="urn:microsoft.com/office/officeart/2005/8/layout/pyramid4"/>
    <dgm:cxn modelId="{C8AB0E77-6457-4A8D-8533-CEE107C65F41}" srcId="{1C12D288-B24E-492B-AE19-DEB2E9085932}" destId="{9D75E28C-B17D-46F3-9BEB-48D595F78957}" srcOrd="0" destOrd="0" parTransId="{877023CC-43D8-44BE-92E6-A19E4D2A2712}" sibTransId="{6A13050E-B721-407E-81FB-388C1EF05A87}"/>
    <dgm:cxn modelId="{78FD0F85-F141-4305-838B-0589A3C9C8F0}" srcId="{1C12D288-B24E-492B-AE19-DEB2E9085932}" destId="{09DDE4E1-06FB-49E1-97AF-565671222271}" srcOrd="1" destOrd="0" parTransId="{A12525BF-DF1F-4556-962C-46E73D02E5B5}" sibTransId="{82063AC2-BC73-4AA7-AB1D-66BA93A48129}"/>
    <dgm:cxn modelId="{85FC9F8D-3D9A-4CCE-B70D-B4FFEB75EEC9}" type="presOf" srcId="{25943B85-C570-4E99-90F6-789951B059D4}" destId="{9159F311-1A1A-42F0-95D9-1D01F205FFC7}" srcOrd="0" destOrd="0" presId="urn:microsoft.com/office/officeart/2005/8/layout/pyramid4"/>
    <dgm:cxn modelId="{7CA9BF9E-CAD3-4572-8997-E5B282BFB499}" srcId="{1C12D288-B24E-492B-AE19-DEB2E9085932}" destId="{25943B85-C570-4E99-90F6-789951B059D4}" srcOrd="2" destOrd="0" parTransId="{F4549F12-6FD5-4C8E-B702-5620140EF601}" sibTransId="{A426EC0B-29ED-4D13-AE5D-5C9A0805E2D0}"/>
    <dgm:cxn modelId="{437A60C4-4B0F-4508-86A5-4F6BE8B60636}" type="presOf" srcId="{11E90C43-83A4-4492-A83A-53301B63FDF5}" destId="{5FD32BF9-F427-41D7-9D4D-76BBE6F5A287}" srcOrd="0" destOrd="0" presId="urn:microsoft.com/office/officeart/2005/8/layout/pyramid4"/>
    <dgm:cxn modelId="{89454DF2-FDAB-4E77-B83D-3FC9B881B793}" srcId="{1C12D288-B24E-492B-AE19-DEB2E9085932}" destId="{11E90C43-83A4-4492-A83A-53301B63FDF5}" srcOrd="3" destOrd="0" parTransId="{933D0E94-A647-435F-87A4-68CDA075D61A}" sibTransId="{2773564F-7705-4861-A0B4-7A5C54BCFD32}"/>
    <dgm:cxn modelId="{6AB27CF2-F813-43DD-BAF9-8B2D82C52D3E}" type="presParOf" srcId="{78F09D67-C0B1-435C-A36A-71B5CB6B3A8F}" destId="{1F3F0081-2B2C-4EF1-AEF1-3F1AB7D7EF18}" srcOrd="0" destOrd="0" presId="urn:microsoft.com/office/officeart/2005/8/layout/pyramid4"/>
    <dgm:cxn modelId="{40E18C08-92AE-4011-9C33-E0C8EE3B73C3}" type="presParOf" srcId="{78F09D67-C0B1-435C-A36A-71B5CB6B3A8F}" destId="{9E3A98BF-B962-4C88-A3F4-CE0A9C609CD9}" srcOrd="1" destOrd="0" presId="urn:microsoft.com/office/officeart/2005/8/layout/pyramid4"/>
    <dgm:cxn modelId="{34CC8B0C-C85A-4C93-AE21-48D71A7FEC22}" type="presParOf" srcId="{78F09D67-C0B1-435C-A36A-71B5CB6B3A8F}" destId="{9159F311-1A1A-42F0-95D9-1D01F205FFC7}" srcOrd="2" destOrd="0" presId="urn:microsoft.com/office/officeart/2005/8/layout/pyramid4"/>
    <dgm:cxn modelId="{888DC449-21CF-4DC2-BBC9-4B5007F83DBA}" type="presParOf" srcId="{78F09D67-C0B1-435C-A36A-71B5CB6B3A8F}" destId="{5FD32BF9-F427-41D7-9D4D-76BBE6F5A287}"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F0081-2B2C-4EF1-AEF1-3F1AB7D7EF18}">
      <dsp:nvSpPr>
        <dsp:cNvPr id="0" name=""/>
        <dsp:cNvSpPr/>
      </dsp:nvSpPr>
      <dsp:spPr>
        <a:xfrm>
          <a:off x="1303727" y="0"/>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Goal</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r>
            <a:rPr lang="en-GB" sz="1000" kern="1200" baseline="0" dirty="0">
              <a:solidFill>
                <a:schemeClr val="tx1"/>
              </a:solidFill>
            </a:rPr>
            <a:t>Objectives</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dsp:txBody>
      <dsp:txXfrm>
        <a:off x="1902020" y="1196587"/>
        <a:ext cx="1196587" cy="1196586"/>
      </dsp:txXfrm>
    </dsp:sp>
    <dsp:sp modelId="{9E3A98BF-B962-4C88-A3F4-CE0A9C609CD9}">
      <dsp:nvSpPr>
        <dsp:cNvPr id="0" name=""/>
        <dsp:cNvSpPr/>
      </dsp:nvSpPr>
      <dsp:spPr>
        <a:xfrm>
          <a:off x="107140"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Requirements</a:t>
          </a:r>
        </a:p>
      </dsp:txBody>
      <dsp:txXfrm>
        <a:off x="705433" y="3589760"/>
        <a:ext cx="1196587" cy="1196586"/>
      </dsp:txXfrm>
    </dsp:sp>
    <dsp:sp modelId="{9159F311-1A1A-42F0-95D9-1D01F205FFC7}">
      <dsp:nvSpPr>
        <dsp:cNvPr id="0" name=""/>
        <dsp:cNvSpPr/>
      </dsp:nvSpPr>
      <dsp:spPr>
        <a:xfrm rot="10800000">
          <a:off x="1303727"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Deliverables</a:t>
          </a:r>
        </a:p>
      </dsp:txBody>
      <dsp:txXfrm rot="10800000">
        <a:off x="1902020" y="2393173"/>
        <a:ext cx="1196587" cy="1196586"/>
      </dsp:txXfrm>
    </dsp:sp>
    <dsp:sp modelId="{5FD32BF9-F427-41D7-9D4D-76BBE6F5A287}">
      <dsp:nvSpPr>
        <dsp:cNvPr id="0" name=""/>
        <dsp:cNvSpPr/>
      </dsp:nvSpPr>
      <dsp:spPr>
        <a:xfrm>
          <a:off x="2500313"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Work</a:t>
          </a:r>
        </a:p>
      </dsp:txBody>
      <dsp:txXfrm>
        <a:off x="3098606" y="3589760"/>
        <a:ext cx="1196587" cy="1196586"/>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530DFA-2FA4-49F0-A59D-91A2CB6147B1}" type="datetimeFigureOut">
              <a:rPr lang="en-US" smtClean="0"/>
              <a:pPr/>
              <a:t>10/19/2017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81B74C-F5A4-4341-9864-C3934AD6A56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76038630-BA5B-4F04-B437-4AA32360AE4B}"/>
              </a:ext>
            </a:extLst>
          </p:cNvPr>
          <p:cNvSpPr>
            <a:spLocks noGrp="1" noRot="1" noChangeAspect="1" noTextEdit="1"/>
          </p:cNvSpPr>
          <p:nvPr>
            <p:ph type="sldImg"/>
          </p:nvPr>
        </p:nvSpPr>
        <p:spPr>
          <a:ln/>
        </p:spPr>
      </p:sp>
      <p:sp>
        <p:nvSpPr>
          <p:cNvPr id="100355" name="Notes Placeholder 2">
            <a:extLst>
              <a:ext uri="{FF2B5EF4-FFF2-40B4-BE49-F238E27FC236}">
                <a16:creationId xmlns:a16="http://schemas.microsoft.com/office/drawing/2014/main" id="{CA8E22C7-CA1B-4C37-B6C2-85FCE52A8C43}"/>
              </a:ext>
            </a:extLst>
          </p:cNvPr>
          <p:cNvSpPr>
            <a:spLocks noGrp="1"/>
          </p:cNvSpPr>
          <p:nvPr>
            <p:ph type="body" idx="1"/>
          </p:nvPr>
        </p:nvSpPr>
        <p:spPr>
          <a:xfrm>
            <a:off x="687388" y="4751388"/>
            <a:ext cx="5502275" cy="4500562"/>
          </a:xfrm>
        </p:spPr>
        <p:txBody>
          <a:bodyPr/>
          <a:lstStyle/>
          <a:p>
            <a:pPr eaLnBrk="1" hangingPunct="1"/>
            <a:endParaRPr lang="en-US" altLang="en-US"/>
          </a:p>
        </p:txBody>
      </p:sp>
      <p:sp>
        <p:nvSpPr>
          <p:cNvPr id="4" name="Slide Number Placeholder 3">
            <a:extLst>
              <a:ext uri="{FF2B5EF4-FFF2-40B4-BE49-F238E27FC236}">
                <a16:creationId xmlns:a16="http://schemas.microsoft.com/office/drawing/2014/main" id="{2415B651-A9D3-48C2-B1D1-E86402D1D93E}"/>
              </a:ext>
            </a:extLst>
          </p:cNvPr>
          <p:cNvSpPr txBox="1">
            <a:spLocks noGrp="1"/>
          </p:cNvSpPr>
          <p:nvPr/>
        </p:nvSpPr>
        <p:spPr bwMode="auto">
          <a:xfrm>
            <a:off x="3895725" y="9499600"/>
            <a:ext cx="2979738"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panose="02020603050405020304" pitchFamily="18" charset="0"/>
              </a:defRPr>
            </a:lvl1pPr>
            <a:lvl2pPr marL="784225" indent="-301625" defTabSz="965200" eaLnBrk="0" hangingPunct="0">
              <a:defRPr sz="2400">
                <a:solidFill>
                  <a:schemeClr val="tx1"/>
                </a:solidFill>
                <a:latin typeface="Times New Roman" panose="02020603050405020304" pitchFamily="18" charset="0"/>
              </a:defRPr>
            </a:lvl2pPr>
            <a:lvl3pPr marL="1204913" indent="-239713" defTabSz="965200" eaLnBrk="0" hangingPunct="0">
              <a:defRPr sz="2400">
                <a:solidFill>
                  <a:schemeClr val="tx1"/>
                </a:solidFill>
                <a:latin typeface="Times New Roman" panose="02020603050405020304" pitchFamily="18" charset="0"/>
              </a:defRPr>
            </a:lvl3pPr>
            <a:lvl4pPr marL="1687513" indent="-241300" defTabSz="965200" eaLnBrk="0" hangingPunct="0">
              <a:defRPr sz="2400">
                <a:solidFill>
                  <a:schemeClr val="tx1"/>
                </a:solidFill>
                <a:latin typeface="Times New Roman" panose="02020603050405020304" pitchFamily="18" charset="0"/>
              </a:defRPr>
            </a:lvl4pPr>
            <a:lvl5pPr marL="2170113" indent="-241300" defTabSz="965200" eaLnBrk="0" hangingPunct="0">
              <a:defRPr sz="2400">
                <a:solidFill>
                  <a:schemeClr val="tx1"/>
                </a:solidFill>
                <a:latin typeface="Times New Roman" panose="02020603050405020304" pitchFamily="18" charset="0"/>
              </a:defRPr>
            </a:lvl5pPr>
            <a:lvl6pPr marL="2627313" indent="-241300" defTabSz="965200" eaLnBrk="0" fontAlgn="base" hangingPunct="0">
              <a:spcBef>
                <a:spcPct val="0"/>
              </a:spcBef>
              <a:spcAft>
                <a:spcPct val="0"/>
              </a:spcAft>
              <a:defRPr sz="2400">
                <a:solidFill>
                  <a:schemeClr val="tx1"/>
                </a:solidFill>
                <a:latin typeface="Times New Roman" panose="02020603050405020304" pitchFamily="18" charset="0"/>
              </a:defRPr>
            </a:lvl6pPr>
            <a:lvl7pPr marL="3084513" indent="-241300" defTabSz="965200" eaLnBrk="0" fontAlgn="base" hangingPunct="0">
              <a:spcBef>
                <a:spcPct val="0"/>
              </a:spcBef>
              <a:spcAft>
                <a:spcPct val="0"/>
              </a:spcAft>
              <a:defRPr sz="2400">
                <a:solidFill>
                  <a:schemeClr val="tx1"/>
                </a:solidFill>
                <a:latin typeface="Times New Roman" panose="02020603050405020304" pitchFamily="18" charset="0"/>
              </a:defRPr>
            </a:lvl7pPr>
            <a:lvl8pPr marL="3541713" indent="-241300" defTabSz="965200" eaLnBrk="0" fontAlgn="base" hangingPunct="0">
              <a:spcBef>
                <a:spcPct val="0"/>
              </a:spcBef>
              <a:spcAft>
                <a:spcPct val="0"/>
              </a:spcAft>
              <a:defRPr sz="2400">
                <a:solidFill>
                  <a:schemeClr val="tx1"/>
                </a:solidFill>
                <a:latin typeface="Times New Roman" panose="02020603050405020304" pitchFamily="18" charset="0"/>
              </a:defRPr>
            </a:lvl8pPr>
            <a:lvl9pPr marL="3998913" indent="-241300" defTabSz="965200"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2BD82086-9995-4481-BE8A-C30F6553B68C}" type="slidenum">
              <a:rPr lang="en-GB" altLang="en-US" sz="1300">
                <a:latin typeface="Calibri" panose="020F0502020204030204" pitchFamily="34" charset="0"/>
                <a:cs typeface="Arial" panose="020B0604020202020204" pitchFamily="34" charset="0"/>
              </a:rPr>
              <a:pPr algn="r" eaLnBrk="1" hangingPunct="1"/>
              <a:t>6</a:t>
            </a:fld>
            <a:endParaRPr lang="en-GB" altLang="en-US" sz="1300">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11030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Slide Image Placeholder 1"/>
          <p:cNvSpPr>
            <a:spLocks noGrp="1" noRot="1" noChangeAspect="1" noTextEdit="1"/>
          </p:cNvSpPr>
          <p:nvPr>
            <p:ph type="sldImg"/>
          </p:nvPr>
        </p:nvSpPr>
        <p:spPr>
          <a:ln/>
        </p:spPr>
      </p:sp>
      <p:sp>
        <p:nvSpPr>
          <p:cNvPr id="332803" name="Notes Placeholder 2"/>
          <p:cNvSpPr>
            <a:spLocks noGrp="1"/>
          </p:cNvSpPr>
          <p:nvPr>
            <p:ph type="body" idx="1"/>
          </p:nvPr>
        </p:nvSpPr>
        <p:spPr>
          <a:noFill/>
          <a:ln/>
        </p:spPr>
        <p:txBody>
          <a:bodyPr/>
          <a:lstStyle/>
          <a:p>
            <a:r>
              <a:rPr lang="en-GB"/>
              <a:t>The term Direct Objectives is used by Meridith and Mantel, 2009</a:t>
            </a:r>
            <a:endParaRPr lang="en-US"/>
          </a:p>
          <a:p>
            <a:endParaRPr lang="en-GB"/>
          </a:p>
        </p:txBody>
      </p:sp>
      <p:sp>
        <p:nvSpPr>
          <p:cNvPr id="332804" name="Slide Number Placeholder 3"/>
          <p:cNvSpPr>
            <a:spLocks noGrp="1"/>
          </p:cNvSpPr>
          <p:nvPr>
            <p:ph type="sldNum" sz="quarter" idx="5"/>
          </p:nvPr>
        </p:nvSpPr>
        <p:spPr>
          <a:noFill/>
        </p:spPr>
        <p:txBody>
          <a:bodyPr/>
          <a:lstStyle/>
          <a:p>
            <a:fld id="{286B97A5-BB76-4424-9191-450F4BB14D95}" type="slidenum">
              <a:rPr lang="en-US" smtClean="0"/>
              <a:pPr/>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Slide Image Placeholder 1"/>
          <p:cNvSpPr>
            <a:spLocks noGrp="1" noRot="1" noChangeAspect="1" noTextEdit="1"/>
          </p:cNvSpPr>
          <p:nvPr>
            <p:ph type="sldImg"/>
          </p:nvPr>
        </p:nvSpPr>
        <p:spPr>
          <a:ln/>
        </p:spPr>
      </p:sp>
      <p:sp>
        <p:nvSpPr>
          <p:cNvPr id="333827" name="Notes Placeholder 2"/>
          <p:cNvSpPr>
            <a:spLocks noGrp="1"/>
          </p:cNvSpPr>
          <p:nvPr>
            <p:ph type="body" idx="1"/>
          </p:nvPr>
        </p:nvSpPr>
        <p:spPr>
          <a:noFill/>
          <a:ln/>
        </p:spPr>
        <p:txBody>
          <a:bodyPr/>
          <a:lstStyle/>
          <a:p>
            <a:r>
              <a:rPr lang="en-GB"/>
              <a:t>The definitions for Goal and Objectives are taken from Wysocki, 2009</a:t>
            </a:r>
          </a:p>
          <a:p>
            <a:endParaRPr lang="en-US"/>
          </a:p>
        </p:txBody>
      </p:sp>
      <p:sp>
        <p:nvSpPr>
          <p:cNvPr id="333828" name="Slide Number Placeholder 3"/>
          <p:cNvSpPr>
            <a:spLocks noGrp="1"/>
          </p:cNvSpPr>
          <p:nvPr>
            <p:ph type="sldNum" sz="quarter" idx="5"/>
          </p:nvPr>
        </p:nvSpPr>
        <p:spPr>
          <a:noFill/>
        </p:spPr>
        <p:txBody>
          <a:bodyPr/>
          <a:lstStyle/>
          <a:p>
            <a:fld id="{1463F9C5-F2B5-488C-A8A5-2104CB42F8A7}" type="slidenum">
              <a:rPr lang="en-US" smtClean="0"/>
              <a:pPr/>
              <a:t>13</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18</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21</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22</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23</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24</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25</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26</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27</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28</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30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4D1479E-E3EC-4F56-BA12-855951272550}" type="datetime1">
              <a:rPr lang="en-US" smtClean="0"/>
              <a:pPr/>
              <a:t>10/19/2017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6FCD0E7-B1D6-4704-9927-1DCE1FF72620}" type="datetime1">
              <a:rPr lang="en-US" smtClean="0"/>
              <a:pPr/>
              <a:t>10/19/2017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12D834-F13C-42EF-99B1-EB3E4430BB16}" type="datetime1">
              <a:rPr lang="en-US" smtClean="0"/>
              <a:pPr/>
              <a:t>10/19/2017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1DAC93F-78FB-4483-A1CA-2ABA51E84775}" type="datetime1">
              <a:rPr lang="en-US" smtClean="0"/>
              <a:pPr/>
              <a:t>10/19/2017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A9EEEE-7A95-40C7-AE8C-10C499837640}" type="datetime1">
              <a:rPr lang="en-US" smtClean="0"/>
              <a:pPr/>
              <a:t>10/19/2017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5DC383B-C167-46F6-A905-900E0B809333}" type="datetime1">
              <a:rPr lang="en-US" smtClean="0"/>
              <a:pPr/>
              <a:t>10/19/2017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F2B90B-B037-4ABB-81EF-85896B3EB11B}" type="datetime1">
              <a:rPr lang="en-US" smtClean="0"/>
              <a:pPr/>
              <a:t>10/19/2017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3EF5B7-D588-4FF6-9A83-13396BCE528D}" type="datetime1">
              <a:rPr lang="en-US" smtClean="0"/>
              <a:pPr/>
              <a:t>10/19/2017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E2B6BD-E88B-4134-B8E0-CC98471C628A}" type="datetime1">
              <a:rPr lang="en-US" smtClean="0"/>
              <a:pPr/>
              <a:t>10/19/2017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9303F3-F729-480C-BF9D-CFC9D694E9D2}" type="datetime1">
              <a:rPr lang="en-US" smtClean="0"/>
              <a:pPr/>
              <a:t>10/19/2017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39B794-2F3A-4766-8287-8C076E64CCBD}" type="datetime1">
              <a:rPr lang="en-US" smtClean="0"/>
              <a:pPr/>
              <a:t>10/19/2017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ECE0A8-86D8-4870-830B-43B0DD09EF8F}" type="datetime1">
              <a:rPr lang="en-US" smtClean="0"/>
              <a:pPr/>
              <a:t>10/19/2017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1B7DF-3D5B-4F94-89BA-A1CB63132D6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C66C1B9-A7CC-41EB-8745-2152C25D7493}"/>
              </a:ext>
            </a:extLst>
          </p:cNvPr>
          <p:cNvSpPr>
            <a:spLocks noGrp="1"/>
          </p:cNvSpPr>
          <p:nvPr>
            <p:ph type="dt" sz="half" idx="10"/>
          </p:nvPr>
        </p:nvSpPr>
        <p:spPr/>
        <p:txBody>
          <a:bodyPr/>
          <a:lstStyle/>
          <a:p>
            <a:pPr>
              <a:defRPr/>
            </a:pPr>
            <a:fld id="{E5D1387E-D308-4ECC-AECA-84D6549ADD38}" type="datetime1">
              <a:rPr lang="en-GB"/>
              <a:pPr>
                <a:defRPr/>
              </a:pPr>
              <a:t>19/10/2017</a:t>
            </a:fld>
            <a:endParaRPr lang="en-GB" dirty="0"/>
          </a:p>
        </p:txBody>
      </p:sp>
      <p:sp>
        <p:nvSpPr>
          <p:cNvPr id="5" name="Slide Number Placeholder 4">
            <a:extLst>
              <a:ext uri="{FF2B5EF4-FFF2-40B4-BE49-F238E27FC236}">
                <a16:creationId xmlns:a16="http://schemas.microsoft.com/office/drawing/2014/main" id="{48D2E8CA-AB2B-437A-964E-A291DC7C38A0}"/>
              </a:ext>
            </a:extLst>
          </p:cNvPr>
          <p:cNvSpPr>
            <a:spLocks noGrp="1"/>
          </p:cNvSpPr>
          <p:nvPr>
            <p:ph type="sldNum" sz="quarter" idx="11"/>
          </p:nvPr>
        </p:nvSpPr>
        <p:spPr/>
        <p:txBody>
          <a:bodyPr/>
          <a:lstStyle/>
          <a:p>
            <a:fld id="{0E31EF22-1832-4A6B-8AE5-AC84DC900D97}" type="slidenum">
              <a:rPr lang="en-GB" altLang="en-US"/>
              <a:pPr/>
              <a:t>1</a:t>
            </a:fld>
            <a:endParaRPr lang="en-GB" altLang="en-US"/>
          </a:p>
        </p:txBody>
      </p:sp>
      <p:sp>
        <p:nvSpPr>
          <p:cNvPr id="43010" name="Rectangle 2">
            <a:extLst>
              <a:ext uri="{FF2B5EF4-FFF2-40B4-BE49-F238E27FC236}">
                <a16:creationId xmlns:a16="http://schemas.microsoft.com/office/drawing/2014/main" id="{0CE76665-8398-48BC-9AD0-DE2E0DD0BB07}"/>
              </a:ext>
            </a:extLst>
          </p:cNvPr>
          <p:cNvSpPr>
            <a:spLocks noGrp="1"/>
          </p:cNvSpPr>
          <p:nvPr>
            <p:ph type="ctrTitle"/>
          </p:nvPr>
        </p:nvSpPr>
        <p:spPr>
          <a:xfrm>
            <a:off x="685800" y="836713"/>
            <a:ext cx="7772400" cy="2160239"/>
          </a:xfrm>
        </p:spPr>
        <p:txBody>
          <a:bodyPr anchor="ctr"/>
          <a:lstStyle/>
          <a:p>
            <a:r>
              <a:rPr lang="en-GB" altLang="en-US" sz="4000" b="1" dirty="0"/>
              <a:t>EMPL4009- Project Planning</a:t>
            </a:r>
            <a:br>
              <a:rPr lang="en-GB" altLang="en-US" sz="4000" b="1" dirty="0"/>
            </a:br>
            <a:r>
              <a:rPr lang="en-GB" altLang="en-US" sz="4000" b="1" dirty="0"/>
              <a:t>Week 1</a:t>
            </a:r>
            <a:r>
              <a:rPr lang="en-GB" altLang="en-US" sz="4000" dirty="0"/>
              <a:t> </a:t>
            </a:r>
          </a:p>
        </p:txBody>
      </p:sp>
      <p:sp>
        <p:nvSpPr>
          <p:cNvPr id="43011" name="Rectangle 3">
            <a:extLst>
              <a:ext uri="{FF2B5EF4-FFF2-40B4-BE49-F238E27FC236}">
                <a16:creationId xmlns:a16="http://schemas.microsoft.com/office/drawing/2014/main" id="{DF78530C-3079-4DEC-9F8B-280ACF9C9A57}"/>
              </a:ext>
            </a:extLst>
          </p:cNvPr>
          <p:cNvSpPr>
            <a:spLocks noGrp="1"/>
          </p:cNvSpPr>
          <p:nvPr>
            <p:ph type="subTitle" idx="1"/>
          </p:nvPr>
        </p:nvSpPr>
        <p:spPr>
          <a:xfrm>
            <a:off x="1371600" y="2996952"/>
            <a:ext cx="6400800" cy="2641848"/>
          </a:xfrm>
        </p:spPr>
        <p:txBody>
          <a:bodyPr>
            <a:normAutofit fontScale="85000" lnSpcReduction="20000"/>
          </a:bodyPr>
          <a:lstStyle/>
          <a:p>
            <a:pPr lvl="0"/>
            <a:r>
              <a:rPr lang="en-GB" b="1" dirty="0"/>
              <a:t>Teaching Team- Oct Term</a:t>
            </a:r>
          </a:p>
          <a:p>
            <a:pPr lvl="0"/>
            <a:r>
              <a:rPr lang="en-GB" dirty="0" err="1"/>
              <a:t>Diola</a:t>
            </a:r>
            <a:r>
              <a:rPr lang="en-GB" dirty="0"/>
              <a:t> </a:t>
            </a:r>
            <a:r>
              <a:rPr lang="en-GB" dirty="0" err="1"/>
              <a:t>Bijlhout</a:t>
            </a:r>
            <a:endParaRPr lang="en-GB" dirty="0"/>
          </a:p>
          <a:p>
            <a:pPr lvl="0"/>
            <a:r>
              <a:rPr lang="en-GB" dirty="0"/>
              <a:t>Molly Jack</a:t>
            </a:r>
          </a:p>
          <a:p>
            <a:r>
              <a:rPr lang="en-GB" dirty="0"/>
              <a:t>John-Paul Okeke</a:t>
            </a:r>
          </a:p>
          <a:p>
            <a:pPr lvl="0"/>
            <a:r>
              <a:rPr lang="en-GB" dirty="0"/>
              <a:t>Richard Small</a:t>
            </a:r>
          </a:p>
          <a:p>
            <a:r>
              <a:rPr lang="en-GB" dirty="0"/>
              <a:t>Dr </a:t>
            </a:r>
            <a:r>
              <a:rPr lang="en-GB" dirty="0" err="1"/>
              <a:t>Rexon</a:t>
            </a:r>
            <a:r>
              <a:rPr lang="en-GB" dirty="0"/>
              <a:t> </a:t>
            </a:r>
            <a:r>
              <a:rPr lang="en-GB" dirty="0" err="1"/>
              <a:t>Nting</a:t>
            </a:r>
            <a:r>
              <a:rPr lang="en-GB" dirty="0"/>
              <a:t> </a:t>
            </a:r>
            <a:endParaRPr lang="en-GB" altLang="en-US" sz="3200" dirty="0"/>
          </a:p>
        </p:txBody>
      </p:sp>
    </p:spTree>
    <p:extLst>
      <p:ext uri="{BB962C8B-B14F-4D97-AF65-F5344CB8AC3E}">
        <p14:creationId xmlns:p14="http://schemas.microsoft.com/office/powerpoint/2010/main" val="3936162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251520" y="548680"/>
            <a:ext cx="8568952" cy="864096"/>
          </a:xfrm>
        </p:spPr>
        <p:txBody>
          <a:bodyPr/>
          <a:lstStyle/>
          <a:p>
            <a:r>
              <a:rPr lang="en-GB" sz="4000" b="1" dirty="0">
                <a:solidFill>
                  <a:schemeClr val="tx1"/>
                </a:solidFill>
                <a:latin typeface="Constantia" pitchFamily="18" charset="0"/>
              </a:rPr>
              <a:t>Project Planning- EMPL4009</a:t>
            </a:r>
          </a:p>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p>
        </p:txBody>
      </p:sp>
      <p:sp>
        <p:nvSpPr>
          <p:cNvPr id="6" name="Rectangle 3"/>
          <p:cNvSpPr txBox="1">
            <a:spLocks noChangeArrowheads="1"/>
          </p:cNvSpPr>
          <p:nvPr/>
        </p:nvSpPr>
        <p:spPr>
          <a:xfrm>
            <a:off x="755576" y="4869160"/>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a:t>
            </a:r>
            <a:r>
              <a:rPr lang="en-US" sz="1600" b="1" dirty="0" err="1"/>
              <a:t>simplas</a:t>
            </a:r>
            <a:r>
              <a:rPr lang="en-US" sz="1600" b="1" dirty="0"/>
              <a:t> possible, but not simpler."</a:t>
            </a:r>
            <a:endParaRPr lang="en-US" sz="1600" b="1" dirty="0">
              <a:solidFill>
                <a:srgbClr val="FFFFFF"/>
              </a:solidFill>
              <a:latin typeface="+mn-lt"/>
              <a:cs typeface="+mn-cs"/>
            </a:endParaRPr>
          </a:p>
        </p:txBody>
      </p:sp>
      <p:sp>
        <p:nvSpPr>
          <p:cNvPr id="7" name="Rectangle 3"/>
          <p:cNvSpPr>
            <a:spLocks noChangeArrowheads="1"/>
          </p:cNvSpPr>
          <p:nvPr/>
        </p:nvSpPr>
        <p:spPr bwMode="auto">
          <a:xfrm>
            <a:off x="3286125" y="5301208"/>
            <a:ext cx="5857875" cy="461962"/>
          </a:xfrm>
          <a:prstGeom prst="rect">
            <a:avLst/>
          </a:prstGeom>
          <a:noFill/>
          <a:ln w="9525">
            <a:noFill/>
            <a:miter lim="800000"/>
            <a:headEnd/>
            <a:tailEnd/>
          </a:ln>
        </p:spPr>
        <p:txBody>
          <a:bodyPr>
            <a:spAutoFit/>
          </a:bodyPr>
          <a:lstStyle/>
          <a:p>
            <a:pPr algn="r"/>
            <a:r>
              <a:rPr lang="en-US" sz="1200" dirty="0"/>
              <a:t>Attributed to Albert Einstein ,1879 – 1955 </a:t>
            </a:r>
          </a:p>
          <a:p>
            <a:pPr algn="r"/>
            <a:endParaRPr lang="en-US" sz="1200" dirty="0"/>
          </a:p>
        </p:txBody>
      </p:sp>
      <p:sp>
        <p:nvSpPr>
          <p:cNvPr id="8" name="Slide Number Placeholder 7"/>
          <p:cNvSpPr>
            <a:spLocks noGrp="1"/>
          </p:cNvSpPr>
          <p:nvPr>
            <p:ph type="sldNum" sz="quarter" idx="12"/>
          </p:nvPr>
        </p:nvSpPr>
        <p:spPr/>
        <p:txBody>
          <a:bodyPr/>
          <a:lstStyle/>
          <a:p>
            <a:fld id="{0001B7DF-3D5B-4F94-89BA-A1CB63132D69}" type="slidenum">
              <a:rPr lang="en-GB" smtClean="0"/>
              <a:pPr/>
              <a:t>2</a:t>
            </a:fld>
            <a:endParaRPr lang="en-GB"/>
          </a:p>
        </p:txBody>
      </p:sp>
      <p:sp>
        <p:nvSpPr>
          <p:cNvPr id="9" name="TextBox 8"/>
          <p:cNvSpPr txBox="1"/>
          <p:nvPr/>
        </p:nvSpPr>
        <p:spPr>
          <a:xfrm>
            <a:off x="179512" y="2060848"/>
            <a:ext cx="8712968" cy="3062377"/>
          </a:xfrm>
          <a:prstGeom prst="rect">
            <a:avLst/>
          </a:prstGeom>
          <a:noFill/>
        </p:spPr>
        <p:txBody>
          <a:bodyPr wrap="square" rtlCol="0">
            <a:spAutoFit/>
          </a:bodyPr>
          <a:lstStyle/>
          <a:p>
            <a:pPr algn="ctr"/>
            <a:r>
              <a:rPr lang="en-GB" sz="2500" b="1" dirty="0">
                <a:latin typeface="Constantia" pitchFamily="18" charset="0"/>
              </a:rPr>
              <a:t>Teaching Team- Oct Term</a:t>
            </a:r>
          </a:p>
          <a:p>
            <a:pPr algn="ctr"/>
            <a:r>
              <a:rPr lang="en-GB" sz="2500" b="1" dirty="0">
                <a:latin typeface="Constantia" pitchFamily="18" charset="0"/>
              </a:rPr>
              <a:t>John-Paul Okeke</a:t>
            </a:r>
          </a:p>
          <a:p>
            <a:pPr algn="ctr"/>
            <a:r>
              <a:rPr lang="en-GB" sz="2500" b="1" dirty="0" err="1">
                <a:latin typeface="Constantia" pitchFamily="18" charset="0"/>
              </a:rPr>
              <a:t>Diola</a:t>
            </a:r>
            <a:r>
              <a:rPr lang="en-GB" sz="2500" b="1" dirty="0">
                <a:latin typeface="Constantia" pitchFamily="18" charset="0"/>
              </a:rPr>
              <a:t> </a:t>
            </a:r>
            <a:r>
              <a:rPr lang="en-GB" sz="2500" b="1" dirty="0" err="1">
                <a:latin typeface="Constantia" pitchFamily="18" charset="0"/>
              </a:rPr>
              <a:t>Bijlhout</a:t>
            </a:r>
            <a:endParaRPr lang="en-GB" sz="2500" b="1" dirty="0">
              <a:latin typeface="Constantia" pitchFamily="18" charset="0"/>
            </a:endParaRPr>
          </a:p>
          <a:p>
            <a:pPr algn="ctr"/>
            <a:r>
              <a:rPr lang="en-GB" sz="2500" b="1" dirty="0">
                <a:latin typeface="Constantia" pitchFamily="18" charset="0"/>
              </a:rPr>
              <a:t>Molly Jack</a:t>
            </a:r>
          </a:p>
          <a:p>
            <a:pPr algn="ctr"/>
            <a:r>
              <a:rPr lang="en-GB" sz="2500" b="1" dirty="0">
                <a:latin typeface="Constantia" pitchFamily="18" charset="0"/>
              </a:rPr>
              <a:t>Richard Small</a:t>
            </a:r>
          </a:p>
          <a:p>
            <a:pPr algn="ctr"/>
            <a:r>
              <a:rPr lang="en-GB" sz="2500" b="1" dirty="0">
                <a:latin typeface="Constantia" pitchFamily="18" charset="0"/>
              </a:rPr>
              <a:t>Dr </a:t>
            </a:r>
            <a:r>
              <a:rPr lang="en-GB" sz="2500" b="1" dirty="0" err="1">
                <a:latin typeface="Constantia" pitchFamily="18" charset="0"/>
              </a:rPr>
              <a:t>Rexon</a:t>
            </a:r>
            <a:r>
              <a:rPr lang="en-GB" sz="2500" b="1" dirty="0">
                <a:latin typeface="Constantia" pitchFamily="18" charset="0"/>
              </a:rPr>
              <a:t> </a:t>
            </a:r>
            <a:r>
              <a:rPr lang="en-GB" sz="2500" b="1" dirty="0" err="1">
                <a:latin typeface="Constantia" pitchFamily="18" charset="0"/>
              </a:rPr>
              <a:t>Nting</a:t>
            </a:r>
            <a:r>
              <a:rPr lang="en-GB" sz="2500" b="1" dirty="0">
                <a:latin typeface="Constantia" pitchFamily="18" charset="0"/>
              </a:rPr>
              <a:t> </a:t>
            </a:r>
          </a:p>
          <a:p>
            <a:pPr algn="ctr"/>
            <a:endParaRPr lang="en-GB" sz="2500" b="1" dirty="0">
              <a:latin typeface="Constantia" pitchFamily="18" charset="0"/>
            </a:endParaRPr>
          </a:p>
          <a:p>
            <a:endParaRPr lang="en-GB" dirty="0"/>
          </a:p>
        </p:txBody>
      </p:sp>
      <p:pic>
        <p:nvPicPr>
          <p:cNvPr id="10" name="Picture 9" descr="TSD_logo2010"/>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5445224"/>
            <a:ext cx="3203848" cy="136815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B8FF9EE-06C4-4710-BD1B-3EF24EA43AF3}"/>
              </a:ext>
            </a:extLst>
          </p:cNvPr>
          <p:cNvSpPr>
            <a:spLocks noGrp="1"/>
          </p:cNvSpPr>
          <p:nvPr>
            <p:ph type="dt" sz="half" idx="10"/>
          </p:nvPr>
        </p:nvSpPr>
        <p:spPr/>
        <p:txBody>
          <a:bodyPr/>
          <a:lstStyle/>
          <a:p>
            <a:pPr>
              <a:defRPr/>
            </a:pPr>
            <a:fld id="{538FD053-9CBA-4F62-84F3-42E2D85A26C4}" type="datetime1">
              <a:rPr lang="en-GB"/>
              <a:pPr>
                <a:defRPr/>
              </a:pPr>
              <a:t>19/10/2017</a:t>
            </a:fld>
            <a:endParaRPr lang="en-GB" dirty="0"/>
          </a:p>
        </p:txBody>
      </p:sp>
      <p:sp>
        <p:nvSpPr>
          <p:cNvPr id="5" name="Slide Number Placeholder 4">
            <a:extLst>
              <a:ext uri="{FF2B5EF4-FFF2-40B4-BE49-F238E27FC236}">
                <a16:creationId xmlns:a16="http://schemas.microsoft.com/office/drawing/2014/main" id="{77F145DC-E847-4733-84D2-A4EF42B44F05}"/>
              </a:ext>
            </a:extLst>
          </p:cNvPr>
          <p:cNvSpPr>
            <a:spLocks noGrp="1"/>
          </p:cNvSpPr>
          <p:nvPr>
            <p:ph type="sldNum" sz="quarter" idx="11"/>
          </p:nvPr>
        </p:nvSpPr>
        <p:spPr/>
        <p:txBody>
          <a:bodyPr/>
          <a:lstStyle/>
          <a:p>
            <a:fld id="{DBB01B8B-171D-4DFC-B4E5-76254BBBF4E9}" type="slidenum">
              <a:rPr lang="en-GB" altLang="en-US"/>
              <a:pPr/>
              <a:t>3</a:t>
            </a:fld>
            <a:endParaRPr lang="en-GB" altLang="en-US"/>
          </a:p>
        </p:txBody>
      </p:sp>
      <p:sp>
        <p:nvSpPr>
          <p:cNvPr id="44034" name="Rectangle 2">
            <a:extLst>
              <a:ext uri="{FF2B5EF4-FFF2-40B4-BE49-F238E27FC236}">
                <a16:creationId xmlns:a16="http://schemas.microsoft.com/office/drawing/2014/main" id="{0C22FA0B-3F1E-416E-97C5-9E275D72636C}"/>
              </a:ext>
            </a:extLst>
          </p:cNvPr>
          <p:cNvSpPr>
            <a:spLocks noGrp="1"/>
          </p:cNvSpPr>
          <p:nvPr>
            <p:ph type="title"/>
          </p:nvPr>
        </p:nvSpPr>
        <p:spPr/>
        <p:txBody>
          <a:bodyPr/>
          <a:lstStyle/>
          <a:p>
            <a:r>
              <a:rPr lang="en-GB" altLang="en-US"/>
              <a:t>Lecture Programme</a:t>
            </a:r>
          </a:p>
        </p:txBody>
      </p:sp>
      <p:sp>
        <p:nvSpPr>
          <p:cNvPr id="44035" name="Rectangle 3">
            <a:extLst>
              <a:ext uri="{FF2B5EF4-FFF2-40B4-BE49-F238E27FC236}">
                <a16:creationId xmlns:a16="http://schemas.microsoft.com/office/drawing/2014/main" id="{0917F0EC-179A-454A-9DCE-AFC87ACA5B82}"/>
              </a:ext>
            </a:extLst>
          </p:cNvPr>
          <p:cNvSpPr>
            <a:spLocks noGrp="1"/>
          </p:cNvSpPr>
          <p:nvPr>
            <p:ph type="body" idx="1"/>
          </p:nvPr>
        </p:nvSpPr>
        <p:spPr/>
        <p:txBody>
          <a:bodyPr/>
          <a:lstStyle/>
          <a:p>
            <a:pPr>
              <a:lnSpc>
                <a:spcPct val="90000"/>
              </a:lnSpc>
            </a:pPr>
            <a:r>
              <a:rPr lang="en-GB" altLang="en-US" sz="2400" b="1"/>
              <a:t>use of SMART targets in workplace contexts;</a:t>
            </a:r>
          </a:p>
          <a:p>
            <a:pPr>
              <a:lnSpc>
                <a:spcPct val="90000"/>
              </a:lnSpc>
              <a:buClr>
                <a:schemeClr val="tx1"/>
              </a:buClr>
              <a:buFontTx/>
              <a:buChar char="•"/>
            </a:pPr>
            <a:r>
              <a:rPr lang="en-GB" altLang="en-US" sz="2400" b="1"/>
              <a:t>project phases and processes: strategy, preparation, design, testing, launch, closure;</a:t>
            </a:r>
          </a:p>
          <a:p>
            <a:pPr>
              <a:lnSpc>
                <a:spcPct val="90000"/>
              </a:lnSpc>
              <a:buClr>
                <a:schemeClr val="tx1"/>
              </a:buClr>
              <a:buFontTx/>
              <a:buChar char="•"/>
            </a:pPr>
            <a:r>
              <a:rPr lang="en-GB" altLang="en-US" sz="2400" b="1"/>
              <a:t>creation of straight-forward project schedules;</a:t>
            </a:r>
          </a:p>
          <a:p>
            <a:pPr>
              <a:lnSpc>
                <a:spcPct val="90000"/>
              </a:lnSpc>
              <a:buClr>
                <a:schemeClr val="tx1"/>
              </a:buClr>
              <a:buFontTx/>
              <a:buChar char="•"/>
            </a:pPr>
            <a:r>
              <a:rPr lang="en-GB" altLang="en-US" sz="2400" b="1"/>
              <a:t>risk management through impact and probability assessments;</a:t>
            </a:r>
          </a:p>
          <a:p>
            <a:pPr>
              <a:lnSpc>
                <a:spcPct val="90000"/>
              </a:lnSpc>
              <a:buClr>
                <a:schemeClr val="tx1"/>
              </a:buClr>
              <a:buFontTx/>
              <a:buChar char="•"/>
            </a:pPr>
            <a:r>
              <a:rPr lang="en-GB" altLang="en-US" sz="2400" b="1"/>
              <a:t>issues relating to environmental sustainability and citizenship;</a:t>
            </a:r>
          </a:p>
          <a:p>
            <a:pPr>
              <a:lnSpc>
                <a:spcPct val="90000"/>
              </a:lnSpc>
              <a:buClr>
                <a:schemeClr val="tx1"/>
              </a:buClr>
              <a:buFontTx/>
              <a:buChar char="•"/>
            </a:pPr>
            <a:r>
              <a:rPr lang="en-GB" altLang="en-US" sz="2400" b="1"/>
              <a:t>the major reasons for project failure.</a:t>
            </a:r>
          </a:p>
        </p:txBody>
      </p:sp>
    </p:spTree>
    <p:extLst>
      <p:ext uri="{BB962C8B-B14F-4D97-AF65-F5344CB8AC3E}">
        <p14:creationId xmlns:p14="http://schemas.microsoft.com/office/powerpoint/2010/main" val="1186234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9">
            <a:extLst>
              <a:ext uri="{FF2B5EF4-FFF2-40B4-BE49-F238E27FC236}">
                <a16:creationId xmlns:a16="http://schemas.microsoft.com/office/drawing/2014/main" id="{79A53A90-6004-4AA4-A4FD-3A19A87FABE8}"/>
              </a:ext>
            </a:extLst>
          </p:cNvPr>
          <p:cNvSpPr>
            <a:spLocks noGrp="1"/>
          </p:cNvSpPr>
          <p:nvPr>
            <p:ph type="dt" sz="half" idx="10"/>
          </p:nvPr>
        </p:nvSpPr>
        <p:spPr/>
        <p:txBody>
          <a:bodyPr/>
          <a:lstStyle/>
          <a:p>
            <a:fld id="{F1E0C97C-41DA-4A09-9CAD-CC6D903F2EC6}" type="datetime1">
              <a:rPr lang="en-GB" altLang="en-US"/>
              <a:pPr/>
              <a:t>19/10/2017</a:t>
            </a:fld>
            <a:endParaRPr lang="en-GB" altLang="en-US"/>
          </a:p>
        </p:txBody>
      </p:sp>
      <p:sp>
        <p:nvSpPr>
          <p:cNvPr id="5" name="Slide Number Placeholder 17">
            <a:extLst>
              <a:ext uri="{FF2B5EF4-FFF2-40B4-BE49-F238E27FC236}">
                <a16:creationId xmlns:a16="http://schemas.microsoft.com/office/drawing/2014/main" id="{59034CEB-5305-4FB8-9279-3924B762B49E}"/>
              </a:ext>
            </a:extLst>
          </p:cNvPr>
          <p:cNvSpPr>
            <a:spLocks noGrp="1"/>
          </p:cNvSpPr>
          <p:nvPr>
            <p:ph type="sldNum" sz="quarter" idx="12"/>
          </p:nvPr>
        </p:nvSpPr>
        <p:spPr/>
        <p:txBody>
          <a:bodyPr/>
          <a:lstStyle/>
          <a:p>
            <a:fld id="{1FFAF8EA-6910-49E4-890C-6DC4582C4E14}" type="slidenum">
              <a:rPr lang="en-GB" altLang="en-US"/>
              <a:pPr/>
              <a:t>4</a:t>
            </a:fld>
            <a:endParaRPr lang="en-GB" altLang="en-US"/>
          </a:p>
        </p:txBody>
      </p:sp>
      <p:sp>
        <p:nvSpPr>
          <p:cNvPr id="49154" name="Rectangle 2">
            <a:extLst>
              <a:ext uri="{FF2B5EF4-FFF2-40B4-BE49-F238E27FC236}">
                <a16:creationId xmlns:a16="http://schemas.microsoft.com/office/drawing/2014/main" id="{2022C2FA-28AF-496B-BE01-9FCEB54BA95F}"/>
              </a:ext>
            </a:extLst>
          </p:cNvPr>
          <p:cNvSpPr>
            <a:spLocks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r>
              <a:rPr lang="en-GB" altLang="en-US">
                <a:effectLst/>
              </a:rPr>
              <a:t>Assessment</a:t>
            </a:r>
          </a:p>
        </p:txBody>
      </p:sp>
      <p:sp>
        <p:nvSpPr>
          <p:cNvPr id="49155" name="Rectangle 3">
            <a:extLst>
              <a:ext uri="{FF2B5EF4-FFF2-40B4-BE49-F238E27FC236}">
                <a16:creationId xmlns:a16="http://schemas.microsoft.com/office/drawing/2014/main" id="{56E3A6A5-18CF-466C-852F-52CE6826E65B}"/>
              </a:ext>
            </a:extLst>
          </p:cNvPr>
          <p:cNvSpPr>
            <a:spLocks noGrp="1"/>
          </p:cNvSpPr>
          <p:nvPr>
            <p:ph type="body" idx="1"/>
          </p:nvPr>
        </p:nvSpPr>
        <p:spPr/>
        <p:txBody>
          <a:bodyPr/>
          <a:lstStyle/>
          <a:p>
            <a:r>
              <a:rPr lang="en-GB" altLang="en-US" b="1" dirty="0"/>
              <a:t>Coursework  Assignment 	100%</a:t>
            </a:r>
            <a:endParaRPr lang="en-GB" altLang="en-US" dirty="0"/>
          </a:p>
          <a:p>
            <a:endParaRPr lang="en-GB" altLang="en-US" dirty="0"/>
          </a:p>
          <a:p>
            <a:endParaRPr lang="en-GB" altLang="en-US" dirty="0"/>
          </a:p>
          <a:p>
            <a:r>
              <a:rPr lang="en-GB" altLang="en-US" dirty="0"/>
              <a:t>You are expected to work in groups to prepare a project plan including its various phases, preparing schedules and risk assessments.</a:t>
            </a:r>
          </a:p>
        </p:txBody>
      </p:sp>
    </p:spTree>
    <p:extLst>
      <p:ext uri="{BB962C8B-B14F-4D97-AF65-F5344CB8AC3E}">
        <p14:creationId xmlns:p14="http://schemas.microsoft.com/office/powerpoint/2010/main" val="3142172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Session Objectives</a:t>
            </a:r>
            <a:endParaRPr lang="en-US" sz="4000" b="1" dirty="0">
              <a:solidFill>
                <a:schemeClr val="accent1">
                  <a:satMod val="150000"/>
                </a:schemeClr>
              </a:solidFill>
              <a:latin typeface="Constantia" pitchFamily="18" charset="0"/>
            </a:endParaRPr>
          </a:p>
        </p:txBody>
      </p:sp>
      <p:sp>
        <p:nvSpPr>
          <p:cNvPr id="46083" name="Rectangle 3"/>
          <p:cNvSpPr>
            <a:spLocks noGrp="1" noChangeArrowheads="1"/>
          </p:cNvSpPr>
          <p:nvPr>
            <p:ph idx="1"/>
          </p:nvPr>
        </p:nvSpPr>
        <p:spPr>
          <a:xfrm>
            <a:off x="457200" y="1960240"/>
            <a:ext cx="8229600" cy="3701008"/>
          </a:xfrm>
        </p:spPr>
        <p:txBody>
          <a:bodyPr>
            <a:normAutofit fontScale="92500" lnSpcReduction="10000"/>
          </a:bodyPr>
          <a:lstStyle/>
          <a:p>
            <a:pPr eaLnBrk="1" hangingPunct="1"/>
            <a:r>
              <a:rPr lang="en-GB" dirty="0">
                <a:latin typeface="Constantia" pitchFamily="18" charset="0"/>
              </a:rPr>
              <a:t>At the end of this session you will be able to;</a:t>
            </a:r>
          </a:p>
          <a:p>
            <a:pPr lvl="1" eaLnBrk="1" hangingPunct="1"/>
            <a:r>
              <a:rPr lang="en-GB" dirty="0">
                <a:latin typeface="Constantia" pitchFamily="18" charset="0"/>
              </a:rPr>
              <a:t>Define in your own words ‘project scope’.</a:t>
            </a:r>
          </a:p>
          <a:p>
            <a:pPr lvl="1"/>
            <a:r>
              <a:rPr lang="en-GB" dirty="0">
                <a:latin typeface="Constantia" pitchFamily="18" charset="0"/>
              </a:rPr>
              <a:t>Define project planning</a:t>
            </a:r>
          </a:p>
          <a:p>
            <a:pPr lvl="1" eaLnBrk="1" hangingPunct="1"/>
            <a:r>
              <a:rPr lang="en-GB" dirty="0">
                <a:latin typeface="Constantia" pitchFamily="18" charset="0"/>
              </a:rPr>
              <a:t>Describe and Understand SMART objectives.</a:t>
            </a:r>
          </a:p>
          <a:p>
            <a:pPr lvl="1" eaLnBrk="1" hangingPunct="1"/>
            <a:r>
              <a:rPr lang="en-GB" dirty="0">
                <a:latin typeface="Constantia" pitchFamily="18" charset="0"/>
              </a:rPr>
              <a:t>Build SMART objectives for a simple project.</a:t>
            </a:r>
          </a:p>
          <a:p>
            <a:pPr lvl="1" eaLnBrk="1" hangingPunct="1"/>
            <a:r>
              <a:rPr lang="en-GB" dirty="0">
                <a:latin typeface="Constantia" pitchFamily="18" charset="0"/>
              </a:rPr>
              <a:t>Describe and Understand the structure and content of a Work Breakdown Structure (WBS).</a:t>
            </a:r>
          </a:p>
          <a:p>
            <a:pPr lvl="1" eaLnBrk="1" hangingPunct="1"/>
            <a:r>
              <a:rPr lang="en-GB" dirty="0">
                <a:latin typeface="Constantia" pitchFamily="18" charset="0"/>
              </a:rPr>
              <a:t>Build a WBS for a simple project.</a:t>
            </a:r>
          </a:p>
          <a:p>
            <a:pPr lvl="1" eaLnBrk="1" hangingPunct="1"/>
            <a:endParaRPr lang="en-US"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a:extLst>
              <a:ext uri="{FF2B5EF4-FFF2-40B4-BE49-F238E27FC236}">
                <a16:creationId xmlns:a16="http://schemas.microsoft.com/office/drawing/2014/main" id="{0E802101-15B4-4580-8EB3-0AD06E64F691}"/>
              </a:ext>
            </a:extLst>
          </p:cNvPr>
          <p:cNvSpPr>
            <a:spLocks noGrp="1"/>
          </p:cNvSpPr>
          <p:nvPr>
            <p:ph type="dt" sz="half" idx="10"/>
          </p:nvPr>
        </p:nvSpPr>
        <p:spPr/>
        <p:txBody>
          <a:bodyPr/>
          <a:lstStyle/>
          <a:p>
            <a:pPr>
              <a:defRPr/>
            </a:pPr>
            <a:fld id="{1C9EDD18-332A-431B-9F58-EABE7B0807B0}" type="datetime1">
              <a:rPr lang="en-GB"/>
              <a:pPr>
                <a:defRPr/>
              </a:pPr>
              <a:t>19/10/2017</a:t>
            </a:fld>
            <a:endParaRPr lang="en-GB" dirty="0"/>
          </a:p>
        </p:txBody>
      </p:sp>
      <p:sp>
        <p:nvSpPr>
          <p:cNvPr id="7" name="Slide Number Placeholder 2">
            <a:extLst>
              <a:ext uri="{FF2B5EF4-FFF2-40B4-BE49-F238E27FC236}">
                <a16:creationId xmlns:a16="http://schemas.microsoft.com/office/drawing/2014/main" id="{4B671FA6-F5E4-4C35-824E-370A6EDC210B}"/>
              </a:ext>
            </a:extLst>
          </p:cNvPr>
          <p:cNvSpPr>
            <a:spLocks noGrp="1"/>
          </p:cNvSpPr>
          <p:nvPr>
            <p:ph type="sldNum" sz="quarter" idx="11"/>
          </p:nvPr>
        </p:nvSpPr>
        <p:spPr/>
        <p:txBody>
          <a:bodyPr/>
          <a:lstStyle/>
          <a:p>
            <a:fld id="{181A0DEE-494F-4CB3-A157-7EB54D185083}" type="slidenum">
              <a:rPr lang="en-GB" altLang="en-US"/>
              <a:pPr/>
              <a:t>6</a:t>
            </a:fld>
            <a:endParaRPr lang="en-GB" altLang="en-US"/>
          </a:p>
        </p:txBody>
      </p:sp>
      <p:sp>
        <p:nvSpPr>
          <p:cNvPr id="2" name="Title 1">
            <a:extLst>
              <a:ext uri="{FF2B5EF4-FFF2-40B4-BE49-F238E27FC236}">
                <a16:creationId xmlns:a16="http://schemas.microsoft.com/office/drawing/2014/main" id="{4DC6C305-571A-4E44-9497-E7C7B12F5CBA}"/>
              </a:ext>
            </a:extLst>
          </p:cNvPr>
          <p:cNvSpPr>
            <a:spLocks noGrp="1"/>
          </p:cNvSpPr>
          <p:nvPr>
            <p:ph type="title" idx="4294967295"/>
          </p:nvPr>
        </p:nvSpPr>
        <p:spPr>
          <a:xfrm>
            <a:off x="457200" y="490538"/>
            <a:ext cx="8229600" cy="1282700"/>
          </a:xfrm>
        </p:spPr>
        <p:txBody>
          <a:bodyPr>
            <a:normAutofit fontScale="90000"/>
          </a:bodyPr>
          <a:lstStyle/>
          <a:p>
            <a:pPr eaLnBrk="1" hangingPunct="1"/>
            <a:r>
              <a:rPr lang="en-GB" altLang="en-US" b="1" i="1">
                <a:solidFill>
                  <a:srgbClr val="72BFC5"/>
                </a:solidFill>
                <a:effectLst>
                  <a:outerShdw blurRad="38100" dist="38100" dir="2700000" algn="tl">
                    <a:srgbClr val="C0C0C0"/>
                  </a:outerShdw>
                </a:effectLst>
              </a:rPr>
              <a:t>Projects: </a:t>
            </a:r>
            <a:br>
              <a:rPr lang="en-GB" altLang="en-US" b="1" i="1">
                <a:solidFill>
                  <a:srgbClr val="72BFC5"/>
                </a:solidFill>
                <a:effectLst>
                  <a:outerShdw blurRad="38100" dist="38100" dir="2700000" algn="tl">
                    <a:srgbClr val="C0C0C0"/>
                  </a:outerShdw>
                </a:effectLst>
              </a:rPr>
            </a:br>
            <a:r>
              <a:rPr lang="en-GB" altLang="en-US" b="1" i="1">
                <a:solidFill>
                  <a:srgbClr val="72BFC5"/>
                </a:solidFill>
                <a:effectLst>
                  <a:outerShdw blurRad="38100" dist="38100" dir="2700000" algn="tl">
                    <a:srgbClr val="C0C0C0"/>
                  </a:outerShdw>
                </a:effectLst>
              </a:rPr>
              <a:t>What do they mean to you?</a:t>
            </a:r>
            <a:endParaRPr lang="en-GB" altLang="en-US"/>
          </a:p>
        </p:txBody>
      </p:sp>
      <p:sp>
        <p:nvSpPr>
          <p:cNvPr id="99331" name="Content Placeholder 2">
            <a:extLst>
              <a:ext uri="{FF2B5EF4-FFF2-40B4-BE49-F238E27FC236}">
                <a16:creationId xmlns:a16="http://schemas.microsoft.com/office/drawing/2014/main" id="{6CB5485B-86D2-419E-91B3-389BC3560BD4}"/>
              </a:ext>
            </a:extLst>
          </p:cNvPr>
          <p:cNvSpPr>
            <a:spLocks noGrp="1"/>
          </p:cNvSpPr>
          <p:nvPr>
            <p:ph idx="4294967295"/>
          </p:nvPr>
        </p:nvSpPr>
        <p:spPr>
          <a:xfrm>
            <a:off x="457200" y="2257425"/>
            <a:ext cx="8229600" cy="3043238"/>
          </a:xfrm>
        </p:spPr>
        <p:txBody>
          <a:bodyPr>
            <a:normAutofit fontScale="92500" lnSpcReduction="10000"/>
          </a:bodyPr>
          <a:lstStyle/>
          <a:p>
            <a:pPr eaLnBrk="1" hangingPunct="1"/>
            <a:r>
              <a:rPr lang="en-GB" altLang="en-US"/>
              <a:t>Working in small groups, discuss what the term ‘project’ means to you (5 minutes).</a:t>
            </a:r>
          </a:p>
          <a:p>
            <a:pPr lvl="1" eaLnBrk="1" hangingPunct="1"/>
            <a:r>
              <a:rPr lang="en-GB" altLang="en-US"/>
              <a:t>Please record your views on a flip chart.</a:t>
            </a:r>
          </a:p>
          <a:p>
            <a:pPr lvl="1" eaLnBrk="1" hangingPunct="1"/>
            <a:r>
              <a:rPr lang="en-GB" altLang="en-US"/>
              <a:t>Make a note of them for yourself.</a:t>
            </a:r>
          </a:p>
          <a:p>
            <a:pPr eaLnBrk="1" hangingPunct="1">
              <a:buFont typeface="Arial" panose="020B0604020202020204" pitchFamily="34" charset="0"/>
              <a:buNone/>
            </a:pPr>
            <a:endParaRPr lang="en-GB" altLang="en-US" sz="800"/>
          </a:p>
          <a:p>
            <a:pPr eaLnBrk="1" hangingPunct="1"/>
            <a:r>
              <a:rPr lang="en-GB" altLang="en-US"/>
              <a:t>Share your views with the class.</a:t>
            </a:r>
          </a:p>
          <a:p>
            <a:pPr eaLnBrk="1" hangingPunct="1">
              <a:buFont typeface="Arial" panose="020B0604020202020204" pitchFamily="34" charset="0"/>
              <a:buNone/>
            </a:pPr>
            <a:endParaRPr lang="en-GB" altLang="en-US" sz="800"/>
          </a:p>
          <a:p>
            <a:pPr eaLnBrk="1" hangingPunct="1"/>
            <a:r>
              <a:rPr lang="en-GB" altLang="en-US"/>
              <a:t>Did we have similar or different views?</a:t>
            </a:r>
          </a:p>
        </p:txBody>
      </p:sp>
      <p:sp>
        <p:nvSpPr>
          <p:cNvPr id="4" name="Slide Number Placeholder 3">
            <a:extLst>
              <a:ext uri="{FF2B5EF4-FFF2-40B4-BE49-F238E27FC236}">
                <a16:creationId xmlns:a16="http://schemas.microsoft.com/office/drawing/2014/main" id="{BD08BC53-6058-4171-8485-D7E32F871B49}"/>
              </a:ext>
            </a:extLst>
          </p:cNvPr>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E7747F5A-5ED4-4F68-978C-CF791D663564}" type="slidenum">
              <a:rPr lang="en-GB" altLang="en-US" sz="1200">
                <a:solidFill>
                  <a:srgbClr val="898989"/>
                </a:solidFill>
                <a:latin typeface="Calibri" panose="020F0502020204030204" pitchFamily="34" charset="0"/>
                <a:cs typeface="Arial" panose="020B0604020202020204" pitchFamily="34" charset="0"/>
              </a:rPr>
              <a:pPr algn="r" eaLnBrk="1" hangingPunct="1"/>
              <a:t>6</a:t>
            </a:fld>
            <a:endParaRPr lang="en-GB" altLang="en-US" sz="1200">
              <a:solidFill>
                <a:srgbClr val="898989"/>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55944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Project planning Defined:</a:t>
            </a:r>
          </a:p>
        </p:txBody>
      </p:sp>
      <p:sp>
        <p:nvSpPr>
          <p:cNvPr id="3" name="Content Placeholder 2"/>
          <p:cNvSpPr>
            <a:spLocks noGrp="1"/>
          </p:cNvSpPr>
          <p:nvPr>
            <p:ph idx="1"/>
          </p:nvPr>
        </p:nvSpPr>
        <p:spPr/>
        <p:txBody>
          <a:bodyPr/>
          <a:lstStyle/>
          <a:p>
            <a:r>
              <a:rPr lang="en-GB" dirty="0">
                <a:latin typeface="Constantia" pitchFamily="18" charset="0"/>
              </a:rPr>
              <a:t>Project planning is the process of establishing scope, defining the objectives and steps to obtain them.</a:t>
            </a:r>
          </a:p>
          <a:p>
            <a:endParaRPr lang="en-GB" dirty="0">
              <a:latin typeface="Constantia" pitchFamily="18" charset="0"/>
            </a:endParaRPr>
          </a:p>
          <a:p>
            <a:r>
              <a:rPr lang="en-GB" dirty="0">
                <a:latin typeface="Constantia" pitchFamily="18" charset="0"/>
              </a:rPr>
              <a:t>Project plan is a document that contains a project scope and objectives. It is the output of the project planning process. </a:t>
            </a:r>
          </a:p>
          <a:p>
            <a:endParaRPr lang="en-GB" dirty="0"/>
          </a:p>
          <a:p>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Project Scope</a:t>
            </a:r>
          </a:p>
        </p:txBody>
      </p:sp>
      <p:sp>
        <p:nvSpPr>
          <p:cNvPr id="48131" name="Content Placeholder 2"/>
          <p:cNvSpPr>
            <a:spLocks noGrp="1"/>
          </p:cNvSpPr>
          <p:nvPr>
            <p:ph idx="1"/>
          </p:nvPr>
        </p:nvSpPr>
        <p:spPr>
          <a:xfrm>
            <a:off x="457200" y="1600200"/>
            <a:ext cx="8229600" cy="1185863"/>
          </a:xfrm>
        </p:spPr>
        <p:txBody>
          <a:bodyPr>
            <a:noAutofit/>
          </a:bodyPr>
          <a:lstStyle/>
          <a:p>
            <a:pPr algn="just" eaLnBrk="1" hangingPunct="1">
              <a:buFontTx/>
              <a:buNone/>
            </a:pPr>
            <a:r>
              <a:rPr lang="en-GB" sz="2400" i="1" dirty="0">
                <a:latin typeface="Constantia" pitchFamily="18" charset="0"/>
              </a:rPr>
              <a:t>    “The </a:t>
            </a:r>
            <a:r>
              <a:rPr lang="en-GB" sz="2400" b="1" i="1" dirty="0">
                <a:latin typeface="Constantia" pitchFamily="18" charset="0"/>
              </a:rPr>
              <a:t>work</a:t>
            </a:r>
            <a:r>
              <a:rPr lang="en-GB" sz="2400" i="1" dirty="0">
                <a:latin typeface="Constantia" pitchFamily="18" charset="0"/>
              </a:rPr>
              <a:t> that must be performed to deliver a </a:t>
            </a:r>
            <a:r>
              <a:rPr lang="en-GB" sz="2400" b="1" i="1" dirty="0">
                <a:latin typeface="Constantia" pitchFamily="18" charset="0"/>
              </a:rPr>
              <a:t>product</a:t>
            </a:r>
            <a:r>
              <a:rPr lang="en-GB" sz="2400" i="1" dirty="0">
                <a:latin typeface="Constantia" pitchFamily="18" charset="0"/>
              </a:rPr>
              <a:t>, </a:t>
            </a:r>
            <a:r>
              <a:rPr lang="en-GB" sz="2400" b="1" i="1" dirty="0">
                <a:latin typeface="Constantia" pitchFamily="18" charset="0"/>
              </a:rPr>
              <a:t>service</a:t>
            </a:r>
            <a:r>
              <a:rPr lang="en-GB" sz="2400" i="1" dirty="0">
                <a:latin typeface="Constantia" pitchFamily="18" charset="0"/>
              </a:rPr>
              <a:t>, </a:t>
            </a:r>
            <a:r>
              <a:rPr lang="en-GB" sz="2400" b="1" i="1" dirty="0">
                <a:latin typeface="Constantia" pitchFamily="18" charset="0"/>
              </a:rPr>
              <a:t>or result</a:t>
            </a:r>
            <a:r>
              <a:rPr lang="en-GB" sz="2400" i="1" dirty="0">
                <a:latin typeface="Constantia" pitchFamily="18" charset="0"/>
              </a:rPr>
              <a:t> with the </a:t>
            </a:r>
            <a:r>
              <a:rPr lang="en-GB" sz="2400" b="1" i="1" dirty="0">
                <a:latin typeface="Constantia" pitchFamily="18" charset="0"/>
              </a:rPr>
              <a:t>specified features</a:t>
            </a:r>
            <a:r>
              <a:rPr lang="en-GB" sz="2400" i="1" dirty="0">
                <a:latin typeface="Constantia" pitchFamily="18" charset="0"/>
              </a:rPr>
              <a:t> and </a:t>
            </a:r>
            <a:r>
              <a:rPr lang="en-GB" sz="2400" b="1" i="1" dirty="0">
                <a:latin typeface="Constantia" pitchFamily="18" charset="0"/>
              </a:rPr>
              <a:t>functions</a:t>
            </a:r>
            <a:r>
              <a:rPr lang="en-GB" sz="2400" i="1" dirty="0">
                <a:latin typeface="Constantia" pitchFamily="18" charset="0"/>
              </a:rPr>
              <a:t>”</a:t>
            </a:r>
          </a:p>
        </p:txBody>
      </p:sp>
      <p:sp>
        <p:nvSpPr>
          <p:cNvPr id="48132" name="Rectangle 5"/>
          <p:cNvSpPr>
            <a:spLocks noChangeArrowheads="1"/>
          </p:cNvSpPr>
          <p:nvPr/>
        </p:nvSpPr>
        <p:spPr bwMode="auto">
          <a:xfrm>
            <a:off x="6267982" y="2928938"/>
            <a:ext cx="1899174" cy="369332"/>
          </a:xfrm>
          <a:prstGeom prst="rect">
            <a:avLst/>
          </a:prstGeom>
          <a:noFill/>
          <a:ln w="9525">
            <a:noFill/>
            <a:miter lim="800000"/>
            <a:headEnd/>
            <a:tailEnd/>
          </a:ln>
        </p:spPr>
        <p:txBody>
          <a:bodyPr wrap="none">
            <a:spAutoFit/>
          </a:bodyPr>
          <a:lstStyle/>
          <a:p>
            <a:pPr algn="just"/>
            <a:r>
              <a:rPr lang="en-US" dirty="0">
                <a:latin typeface="Constantia" pitchFamily="18" charset="0"/>
              </a:rPr>
              <a:t>PMI, 2006, p. 385</a:t>
            </a:r>
          </a:p>
        </p:txBody>
      </p:sp>
      <p:sp>
        <p:nvSpPr>
          <p:cNvPr id="7" name="Content Placeholder 2"/>
          <p:cNvSpPr txBox="1">
            <a:spLocks/>
          </p:cNvSpPr>
          <p:nvPr/>
        </p:nvSpPr>
        <p:spPr bwMode="auto">
          <a:xfrm>
            <a:off x="500063" y="3500438"/>
            <a:ext cx="8229600" cy="1471612"/>
          </a:xfrm>
          <a:prstGeom prst="rect">
            <a:avLst/>
          </a:prstGeom>
          <a:noFill/>
          <a:ln w="9525">
            <a:noFill/>
            <a:miter lim="800000"/>
            <a:headEnd/>
            <a:tailEnd/>
          </a:ln>
        </p:spPr>
        <p:txBody>
          <a:bodyPr/>
          <a:lstStyle/>
          <a:p>
            <a:pPr marL="342900" indent="-342900" eaLnBrk="0" hangingPunct="0">
              <a:spcBef>
                <a:spcPct val="20000"/>
              </a:spcBef>
              <a:buFontTx/>
              <a:buChar char="•"/>
              <a:defRPr/>
            </a:pPr>
            <a:r>
              <a:rPr lang="en-GB" sz="2800" kern="0" dirty="0">
                <a:latin typeface="Constantia" pitchFamily="18" charset="0"/>
              </a:rPr>
              <a:t>Scope provides the link between the project goal and the work which needs to be completed to achieve it</a:t>
            </a:r>
          </a:p>
        </p:txBody>
      </p:sp>
      <p:sp>
        <p:nvSpPr>
          <p:cNvPr id="9" name="Rounded Rectangular Callout 8"/>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
        <p:nvSpPr>
          <p:cNvPr id="8" name="Slide Number Placeholder 7"/>
          <p:cNvSpPr>
            <a:spLocks noGrp="1"/>
          </p:cNvSpPr>
          <p:nvPr>
            <p:ph type="sldNum" sz="quarter" idx="12"/>
          </p:nvPr>
        </p:nvSpPr>
        <p:spPr/>
        <p:txBody>
          <a:bodyPr/>
          <a:lstStyle/>
          <a:p>
            <a:fld id="{0001B7DF-3D5B-4F94-89BA-A1CB63132D69}"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Title 1"/>
          <p:cNvSpPr>
            <a:spLocks noGrp="1"/>
          </p:cNvSpPr>
          <p:nvPr>
            <p:ph type="title"/>
          </p:nvPr>
        </p:nvSpPr>
        <p:spPr/>
        <p:txBody>
          <a:bodyPr/>
          <a:lstStyle/>
          <a:p>
            <a:pPr eaLnBrk="1" fontAlgn="auto" hangingPunct="1">
              <a:spcAft>
                <a:spcPts val="0"/>
              </a:spcAft>
              <a:defRPr/>
            </a:pPr>
            <a:r>
              <a:rPr lang="en-GB" b="1" dirty="0">
                <a:solidFill>
                  <a:schemeClr val="accent1">
                    <a:satMod val="150000"/>
                  </a:schemeClr>
                </a:solidFill>
                <a:latin typeface="Constantia" pitchFamily="18" charset="0"/>
              </a:rPr>
              <a:t>Perspectives on Scope</a:t>
            </a:r>
          </a:p>
        </p:txBody>
      </p:sp>
      <p:sp>
        <p:nvSpPr>
          <p:cNvPr id="49155" name="Content Placeholder 5"/>
          <p:cNvSpPr>
            <a:spLocks noGrp="1"/>
          </p:cNvSpPr>
          <p:nvPr>
            <p:ph idx="1"/>
          </p:nvPr>
        </p:nvSpPr>
        <p:spPr>
          <a:xfrm>
            <a:off x="285750" y="2000250"/>
            <a:ext cx="4357688" cy="3929063"/>
          </a:xfrm>
        </p:spPr>
        <p:txBody>
          <a:bodyPr/>
          <a:lstStyle/>
          <a:p>
            <a:pPr eaLnBrk="1" hangingPunct="1"/>
            <a:r>
              <a:rPr lang="en-GB" sz="2000" dirty="0">
                <a:latin typeface="Constantia" pitchFamily="18" charset="0"/>
              </a:rPr>
              <a:t>All objectives should map to the goal</a:t>
            </a:r>
          </a:p>
          <a:p>
            <a:pPr eaLnBrk="1" hangingPunct="1"/>
            <a:r>
              <a:rPr lang="en-GB" sz="2000" dirty="0">
                <a:latin typeface="Constantia" pitchFamily="18" charset="0"/>
              </a:rPr>
              <a:t>All deliverables should map to the objectives</a:t>
            </a:r>
          </a:p>
          <a:p>
            <a:pPr eaLnBrk="1" hangingPunct="1"/>
            <a:r>
              <a:rPr lang="en-GB" sz="2000" dirty="0">
                <a:latin typeface="Constantia" pitchFamily="18" charset="0"/>
              </a:rPr>
              <a:t>All requirements should map to the deliverables</a:t>
            </a:r>
          </a:p>
          <a:p>
            <a:pPr eaLnBrk="1" hangingPunct="1"/>
            <a:r>
              <a:rPr lang="en-GB" sz="2000" dirty="0">
                <a:latin typeface="Constantia" pitchFamily="18" charset="0"/>
              </a:rPr>
              <a:t>All work  should map to the deliverables</a:t>
            </a:r>
          </a:p>
          <a:p>
            <a:pPr eaLnBrk="1" hangingPunct="1"/>
            <a:r>
              <a:rPr lang="en-GB" sz="2000" b="1" dirty="0">
                <a:latin typeface="Constantia" pitchFamily="18" charset="0"/>
              </a:rPr>
              <a:t>All of the </a:t>
            </a:r>
            <a:r>
              <a:rPr lang="en-GB" sz="2400" b="1" dirty="0">
                <a:latin typeface="Constantia" pitchFamily="18" charset="0"/>
              </a:rPr>
              <a:t>work</a:t>
            </a:r>
            <a:r>
              <a:rPr lang="en-GB" sz="2000" b="1" dirty="0">
                <a:latin typeface="Constantia" pitchFamily="18" charset="0"/>
              </a:rPr>
              <a:t> should map to the </a:t>
            </a:r>
            <a:r>
              <a:rPr lang="en-GB" sz="2400" b="1" dirty="0">
                <a:latin typeface="Constantia" pitchFamily="18" charset="0"/>
              </a:rPr>
              <a:t>goal</a:t>
            </a:r>
          </a:p>
        </p:txBody>
      </p:sp>
      <p:graphicFrame>
        <p:nvGraphicFramePr>
          <p:cNvPr id="7" name="Diagram 6"/>
          <p:cNvGraphicFramePr/>
          <p:nvPr/>
        </p:nvGraphicFramePr>
        <p:xfrm>
          <a:off x="4143372" y="1643050"/>
          <a:ext cx="5000628" cy="4786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p:txBody>
          <a:bodyPr/>
          <a:lstStyle/>
          <a:p>
            <a:fld id="{0001B7DF-3D5B-4F94-89BA-A1CB63132D69}"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Activities</a:t>
            </a:r>
          </a:p>
        </p:txBody>
      </p:sp>
      <p:sp>
        <p:nvSpPr>
          <p:cNvPr id="50179" name="Content Placeholder 2"/>
          <p:cNvSpPr>
            <a:spLocks noGrp="1"/>
          </p:cNvSpPr>
          <p:nvPr>
            <p:ph idx="1"/>
          </p:nvPr>
        </p:nvSpPr>
        <p:spPr/>
        <p:txBody>
          <a:bodyPr/>
          <a:lstStyle/>
          <a:p>
            <a:pPr eaLnBrk="1" hangingPunct="1"/>
            <a:r>
              <a:rPr lang="en-GB" sz="2800" dirty="0">
                <a:latin typeface="Constantia" pitchFamily="18" charset="0"/>
              </a:rPr>
              <a:t>An activity</a:t>
            </a:r>
          </a:p>
          <a:p>
            <a:pPr lvl="1" eaLnBrk="1" hangingPunct="1"/>
            <a:r>
              <a:rPr lang="en-GB" sz="2400" dirty="0">
                <a:latin typeface="Constantia" pitchFamily="18" charset="0"/>
              </a:rPr>
              <a:t>is a component of work to be performed</a:t>
            </a:r>
          </a:p>
          <a:p>
            <a:pPr lvl="1" eaLnBrk="1" hangingPunct="1"/>
            <a:r>
              <a:rPr lang="en-GB" sz="2400" dirty="0">
                <a:latin typeface="Constantia" pitchFamily="18" charset="0"/>
              </a:rPr>
              <a:t>must start with a verb and contain a unique object</a:t>
            </a:r>
            <a:endParaRPr lang="en-GB" dirty="0">
              <a:latin typeface="Constantia" pitchFamily="18" charset="0"/>
            </a:endParaRPr>
          </a:p>
          <a:p>
            <a:pPr eaLnBrk="1" hangingPunct="1"/>
            <a:r>
              <a:rPr lang="en-GB" sz="2800" dirty="0">
                <a:latin typeface="Constantia" pitchFamily="18" charset="0"/>
              </a:rPr>
              <a:t>An activity list </a:t>
            </a:r>
          </a:p>
          <a:p>
            <a:pPr lvl="1" eaLnBrk="1" hangingPunct="1"/>
            <a:r>
              <a:rPr lang="en-GB" sz="2400" dirty="0">
                <a:latin typeface="Constantia" pitchFamily="18" charset="0"/>
              </a:rPr>
              <a:t>is a list of all project activities which must be completed in order to</a:t>
            </a:r>
          </a:p>
          <a:p>
            <a:pPr lvl="2" eaLnBrk="1" hangingPunct="1"/>
            <a:r>
              <a:rPr lang="en-GB" sz="2000" dirty="0">
                <a:latin typeface="Constantia" pitchFamily="18" charset="0"/>
              </a:rPr>
              <a:t>produce the project deliverables </a:t>
            </a:r>
          </a:p>
          <a:p>
            <a:pPr lvl="2" eaLnBrk="1" hangingPunct="1"/>
            <a:r>
              <a:rPr lang="en-GB" sz="2000" dirty="0">
                <a:latin typeface="Constantia" pitchFamily="18" charset="0"/>
              </a:rPr>
              <a:t>meet the objectives and goal of the project</a:t>
            </a:r>
          </a:p>
          <a:p>
            <a:pPr eaLnBrk="1" hangingPunct="1"/>
            <a:endParaRPr lang="en-GB" dirty="0">
              <a:latin typeface="Constantia" pitchFamily="18" charset="0"/>
            </a:endParaRPr>
          </a:p>
        </p:txBody>
      </p:sp>
      <p:sp>
        <p:nvSpPr>
          <p:cNvPr id="4" name="Slide Number Placeholder 3"/>
          <p:cNvSpPr>
            <a:spLocks noGrp="1"/>
          </p:cNvSpPr>
          <p:nvPr>
            <p:ph type="sldNum" sz="quarter" idx="12"/>
          </p:nvPr>
        </p:nvSpPr>
        <p:spPr/>
        <p:txBody>
          <a:bodyPr/>
          <a:lstStyle/>
          <a:p>
            <a:fld id="{0001B7DF-3D5B-4F94-89BA-A1CB63132D69}"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Project ‘Direct’ Objectives</a:t>
            </a:r>
          </a:p>
        </p:txBody>
      </p:sp>
      <p:sp>
        <p:nvSpPr>
          <p:cNvPr id="51203" name="Content Placeholder 2"/>
          <p:cNvSpPr>
            <a:spLocks noGrp="1"/>
          </p:cNvSpPr>
          <p:nvPr>
            <p:ph idx="1"/>
          </p:nvPr>
        </p:nvSpPr>
        <p:spPr>
          <a:xfrm>
            <a:off x="457200" y="1774825"/>
            <a:ext cx="8229600" cy="2654300"/>
          </a:xfrm>
        </p:spPr>
        <p:txBody>
          <a:bodyPr/>
          <a:lstStyle/>
          <a:p>
            <a:pPr eaLnBrk="1" hangingPunct="1"/>
            <a:r>
              <a:rPr lang="en-GB" sz="2800" dirty="0">
                <a:latin typeface="Constantia" pitchFamily="18" charset="0"/>
              </a:rPr>
              <a:t>A set of general or common objectives, to meet</a:t>
            </a:r>
          </a:p>
          <a:p>
            <a:pPr lvl="1" eaLnBrk="1" hangingPunct="1"/>
            <a:r>
              <a:rPr lang="en-GB" sz="2400" dirty="0">
                <a:latin typeface="Constantia" pitchFamily="18" charset="0"/>
              </a:rPr>
              <a:t>Time, Cost, Quality</a:t>
            </a:r>
            <a:endParaRPr lang="en-US" sz="2400" dirty="0">
              <a:latin typeface="Constantia" pitchFamily="18" charset="0"/>
            </a:endParaRPr>
          </a:p>
          <a:p>
            <a:pPr eaLnBrk="1" hangingPunct="1"/>
            <a:r>
              <a:rPr lang="en-GB" sz="2800" dirty="0">
                <a:latin typeface="Constantia" pitchFamily="18" charset="0"/>
              </a:rPr>
              <a:t>As also known as..</a:t>
            </a:r>
            <a:r>
              <a:rPr lang="en-GB" sz="4000" dirty="0">
                <a:latin typeface="Constantia" pitchFamily="18" charset="0"/>
              </a:rPr>
              <a:t> </a:t>
            </a:r>
          </a:p>
          <a:p>
            <a:pPr lvl="1" eaLnBrk="1" hangingPunct="1"/>
            <a:r>
              <a:rPr lang="en-GB" sz="2400" dirty="0">
                <a:latin typeface="Constantia" pitchFamily="18" charset="0"/>
              </a:rPr>
              <a:t>Project Constraints</a:t>
            </a:r>
          </a:p>
          <a:p>
            <a:pPr lvl="1" eaLnBrk="1" hangingPunct="1"/>
            <a:r>
              <a:rPr lang="en-GB" sz="2400" dirty="0">
                <a:latin typeface="Constantia" pitchFamily="18" charset="0"/>
              </a:rPr>
              <a:t>The ‘Project Triangle’</a:t>
            </a:r>
          </a:p>
          <a:p>
            <a:pPr eaLnBrk="1" hangingPunct="1"/>
            <a:endParaRPr lang="en-GB" dirty="0">
              <a:latin typeface="Constantia" pitchFamily="18" charset="0"/>
            </a:endParaRPr>
          </a:p>
        </p:txBody>
      </p:sp>
      <p:grpSp>
        <p:nvGrpSpPr>
          <p:cNvPr id="3" name="Group 3"/>
          <p:cNvGrpSpPr>
            <a:grpSpLocks/>
          </p:cNvGrpSpPr>
          <p:nvPr/>
        </p:nvGrpSpPr>
        <p:grpSpPr bwMode="auto">
          <a:xfrm>
            <a:off x="2928938" y="3571875"/>
            <a:ext cx="6215062" cy="3286125"/>
            <a:chOff x="3571873" y="3929063"/>
            <a:chExt cx="5005388" cy="2771775"/>
          </a:xfrm>
        </p:grpSpPr>
        <p:sp>
          <p:nvSpPr>
            <p:cNvPr id="5" name="Isosceles Triangle 4"/>
            <p:cNvSpPr/>
            <p:nvPr/>
          </p:nvSpPr>
          <p:spPr>
            <a:xfrm>
              <a:off x="4286563" y="4571793"/>
              <a:ext cx="1857684" cy="150104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206" name="TextBox 10"/>
            <p:cNvSpPr txBox="1">
              <a:spLocks noChangeArrowheads="1"/>
            </p:cNvSpPr>
            <p:nvPr/>
          </p:nvSpPr>
          <p:spPr bwMode="auto">
            <a:xfrm>
              <a:off x="4857748" y="4214813"/>
              <a:ext cx="658813" cy="369887"/>
            </a:xfrm>
            <a:prstGeom prst="rect">
              <a:avLst/>
            </a:prstGeom>
            <a:noFill/>
            <a:ln w="9525">
              <a:noFill/>
              <a:miter lim="800000"/>
              <a:headEnd/>
              <a:tailEnd/>
            </a:ln>
          </p:spPr>
          <p:txBody>
            <a:bodyPr wrap="none">
              <a:spAutoFit/>
            </a:bodyPr>
            <a:lstStyle/>
            <a:p>
              <a:r>
                <a:rPr lang="en-GB"/>
                <a:t>Cost</a:t>
              </a:r>
              <a:endParaRPr lang="en-US"/>
            </a:p>
          </p:txBody>
        </p:sp>
        <p:sp>
          <p:nvSpPr>
            <p:cNvPr id="51207" name="TextBox 11"/>
            <p:cNvSpPr txBox="1">
              <a:spLocks noChangeArrowheads="1"/>
            </p:cNvSpPr>
            <p:nvPr/>
          </p:nvSpPr>
          <p:spPr bwMode="auto">
            <a:xfrm>
              <a:off x="3571873" y="5929313"/>
              <a:ext cx="688975" cy="369887"/>
            </a:xfrm>
            <a:prstGeom prst="rect">
              <a:avLst/>
            </a:prstGeom>
            <a:noFill/>
            <a:ln w="9525">
              <a:noFill/>
              <a:miter lim="800000"/>
              <a:headEnd/>
              <a:tailEnd/>
            </a:ln>
          </p:spPr>
          <p:txBody>
            <a:bodyPr wrap="none">
              <a:spAutoFit/>
            </a:bodyPr>
            <a:lstStyle/>
            <a:p>
              <a:r>
                <a:rPr lang="en-GB"/>
                <a:t>Time</a:t>
              </a:r>
              <a:endParaRPr lang="en-US"/>
            </a:p>
          </p:txBody>
        </p:sp>
        <p:sp>
          <p:nvSpPr>
            <p:cNvPr id="51208" name="TextBox 12"/>
            <p:cNvSpPr txBox="1">
              <a:spLocks noChangeArrowheads="1"/>
            </p:cNvSpPr>
            <p:nvPr/>
          </p:nvSpPr>
          <p:spPr bwMode="auto">
            <a:xfrm>
              <a:off x="6143623" y="5929313"/>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9" name="Left Brace 8"/>
            <p:cNvSpPr/>
            <p:nvPr/>
          </p:nvSpPr>
          <p:spPr>
            <a:xfrm>
              <a:off x="5429556" y="3929063"/>
              <a:ext cx="154701" cy="914552"/>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1210" name="TextBox 14"/>
            <p:cNvSpPr txBox="1">
              <a:spLocks noChangeArrowheads="1"/>
            </p:cNvSpPr>
            <p:nvPr/>
          </p:nvSpPr>
          <p:spPr bwMode="auto">
            <a:xfrm>
              <a:off x="5500686" y="3929063"/>
              <a:ext cx="1865312" cy="923925"/>
            </a:xfrm>
            <a:prstGeom prst="rect">
              <a:avLst/>
            </a:prstGeom>
            <a:noFill/>
            <a:ln w="9525">
              <a:noFill/>
              <a:miter lim="800000"/>
              <a:headEnd/>
              <a:tailEnd/>
            </a:ln>
          </p:spPr>
          <p:txBody>
            <a:bodyPr wrap="none">
              <a:spAutoFit/>
            </a:bodyPr>
            <a:lstStyle/>
            <a:p>
              <a:r>
                <a:rPr lang="en-GB"/>
                <a:t>Money</a:t>
              </a:r>
            </a:p>
            <a:p>
              <a:r>
                <a:rPr lang="en-GB"/>
                <a:t>Effort</a:t>
              </a:r>
            </a:p>
            <a:p>
              <a:r>
                <a:rPr lang="en-GB"/>
                <a:t>Resource usage</a:t>
              </a:r>
              <a:endParaRPr lang="en-US"/>
            </a:p>
          </p:txBody>
        </p:sp>
        <p:sp>
          <p:nvSpPr>
            <p:cNvPr id="11" name="Left Brace 10"/>
            <p:cNvSpPr/>
            <p:nvPr/>
          </p:nvSpPr>
          <p:spPr>
            <a:xfrm>
              <a:off x="7000852" y="5572043"/>
              <a:ext cx="155979" cy="107121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1212" name="TextBox 16"/>
            <p:cNvSpPr txBox="1">
              <a:spLocks noChangeArrowheads="1"/>
            </p:cNvSpPr>
            <p:nvPr/>
          </p:nvSpPr>
          <p:spPr bwMode="auto">
            <a:xfrm>
              <a:off x="7072311" y="5500688"/>
              <a:ext cx="1504950" cy="1200150"/>
            </a:xfrm>
            <a:prstGeom prst="rect">
              <a:avLst/>
            </a:prstGeom>
            <a:noFill/>
            <a:ln w="9525">
              <a:noFill/>
              <a:miter lim="800000"/>
              <a:headEnd/>
              <a:tailEnd/>
            </a:ln>
          </p:spPr>
          <p:txBody>
            <a:bodyPr wrap="none">
              <a:spAutoFit/>
            </a:bodyPr>
            <a:lstStyle/>
            <a:p>
              <a:r>
                <a:rPr lang="en-GB"/>
                <a:t>Grade</a:t>
              </a:r>
            </a:p>
            <a:p>
              <a:r>
                <a:rPr lang="en-GB"/>
                <a:t>Performance</a:t>
              </a:r>
            </a:p>
            <a:p>
              <a:r>
                <a:rPr lang="en-GB"/>
                <a:t>Scope</a:t>
              </a:r>
            </a:p>
            <a:p>
              <a:r>
                <a:rPr lang="en-GB"/>
                <a:t>Functionality</a:t>
              </a:r>
              <a:endParaRPr lang="en-US"/>
            </a:p>
          </p:txBody>
        </p:sp>
      </p:grpSp>
      <p:sp>
        <p:nvSpPr>
          <p:cNvPr id="13" name="Slide Number Placeholder 12"/>
          <p:cNvSpPr>
            <a:spLocks noGrp="1"/>
          </p:cNvSpPr>
          <p:nvPr>
            <p:ph type="sldNum" sz="quarter" idx="12"/>
          </p:nvPr>
        </p:nvSpPr>
        <p:spPr/>
        <p:txBody>
          <a:bodyPr/>
          <a:lstStyle/>
          <a:p>
            <a:fld id="{0001B7DF-3D5B-4F94-89BA-A1CB63132D69}"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Maintaining Equilibrium</a:t>
            </a:r>
          </a:p>
        </p:txBody>
      </p:sp>
      <p:sp>
        <p:nvSpPr>
          <p:cNvPr id="52227" name="Content Placeholder 2"/>
          <p:cNvSpPr>
            <a:spLocks noGrp="1"/>
          </p:cNvSpPr>
          <p:nvPr>
            <p:ph idx="1"/>
          </p:nvPr>
        </p:nvSpPr>
        <p:spPr/>
        <p:txBody>
          <a:bodyPr/>
          <a:lstStyle/>
          <a:p>
            <a:pPr eaLnBrk="1" hangingPunct="1"/>
            <a:r>
              <a:rPr lang="en-GB" sz="2800" dirty="0">
                <a:latin typeface="Constantia" pitchFamily="18" charset="0"/>
              </a:rPr>
              <a:t>If the project takes longer than expected, but must still be delivered on time, options are usually   limited …</a:t>
            </a:r>
          </a:p>
        </p:txBody>
      </p:sp>
      <p:grpSp>
        <p:nvGrpSpPr>
          <p:cNvPr id="3" name="Group 3"/>
          <p:cNvGrpSpPr>
            <a:grpSpLocks/>
          </p:cNvGrpSpPr>
          <p:nvPr/>
        </p:nvGrpSpPr>
        <p:grpSpPr bwMode="auto">
          <a:xfrm>
            <a:off x="785813" y="3214688"/>
            <a:ext cx="7572375" cy="3013075"/>
            <a:chOff x="1142976" y="3214686"/>
            <a:chExt cx="7286676" cy="2727341"/>
          </a:xfrm>
        </p:grpSpPr>
        <p:sp>
          <p:nvSpPr>
            <p:cNvPr id="5" name="Isosceles Triangle 4"/>
            <p:cNvSpPr/>
            <p:nvPr/>
          </p:nvSpPr>
          <p:spPr>
            <a:xfrm>
              <a:off x="1142976" y="3500640"/>
              <a:ext cx="4785986" cy="2072089"/>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230" name="TextBox 10"/>
            <p:cNvSpPr txBox="1">
              <a:spLocks noChangeArrowheads="1"/>
            </p:cNvSpPr>
            <p:nvPr/>
          </p:nvSpPr>
          <p:spPr bwMode="auto">
            <a:xfrm>
              <a:off x="4429124" y="3214686"/>
              <a:ext cx="658813" cy="369887"/>
            </a:xfrm>
            <a:prstGeom prst="rect">
              <a:avLst/>
            </a:prstGeom>
            <a:noFill/>
            <a:ln w="9525">
              <a:noFill/>
              <a:miter lim="800000"/>
              <a:headEnd/>
              <a:tailEnd/>
            </a:ln>
          </p:spPr>
          <p:txBody>
            <a:bodyPr wrap="none">
              <a:spAutoFit/>
            </a:bodyPr>
            <a:lstStyle/>
            <a:p>
              <a:r>
                <a:rPr lang="en-GB"/>
                <a:t>Cost</a:t>
              </a:r>
              <a:endParaRPr lang="en-US"/>
            </a:p>
          </p:txBody>
        </p:sp>
        <p:sp>
          <p:nvSpPr>
            <p:cNvPr id="52231" name="TextBox 11"/>
            <p:cNvSpPr txBox="1">
              <a:spLocks noChangeArrowheads="1"/>
            </p:cNvSpPr>
            <p:nvPr/>
          </p:nvSpPr>
          <p:spPr bwMode="auto">
            <a:xfrm>
              <a:off x="1142976" y="5572140"/>
              <a:ext cx="688975" cy="369887"/>
            </a:xfrm>
            <a:prstGeom prst="rect">
              <a:avLst/>
            </a:prstGeom>
            <a:noFill/>
            <a:ln w="9525">
              <a:noFill/>
              <a:miter lim="800000"/>
              <a:headEnd/>
              <a:tailEnd/>
            </a:ln>
          </p:spPr>
          <p:txBody>
            <a:bodyPr wrap="none">
              <a:spAutoFit/>
            </a:bodyPr>
            <a:lstStyle/>
            <a:p>
              <a:r>
                <a:rPr lang="en-GB"/>
                <a:t>Time</a:t>
              </a:r>
              <a:endParaRPr lang="en-US"/>
            </a:p>
          </p:txBody>
        </p:sp>
        <p:sp>
          <p:nvSpPr>
            <p:cNvPr id="52232" name="TextBox 12"/>
            <p:cNvSpPr txBox="1">
              <a:spLocks noChangeArrowheads="1"/>
            </p:cNvSpPr>
            <p:nvPr/>
          </p:nvSpPr>
          <p:spPr bwMode="auto">
            <a:xfrm>
              <a:off x="5000628" y="5572140"/>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9" name="Isosceles Triangle 8"/>
            <p:cNvSpPr/>
            <p:nvPr/>
          </p:nvSpPr>
          <p:spPr>
            <a:xfrm>
              <a:off x="7429070" y="3428792"/>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Isosceles Triangle 9"/>
            <p:cNvSpPr/>
            <p:nvPr/>
          </p:nvSpPr>
          <p:spPr>
            <a:xfrm>
              <a:off x="7429070" y="4572608"/>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11" name="Straight Arrow Connector 10"/>
            <p:cNvCxnSpPr/>
            <p:nvPr/>
          </p:nvCxnSpPr>
          <p:spPr>
            <a:xfrm rot="5400000" flipH="1" flipV="1">
              <a:off x="6286944" y="3785830"/>
              <a:ext cx="428213" cy="1528"/>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10800000">
              <a:off x="5715097" y="5072669"/>
              <a:ext cx="429257" cy="1437"/>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237" name="TextBox 10"/>
            <p:cNvSpPr txBox="1">
              <a:spLocks noChangeArrowheads="1"/>
            </p:cNvSpPr>
            <p:nvPr/>
          </p:nvSpPr>
          <p:spPr bwMode="auto">
            <a:xfrm>
              <a:off x="5572132" y="3929066"/>
              <a:ext cx="1935145" cy="369332"/>
            </a:xfrm>
            <a:prstGeom prst="rect">
              <a:avLst/>
            </a:prstGeom>
            <a:noFill/>
            <a:ln w="9525">
              <a:noFill/>
              <a:miter lim="800000"/>
              <a:headEnd/>
              <a:tailEnd/>
            </a:ln>
          </p:spPr>
          <p:txBody>
            <a:bodyPr wrap="none">
              <a:spAutoFit/>
            </a:bodyPr>
            <a:lstStyle/>
            <a:p>
              <a:r>
                <a:rPr lang="en-GB"/>
                <a:t>Increase Cost  = </a:t>
              </a:r>
              <a:endParaRPr lang="en-US"/>
            </a:p>
          </p:txBody>
        </p:sp>
        <p:sp>
          <p:nvSpPr>
            <p:cNvPr id="52238" name="TextBox 10"/>
            <p:cNvSpPr txBox="1">
              <a:spLocks noChangeArrowheads="1"/>
            </p:cNvSpPr>
            <p:nvPr/>
          </p:nvSpPr>
          <p:spPr bwMode="auto">
            <a:xfrm>
              <a:off x="6143636" y="4714884"/>
              <a:ext cx="1643074" cy="646331"/>
            </a:xfrm>
            <a:prstGeom prst="rect">
              <a:avLst/>
            </a:prstGeom>
            <a:noFill/>
            <a:ln w="9525">
              <a:noFill/>
              <a:miter lim="800000"/>
              <a:headEnd/>
              <a:tailEnd/>
            </a:ln>
          </p:spPr>
          <p:txBody>
            <a:bodyPr>
              <a:spAutoFit/>
            </a:bodyPr>
            <a:lstStyle/>
            <a:p>
              <a:r>
                <a:rPr lang="en-GB"/>
                <a:t>Decrease Quality    = </a:t>
              </a:r>
              <a:endParaRPr lang="en-US"/>
            </a:p>
          </p:txBody>
        </p:sp>
      </p:grpSp>
      <p:sp>
        <p:nvSpPr>
          <p:cNvPr id="15" name="Slide Number Placeholder 14"/>
          <p:cNvSpPr>
            <a:spLocks noGrp="1"/>
          </p:cNvSpPr>
          <p:nvPr>
            <p:ph type="sldNum" sz="quarter" idx="12"/>
          </p:nvPr>
        </p:nvSpPr>
        <p:spPr/>
        <p:txBody>
          <a:bodyPr/>
          <a:lstStyle/>
          <a:p>
            <a:fld id="{0001B7DF-3D5B-4F94-89BA-A1CB63132D69}"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Delivery, Goals and Objectives</a:t>
            </a:r>
            <a:endParaRPr lang="en-US" sz="4000" b="1" dirty="0">
              <a:solidFill>
                <a:schemeClr val="accent1">
                  <a:satMod val="150000"/>
                </a:schemeClr>
              </a:solidFill>
              <a:latin typeface="Constantia" pitchFamily="18" charset="0"/>
            </a:endParaRPr>
          </a:p>
        </p:txBody>
      </p:sp>
      <p:sp>
        <p:nvSpPr>
          <p:cNvPr id="30723" name="Content Placeholder 2"/>
          <p:cNvSpPr>
            <a:spLocks noGrp="1"/>
          </p:cNvSpPr>
          <p:nvPr>
            <p:ph idx="1"/>
          </p:nvPr>
        </p:nvSpPr>
        <p:spPr>
          <a:xfrm>
            <a:off x="428625" y="1643063"/>
            <a:ext cx="8501063" cy="4543425"/>
          </a:xfrm>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2800" dirty="0">
                <a:latin typeface="Constantia" pitchFamily="18" charset="0"/>
              </a:rPr>
              <a:t>All projects seek to deliver ‘something’</a:t>
            </a:r>
          </a:p>
          <a:p>
            <a:pPr marL="438912" indent="-320040" eaLnBrk="1" fontAlgn="auto" hangingPunct="1">
              <a:spcBef>
                <a:spcPts val="0"/>
              </a:spcBef>
              <a:spcAft>
                <a:spcPts val="0"/>
              </a:spcAft>
              <a:buFont typeface="Wingdings 2"/>
              <a:buChar char=""/>
              <a:defRPr/>
            </a:pPr>
            <a:endParaRPr lang="en-GB" sz="2400" dirty="0">
              <a:latin typeface="Constantia" pitchFamily="18" charset="0"/>
            </a:endParaRPr>
          </a:p>
          <a:p>
            <a:pPr marL="438912" indent="-320040" eaLnBrk="1" fontAlgn="auto" hangingPunct="1">
              <a:spcBef>
                <a:spcPts val="0"/>
              </a:spcBef>
              <a:spcAft>
                <a:spcPts val="0"/>
              </a:spcAft>
              <a:buFont typeface="Wingdings 2"/>
              <a:buChar char=""/>
              <a:defRPr/>
            </a:pPr>
            <a:r>
              <a:rPr lang="en-GB" sz="2400" dirty="0">
                <a:latin typeface="Constantia" pitchFamily="18" charset="0"/>
              </a:rPr>
              <a:t>How do we define ‘something’?</a:t>
            </a:r>
          </a:p>
          <a:p>
            <a:pPr marL="438912" indent="-320040" eaLnBrk="1" fontAlgn="auto" hangingPunct="1">
              <a:spcBef>
                <a:spcPts val="0"/>
              </a:spcBef>
              <a:spcAft>
                <a:spcPts val="0"/>
              </a:spcAft>
              <a:buFont typeface="Wingdings 2"/>
              <a:buChar char=""/>
              <a:defRPr/>
            </a:pPr>
            <a:endParaRPr lang="en-GB" sz="2800" dirty="0">
              <a:latin typeface="Constantia" pitchFamily="18" charset="0"/>
            </a:endParaRPr>
          </a:p>
          <a:p>
            <a:pPr marL="438912" indent="-320040" eaLnBrk="1" fontAlgn="auto" hangingPunct="1">
              <a:spcBef>
                <a:spcPts val="0"/>
              </a:spcBef>
              <a:spcAft>
                <a:spcPts val="0"/>
              </a:spcAft>
              <a:buFont typeface="Wingdings 2"/>
              <a:buChar char=""/>
              <a:defRPr/>
            </a:pPr>
            <a:r>
              <a:rPr lang="en-GB" sz="2800" dirty="0">
                <a:latin typeface="Constantia" pitchFamily="18" charset="0"/>
              </a:rPr>
              <a:t> Start by defining the project Goals and Objectives</a:t>
            </a:r>
          </a:p>
          <a:p>
            <a:pPr marL="731520" lvl="1" indent="-274320" eaLnBrk="1" fontAlgn="auto" hangingPunct="1">
              <a:spcAft>
                <a:spcPts val="0"/>
              </a:spcAft>
              <a:buFont typeface="Wingdings"/>
              <a:buChar char=""/>
              <a:defRPr/>
            </a:pPr>
            <a:r>
              <a:rPr lang="en-GB" sz="2400" dirty="0">
                <a:latin typeface="Constantia" pitchFamily="18" charset="0"/>
              </a:rPr>
              <a:t>Goal:</a:t>
            </a:r>
            <a:r>
              <a:rPr lang="en-GB" dirty="0">
                <a:latin typeface="Constantia" pitchFamily="18" charset="0"/>
              </a:rPr>
              <a:t> </a:t>
            </a:r>
          </a:p>
          <a:p>
            <a:pPr marL="996696" lvl="2" eaLnBrk="1" fontAlgn="auto" hangingPunct="1">
              <a:spcAft>
                <a:spcPts val="0"/>
              </a:spcAft>
              <a:buClr>
                <a:schemeClr val="accent3"/>
              </a:buClr>
              <a:buFont typeface="Arial"/>
              <a:buChar char="▪"/>
              <a:defRPr/>
            </a:pPr>
            <a:r>
              <a:rPr lang="en-GB" dirty="0">
                <a:latin typeface="Constantia" pitchFamily="18" charset="0"/>
              </a:rPr>
              <a:t>Defines the final deliverable(s), outcome(s) or state at completion of the project</a:t>
            </a:r>
          </a:p>
          <a:p>
            <a:pPr marL="731520" lvl="1" indent="-274320" eaLnBrk="1" fontAlgn="auto" hangingPunct="1">
              <a:spcAft>
                <a:spcPts val="0"/>
              </a:spcAft>
              <a:buFont typeface="Wingdings"/>
              <a:buChar char=""/>
              <a:defRPr/>
            </a:pPr>
            <a:r>
              <a:rPr lang="en-GB" sz="2400" dirty="0">
                <a:latin typeface="Constantia" pitchFamily="18" charset="0"/>
              </a:rPr>
              <a:t>Objectives:</a:t>
            </a:r>
            <a:r>
              <a:rPr lang="en-GB" dirty="0">
                <a:latin typeface="Constantia" pitchFamily="18" charset="0"/>
              </a:rPr>
              <a:t> </a:t>
            </a:r>
          </a:p>
          <a:p>
            <a:pPr marL="996696" lvl="2" eaLnBrk="1" fontAlgn="auto" hangingPunct="1">
              <a:spcAft>
                <a:spcPts val="0"/>
              </a:spcAft>
              <a:buClr>
                <a:schemeClr val="accent3"/>
              </a:buClr>
              <a:buFont typeface="Arial"/>
              <a:buChar char="▪"/>
              <a:defRPr/>
            </a:pPr>
            <a:r>
              <a:rPr lang="en-GB" dirty="0">
                <a:latin typeface="Constantia" pitchFamily="18" charset="0"/>
              </a:rPr>
              <a:t> Define the boundaries of the goal</a:t>
            </a:r>
          </a:p>
          <a:p>
            <a:pPr marL="996696" lvl="2" eaLnBrk="1" fontAlgn="auto" hangingPunct="1">
              <a:spcAft>
                <a:spcPts val="0"/>
              </a:spcAft>
              <a:buClr>
                <a:schemeClr val="accent3"/>
              </a:buClr>
              <a:buFont typeface="Arial"/>
              <a:buChar char="▪"/>
              <a:defRPr/>
            </a:pPr>
            <a:r>
              <a:rPr lang="en-GB" dirty="0">
                <a:latin typeface="Constantia" pitchFamily="18" charset="0"/>
              </a:rPr>
              <a:t>Specify some future state or deliverable</a:t>
            </a:r>
          </a:p>
        </p:txBody>
      </p:sp>
      <p:pic>
        <p:nvPicPr>
          <p:cNvPr id="53252" name="Picture 4"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2286000"/>
            <a:ext cx="485775" cy="639763"/>
          </a:xfrm>
          <a:prstGeom prst="rect">
            <a:avLst/>
          </a:prstGeom>
          <a:noFill/>
          <a:ln w="9525">
            <a:noFill/>
            <a:miter lim="800000"/>
            <a:headEnd/>
            <a:tailEnd/>
          </a:ln>
        </p:spPr>
      </p:pic>
      <p:pic>
        <p:nvPicPr>
          <p:cNvPr id="53253" name="Picture 6" descr="C:\Documents and Settings\Dave\Local Settings\Temporary Internet Files\Content.IE5\NQ03J5W9\MCj01560530000[1].wmf"/>
          <p:cNvPicPr>
            <a:picLocks noChangeAspect="1" noChangeArrowheads="1"/>
          </p:cNvPicPr>
          <p:nvPr/>
        </p:nvPicPr>
        <p:blipFill>
          <a:blip r:embed="rId4" cstate="print"/>
          <a:srcRect/>
          <a:stretch>
            <a:fillRect/>
          </a:stretch>
        </p:blipFill>
        <p:spPr bwMode="auto">
          <a:xfrm>
            <a:off x="428625" y="3000375"/>
            <a:ext cx="500063" cy="571500"/>
          </a:xfrm>
          <a:prstGeom prst="rect">
            <a:avLst/>
          </a:prstGeom>
          <a:noFill/>
          <a:ln w="9525">
            <a:noFill/>
            <a:miter lim="800000"/>
            <a:headEnd/>
            <a:tailEnd/>
          </a:ln>
        </p:spPr>
      </p:pic>
      <p:sp>
        <p:nvSpPr>
          <p:cNvPr id="6" name="Slide Number Placeholder 5"/>
          <p:cNvSpPr>
            <a:spLocks noGrp="1"/>
          </p:cNvSpPr>
          <p:nvPr>
            <p:ph type="sldNum" sz="quarter" idx="12"/>
          </p:nvPr>
        </p:nvSpPr>
        <p:spPr/>
        <p:txBody>
          <a:bodyPr/>
          <a:lstStyle/>
          <a:p>
            <a:fld id="{0001B7DF-3D5B-4F94-89BA-A1CB63132D69}"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SMART Objectives</a:t>
            </a:r>
          </a:p>
        </p:txBody>
      </p:sp>
      <p:pic>
        <p:nvPicPr>
          <p:cNvPr id="4" name="Content Placeholder 3" descr="smart.jpg"/>
          <p:cNvPicPr>
            <a:picLocks noGrp="1" noChangeAspect="1"/>
          </p:cNvPicPr>
          <p:nvPr>
            <p:ph idx="1"/>
          </p:nvPr>
        </p:nvPicPr>
        <p:blipFill>
          <a:blip r:embed="rId3" cstate="print"/>
          <a:stretch>
            <a:fillRect/>
          </a:stretch>
        </p:blipFill>
        <p:spPr>
          <a:xfrm>
            <a:off x="1334814" y="1340768"/>
            <a:ext cx="6272128" cy="5246043"/>
          </a:xfrm>
        </p:spPr>
      </p:pic>
      <p:sp>
        <p:nvSpPr>
          <p:cNvPr id="5" name="Slide Number Placeholder 4"/>
          <p:cNvSpPr>
            <a:spLocks noGrp="1"/>
          </p:cNvSpPr>
          <p:nvPr>
            <p:ph type="sldNum" sz="quarter" idx="12"/>
          </p:nvPr>
        </p:nvSpPr>
        <p:spPr/>
        <p:txBody>
          <a:bodyPr/>
          <a:lstStyle/>
          <a:p>
            <a:fld id="{0001B7DF-3D5B-4F94-89BA-A1CB63132D69}"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SMART Objectives: Example</a:t>
            </a:r>
          </a:p>
        </p:txBody>
      </p:sp>
      <p:pic>
        <p:nvPicPr>
          <p:cNvPr id="4" name="Content Placeholder 3" descr="SMART table.jpg"/>
          <p:cNvPicPr>
            <a:picLocks noGrp="1" noChangeAspect="1"/>
          </p:cNvPicPr>
          <p:nvPr>
            <p:ph idx="1"/>
          </p:nvPr>
        </p:nvPicPr>
        <p:blipFill>
          <a:blip r:embed="rId3" cstate="print"/>
          <a:stretch>
            <a:fillRect/>
          </a:stretch>
        </p:blipFill>
        <p:spPr>
          <a:xfrm>
            <a:off x="395536" y="1340768"/>
            <a:ext cx="8280920" cy="5083546"/>
          </a:xfrm>
        </p:spPr>
      </p:pic>
      <p:sp>
        <p:nvSpPr>
          <p:cNvPr id="5" name="Slide Number Placeholder 4"/>
          <p:cNvSpPr>
            <a:spLocks noGrp="1"/>
          </p:cNvSpPr>
          <p:nvPr>
            <p:ph type="sldNum" sz="quarter" idx="12"/>
          </p:nvPr>
        </p:nvSpPr>
        <p:spPr/>
        <p:txBody>
          <a:bodyPr/>
          <a:lstStyle/>
          <a:p>
            <a:fld id="{0001B7DF-3D5B-4F94-89BA-A1CB63132D69}" type="slidenum">
              <a:rPr lang="en-GB" smtClean="0"/>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How to write SMART objectives</a:t>
            </a:r>
          </a:p>
        </p:txBody>
      </p:sp>
      <p:sp>
        <p:nvSpPr>
          <p:cNvPr id="3" name="Content Placeholder 2"/>
          <p:cNvSpPr>
            <a:spLocks noGrp="1"/>
          </p:cNvSpPr>
          <p:nvPr>
            <p:ph idx="1"/>
          </p:nvPr>
        </p:nvSpPr>
        <p:spPr>
          <a:xfrm>
            <a:off x="457200" y="1600200"/>
            <a:ext cx="8229600" cy="4925144"/>
          </a:xfrm>
        </p:spPr>
        <p:txBody>
          <a:bodyPr>
            <a:normAutofit fontScale="92500"/>
          </a:bodyPr>
          <a:lstStyle/>
          <a:p>
            <a:r>
              <a:rPr lang="en-GB" dirty="0">
                <a:latin typeface="Constantia" pitchFamily="18" charset="0"/>
              </a:rPr>
              <a:t>An objective is a clear statement of something that needs to be accomplished over a period of time.  SMART objectives are:</a:t>
            </a:r>
          </a:p>
          <a:p>
            <a:pPr lvl="1"/>
            <a:r>
              <a:rPr lang="en-GB" b="1" dirty="0">
                <a:latin typeface="Constantia" pitchFamily="18" charset="0"/>
              </a:rPr>
              <a:t>S</a:t>
            </a:r>
            <a:r>
              <a:rPr lang="en-GB" dirty="0">
                <a:latin typeface="Constantia" pitchFamily="18" charset="0"/>
              </a:rPr>
              <a:t>pecific – states exactly what you need to achieve</a:t>
            </a:r>
          </a:p>
          <a:p>
            <a:pPr lvl="1"/>
            <a:r>
              <a:rPr lang="en-GB" b="1" dirty="0">
                <a:latin typeface="Constantia" pitchFamily="18" charset="0"/>
              </a:rPr>
              <a:t>M</a:t>
            </a:r>
            <a:r>
              <a:rPr lang="en-GB" dirty="0">
                <a:latin typeface="Constantia" pitchFamily="18" charset="0"/>
              </a:rPr>
              <a:t>easurable – includes a quality or quantity measure</a:t>
            </a:r>
          </a:p>
          <a:p>
            <a:pPr lvl="1"/>
            <a:r>
              <a:rPr lang="en-GB" b="1" dirty="0">
                <a:latin typeface="Constantia" pitchFamily="18" charset="0"/>
              </a:rPr>
              <a:t>A</a:t>
            </a:r>
            <a:r>
              <a:rPr lang="en-GB" dirty="0">
                <a:latin typeface="Constantia" pitchFamily="18" charset="0"/>
              </a:rPr>
              <a:t>greed – between you and your Reviewer</a:t>
            </a:r>
          </a:p>
          <a:p>
            <a:pPr lvl="1"/>
            <a:r>
              <a:rPr lang="en-GB" b="1" dirty="0">
                <a:latin typeface="Constantia" pitchFamily="18" charset="0"/>
              </a:rPr>
              <a:t>R</a:t>
            </a:r>
            <a:r>
              <a:rPr lang="en-GB" dirty="0">
                <a:latin typeface="Constantia" pitchFamily="18" charset="0"/>
              </a:rPr>
              <a:t>ealistic – can be challenging but must be achievable</a:t>
            </a:r>
          </a:p>
          <a:p>
            <a:pPr lvl="1"/>
            <a:r>
              <a:rPr lang="en-GB" b="1" dirty="0" err="1">
                <a:latin typeface="Constantia" pitchFamily="18" charset="0"/>
              </a:rPr>
              <a:t>T</a:t>
            </a:r>
            <a:r>
              <a:rPr lang="en-GB" dirty="0" err="1">
                <a:latin typeface="Constantia" pitchFamily="18" charset="0"/>
              </a:rPr>
              <a:t>imebound</a:t>
            </a:r>
            <a:r>
              <a:rPr lang="en-GB" dirty="0">
                <a:latin typeface="Constantia" pitchFamily="18" charset="0"/>
              </a:rPr>
              <a:t> – with a clear end date or timescale</a:t>
            </a:r>
          </a:p>
        </p:txBody>
      </p:sp>
      <p:sp>
        <p:nvSpPr>
          <p:cNvPr id="4" name="Slide Number Placeholder 3"/>
          <p:cNvSpPr>
            <a:spLocks noGrp="1"/>
          </p:cNvSpPr>
          <p:nvPr>
            <p:ph type="sldNum" sz="quarter" idx="12"/>
          </p:nvPr>
        </p:nvSpPr>
        <p:spPr/>
        <p:txBody>
          <a:bodyPr/>
          <a:lstStyle/>
          <a:p>
            <a:fld id="{0001B7DF-3D5B-4F94-89BA-A1CB63132D69}"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Specific (tips)</a:t>
            </a:r>
          </a:p>
        </p:txBody>
      </p:sp>
      <p:sp>
        <p:nvSpPr>
          <p:cNvPr id="3" name="Content Placeholder 2"/>
          <p:cNvSpPr>
            <a:spLocks noGrp="1"/>
          </p:cNvSpPr>
          <p:nvPr>
            <p:ph idx="1"/>
          </p:nvPr>
        </p:nvSpPr>
        <p:spPr/>
        <p:txBody>
          <a:bodyPr>
            <a:normAutofit fontScale="92500" lnSpcReduction="20000"/>
          </a:bodyPr>
          <a:lstStyle/>
          <a:p>
            <a:r>
              <a:rPr lang="en-GB" dirty="0">
                <a:latin typeface="Constantia" pitchFamily="18" charset="0"/>
              </a:rPr>
              <a:t>Objectives should clearly state what you are expected to achieve, using action verbs to describe what has to be done. For example:</a:t>
            </a:r>
          </a:p>
          <a:p>
            <a:r>
              <a:rPr lang="en-GB" i="1" dirty="0">
                <a:latin typeface="Constantia" pitchFamily="18" charset="0"/>
              </a:rPr>
              <a:t>Not specific:</a:t>
            </a:r>
            <a:r>
              <a:rPr lang="en-GB" dirty="0">
                <a:latin typeface="Constantia" pitchFamily="18" charset="0"/>
              </a:rPr>
              <a:t> Encourage more people to join the Sports Centre</a:t>
            </a:r>
          </a:p>
          <a:p>
            <a:r>
              <a:rPr lang="en-GB" i="1" dirty="0">
                <a:latin typeface="Constantia" pitchFamily="18" charset="0"/>
              </a:rPr>
              <a:t>Specific:</a:t>
            </a:r>
            <a:r>
              <a:rPr lang="en-GB" dirty="0">
                <a:latin typeface="Constantia" pitchFamily="18" charset="0"/>
              </a:rPr>
              <a:t> Increase membership of the Sports Centre</a:t>
            </a:r>
          </a:p>
          <a:p>
            <a:r>
              <a:rPr lang="en-GB" i="1" dirty="0">
                <a:latin typeface="Constantia" pitchFamily="18" charset="0"/>
              </a:rPr>
              <a:t>Not specific:</a:t>
            </a:r>
            <a:r>
              <a:rPr lang="en-GB" dirty="0">
                <a:latin typeface="Constantia" pitchFamily="18" charset="0"/>
              </a:rPr>
              <a:t> Conduct research</a:t>
            </a:r>
          </a:p>
          <a:p>
            <a:r>
              <a:rPr lang="en-GB" i="1" dirty="0">
                <a:latin typeface="Constantia" pitchFamily="18" charset="0"/>
              </a:rPr>
              <a:t>Specific:</a:t>
            </a:r>
            <a:r>
              <a:rPr lang="en-GB" dirty="0">
                <a:latin typeface="Constantia" pitchFamily="18" charset="0"/>
              </a:rPr>
              <a:t> Formulate plans for research on topic X</a:t>
            </a:r>
          </a:p>
        </p:txBody>
      </p:sp>
      <p:sp>
        <p:nvSpPr>
          <p:cNvPr id="4" name="Slide Number Placeholder 3"/>
          <p:cNvSpPr>
            <a:spLocks noGrp="1"/>
          </p:cNvSpPr>
          <p:nvPr>
            <p:ph type="sldNum" sz="quarter" idx="12"/>
          </p:nvPr>
        </p:nvSpPr>
        <p:spPr/>
        <p:txBody>
          <a:bodyPr/>
          <a:lstStyle/>
          <a:p>
            <a:fld id="{0001B7DF-3D5B-4F94-89BA-A1CB63132D69}"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rmAutofit/>
          </a:bodyPr>
          <a:lstStyle/>
          <a:p>
            <a:r>
              <a:rPr lang="en-GB" sz="4000" b="1" dirty="0">
                <a:latin typeface="Constantia" pitchFamily="18" charset="0"/>
              </a:rPr>
              <a:t>Measureable (tips)</a:t>
            </a:r>
          </a:p>
        </p:txBody>
      </p:sp>
      <p:sp>
        <p:nvSpPr>
          <p:cNvPr id="3" name="Content Placeholder 2"/>
          <p:cNvSpPr>
            <a:spLocks noGrp="1"/>
          </p:cNvSpPr>
          <p:nvPr>
            <p:ph idx="1"/>
          </p:nvPr>
        </p:nvSpPr>
        <p:spPr>
          <a:xfrm>
            <a:off x="251520" y="1600200"/>
            <a:ext cx="8568952" cy="4525963"/>
          </a:xfrm>
        </p:spPr>
        <p:txBody>
          <a:bodyPr>
            <a:normAutofit fontScale="85000" lnSpcReduction="10000"/>
          </a:bodyPr>
          <a:lstStyle/>
          <a:p>
            <a:r>
              <a:rPr lang="en-GB" dirty="0">
                <a:latin typeface="Constantia" pitchFamily="18" charset="0"/>
              </a:rPr>
              <a:t>Objectives should include a quality and/or quantity reference so that you can measure whether or not you have achieved them. For example:</a:t>
            </a:r>
          </a:p>
          <a:p>
            <a:r>
              <a:rPr lang="en-GB" i="1" dirty="0">
                <a:latin typeface="Constantia" pitchFamily="18" charset="0"/>
              </a:rPr>
              <a:t>Not measurable:</a:t>
            </a:r>
            <a:r>
              <a:rPr lang="en-GB" dirty="0">
                <a:latin typeface="Constantia" pitchFamily="18" charset="0"/>
              </a:rPr>
              <a:t> Increase membership of the Sports Centre</a:t>
            </a:r>
          </a:p>
          <a:p>
            <a:r>
              <a:rPr lang="en-GB" i="1" dirty="0">
                <a:latin typeface="Constantia" pitchFamily="18" charset="0"/>
              </a:rPr>
              <a:t>Measurable:</a:t>
            </a:r>
            <a:r>
              <a:rPr lang="en-GB" dirty="0">
                <a:latin typeface="Constantia" pitchFamily="18" charset="0"/>
              </a:rPr>
              <a:t> Increase membership of the Sports Centre by 10%</a:t>
            </a:r>
          </a:p>
          <a:p>
            <a:r>
              <a:rPr lang="en-GB" i="1" dirty="0">
                <a:latin typeface="Constantia" pitchFamily="18" charset="0"/>
              </a:rPr>
              <a:t>Not measurable:</a:t>
            </a:r>
            <a:r>
              <a:rPr lang="en-GB" dirty="0">
                <a:latin typeface="Constantia" pitchFamily="18" charset="0"/>
              </a:rPr>
              <a:t> Formulate plans for research on topic X</a:t>
            </a:r>
          </a:p>
          <a:p>
            <a:r>
              <a:rPr lang="en-GB" i="1" dirty="0">
                <a:latin typeface="Constantia" pitchFamily="18" charset="0"/>
              </a:rPr>
              <a:t>Measurable:</a:t>
            </a:r>
            <a:r>
              <a:rPr lang="en-GB" dirty="0">
                <a:latin typeface="Constantia" pitchFamily="18" charset="0"/>
              </a:rPr>
              <a:t> Formulate plans for research on topic X and submit grant application to X Research Council.</a:t>
            </a:r>
          </a:p>
        </p:txBody>
      </p:sp>
      <p:sp>
        <p:nvSpPr>
          <p:cNvPr id="4" name="Slide Number Placeholder 3"/>
          <p:cNvSpPr>
            <a:spLocks noGrp="1"/>
          </p:cNvSpPr>
          <p:nvPr>
            <p:ph type="sldNum" sz="quarter" idx="12"/>
          </p:nvPr>
        </p:nvSpPr>
        <p:spPr/>
        <p:txBody>
          <a:bodyPr/>
          <a:lstStyle/>
          <a:p>
            <a:fld id="{0001B7DF-3D5B-4F94-89BA-A1CB63132D69}"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Agreed (tips)</a:t>
            </a:r>
          </a:p>
        </p:txBody>
      </p:sp>
      <p:sp>
        <p:nvSpPr>
          <p:cNvPr id="3" name="Content Placeholder 2"/>
          <p:cNvSpPr>
            <a:spLocks noGrp="1"/>
          </p:cNvSpPr>
          <p:nvPr>
            <p:ph idx="1"/>
          </p:nvPr>
        </p:nvSpPr>
        <p:spPr>
          <a:xfrm>
            <a:off x="251520" y="1700808"/>
            <a:ext cx="8640960" cy="3268960"/>
          </a:xfrm>
        </p:spPr>
        <p:txBody>
          <a:bodyPr>
            <a:normAutofit/>
          </a:bodyPr>
          <a:lstStyle/>
          <a:p>
            <a:r>
              <a:rPr lang="en-GB" dirty="0">
                <a:latin typeface="Constantia" pitchFamily="18" charset="0"/>
              </a:rPr>
              <a:t>In a work situation, objectives should be agreed between you and your manager, be relevant to your job and driven by organisational strategy.</a:t>
            </a:r>
          </a:p>
          <a:p>
            <a:r>
              <a:rPr lang="en-GB" dirty="0">
                <a:latin typeface="Constantia" pitchFamily="18" charset="0"/>
              </a:rPr>
              <a:t>Your manager should help to ensure that your objectives are relevant and appropriate.</a:t>
            </a:r>
          </a:p>
        </p:txBody>
      </p:sp>
      <p:sp>
        <p:nvSpPr>
          <p:cNvPr id="4" name="Slide Number Placeholder 3"/>
          <p:cNvSpPr>
            <a:spLocks noGrp="1"/>
          </p:cNvSpPr>
          <p:nvPr>
            <p:ph type="sldNum" sz="quarter" idx="12"/>
          </p:nvPr>
        </p:nvSpPr>
        <p:spPr/>
        <p:txBody>
          <a:bodyPr/>
          <a:lstStyle/>
          <a:p>
            <a:fld id="{0001B7DF-3D5B-4F94-89BA-A1CB63132D69}" type="slidenum">
              <a:rPr lang="en-GB" smtClean="0"/>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Realistic (tips)</a:t>
            </a:r>
          </a:p>
        </p:txBody>
      </p:sp>
      <p:sp>
        <p:nvSpPr>
          <p:cNvPr id="3" name="Content Placeholder 2"/>
          <p:cNvSpPr>
            <a:spLocks noGrp="1"/>
          </p:cNvSpPr>
          <p:nvPr>
            <p:ph idx="1"/>
          </p:nvPr>
        </p:nvSpPr>
        <p:spPr/>
        <p:txBody>
          <a:bodyPr>
            <a:normAutofit fontScale="85000" lnSpcReduction="10000"/>
          </a:bodyPr>
          <a:lstStyle/>
          <a:p>
            <a:r>
              <a:rPr lang="en-GB" dirty="0">
                <a:latin typeface="Constantia" pitchFamily="18" charset="0"/>
              </a:rPr>
              <a:t>Objectives should be challenging but achievable i.e. they should not be unrealistic. For example:</a:t>
            </a:r>
          </a:p>
          <a:p>
            <a:r>
              <a:rPr lang="en-GB" dirty="0">
                <a:latin typeface="Constantia" pitchFamily="18" charset="0"/>
              </a:rPr>
              <a:t>It might be realistic to plan to lose 10 pounds in weight but it would be unrealistic to plan to lose 10 pounds in one week.  </a:t>
            </a:r>
          </a:p>
          <a:p>
            <a:r>
              <a:rPr lang="en-GB" dirty="0">
                <a:latin typeface="Constantia" pitchFamily="18" charset="0"/>
              </a:rPr>
              <a:t>Objectives should also take account of the skills, knowledge and resources needed to achieve them. </a:t>
            </a:r>
          </a:p>
          <a:p>
            <a:r>
              <a:rPr lang="en-GB" dirty="0">
                <a:latin typeface="Constantia" pitchFamily="18" charset="0"/>
              </a:rPr>
              <a:t>You may need to consider whether you need any training or development (or other support) in order to achieve the objective.</a:t>
            </a:r>
          </a:p>
        </p:txBody>
      </p:sp>
      <p:sp>
        <p:nvSpPr>
          <p:cNvPr id="4" name="Slide Number Placeholder 3"/>
          <p:cNvSpPr>
            <a:spLocks noGrp="1"/>
          </p:cNvSpPr>
          <p:nvPr>
            <p:ph type="sldNum" sz="quarter" idx="12"/>
          </p:nvPr>
        </p:nvSpPr>
        <p:spPr/>
        <p:txBody>
          <a:bodyPr/>
          <a:lstStyle/>
          <a:p>
            <a:fld id="{0001B7DF-3D5B-4F94-89BA-A1CB63132D69}" type="slidenum">
              <a:rPr lang="en-GB" smtClean="0"/>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78098"/>
          </a:xfrm>
        </p:spPr>
        <p:txBody>
          <a:bodyPr>
            <a:normAutofit/>
          </a:bodyPr>
          <a:lstStyle/>
          <a:p>
            <a:r>
              <a:rPr lang="en-GB" sz="4000" b="1" dirty="0" err="1">
                <a:latin typeface="Constantia" pitchFamily="18" charset="0"/>
              </a:rPr>
              <a:t>Timebound</a:t>
            </a:r>
            <a:r>
              <a:rPr lang="en-GB" sz="4000" b="1" dirty="0">
                <a:latin typeface="Constantia" pitchFamily="18" charset="0"/>
              </a:rPr>
              <a:t> (tips)</a:t>
            </a:r>
          </a:p>
        </p:txBody>
      </p:sp>
      <p:sp>
        <p:nvSpPr>
          <p:cNvPr id="3" name="Content Placeholder 2"/>
          <p:cNvSpPr>
            <a:spLocks noGrp="1"/>
          </p:cNvSpPr>
          <p:nvPr>
            <p:ph idx="1"/>
          </p:nvPr>
        </p:nvSpPr>
        <p:spPr>
          <a:xfrm>
            <a:off x="179512" y="1196752"/>
            <a:ext cx="8712968" cy="5112568"/>
          </a:xfrm>
        </p:spPr>
        <p:txBody>
          <a:bodyPr>
            <a:normAutofit fontScale="62500" lnSpcReduction="20000"/>
          </a:bodyPr>
          <a:lstStyle/>
          <a:p>
            <a:r>
              <a:rPr lang="en-GB" dirty="0">
                <a:latin typeface="Constantia" pitchFamily="18" charset="0"/>
              </a:rPr>
              <a:t>Objectives should include a time reference, such as a specific deadline.          For example:</a:t>
            </a:r>
          </a:p>
          <a:p>
            <a:pPr lvl="1"/>
            <a:r>
              <a:rPr lang="en-GB" i="1" dirty="0">
                <a:latin typeface="Constantia" pitchFamily="18" charset="0"/>
              </a:rPr>
              <a:t>Not </a:t>
            </a:r>
            <a:r>
              <a:rPr lang="en-GB" i="1" dirty="0" err="1">
                <a:latin typeface="Constantia" pitchFamily="18" charset="0"/>
              </a:rPr>
              <a:t>timebound</a:t>
            </a:r>
            <a:r>
              <a:rPr lang="en-GB" i="1" dirty="0">
                <a:latin typeface="Constantia" pitchFamily="18" charset="0"/>
              </a:rPr>
              <a:t>:</a:t>
            </a:r>
            <a:r>
              <a:rPr lang="en-GB" dirty="0">
                <a:latin typeface="Constantia" pitchFamily="18" charset="0"/>
              </a:rPr>
              <a:t> Increase membership of the Sports Centre by 10%</a:t>
            </a:r>
          </a:p>
          <a:p>
            <a:pPr lvl="1"/>
            <a:r>
              <a:rPr lang="en-GB" i="1" dirty="0" err="1">
                <a:latin typeface="Constantia" pitchFamily="18" charset="0"/>
              </a:rPr>
              <a:t>Timebound</a:t>
            </a:r>
            <a:r>
              <a:rPr lang="en-GB" i="1" dirty="0">
                <a:latin typeface="Constantia" pitchFamily="18" charset="0"/>
              </a:rPr>
              <a:t>: </a:t>
            </a:r>
            <a:r>
              <a:rPr lang="en-GB" dirty="0">
                <a:latin typeface="Constantia" pitchFamily="18" charset="0"/>
              </a:rPr>
              <a:t>Increase membership of the Sports Centre by 10% over the next six months</a:t>
            </a:r>
          </a:p>
          <a:p>
            <a:pPr lvl="1"/>
            <a:r>
              <a:rPr lang="en-GB" i="1" dirty="0">
                <a:latin typeface="Constantia" pitchFamily="18" charset="0"/>
              </a:rPr>
              <a:t>Not </a:t>
            </a:r>
            <a:r>
              <a:rPr lang="en-GB" i="1" dirty="0" err="1">
                <a:latin typeface="Constantia" pitchFamily="18" charset="0"/>
              </a:rPr>
              <a:t>Timebound</a:t>
            </a:r>
            <a:r>
              <a:rPr lang="en-GB" i="1" dirty="0">
                <a:latin typeface="Constantia" pitchFamily="18" charset="0"/>
              </a:rPr>
              <a:t>:</a:t>
            </a:r>
            <a:r>
              <a:rPr lang="en-GB" dirty="0">
                <a:latin typeface="Constantia" pitchFamily="18" charset="0"/>
              </a:rPr>
              <a:t> Formulate plans for research on topic X and submit grant application to X Research Council</a:t>
            </a:r>
          </a:p>
          <a:p>
            <a:pPr lvl="1"/>
            <a:r>
              <a:rPr lang="en-GB" i="1" dirty="0" err="1">
                <a:latin typeface="Constantia" pitchFamily="18" charset="0"/>
              </a:rPr>
              <a:t>Timebound</a:t>
            </a:r>
            <a:r>
              <a:rPr lang="en-GB" i="1" dirty="0">
                <a:latin typeface="Constantia" pitchFamily="18" charset="0"/>
              </a:rPr>
              <a:t>:</a:t>
            </a:r>
            <a:r>
              <a:rPr lang="en-GB" dirty="0">
                <a:latin typeface="Constantia" pitchFamily="18" charset="0"/>
              </a:rPr>
              <a:t> Formulate plans for research on topic X and submit grant application to X Research  Council by 1 June 2009.</a:t>
            </a:r>
          </a:p>
          <a:p>
            <a:pPr lvl="1"/>
            <a:r>
              <a:rPr lang="en-GB" dirty="0">
                <a:latin typeface="Constantia" pitchFamily="18" charset="0"/>
              </a:rPr>
              <a:t>The time reference for other objectives might be in terms of frequency or turnaround time.  For example:</a:t>
            </a:r>
          </a:p>
          <a:p>
            <a:pPr lvl="1"/>
            <a:r>
              <a:rPr lang="en-GB" i="1" dirty="0" err="1">
                <a:latin typeface="Constantia" pitchFamily="18" charset="0"/>
              </a:rPr>
              <a:t>Timebound</a:t>
            </a:r>
            <a:r>
              <a:rPr lang="en-GB" i="1" dirty="0">
                <a:latin typeface="Constantia" pitchFamily="18" charset="0"/>
              </a:rPr>
              <a:t>:</a:t>
            </a:r>
            <a:r>
              <a:rPr lang="en-GB" dirty="0">
                <a:latin typeface="Constantia" pitchFamily="18" charset="0"/>
              </a:rPr>
              <a:t> Once a month, update all library web pages and printed guides </a:t>
            </a:r>
          </a:p>
          <a:p>
            <a:pPr lvl="1"/>
            <a:r>
              <a:rPr lang="en-GB" i="1" dirty="0" err="1">
                <a:latin typeface="Constantia" pitchFamily="18" charset="0"/>
              </a:rPr>
              <a:t>Timebound</a:t>
            </a:r>
            <a:r>
              <a:rPr lang="en-GB" i="1" dirty="0">
                <a:latin typeface="Constantia" pitchFamily="18" charset="0"/>
              </a:rPr>
              <a:t>:</a:t>
            </a:r>
            <a:r>
              <a:rPr lang="en-GB" dirty="0">
                <a:latin typeface="Constantia" pitchFamily="18" charset="0"/>
              </a:rPr>
              <a:t> Circulate minutes of Committee Y within five days of the meeting.</a:t>
            </a:r>
          </a:p>
          <a:p>
            <a:pPr lvl="1"/>
            <a:r>
              <a:rPr lang="en-GB" dirty="0">
                <a:latin typeface="Constantia" pitchFamily="18" charset="0"/>
              </a:rPr>
              <a:t>If there is a particularly long timescale involved, you may need to break your objective down, identify the steps you need to take to achieve your overall objective and work out how long each step is likely to take so that you can agree a target date.</a:t>
            </a:r>
          </a:p>
        </p:txBody>
      </p:sp>
      <p:sp>
        <p:nvSpPr>
          <p:cNvPr id="4" name="Slide Number Placeholder 3"/>
          <p:cNvSpPr>
            <a:spLocks noGrp="1"/>
          </p:cNvSpPr>
          <p:nvPr>
            <p:ph type="sldNum" sz="quarter" idx="12"/>
          </p:nvPr>
        </p:nvSpPr>
        <p:spPr/>
        <p:txBody>
          <a:bodyPr/>
          <a:lstStyle/>
          <a:p>
            <a:fld id="{0001B7DF-3D5B-4F94-89BA-A1CB63132D69}" type="slidenum">
              <a:rPr lang="en-GB" smtClean="0"/>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SMART Objectives: Exercise</a:t>
            </a:r>
          </a:p>
        </p:txBody>
      </p:sp>
      <p:sp>
        <p:nvSpPr>
          <p:cNvPr id="3" name="Content Placeholder 2"/>
          <p:cNvSpPr>
            <a:spLocks noGrp="1"/>
          </p:cNvSpPr>
          <p:nvPr>
            <p:ph idx="1"/>
          </p:nvPr>
        </p:nvSpPr>
        <p:spPr>
          <a:xfrm>
            <a:off x="457200" y="2032248"/>
            <a:ext cx="8229600" cy="2908920"/>
          </a:xfrm>
        </p:spPr>
        <p:txBody>
          <a:bodyPr/>
          <a:lstStyle/>
          <a:p>
            <a:r>
              <a:rPr lang="en-GB" dirty="0">
                <a:latin typeface="Constantia" pitchFamily="18" charset="0"/>
              </a:rPr>
              <a:t>Working in groups, discuss and record on a flip chart what you think SMART objectives might look like in the following project:</a:t>
            </a:r>
          </a:p>
          <a:p>
            <a:pPr lvl="1"/>
            <a:r>
              <a:rPr lang="en-GB" dirty="0">
                <a:latin typeface="Constantia" pitchFamily="18" charset="0"/>
              </a:rPr>
              <a:t>Completing a course assignment.</a:t>
            </a:r>
          </a:p>
        </p:txBody>
      </p:sp>
      <p:sp>
        <p:nvSpPr>
          <p:cNvPr id="4" name="Slide Number Placeholder 3"/>
          <p:cNvSpPr>
            <a:spLocks noGrp="1"/>
          </p:cNvSpPr>
          <p:nvPr>
            <p:ph type="sldNum" sz="quarter" idx="12"/>
          </p:nvPr>
        </p:nvSpPr>
        <p:spPr/>
        <p:txBody>
          <a:bodyPr/>
          <a:lstStyle/>
          <a:p>
            <a:fld id="{0001B7DF-3D5B-4F94-89BA-A1CB63132D69}" type="slidenum">
              <a:rPr lang="en-GB" smtClean="0"/>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WBS</a:t>
            </a:r>
          </a:p>
        </p:txBody>
      </p:sp>
      <p:sp>
        <p:nvSpPr>
          <p:cNvPr id="57347" name="Content Placeholder 2"/>
          <p:cNvSpPr>
            <a:spLocks noGrp="1"/>
          </p:cNvSpPr>
          <p:nvPr>
            <p:ph idx="1"/>
          </p:nvPr>
        </p:nvSpPr>
        <p:spPr>
          <a:xfrm>
            <a:off x="457200" y="1600200"/>
            <a:ext cx="8229600" cy="1185863"/>
          </a:xfrm>
        </p:spPr>
        <p:txBody>
          <a:bodyPr rtlCol="0">
            <a:normAutofit lnSpcReduction="10000"/>
          </a:bodyPr>
          <a:lstStyle/>
          <a:p>
            <a:pPr marL="438912" indent="-320040" eaLnBrk="1" fontAlgn="auto" hangingPunct="1">
              <a:spcBef>
                <a:spcPts val="0"/>
              </a:spcBef>
              <a:spcAft>
                <a:spcPts val="0"/>
              </a:spcAft>
              <a:buFontTx/>
              <a:buNone/>
              <a:defRPr/>
            </a:pPr>
            <a:r>
              <a:rPr lang="en-GB" sz="2400" i="1" dirty="0">
                <a:latin typeface="Constantia" pitchFamily="18" charset="0"/>
              </a:rPr>
              <a:t>    “The </a:t>
            </a:r>
            <a:r>
              <a:rPr lang="en-GB" sz="2400" b="1" i="1" dirty="0">
                <a:latin typeface="Constantia" pitchFamily="18" charset="0"/>
              </a:rPr>
              <a:t>Work Breakdown Structure </a:t>
            </a:r>
            <a:r>
              <a:rPr lang="en-GB" sz="2400" i="1" dirty="0">
                <a:latin typeface="Constantia" pitchFamily="18" charset="0"/>
              </a:rPr>
              <a:t>(WBS) is a hierarchical description of the work that must be done to complete the project”</a:t>
            </a:r>
          </a:p>
        </p:txBody>
      </p:sp>
      <p:sp>
        <p:nvSpPr>
          <p:cNvPr id="57348" name="Rectangle 5"/>
          <p:cNvSpPr>
            <a:spLocks noChangeArrowheads="1"/>
          </p:cNvSpPr>
          <p:nvPr/>
        </p:nvSpPr>
        <p:spPr bwMode="auto">
          <a:xfrm>
            <a:off x="6215063" y="2928938"/>
            <a:ext cx="2324100" cy="369887"/>
          </a:xfrm>
          <a:prstGeom prst="rect">
            <a:avLst/>
          </a:prstGeom>
          <a:noFill/>
          <a:ln w="9525">
            <a:noFill/>
            <a:miter lim="800000"/>
            <a:headEnd/>
            <a:tailEnd/>
          </a:ln>
        </p:spPr>
        <p:txBody>
          <a:bodyPr wrap="none">
            <a:spAutoFit/>
          </a:bodyPr>
          <a:lstStyle/>
          <a:p>
            <a:pPr algn="just"/>
            <a:r>
              <a:rPr lang="en-US"/>
              <a:t>Wysocki, 2003, p. 75</a:t>
            </a:r>
          </a:p>
        </p:txBody>
      </p:sp>
      <p:sp>
        <p:nvSpPr>
          <p:cNvPr id="7" name="Content Placeholder 2"/>
          <p:cNvSpPr txBox="1">
            <a:spLocks/>
          </p:cNvSpPr>
          <p:nvPr/>
        </p:nvSpPr>
        <p:spPr bwMode="auto">
          <a:xfrm>
            <a:off x="500063" y="3500438"/>
            <a:ext cx="8229600" cy="1471612"/>
          </a:xfrm>
          <a:prstGeom prst="rect">
            <a:avLst/>
          </a:prstGeom>
          <a:noFill/>
          <a:ln w="9525">
            <a:noFill/>
            <a:miter lim="800000"/>
            <a:headEnd/>
            <a:tailEnd/>
          </a:ln>
        </p:spPr>
        <p:txBody>
          <a:bodyPr/>
          <a:lstStyle/>
          <a:p>
            <a:pPr marL="342900" indent="-342900" eaLnBrk="0" hangingPunct="0">
              <a:spcBef>
                <a:spcPct val="20000"/>
              </a:spcBef>
              <a:buFontTx/>
              <a:buChar char="•"/>
              <a:defRPr/>
            </a:pPr>
            <a:endParaRPr lang="en-GB" sz="2800" kern="0" dirty="0">
              <a:latin typeface="+mn-lt"/>
              <a:cs typeface="+mn-cs"/>
            </a:endParaRPr>
          </a:p>
        </p:txBody>
      </p:sp>
      <p:sp>
        <p:nvSpPr>
          <p:cNvPr id="8" name="Content Placeholder 2"/>
          <p:cNvSpPr txBox="1">
            <a:spLocks/>
          </p:cNvSpPr>
          <p:nvPr/>
        </p:nvSpPr>
        <p:spPr bwMode="auto">
          <a:xfrm>
            <a:off x="500063" y="3786188"/>
            <a:ext cx="8229600" cy="1185862"/>
          </a:xfrm>
          <a:prstGeom prst="rect">
            <a:avLst/>
          </a:prstGeom>
          <a:noFill/>
          <a:ln w="9525">
            <a:noFill/>
            <a:miter lim="800000"/>
            <a:headEnd/>
            <a:tailEnd/>
          </a:ln>
        </p:spPr>
        <p:txBody>
          <a:bodyPr/>
          <a:lstStyle/>
          <a:p>
            <a:pPr marL="342900" indent="-342900" eaLnBrk="0" hangingPunct="0">
              <a:spcBef>
                <a:spcPct val="20000"/>
              </a:spcBef>
              <a:defRPr/>
            </a:pPr>
            <a:r>
              <a:rPr lang="en-GB" sz="2400" i="1" kern="0" dirty="0">
                <a:latin typeface="Constantia" pitchFamily="18" charset="0"/>
              </a:rPr>
              <a:t>    “The WBS often appears as an outline with the Level 1 tasks on the left and successive levels appropriately indented. The WBS may also picture a project subdivided into hierarchical units of tasks, subtasks, work packages etc.”</a:t>
            </a:r>
          </a:p>
        </p:txBody>
      </p:sp>
      <p:sp>
        <p:nvSpPr>
          <p:cNvPr id="57351" name="Rectangle 8"/>
          <p:cNvSpPr>
            <a:spLocks noChangeArrowheads="1"/>
          </p:cNvSpPr>
          <p:nvPr/>
        </p:nvSpPr>
        <p:spPr bwMode="auto">
          <a:xfrm>
            <a:off x="5357813" y="5643563"/>
            <a:ext cx="3467100" cy="369887"/>
          </a:xfrm>
          <a:prstGeom prst="rect">
            <a:avLst/>
          </a:prstGeom>
          <a:noFill/>
          <a:ln w="9525">
            <a:noFill/>
            <a:miter lim="800000"/>
            <a:headEnd/>
            <a:tailEnd/>
          </a:ln>
        </p:spPr>
        <p:txBody>
          <a:bodyPr wrap="none">
            <a:spAutoFit/>
          </a:bodyPr>
          <a:lstStyle/>
          <a:p>
            <a:pPr algn="just"/>
            <a:r>
              <a:rPr lang="en-US"/>
              <a:t>Meredith &amp; Mantel, 2009, p. 261</a:t>
            </a:r>
          </a:p>
        </p:txBody>
      </p:sp>
      <p:sp>
        <p:nvSpPr>
          <p:cNvPr id="9" name="Rounded Rectangular Callout 8"/>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78098"/>
          </a:xfrm>
        </p:spPr>
        <p:txBody>
          <a:bodyPr>
            <a:normAutofit/>
          </a:bodyPr>
          <a:lstStyle/>
          <a:p>
            <a:r>
              <a:rPr lang="en-GB" sz="4000" b="1" dirty="0">
                <a:latin typeface="Constantia" pitchFamily="18" charset="0"/>
              </a:rPr>
              <a:t>WBS</a:t>
            </a:r>
          </a:p>
        </p:txBody>
      </p:sp>
      <p:sp>
        <p:nvSpPr>
          <p:cNvPr id="3" name="Content Placeholder 2"/>
          <p:cNvSpPr>
            <a:spLocks noGrp="1"/>
          </p:cNvSpPr>
          <p:nvPr>
            <p:ph idx="1"/>
          </p:nvPr>
        </p:nvSpPr>
        <p:spPr>
          <a:xfrm>
            <a:off x="457200" y="980728"/>
            <a:ext cx="8363272" cy="5328592"/>
          </a:xfrm>
        </p:spPr>
        <p:txBody>
          <a:bodyPr>
            <a:normAutofit fontScale="70000" lnSpcReduction="20000"/>
          </a:bodyPr>
          <a:lstStyle/>
          <a:p>
            <a:r>
              <a:rPr lang="en-GB" dirty="0">
                <a:latin typeface="Constantia" pitchFamily="18" charset="0"/>
              </a:rPr>
              <a:t>Developed by the US </a:t>
            </a:r>
            <a:r>
              <a:rPr lang="en-GB" dirty="0" err="1">
                <a:latin typeface="Constantia" pitchFamily="18" charset="0"/>
              </a:rPr>
              <a:t>Defense</a:t>
            </a:r>
            <a:r>
              <a:rPr lang="en-GB" dirty="0">
                <a:latin typeface="Constantia" pitchFamily="18" charset="0"/>
              </a:rPr>
              <a:t> Department in the second half of the 1950s and by NASA in the early 1960s, a WBS enables a project managers to define the scope of a project. </a:t>
            </a:r>
          </a:p>
          <a:p>
            <a:endParaRPr lang="en-GB" sz="1700" dirty="0">
              <a:latin typeface="Constantia" pitchFamily="18" charset="0"/>
            </a:endParaRPr>
          </a:p>
          <a:p>
            <a:r>
              <a:rPr lang="en-GB" dirty="0">
                <a:latin typeface="Constantia" pitchFamily="18" charset="0"/>
              </a:rPr>
              <a:t>It describes the end goal, not the means of reaching that goal.  For example, if the project is to build a house, the WBS defines all the aspects of the finished house, with an increasing levels of detail.  It does not specify how the house is to be constructed, except where the method of construction is an important part of the finished house.</a:t>
            </a:r>
          </a:p>
          <a:p>
            <a:endParaRPr lang="en-GB" sz="1700" dirty="0">
              <a:latin typeface="Constantia" pitchFamily="18" charset="0"/>
            </a:endParaRPr>
          </a:p>
          <a:p>
            <a:r>
              <a:rPr lang="en-GB" dirty="0">
                <a:latin typeface="Constantia" pitchFamily="18" charset="0"/>
              </a:rPr>
              <a:t>A Work Breakdown Structure is </a:t>
            </a:r>
            <a:r>
              <a:rPr lang="en-GB" b="1" dirty="0">
                <a:latin typeface="Constantia" pitchFamily="18" charset="0"/>
              </a:rPr>
              <a:t>not</a:t>
            </a:r>
            <a:r>
              <a:rPr lang="en-GB" dirty="0">
                <a:latin typeface="Constantia" pitchFamily="18" charset="0"/>
              </a:rPr>
              <a:t> a list of tasks, a schedule or an organisation chart.  Instead, it provides the basis on which a task list and a schedule can be constructed. </a:t>
            </a:r>
          </a:p>
          <a:p>
            <a:endParaRPr lang="en-GB" sz="1500" dirty="0">
              <a:latin typeface="Constantia" pitchFamily="18" charset="0"/>
            </a:endParaRPr>
          </a:p>
          <a:p>
            <a:r>
              <a:rPr lang="en-GB" dirty="0">
                <a:latin typeface="Constantia" pitchFamily="18" charset="0"/>
              </a:rPr>
              <a:t>Tasks and schedules are better handled in other ways, for example by using Gantt charts.</a:t>
            </a:r>
          </a:p>
        </p:txBody>
      </p:sp>
      <p:sp>
        <p:nvSpPr>
          <p:cNvPr id="4" name="Slide Number Placeholder 3"/>
          <p:cNvSpPr>
            <a:spLocks noGrp="1"/>
          </p:cNvSpPr>
          <p:nvPr>
            <p:ph type="sldNum" sz="quarter" idx="12"/>
          </p:nvPr>
        </p:nvSpPr>
        <p:spPr/>
        <p:txBody>
          <a:bodyPr/>
          <a:lstStyle/>
          <a:p>
            <a:fld id="{0001B7DF-3D5B-4F94-89BA-A1CB63132D69}" type="slidenum">
              <a:rPr lang="en-GB" smtClean="0"/>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WBS can show you</a:t>
            </a:r>
          </a:p>
        </p:txBody>
      </p:sp>
      <p:sp>
        <p:nvSpPr>
          <p:cNvPr id="3" name="Content Placeholder 2"/>
          <p:cNvSpPr>
            <a:spLocks noGrp="1"/>
          </p:cNvSpPr>
          <p:nvPr>
            <p:ph idx="1"/>
          </p:nvPr>
        </p:nvSpPr>
        <p:spPr>
          <a:xfrm>
            <a:off x="457200" y="1600200"/>
            <a:ext cx="8229600" cy="4781128"/>
          </a:xfrm>
        </p:spPr>
        <p:txBody>
          <a:bodyPr>
            <a:noAutofit/>
          </a:bodyPr>
          <a:lstStyle/>
          <a:p>
            <a:r>
              <a:rPr lang="en-GB" sz="3000" dirty="0">
                <a:latin typeface="Constantia" pitchFamily="18" charset="0"/>
              </a:rPr>
              <a:t>What the various elements of the project are.</a:t>
            </a:r>
          </a:p>
          <a:p>
            <a:r>
              <a:rPr lang="en-GB" sz="3000" dirty="0">
                <a:latin typeface="Constantia" pitchFamily="18" charset="0"/>
              </a:rPr>
              <a:t>How the necessary work is distributed between the elements of the project.</a:t>
            </a:r>
          </a:p>
          <a:p>
            <a:r>
              <a:rPr lang="en-GB" sz="3000" dirty="0">
                <a:latin typeface="Constantia" pitchFamily="18" charset="0"/>
              </a:rPr>
              <a:t>How the cost or budget is distributed between the elements of the project.</a:t>
            </a:r>
          </a:p>
          <a:p>
            <a:r>
              <a:rPr lang="en-GB" sz="3000" dirty="0">
                <a:latin typeface="Constantia" pitchFamily="18" charset="0"/>
              </a:rPr>
              <a:t>How the larger elements of the project are subdivided into smaller ones.</a:t>
            </a:r>
          </a:p>
          <a:p>
            <a:r>
              <a:rPr lang="en-GB" sz="3000" dirty="0">
                <a:latin typeface="Constantia" pitchFamily="18" charset="0"/>
              </a:rPr>
              <a:t>But it does not say anything about individual tasks or the order of execution.</a:t>
            </a:r>
            <a:br>
              <a:rPr lang="en-GB" sz="3000" dirty="0">
                <a:latin typeface="Constantia" pitchFamily="18" charset="0"/>
              </a:rPr>
            </a:br>
            <a:endParaRPr lang="en-GB" sz="3000" dirty="0">
              <a:latin typeface="Constantia" pitchFamily="18" charset="0"/>
            </a:endParaRPr>
          </a:p>
        </p:txBody>
      </p:sp>
      <p:sp>
        <p:nvSpPr>
          <p:cNvPr id="4" name="Slide Number Placeholder 3"/>
          <p:cNvSpPr>
            <a:spLocks noGrp="1"/>
          </p:cNvSpPr>
          <p:nvPr>
            <p:ph type="sldNum" sz="quarter" idx="12"/>
          </p:nvPr>
        </p:nvSpPr>
        <p:spPr/>
        <p:txBody>
          <a:bodyPr/>
          <a:lstStyle/>
          <a:p>
            <a:fld id="{0001B7DF-3D5B-4F94-89BA-A1CB63132D69}" type="slidenum">
              <a:rPr lang="en-GB" smtClean="0"/>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bs_map.gif"/>
          <p:cNvPicPr>
            <a:picLocks noGrp="1" noChangeAspect="1"/>
          </p:cNvPicPr>
          <p:nvPr>
            <p:ph idx="1"/>
          </p:nvPr>
        </p:nvPicPr>
        <p:blipFill>
          <a:blip r:embed="rId3" cstate="print"/>
          <a:stretch>
            <a:fillRect/>
          </a:stretch>
        </p:blipFill>
        <p:spPr>
          <a:xfrm>
            <a:off x="0" y="74708"/>
            <a:ext cx="9144000" cy="6783292"/>
          </a:xfrm>
        </p:spPr>
      </p:pic>
      <p:sp>
        <p:nvSpPr>
          <p:cNvPr id="4" name="Slide Number Placeholder 3"/>
          <p:cNvSpPr>
            <a:spLocks noGrp="1"/>
          </p:cNvSpPr>
          <p:nvPr>
            <p:ph type="sldNum" sz="quarter" idx="12"/>
          </p:nvPr>
        </p:nvSpPr>
        <p:spPr/>
        <p:txBody>
          <a:bodyPr/>
          <a:lstStyle/>
          <a:p>
            <a:fld id="{0001B7DF-3D5B-4F94-89BA-A1CB63132D69}" type="slidenum">
              <a:rPr lang="en-GB" smtClean="0"/>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22114"/>
          </a:xfrm>
        </p:spPr>
        <p:txBody>
          <a:bodyPr/>
          <a:lstStyle/>
          <a:p>
            <a:r>
              <a:rPr lang="en-GB" dirty="0"/>
              <a:t>Work Breakdown Structure</a:t>
            </a:r>
          </a:p>
        </p:txBody>
      </p:sp>
      <p:pic>
        <p:nvPicPr>
          <p:cNvPr id="4" name="Content Placeholder 3" descr="wbs.jpg"/>
          <p:cNvPicPr>
            <a:picLocks noGrp="1" noChangeAspect="1"/>
          </p:cNvPicPr>
          <p:nvPr>
            <p:ph idx="1"/>
          </p:nvPr>
        </p:nvPicPr>
        <p:blipFill>
          <a:blip r:embed="rId3" cstate="print"/>
          <a:stretch>
            <a:fillRect/>
          </a:stretch>
        </p:blipFill>
        <p:spPr>
          <a:xfrm>
            <a:off x="251520" y="908720"/>
            <a:ext cx="8640959" cy="5760640"/>
          </a:xfrm>
        </p:spPr>
      </p:pic>
      <p:sp>
        <p:nvSpPr>
          <p:cNvPr id="5" name="Slide Number Placeholder 4"/>
          <p:cNvSpPr>
            <a:spLocks noGrp="1"/>
          </p:cNvSpPr>
          <p:nvPr>
            <p:ph type="sldNum" sz="quarter" idx="12"/>
          </p:nvPr>
        </p:nvSpPr>
        <p:spPr/>
        <p:txBody>
          <a:bodyPr/>
          <a:lstStyle/>
          <a:p>
            <a:fld id="{0001B7DF-3D5B-4F94-89BA-A1CB63132D69}" type="slidenum">
              <a:rPr lang="en-GB" smtClean="0"/>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Constantia" pitchFamily="18" charset="0"/>
              </a:rPr>
              <a:t>WBS exercise</a:t>
            </a:r>
          </a:p>
        </p:txBody>
      </p:sp>
      <p:sp>
        <p:nvSpPr>
          <p:cNvPr id="3" name="Content Placeholder 2"/>
          <p:cNvSpPr>
            <a:spLocks noGrp="1"/>
          </p:cNvSpPr>
          <p:nvPr>
            <p:ph idx="1"/>
          </p:nvPr>
        </p:nvSpPr>
        <p:spPr/>
        <p:txBody>
          <a:bodyPr/>
          <a:lstStyle/>
          <a:p>
            <a:r>
              <a:rPr lang="en-GB" dirty="0">
                <a:latin typeface="Constantia" pitchFamily="18" charset="0"/>
              </a:rPr>
              <a:t>Have a go at producing your own WBS for completing a course assignment.</a:t>
            </a:r>
          </a:p>
          <a:p>
            <a:pPr lvl="1"/>
            <a:r>
              <a:rPr lang="en-GB" dirty="0">
                <a:latin typeface="Constantia" pitchFamily="18" charset="0"/>
              </a:rPr>
              <a:t>You can discuss this with your classmates, but produce your own WBS on paper. </a:t>
            </a:r>
          </a:p>
        </p:txBody>
      </p:sp>
      <p:sp>
        <p:nvSpPr>
          <p:cNvPr id="4" name="Slide Number Placeholder 3"/>
          <p:cNvSpPr>
            <a:spLocks noGrp="1"/>
          </p:cNvSpPr>
          <p:nvPr>
            <p:ph type="sldNum" sz="quarter" idx="12"/>
          </p:nvPr>
        </p:nvSpPr>
        <p:spPr/>
        <p:txBody>
          <a:bodyPr/>
          <a:lstStyle/>
          <a:p>
            <a:fld id="{0001B7DF-3D5B-4F94-89BA-A1CB63132D69}" type="slidenum">
              <a:rPr lang="en-GB" smtClean="0"/>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257D77F-046D-445D-A98B-B91D4FAE90AE}"/>
              </a:ext>
            </a:extLst>
          </p:cNvPr>
          <p:cNvSpPr>
            <a:spLocks noGrp="1"/>
          </p:cNvSpPr>
          <p:nvPr>
            <p:ph type="dt" sz="half" idx="10"/>
          </p:nvPr>
        </p:nvSpPr>
        <p:spPr/>
        <p:txBody>
          <a:bodyPr/>
          <a:lstStyle/>
          <a:p>
            <a:pPr>
              <a:defRPr/>
            </a:pPr>
            <a:fld id="{81E67B3F-C149-42A3-A95A-60CE228D1671}" type="datetime1">
              <a:rPr lang="en-GB"/>
              <a:pPr>
                <a:defRPr/>
              </a:pPr>
              <a:t>19/10/2017</a:t>
            </a:fld>
            <a:endParaRPr lang="en-GB" dirty="0"/>
          </a:p>
        </p:txBody>
      </p:sp>
      <p:sp>
        <p:nvSpPr>
          <p:cNvPr id="5" name="Slide Number Placeholder 4">
            <a:extLst>
              <a:ext uri="{FF2B5EF4-FFF2-40B4-BE49-F238E27FC236}">
                <a16:creationId xmlns:a16="http://schemas.microsoft.com/office/drawing/2014/main" id="{D9FB060B-A41E-4D76-83C3-F8634E8F3D74}"/>
              </a:ext>
            </a:extLst>
          </p:cNvPr>
          <p:cNvSpPr>
            <a:spLocks noGrp="1"/>
          </p:cNvSpPr>
          <p:nvPr>
            <p:ph type="sldNum" sz="quarter" idx="11"/>
          </p:nvPr>
        </p:nvSpPr>
        <p:spPr/>
        <p:txBody>
          <a:bodyPr/>
          <a:lstStyle/>
          <a:p>
            <a:fld id="{79E89581-B678-4227-9BD5-8CEB89C6588A}" type="slidenum">
              <a:rPr lang="en-GB" altLang="en-US"/>
              <a:pPr/>
              <a:t>29</a:t>
            </a:fld>
            <a:endParaRPr lang="en-GB" altLang="en-US"/>
          </a:p>
        </p:txBody>
      </p:sp>
      <p:sp>
        <p:nvSpPr>
          <p:cNvPr id="105474" name="Rectangle 2">
            <a:extLst>
              <a:ext uri="{FF2B5EF4-FFF2-40B4-BE49-F238E27FC236}">
                <a16:creationId xmlns:a16="http://schemas.microsoft.com/office/drawing/2014/main" id="{9B4875C0-4162-422A-A74F-E3896058E5E0}"/>
              </a:ext>
            </a:extLst>
          </p:cNvPr>
          <p:cNvSpPr>
            <a:spLocks noGrp="1"/>
          </p:cNvSpPr>
          <p:nvPr>
            <p:ph type="title"/>
          </p:nvPr>
        </p:nvSpPr>
        <p:spPr/>
        <p:txBody>
          <a:bodyPr>
            <a:normAutofit fontScale="90000"/>
          </a:bodyPr>
          <a:lstStyle/>
          <a:p>
            <a:r>
              <a:rPr lang="en-GB" altLang="en-US" sz="4000"/>
              <a:t>Case study: British Airways Integrated baggage facility</a:t>
            </a:r>
          </a:p>
        </p:txBody>
      </p:sp>
      <p:sp>
        <p:nvSpPr>
          <p:cNvPr id="105475" name="Rectangle 3">
            <a:extLst>
              <a:ext uri="{FF2B5EF4-FFF2-40B4-BE49-F238E27FC236}">
                <a16:creationId xmlns:a16="http://schemas.microsoft.com/office/drawing/2014/main" id="{16B99D74-49BC-48E4-ACE7-6806C1CAD167}"/>
              </a:ext>
            </a:extLst>
          </p:cNvPr>
          <p:cNvSpPr>
            <a:spLocks noGrp="1"/>
          </p:cNvSpPr>
          <p:nvPr>
            <p:ph type="body" idx="1"/>
          </p:nvPr>
        </p:nvSpPr>
        <p:spPr/>
        <p:txBody>
          <a:bodyPr/>
          <a:lstStyle/>
          <a:p>
            <a:pPr>
              <a:lnSpc>
                <a:spcPct val="90000"/>
              </a:lnSpc>
              <a:buFont typeface="Arial" panose="020B0604020202020204" pitchFamily="34" charset="0"/>
              <a:buNone/>
            </a:pPr>
            <a:r>
              <a:rPr lang="en-GB" altLang="en-US" sz="2800"/>
              <a:t>Task:</a:t>
            </a:r>
          </a:p>
          <a:p>
            <a:pPr>
              <a:lnSpc>
                <a:spcPct val="90000"/>
              </a:lnSpc>
              <a:buFont typeface="Arial" panose="020B0604020202020204" pitchFamily="34" charset="0"/>
              <a:buNone/>
            </a:pPr>
            <a:endParaRPr lang="en-GB" altLang="en-US" sz="2800"/>
          </a:p>
          <a:p>
            <a:pPr>
              <a:lnSpc>
                <a:spcPct val="90000"/>
              </a:lnSpc>
              <a:buFont typeface="Arial" panose="020B0604020202020204" pitchFamily="34" charset="0"/>
              <a:buNone/>
            </a:pPr>
            <a:r>
              <a:rPr lang="en-GB" altLang="en-US" sz="2800"/>
              <a:t>Review the case study</a:t>
            </a:r>
          </a:p>
          <a:p>
            <a:pPr>
              <a:lnSpc>
                <a:spcPct val="90000"/>
              </a:lnSpc>
              <a:buFont typeface="Arial" panose="020B0604020202020204" pitchFamily="34" charset="0"/>
              <a:buNone/>
            </a:pPr>
            <a:endParaRPr lang="en-GB" altLang="en-US" sz="2800"/>
          </a:p>
          <a:p>
            <a:pPr>
              <a:lnSpc>
                <a:spcPct val="90000"/>
              </a:lnSpc>
              <a:buFont typeface="Arial" panose="020B0604020202020204" pitchFamily="34" charset="0"/>
              <a:buNone/>
            </a:pPr>
            <a:r>
              <a:rPr lang="en-GB" altLang="en-US" sz="2800"/>
              <a:t>Read the newspaper report from 15</a:t>
            </a:r>
            <a:r>
              <a:rPr lang="en-GB" altLang="en-US" sz="2800" baseline="30000"/>
              <a:t>th</a:t>
            </a:r>
            <a:r>
              <a:rPr lang="en-GB" altLang="en-US" sz="2800"/>
              <a:t> June</a:t>
            </a:r>
          </a:p>
          <a:p>
            <a:pPr>
              <a:lnSpc>
                <a:spcPct val="90000"/>
              </a:lnSpc>
              <a:buFont typeface="Arial" panose="020B0604020202020204" pitchFamily="34" charset="0"/>
              <a:buNone/>
            </a:pPr>
            <a:endParaRPr lang="en-GB" altLang="en-US" sz="2800"/>
          </a:p>
          <a:p>
            <a:pPr>
              <a:lnSpc>
                <a:spcPct val="90000"/>
              </a:lnSpc>
              <a:buFont typeface="Arial" panose="020B0604020202020204" pitchFamily="34" charset="0"/>
              <a:buNone/>
            </a:pPr>
            <a:r>
              <a:rPr lang="en-GB" altLang="en-US" sz="2800"/>
              <a:t>Think about the situation – could the project have been planned differently?</a:t>
            </a:r>
          </a:p>
        </p:txBody>
      </p:sp>
    </p:spTree>
    <p:extLst>
      <p:ext uri="{BB962C8B-B14F-4D97-AF65-F5344CB8AC3E}">
        <p14:creationId xmlns:p14="http://schemas.microsoft.com/office/powerpoint/2010/main" val="3059560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pPr eaLnBrk="1" fontAlgn="auto" hangingPunct="1">
              <a:spcAft>
                <a:spcPts val="0"/>
              </a:spcAft>
              <a:defRPr/>
            </a:pPr>
            <a:r>
              <a:rPr lang="en-GB" sz="4000" b="1" dirty="0">
                <a:solidFill>
                  <a:schemeClr val="accent1">
                    <a:satMod val="150000"/>
                  </a:schemeClr>
                </a:solidFill>
                <a:latin typeface="Constantia" pitchFamily="18" charset="0"/>
              </a:rPr>
              <a:t>Session Achievement</a:t>
            </a:r>
            <a:endParaRPr lang="en-US" sz="4000" b="1" dirty="0">
              <a:solidFill>
                <a:schemeClr val="accent1">
                  <a:satMod val="150000"/>
                </a:schemeClr>
              </a:solidFill>
              <a:latin typeface="Constantia" pitchFamily="18" charset="0"/>
            </a:endParaRPr>
          </a:p>
        </p:txBody>
      </p:sp>
      <p:sp>
        <p:nvSpPr>
          <p:cNvPr id="46083" name="Rectangle 3"/>
          <p:cNvSpPr>
            <a:spLocks noGrp="1" noChangeArrowheads="1"/>
          </p:cNvSpPr>
          <p:nvPr>
            <p:ph idx="1"/>
          </p:nvPr>
        </p:nvSpPr>
        <p:spPr>
          <a:xfrm>
            <a:off x="457200" y="1960240"/>
            <a:ext cx="8229600" cy="3701008"/>
          </a:xfrm>
        </p:spPr>
        <p:txBody>
          <a:bodyPr/>
          <a:lstStyle/>
          <a:p>
            <a:pPr eaLnBrk="1" hangingPunct="1"/>
            <a:r>
              <a:rPr lang="en-GB" dirty="0">
                <a:latin typeface="Constantia" pitchFamily="18" charset="0"/>
              </a:rPr>
              <a:t>You should now be able to;</a:t>
            </a:r>
          </a:p>
          <a:p>
            <a:pPr lvl="1" eaLnBrk="1" hangingPunct="1"/>
            <a:r>
              <a:rPr lang="en-GB" dirty="0">
                <a:latin typeface="Constantia" pitchFamily="18" charset="0"/>
              </a:rPr>
              <a:t>Define in your own words ‘project scope’.</a:t>
            </a:r>
          </a:p>
          <a:p>
            <a:pPr lvl="1" eaLnBrk="1" hangingPunct="1"/>
            <a:r>
              <a:rPr lang="en-GB" dirty="0">
                <a:latin typeface="Constantia" pitchFamily="18" charset="0"/>
              </a:rPr>
              <a:t>Describe and Understand SMART objectives.</a:t>
            </a:r>
          </a:p>
          <a:p>
            <a:pPr lvl="1" eaLnBrk="1" hangingPunct="1"/>
            <a:r>
              <a:rPr lang="en-GB" dirty="0">
                <a:latin typeface="Constantia" pitchFamily="18" charset="0"/>
              </a:rPr>
              <a:t>Build SMART objectives for a simple project.</a:t>
            </a:r>
          </a:p>
          <a:p>
            <a:pPr lvl="1" eaLnBrk="1" hangingPunct="1"/>
            <a:r>
              <a:rPr lang="en-GB" dirty="0">
                <a:latin typeface="Constantia" pitchFamily="18" charset="0"/>
              </a:rPr>
              <a:t>Describe and Understand the structure and content of a Work Breakdown Structure (WBS).</a:t>
            </a:r>
          </a:p>
          <a:p>
            <a:pPr lvl="1" eaLnBrk="1" hangingPunct="1"/>
            <a:r>
              <a:rPr lang="en-GB" dirty="0">
                <a:latin typeface="Constantia" pitchFamily="18" charset="0"/>
              </a:rPr>
              <a:t>Build a WBS for a simple project.</a:t>
            </a:r>
          </a:p>
          <a:p>
            <a:pPr lvl="1" eaLnBrk="1" hangingPunct="1"/>
            <a:endParaRPr lang="en-US" dirty="0">
              <a:latin typeface="Constantia" pitchFamily="18" charset="0"/>
            </a:endParaRPr>
          </a:p>
        </p:txBody>
      </p:sp>
      <p:sp>
        <p:nvSpPr>
          <p:cNvPr id="4" name="Slide Number Placeholder 3"/>
          <p:cNvSpPr>
            <a:spLocks noGrp="1"/>
          </p:cNvSpPr>
          <p:nvPr>
            <p:ph type="sldNum" sz="quarter" idx="12"/>
          </p:nvPr>
        </p:nvSpPr>
        <p:spPr/>
        <p:txBody>
          <a:bodyPr/>
          <a:lstStyle/>
          <a:p>
            <a:fld id="{0001B7DF-3D5B-4F94-89BA-A1CB63132D69}" type="slidenum">
              <a:rPr lang="en-GB" smtClean="0"/>
              <a:pPr/>
              <a:t>30</a:t>
            </a:fld>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TotalTime>
  <Words>1607</Words>
  <Application>Microsoft Office PowerPoint</Application>
  <PresentationFormat>On-screen Show (4:3)</PresentationFormat>
  <Paragraphs>255</Paragraphs>
  <Slides>30</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Constantia</vt:lpstr>
      <vt:lpstr>Wingdings</vt:lpstr>
      <vt:lpstr>Wingdings 2</vt:lpstr>
      <vt:lpstr>Office Theme</vt:lpstr>
      <vt:lpstr>EMPL4009- Project Planning Week 1 </vt:lpstr>
      <vt:lpstr>PowerPoint Presentation</vt:lpstr>
      <vt:lpstr>Lecture Programme</vt:lpstr>
      <vt:lpstr>Assessment</vt:lpstr>
      <vt:lpstr>Session Objectives</vt:lpstr>
      <vt:lpstr>Projects:  What do they mean to you?</vt:lpstr>
      <vt:lpstr>Project planning Defined:</vt:lpstr>
      <vt:lpstr>Project Scope</vt:lpstr>
      <vt:lpstr>Perspectives on Scope</vt:lpstr>
      <vt:lpstr>Activities</vt:lpstr>
      <vt:lpstr>Project ‘Direct’ Objectives</vt:lpstr>
      <vt:lpstr>Maintaining Equilibrium</vt:lpstr>
      <vt:lpstr>Delivery, Goals and Objectives</vt:lpstr>
      <vt:lpstr>SMART Objectives</vt:lpstr>
      <vt:lpstr>SMART Objectives: Example</vt:lpstr>
      <vt:lpstr>How to write SMART objectives</vt:lpstr>
      <vt:lpstr>Specific (tips)</vt:lpstr>
      <vt:lpstr>Measureable (tips)</vt:lpstr>
      <vt:lpstr>Agreed (tips)</vt:lpstr>
      <vt:lpstr>Realistic (tips)</vt:lpstr>
      <vt:lpstr>Timebound (tips)</vt:lpstr>
      <vt:lpstr>SMART Objectives: Exercise</vt:lpstr>
      <vt:lpstr>WBS</vt:lpstr>
      <vt:lpstr>WBS</vt:lpstr>
      <vt:lpstr>WBS can show you</vt:lpstr>
      <vt:lpstr>PowerPoint Presentation</vt:lpstr>
      <vt:lpstr>Work Breakdown Structure</vt:lpstr>
      <vt:lpstr>WBS exercise</vt:lpstr>
      <vt:lpstr>Case study: British Airways Integrated baggage facility</vt:lpstr>
      <vt:lpstr>Session Achievement</vt:lpstr>
    </vt:vector>
  </TitlesOfParts>
  <Company>Seba Systems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Tools and Techniques</dc:title>
  <dc:creator>EjinduHP</dc:creator>
  <cp:lastModifiedBy>Okeoma John-Paul OKEKE</cp:lastModifiedBy>
  <cp:revision>46</cp:revision>
  <dcterms:created xsi:type="dcterms:W3CDTF">2009-12-05T16:40:21Z</dcterms:created>
  <dcterms:modified xsi:type="dcterms:W3CDTF">2017-10-19T17:53:54Z</dcterms:modified>
</cp:coreProperties>
</file>