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6"/>
  </p:notesMasterIdLst>
  <p:sldIdLst>
    <p:sldId id="257" r:id="rId5"/>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1584" y="-1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BA9CF4-4109-437F-A7BC-1117CD1ABD32}" type="datetimeFigureOut">
              <a:rPr lang="en-GB" smtClean="0"/>
              <a:t>19/04/2026</a:t>
            </a:fld>
            <a:endParaRPr lang="en-GB"/>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EA415-A7EC-4BE8-96D9-25DFF3092DC8}" type="slidenum">
              <a:rPr lang="en-GB" smtClean="0"/>
              <a:t>‹#›</a:t>
            </a:fld>
            <a:endParaRPr lang="en-GB"/>
          </a:p>
        </p:txBody>
      </p:sp>
    </p:spTree>
    <p:extLst>
      <p:ext uri="{BB962C8B-B14F-4D97-AF65-F5344CB8AC3E}">
        <p14:creationId xmlns:p14="http://schemas.microsoft.com/office/powerpoint/2010/main" val="2523752037"/>
      </p:ext>
    </p:extLst>
  </p:cSld>
  <p:clrMap bg1="lt1" tx1="dk1" bg2="lt2" tx2="dk2" accent1="accent1" accent2="accent2" accent3="accent3" accent4="accent4" accent5="accent5" accent6="accent6" hlink="hlink" folHlink="folHlink"/>
  <p:notesStyle>
    <a:lvl1pPr marL="0" algn="l" defTabSz="538764" rtl="0" eaLnBrk="1" latinLnBrk="0" hangingPunct="1">
      <a:defRPr sz="707" kern="1200">
        <a:solidFill>
          <a:schemeClr val="tx1"/>
        </a:solidFill>
        <a:latin typeface="+mn-lt"/>
        <a:ea typeface="+mn-ea"/>
        <a:cs typeface="+mn-cs"/>
      </a:defRPr>
    </a:lvl1pPr>
    <a:lvl2pPr marL="269382" algn="l" defTabSz="538764" rtl="0" eaLnBrk="1" latinLnBrk="0" hangingPunct="1">
      <a:defRPr sz="707" kern="1200">
        <a:solidFill>
          <a:schemeClr val="tx1"/>
        </a:solidFill>
        <a:latin typeface="+mn-lt"/>
        <a:ea typeface="+mn-ea"/>
        <a:cs typeface="+mn-cs"/>
      </a:defRPr>
    </a:lvl2pPr>
    <a:lvl3pPr marL="538764" algn="l" defTabSz="538764" rtl="0" eaLnBrk="1" latinLnBrk="0" hangingPunct="1">
      <a:defRPr sz="707" kern="1200">
        <a:solidFill>
          <a:schemeClr val="tx1"/>
        </a:solidFill>
        <a:latin typeface="+mn-lt"/>
        <a:ea typeface="+mn-ea"/>
        <a:cs typeface="+mn-cs"/>
      </a:defRPr>
    </a:lvl3pPr>
    <a:lvl4pPr marL="808147" algn="l" defTabSz="538764" rtl="0" eaLnBrk="1" latinLnBrk="0" hangingPunct="1">
      <a:defRPr sz="707" kern="1200">
        <a:solidFill>
          <a:schemeClr val="tx1"/>
        </a:solidFill>
        <a:latin typeface="+mn-lt"/>
        <a:ea typeface="+mn-ea"/>
        <a:cs typeface="+mn-cs"/>
      </a:defRPr>
    </a:lvl4pPr>
    <a:lvl5pPr marL="1077529" algn="l" defTabSz="538764" rtl="0" eaLnBrk="1" latinLnBrk="0" hangingPunct="1">
      <a:defRPr sz="707" kern="1200">
        <a:solidFill>
          <a:schemeClr val="tx1"/>
        </a:solidFill>
        <a:latin typeface="+mn-lt"/>
        <a:ea typeface="+mn-ea"/>
        <a:cs typeface="+mn-cs"/>
      </a:defRPr>
    </a:lvl5pPr>
    <a:lvl6pPr marL="1346911" algn="l" defTabSz="538764" rtl="0" eaLnBrk="1" latinLnBrk="0" hangingPunct="1">
      <a:defRPr sz="707" kern="1200">
        <a:solidFill>
          <a:schemeClr val="tx1"/>
        </a:solidFill>
        <a:latin typeface="+mn-lt"/>
        <a:ea typeface="+mn-ea"/>
        <a:cs typeface="+mn-cs"/>
      </a:defRPr>
    </a:lvl6pPr>
    <a:lvl7pPr marL="1616293" algn="l" defTabSz="538764" rtl="0" eaLnBrk="1" latinLnBrk="0" hangingPunct="1">
      <a:defRPr sz="707" kern="1200">
        <a:solidFill>
          <a:schemeClr val="tx1"/>
        </a:solidFill>
        <a:latin typeface="+mn-lt"/>
        <a:ea typeface="+mn-ea"/>
        <a:cs typeface="+mn-cs"/>
      </a:defRPr>
    </a:lvl7pPr>
    <a:lvl8pPr marL="1885676" algn="l" defTabSz="538764" rtl="0" eaLnBrk="1" latinLnBrk="0" hangingPunct="1">
      <a:defRPr sz="707" kern="1200">
        <a:solidFill>
          <a:schemeClr val="tx1"/>
        </a:solidFill>
        <a:latin typeface="+mn-lt"/>
        <a:ea typeface="+mn-ea"/>
        <a:cs typeface="+mn-cs"/>
      </a:defRPr>
    </a:lvl8pPr>
    <a:lvl9pPr marL="2155058" algn="l" defTabSz="538764" rtl="0" eaLnBrk="1" latinLnBrk="0" hangingPunct="1">
      <a:defRPr sz="70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8EA415-A7EC-4BE8-96D9-25DFF3092DC8}" type="slidenum">
              <a:rPr lang="en-GB" smtClean="0"/>
              <a:t>1</a:t>
            </a:fld>
            <a:endParaRPr lang="en-GB"/>
          </a:p>
        </p:txBody>
      </p:sp>
    </p:spTree>
    <p:extLst>
      <p:ext uri="{BB962C8B-B14F-4D97-AF65-F5344CB8AC3E}">
        <p14:creationId xmlns:p14="http://schemas.microsoft.com/office/powerpoint/2010/main" val="1057885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3A5C9AB-99B2-40F8-BAAA-8E9271480405}"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96BB96-9415-4EAD-B114-D74E433A6A8D}" type="slidenum">
              <a:rPr lang="en-GB" smtClean="0"/>
              <a:t>‹#›</a:t>
            </a:fld>
            <a:endParaRPr lang="en-GB"/>
          </a:p>
        </p:txBody>
      </p:sp>
    </p:spTree>
    <p:extLst>
      <p:ext uri="{BB962C8B-B14F-4D97-AF65-F5344CB8AC3E}">
        <p14:creationId xmlns:p14="http://schemas.microsoft.com/office/powerpoint/2010/main" val="879992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A5C9AB-99B2-40F8-BAAA-8E9271480405}"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96BB96-9415-4EAD-B114-D74E433A6A8D}" type="slidenum">
              <a:rPr lang="en-GB" smtClean="0"/>
              <a:t>‹#›</a:t>
            </a:fld>
            <a:endParaRPr lang="en-GB"/>
          </a:p>
        </p:txBody>
      </p:sp>
    </p:spTree>
    <p:extLst>
      <p:ext uri="{BB962C8B-B14F-4D97-AF65-F5344CB8AC3E}">
        <p14:creationId xmlns:p14="http://schemas.microsoft.com/office/powerpoint/2010/main" val="1141849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GB"/>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A5C9AB-99B2-40F8-BAAA-8E9271480405}"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96BB96-9415-4EAD-B114-D74E433A6A8D}" type="slidenum">
              <a:rPr lang="en-GB" smtClean="0"/>
              <a:t>‹#›</a:t>
            </a:fld>
            <a:endParaRPr lang="en-GB"/>
          </a:p>
        </p:txBody>
      </p:sp>
    </p:spTree>
    <p:extLst>
      <p:ext uri="{BB962C8B-B14F-4D97-AF65-F5344CB8AC3E}">
        <p14:creationId xmlns:p14="http://schemas.microsoft.com/office/powerpoint/2010/main" val="1891777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3A5C9AB-99B2-40F8-BAAA-8E9271480405}" type="datetimeFigureOut">
              <a:rPr lang="en-GB" smtClean="0"/>
              <a:t>18/04/2026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96BB96-9415-4EAD-B114-D74E433A6A8D}" type="slidenum">
              <a:rPr lang="en-GB" smtClean="0"/>
              <a:t>‹#›</a:t>
            </a:fld>
            <a:endParaRPr lang="en-GB"/>
          </a:p>
        </p:txBody>
      </p:sp>
    </p:spTree>
    <p:extLst>
      <p:ext uri="{BB962C8B-B14F-4D97-AF65-F5344CB8AC3E}">
        <p14:creationId xmlns:p14="http://schemas.microsoft.com/office/powerpoint/2010/main" val="111939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GB"/>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3A5C9AB-99B2-40F8-BAAA-8E9271480405}" type="datetimeFigureOut">
              <a:rPr lang="en-GB" smtClean="0"/>
              <a:t>18/04/2026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96BB96-9415-4EAD-B114-D74E433A6A8D}" type="slidenum">
              <a:rPr lang="en-GB" smtClean="0"/>
              <a:t>‹#›</a:t>
            </a:fld>
            <a:endParaRPr lang="en-GB"/>
          </a:p>
        </p:txBody>
      </p:sp>
    </p:spTree>
    <p:extLst>
      <p:ext uri="{BB962C8B-B14F-4D97-AF65-F5344CB8AC3E}">
        <p14:creationId xmlns:p14="http://schemas.microsoft.com/office/powerpoint/2010/main" val="2996714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3A5C9AB-99B2-40F8-BAAA-8E9271480405}" type="datetimeFigureOut">
              <a:rPr lang="en-GB" smtClean="0"/>
              <a:t>18/04/2026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96BB96-9415-4EAD-B114-D74E433A6A8D}" type="slidenum">
              <a:rPr lang="en-GB" smtClean="0"/>
              <a:t>‹#›</a:t>
            </a:fld>
            <a:endParaRPr lang="en-GB"/>
          </a:p>
        </p:txBody>
      </p:sp>
    </p:spTree>
    <p:extLst>
      <p:ext uri="{BB962C8B-B14F-4D97-AF65-F5344CB8AC3E}">
        <p14:creationId xmlns:p14="http://schemas.microsoft.com/office/powerpoint/2010/main" val="2252335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A5C9AB-99B2-40F8-BAAA-8E9271480405}" type="datetimeFigureOut">
              <a:rPr lang="en-GB" smtClean="0"/>
              <a:t>18/04/2026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96BB96-9415-4EAD-B114-D74E433A6A8D}" type="slidenum">
              <a:rPr lang="en-GB" smtClean="0"/>
              <a:t>‹#›</a:t>
            </a:fld>
            <a:endParaRPr lang="en-GB"/>
          </a:p>
        </p:txBody>
      </p:sp>
    </p:spTree>
    <p:extLst>
      <p:ext uri="{BB962C8B-B14F-4D97-AF65-F5344CB8AC3E}">
        <p14:creationId xmlns:p14="http://schemas.microsoft.com/office/powerpoint/2010/main" val="1692685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C3A5C9AB-99B2-40F8-BAAA-8E9271480405}" type="datetimeFigureOut">
              <a:rPr lang="en-GB" smtClean="0"/>
              <a:t>18/04/2026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96BB96-9415-4EAD-B114-D74E433A6A8D}" type="slidenum">
              <a:rPr lang="en-GB" smtClean="0"/>
              <a:t>‹#›</a:t>
            </a:fld>
            <a:endParaRPr lang="en-GB"/>
          </a:p>
        </p:txBody>
      </p:sp>
    </p:spTree>
    <p:extLst>
      <p:ext uri="{BB962C8B-B14F-4D97-AF65-F5344CB8AC3E}">
        <p14:creationId xmlns:p14="http://schemas.microsoft.com/office/powerpoint/2010/main" val="931152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C3A5C9AB-99B2-40F8-BAAA-8E9271480405}" type="datetimeFigureOut">
              <a:rPr lang="en-GB" smtClean="0"/>
              <a:t>18/04/2026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96BB96-9415-4EAD-B114-D74E433A6A8D}" type="slidenum">
              <a:rPr lang="en-GB" smtClean="0"/>
              <a:t>‹#›</a:t>
            </a:fld>
            <a:endParaRPr lang="en-GB"/>
          </a:p>
        </p:txBody>
      </p:sp>
    </p:spTree>
    <p:extLst>
      <p:ext uri="{BB962C8B-B14F-4D97-AF65-F5344CB8AC3E}">
        <p14:creationId xmlns:p14="http://schemas.microsoft.com/office/powerpoint/2010/main" val="243585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A5C9AB-99B2-40F8-BAAA-8E9271480405}"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96BB96-9415-4EAD-B114-D74E433A6A8D}" type="slidenum">
              <a:rPr lang="en-GB" smtClean="0"/>
              <a:t>‹#›</a:t>
            </a:fld>
            <a:endParaRPr lang="en-GB"/>
          </a:p>
        </p:txBody>
      </p:sp>
    </p:spTree>
    <p:extLst>
      <p:ext uri="{BB962C8B-B14F-4D97-AF65-F5344CB8AC3E}">
        <p14:creationId xmlns:p14="http://schemas.microsoft.com/office/powerpoint/2010/main" val="3274971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A5C9AB-99B2-40F8-BAAA-8E9271480405}"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96BB96-9415-4EAD-B114-D74E433A6A8D}" type="slidenum">
              <a:rPr lang="en-GB" smtClean="0"/>
              <a:t>‹#›</a:t>
            </a:fld>
            <a:endParaRPr lang="en-GB"/>
          </a:p>
        </p:txBody>
      </p:sp>
    </p:spTree>
    <p:extLst>
      <p:ext uri="{BB962C8B-B14F-4D97-AF65-F5344CB8AC3E}">
        <p14:creationId xmlns:p14="http://schemas.microsoft.com/office/powerpoint/2010/main" val="3923773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82000"/>
                  </a:schemeClr>
                </a:solidFill>
              </a:defRPr>
            </a:lvl1pPr>
          </a:lstStyle>
          <a:p>
            <a:fld id="{C3A5C9AB-99B2-40F8-BAAA-8E9271480405}" type="datetimeFigureOut">
              <a:rPr lang="en-GB" smtClean="0"/>
              <a:t>18/04/2026</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82000"/>
                  </a:schemeClr>
                </a:solidFill>
              </a:defRPr>
            </a:lvl1pPr>
          </a:lstStyle>
          <a:p>
            <a:fld id="{7596BB96-9415-4EAD-B114-D74E433A6A8D}" type="slidenum">
              <a:rPr lang="en-GB" smtClean="0"/>
              <a:t>‹#›</a:t>
            </a:fld>
            <a:endParaRPr lang="en-GB"/>
          </a:p>
        </p:txBody>
      </p:sp>
    </p:spTree>
    <p:extLst>
      <p:ext uri="{BB962C8B-B14F-4D97-AF65-F5344CB8AC3E}">
        <p14:creationId xmlns:p14="http://schemas.microsoft.com/office/powerpoint/2010/main" val="187525941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965313" y="761020"/>
            <a:ext cx="5807914" cy="110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6907" tIns="33454" rIns="66907" bIns="33454"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1539" dirty="0">
                <a:solidFill>
                  <a:srgbClr val="002060"/>
                </a:solidFill>
                <a:latin typeface="Calibri" charset="0"/>
                <a:ea typeface="Calibri" charset="0"/>
                <a:cs typeface="Calibri" charset="0"/>
              </a:rPr>
              <a:t>The future of the internal combustion engine</a:t>
            </a:r>
          </a:p>
          <a:p>
            <a:pPr eaLnBrk="1" hangingPunct="1">
              <a:lnSpc>
                <a:spcPct val="110000"/>
              </a:lnSpc>
              <a:spcBef>
                <a:spcPct val="0"/>
              </a:spcBef>
              <a:buFontTx/>
              <a:buNone/>
            </a:pPr>
            <a:r>
              <a:rPr lang="en-GB" altLang="en-US" sz="1283" b="1" dirty="0">
                <a:solidFill>
                  <a:srgbClr val="002060"/>
                </a:solidFill>
                <a:latin typeface="Calibri" charset="0"/>
                <a:ea typeface="Calibri" charset="0"/>
                <a:cs typeface="Calibri" charset="0"/>
              </a:rPr>
              <a:t>Dylan edge</a:t>
            </a:r>
          </a:p>
          <a:p>
            <a:pPr eaLnBrk="1" hangingPunct="1">
              <a:lnSpc>
                <a:spcPct val="110000"/>
              </a:lnSpc>
              <a:spcBef>
                <a:spcPct val="0"/>
              </a:spcBef>
              <a:buFontTx/>
              <a:buNone/>
            </a:pPr>
            <a:r>
              <a:rPr lang="en-GB" altLang="en-US" sz="1155" dirty="0">
                <a:solidFill>
                  <a:srgbClr val="002060"/>
                </a:solidFill>
                <a:latin typeface="Calibri" charset="0"/>
                <a:ea typeface="Calibri" charset="0"/>
                <a:cs typeface="Calibri" charset="0"/>
              </a:rPr>
              <a:t>Andrew Harrison</a:t>
            </a:r>
          </a:p>
          <a:p>
            <a:pPr eaLnBrk="1" hangingPunct="1">
              <a:lnSpc>
                <a:spcPct val="110000"/>
              </a:lnSpc>
              <a:spcBef>
                <a:spcPct val="0"/>
              </a:spcBef>
              <a:buFontTx/>
              <a:buNone/>
            </a:pPr>
            <a:endParaRPr lang="en-GB" altLang="en-US" sz="577"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1155" dirty="0">
                <a:solidFill>
                  <a:srgbClr val="002060"/>
                </a:solidFill>
                <a:latin typeface="Calibri" charset="0"/>
                <a:ea typeface="Calibri" charset="0"/>
                <a:cs typeface="Calibri" charset="0"/>
              </a:rPr>
              <a:t>Wales Institute for Science &amp; Art</a:t>
            </a:r>
            <a:endParaRPr lang="en-GB" altLang="en-US" sz="1155"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1155" dirty="0">
                <a:solidFill>
                  <a:srgbClr val="002060"/>
                </a:solidFill>
                <a:latin typeface="Calibri" charset="0"/>
                <a:ea typeface="Calibri" charset="0"/>
                <a:cs typeface="Calibri" charset="0"/>
              </a:rPr>
              <a:t>BEng Motorsport Engineering</a:t>
            </a:r>
            <a:endParaRPr lang="en-US" altLang="zh-CN" sz="1155"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800" y="212872"/>
            <a:ext cx="1173849" cy="41049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23903" y="163232"/>
            <a:ext cx="455476" cy="505579"/>
          </a:xfrm>
          <a:prstGeom prst="rect">
            <a:avLst/>
          </a:prstGeom>
        </p:spPr>
      </p:pic>
      <p:cxnSp>
        <p:nvCxnSpPr>
          <p:cNvPr id="4" name="Straight Connector 3"/>
          <p:cNvCxnSpPr/>
          <p:nvPr/>
        </p:nvCxnSpPr>
        <p:spPr>
          <a:xfrm>
            <a:off x="57728" y="692792"/>
            <a:ext cx="674266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57729" y="2104916"/>
            <a:ext cx="2057400" cy="2698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4907" tIns="84907" rIns="84907" bIns="84907">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155" b="1" dirty="0"/>
              <a:t>Introduction</a:t>
            </a:r>
          </a:p>
          <a:p>
            <a:pPr>
              <a:spcBef>
                <a:spcPct val="50000"/>
              </a:spcBef>
            </a:pPr>
            <a:r>
              <a:rPr lang="en-US" altLang="en-US" sz="898" dirty="0"/>
              <a:t>The future of the internal combustion engine is a big unknown due to the growing global need for lower environmental impact, meaning lowering carbon emissions. Owen Williams has researched this topic over recent years and the directions that the use of the internal combustion engine (ICE) could go. There are many factors that come into play so it is difficult to predict exactly but it is generally accepted that the use and reliance on the ICE will be greatly decreased in the years to come.</a:t>
            </a:r>
          </a:p>
          <a:p>
            <a:pPr>
              <a:spcBef>
                <a:spcPct val="50000"/>
              </a:spcBef>
            </a:pPr>
            <a:endParaRPr lang="en-US" altLang="en-US" sz="898" dirty="0"/>
          </a:p>
        </p:txBody>
      </p:sp>
      <p:sp>
        <p:nvSpPr>
          <p:cNvPr id="12" name="Text Box 8"/>
          <p:cNvSpPr txBox="1">
            <a:spLocks noChangeArrowheads="1"/>
          </p:cNvSpPr>
          <p:nvPr/>
        </p:nvSpPr>
        <p:spPr bwMode="auto">
          <a:xfrm>
            <a:off x="71295" y="4527389"/>
            <a:ext cx="2057400" cy="2698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4907" tIns="84907" rIns="84907" bIns="84907">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1155" b="1" dirty="0"/>
              <a:t>Legislations</a:t>
            </a:r>
          </a:p>
          <a:p>
            <a:pPr>
              <a:spcBef>
                <a:spcPct val="40000"/>
              </a:spcBef>
            </a:pPr>
            <a:r>
              <a:rPr lang="en-AU" altLang="en-US" sz="898" dirty="0"/>
              <a:t>Governmental bodies have the largest influence by controlling the sales of brand new cars.</a:t>
            </a:r>
          </a:p>
          <a:p>
            <a:pPr marL="171450" indent="-171450">
              <a:spcBef>
                <a:spcPct val="40000"/>
              </a:spcBef>
              <a:buFont typeface="Arial" panose="020B0604020202020204" pitchFamily="34" charset="0"/>
              <a:buChar char="•"/>
            </a:pPr>
            <a:r>
              <a:rPr lang="en-AU" altLang="en-US" sz="898" dirty="0"/>
              <a:t>The UK has committed to ending the sale of petrol and diesel cars and vans by 2030</a:t>
            </a:r>
          </a:p>
          <a:p>
            <a:pPr marL="171450" indent="-171450">
              <a:spcBef>
                <a:spcPct val="40000"/>
              </a:spcBef>
              <a:buFont typeface="Arial" panose="020B0604020202020204" pitchFamily="34" charset="0"/>
              <a:buChar char="•"/>
            </a:pPr>
            <a:r>
              <a:rPr lang="en-AU" altLang="en-US" sz="898" dirty="0"/>
              <a:t>The EU will only allow cars ran on synthetic fuels after 2035</a:t>
            </a:r>
          </a:p>
          <a:p>
            <a:pPr marL="171450" indent="-171450">
              <a:spcBef>
                <a:spcPct val="40000"/>
              </a:spcBef>
              <a:buFont typeface="Arial" panose="020B0604020202020204" pitchFamily="34" charset="0"/>
              <a:buChar char="•"/>
            </a:pPr>
            <a:r>
              <a:rPr lang="en-AU" altLang="en-US" sz="898" dirty="0"/>
              <a:t>The USA has set strict tailpipe emissions regulations to take place after 2027</a:t>
            </a:r>
          </a:p>
          <a:p>
            <a:pPr>
              <a:spcBef>
                <a:spcPct val="40000"/>
              </a:spcBef>
            </a:pPr>
            <a:r>
              <a:rPr lang="en-AU" altLang="en-US" sz="898" dirty="0"/>
              <a:t>These legislations make it difficult for manufacturers to justify continuing to develop ICE and push them towards EVs.</a:t>
            </a:r>
          </a:p>
        </p:txBody>
      </p:sp>
      <p:sp>
        <p:nvSpPr>
          <p:cNvPr id="17" name="Text Box 21"/>
          <p:cNvSpPr txBox="1">
            <a:spLocks noChangeArrowheads="1"/>
          </p:cNvSpPr>
          <p:nvPr/>
        </p:nvSpPr>
        <p:spPr bwMode="auto">
          <a:xfrm>
            <a:off x="2423160" y="2007149"/>
            <a:ext cx="1863035" cy="1747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42453" tIns="42453" rIns="42453" bIns="42453">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marL="171450" indent="-171450">
              <a:buFont typeface="Arial" panose="020B0604020202020204" pitchFamily="34" charset="0"/>
              <a:buChar char="•"/>
            </a:pPr>
            <a:r>
              <a:rPr lang="en-AU" altLang="en-US" sz="900" dirty="0">
                <a:latin typeface="Arial" panose="020B0604020202020204" pitchFamily="34" charset="0"/>
                <a:cs typeface="Arial" panose="020B0604020202020204" pitchFamily="34" charset="0"/>
              </a:rPr>
              <a:t>the infrastructure is simply inadequate for a nation of EVs</a:t>
            </a:r>
          </a:p>
          <a:p>
            <a:pPr marL="171450" indent="-171450">
              <a:buFont typeface="Arial" panose="020B0604020202020204" pitchFamily="34" charset="0"/>
              <a:buChar char="•"/>
            </a:pPr>
            <a:r>
              <a:rPr lang="en-GB" sz="900" dirty="0"/>
              <a:t>EVs can produce up to 70% more emissions during manufacturing</a:t>
            </a:r>
            <a:r>
              <a:rPr lang="en-GB" sz="640" i="1" dirty="0"/>
              <a:t>[2]</a:t>
            </a:r>
          </a:p>
          <a:p>
            <a:r>
              <a:rPr lang="en-GB" sz="900" dirty="0"/>
              <a:t>These all mean that car manufacturers and governments are in a tough place at the moment as there are no clear directions for the future of vehicles.</a:t>
            </a:r>
          </a:p>
          <a:p>
            <a:pPr marL="171450" indent="-171450">
              <a:buFont typeface="Arial" panose="020B0604020202020204" pitchFamily="34" charset="0"/>
              <a:buChar char="•"/>
            </a:pPr>
            <a:endParaRPr lang="en-AU" altLang="en-US" sz="9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AU" altLang="en-US" sz="900" dirty="0">
              <a:latin typeface="Arial" panose="020B0604020202020204" pitchFamily="34" charset="0"/>
              <a:cs typeface="Arial" panose="020B0604020202020204" pitchFamily="34" charset="0"/>
            </a:endParaRPr>
          </a:p>
        </p:txBody>
      </p:sp>
      <p:sp>
        <p:nvSpPr>
          <p:cNvPr id="23" name="Text Box 11"/>
          <p:cNvSpPr txBox="1">
            <a:spLocks noChangeArrowheads="1"/>
          </p:cNvSpPr>
          <p:nvPr/>
        </p:nvSpPr>
        <p:spPr bwMode="auto">
          <a:xfrm>
            <a:off x="4715827" y="7791022"/>
            <a:ext cx="2057400" cy="1689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4907" tIns="84907" rIns="84907" bIns="84907">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155" b="1" dirty="0">
                <a:ea typeface="Arial" charset="0"/>
                <a:cs typeface="Arial" charset="0"/>
              </a:rPr>
              <a:t>References</a:t>
            </a:r>
          </a:p>
          <a:p>
            <a:pPr>
              <a:spcBef>
                <a:spcPct val="50000"/>
              </a:spcBef>
            </a:pPr>
            <a:r>
              <a:rPr lang="en-GB" altLang="en-US" sz="500" i="1" dirty="0">
                <a:latin typeface="Arial" panose="020B0604020202020204" pitchFamily="34" charset="0"/>
                <a:cs typeface="Arial" panose="020B0604020202020204" pitchFamily="34" charset="0"/>
              </a:rPr>
              <a:t>[1] </a:t>
            </a:r>
            <a:r>
              <a:rPr lang="en-GB" altLang="en-US" sz="500" i="1" dirty="0" err="1">
                <a:latin typeface="Arial" panose="020B0604020202020204" pitchFamily="34" charset="0"/>
                <a:cs typeface="Arial" panose="020B0604020202020204" pitchFamily="34" charset="0"/>
              </a:rPr>
              <a:t>R.Minchin</a:t>
            </a:r>
            <a:r>
              <a:rPr lang="en-GB" altLang="en-US" sz="500" i="1" dirty="0">
                <a:latin typeface="Arial" panose="020B0604020202020204" pitchFamily="34" charset="0"/>
                <a:cs typeface="Arial" panose="020B0604020202020204" pitchFamily="34" charset="0"/>
              </a:rPr>
              <a:t>, Jaguar told to change design of £70,000 electric SUV after tragic death of boy, INDEPENDENT, 3</a:t>
            </a:r>
            <a:r>
              <a:rPr lang="en-GB" altLang="en-US" sz="500" i="1" baseline="30000" dirty="0">
                <a:latin typeface="Arial" panose="020B0604020202020204" pitchFamily="34" charset="0"/>
                <a:cs typeface="Arial" panose="020B0604020202020204" pitchFamily="34" charset="0"/>
              </a:rPr>
              <a:t>rd</a:t>
            </a:r>
            <a:r>
              <a:rPr lang="en-GB" altLang="en-US" sz="500" i="1" dirty="0">
                <a:latin typeface="Arial" panose="020B0604020202020204" pitchFamily="34" charset="0"/>
                <a:cs typeface="Arial" panose="020B0604020202020204" pitchFamily="34" charset="0"/>
              </a:rPr>
              <a:t> September 2024</a:t>
            </a:r>
            <a:endParaRPr lang="en-AU" altLang="en-US" sz="580" i="1" dirty="0">
              <a:ea typeface="Arial" charset="0"/>
              <a:cs typeface="Arial" charset="0"/>
            </a:endParaRPr>
          </a:p>
          <a:p>
            <a:pPr>
              <a:spcBef>
                <a:spcPct val="50000"/>
              </a:spcBef>
            </a:pPr>
            <a:r>
              <a:rPr lang="en-AU" altLang="en-US" sz="580" i="1" dirty="0">
                <a:ea typeface="Arial" charset="0"/>
                <a:cs typeface="Arial" charset="0"/>
              </a:rPr>
              <a:t>[2] </a:t>
            </a:r>
            <a:r>
              <a:rPr lang="en-AU" altLang="en-US" sz="580" i="1" dirty="0" err="1">
                <a:ea typeface="Arial" charset="0"/>
                <a:cs typeface="Arial" charset="0"/>
              </a:rPr>
              <a:t>Queriess</a:t>
            </a:r>
            <a:r>
              <a:rPr lang="en-AU" altLang="en-US" sz="580" i="1" dirty="0">
                <a:ea typeface="Arial" charset="0"/>
                <a:cs typeface="Arial" charset="0"/>
              </a:rPr>
              <a:t>, 2023</a:t>
            </a:r>
          </a:p>
          <a:p>
            <a:pPr>
              <a:spcBef>
                <a:spcPct val="50000"/>
              </a:spcBef>
            </a:pPr>
            <a:r>
              <a:rPr lang="en-AU" altLang="en-US" sz="580" i="1" dirty="0">
                <a:ea typeface="Arial" charset="0"/>
                <a:cs typeface="Arial" charset="0"/>
              </a:rPr>
              <a:t>[3] FIA Formula E, Formula E accelerates global growth in season 11 with record audience and fanbase, 2025</a:t>
            </a:r>
          </a:p>
          <a:p>
            <a:pPr>
              <a:spcBef>
                <a:spcPct val="50000"/>
              </a:spcBef>
            </a:pPr>
            <a:r>
              <a:rPr lang="en-AU" altLang="en-US" sz="580" i="1" dirty="0">
                <a:ea typeface="Arial" charset="0"/>
                <a:cs typeface="Arial" charset="0"/>
              </a:rPr>
              <a:t>[4]</a:t>
            </a:r>
            <a:r>
              <a:rPr lang="en-GB" sz="580" i="1" dirty="0"/>
              <a:t> Denner, V. (2019) CO₂-neutral fuels could make existing vehicles climate-friendly. Bosch.</a:t>
            </a:r>
          </a:p>
          <a:p>
            <a:pPr>
              <a:spcBef>
                <a:spcPct val="50000"/>
              </a:spcBef>
            </a:pPr>
            <a:r>
              <a:rPr lang="en-GB" altLang="en-US" sz="580" i="1" dirty="0">
                <a:ea typeface="Arial" charset="0"/>
                <a:cs typeface="Arial" charset="0"/>
              </a:rPr>
              <a:t>[5] UK Petroleum Industry Association</a:t>
            </a:r>
            <a:endParaRPr lang="en-AU" altLang="en-US" sz="580" i="1" dirty="0">
              <a:ea typeface="Arial" charset="0"/>
              <a:cs typeface="Arial" charset="0"/>
            </a:endParaRPr>
          </a:p>
          <a:p>
            <a:pPr>
              <a:spcBef>
                <a:spcPct val="50000"/>
              </a:spcBef>
            </a:pPr>
            <a:endParaRPr lang="en-AU" altLang="en-US" sz="580" i="1" dirty="0">
              <a:ea typeface="Arial" charset="0"/>
              <a:cs typeface="Arial" charset="0"/>
            </a:endParaRPr>
          </a:p>
          <a:p>
            <a:pPr>
              <a:spcBef>
                <a:spcPct val="50000"/>
              </a:spcBef>
            </a:pPr>
            <a:endParaRPr lang="en-AU" altLang="en-US" sz="580" dirty="0">
              <a:ea typeface="Arial" charset="0"/>
              <a:cs typeface="Arial" charset="0"/>
            </a:endParaRPr>
          </a:p>
        </p:txBody>
      </p:sp>
      <p:sp>
        <p:nvSpPr>
          <p:cNvPr id="24" name="Text Box 22"/>
          <p:cNvSpPr txBox="1">
            <a:spLocks noChangeArrowheads="1"/>
          </p:cNvSpPr>
          <p:nvPr/>
        </p:nvSpPr>
        <p:spPr bwMode="auto">
          <a:xfrm>
            <a:off x="4690455" y="1467667"/>
            <a:ext cx="2057400" cy="2487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4907" tIns="84907" rIns="84907" bIns="84907">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100" b="1" dirty="0"/>
              <a:t>Fuels</a:t>
            </a:r>
          </a:p>
          <a:p>
            <a:pPr>
              <a:spcBef>
                <a:spcPct val="50000"/>
              </a:spcBef>
            </a:pPr>
            <a:r>
              <a:rPr lang="en-AU" altLang="en-US" sz="900" dirty="0"/>
              <a:t>There has been extensive research into different fuels in an attempt to extend the production of combustion engines, such as switching to bio or synthetic fuels, with claims that “</a:t>
            </a:r>
            <a:r>
              <a:rPr lang="en-AU" altLang="en-US" sz="900" b="1" dirty="0"/>
              <a:t>synthetic fuels can make gasoline and diesel powered cars carbon neutral</a:t>
            </a:r>
            <a:r>
              <a:rPr lang="en-AU" altLang="en-US" sz="900" dirty="0"/>
              <a:t>”. </a:t>
            </a:r>
            <a:r>
              <a:rPr lang="en-AU" altLang="en-US" sz="640" i="1" dirty="0"/>
              <a:t>[4]  </a:t>
            </a:r>
            <a:r>
              <a:rPr lang="en-AU" altLang="en-US" sz="900" dirty="0"/>
              <a:t>If this claim were to come to fruition, it would still require further investment into the infrastructure of any country planning to keep combustion engines, however you could also argue that the same is need for EV charging points.</a:t>
            </a:r>
          </a:p>
        </p:txBody>
      </p:sp>
      <p:sp>
        <p:nvSpPr>
          <p:cNvPr id="25" name="Text Box 25"/>
          <p:cNvSpPr txBox="1">
            <a:spLocks noChangeArrowheads="1"/>
          </p:cNvSpPr>
          <p:nvPr/>
        </p:nvSpPr>
        <p:spPr bwMode="auto">
          <a:xfrm>
            <a:off x="4651145" y="4089676"/>
            <a:ext cx="2055873" cy="368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4907" tIns="84907" rIns="84907" bIns="84907">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641" i="1" dirty="0">
                <a:latin typeface="Times New Roman" charset="0"/>
              </a:rPr>
              <a:t>Number of EV charging points vs petrol stations since 2005 in the UK [5]</a:t>
            </a:r>
          </a:p>
        </p:txBody>
      </p:sp>
      <p:sp>
        <p:nvSpPr>
          <p:cNvPr id="26" name="Text Box 28"/>
          <p:cNvSpPr txBox="1">
            <a:spLocks noChangeArrowheads="1"/>
          </p:cNvSpPr>
          <p:nvPr/>
        </p:nvSpPr>
        <p:spPr bwMode="auto">
          <a:xfrm>
            <a:off x="4717354" y="4914082"/>
            <a:ext cx="2055873" cy="309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4907" tIns="84907" rIns="84907" bIns="84907">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898" b="1" dirty="0">
                <a:solidFill>
                  <a:srgbClr val="FF0000"/>
                </a:solidFill>
              </a:rPr>
              <a:t>j</a:t>
            </a:r>
          </a:p>
        </p:txBody>
      </p:sp>
      <p:sp>
        <p:nvSpPr>
          <p:cNvPr id="30" name="Rectangle 29"/>
          <p:cNvSpPr>
            <a:spLocks noChangeArrowheads="1"/>
          </p:cNvSpPr>
          <p:nvPr/>
        </p:nvSpPr>
        <p:spPr bwMode="auto">
          <a:xfrm>
            <a:off x="4545511" y="5600972"/>
            <a:ext cx="2586855" cy="989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6907" tIns="33454" rIns="66907" bIns="33454"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640" i="1" dirty="0">
                <a:latin typeface="Arial" panose="020B0604020202020204" pitchFamily="34" charset="0"/>
                <a:ea typeface="Calibri" charset="0"/>
                <a:cs typeface="Arial" panose="020B0604020202020204" pitchFamily="34" charset="0"/>
              </a:rPr>
              <a:t>Photo by Kym Illman, </a:t>
            </a:r>
            <a:r>
              <a:rPr lang="en-GB" sz="640" i="1" dirty="0"/>
              <a:t>2026 Japanese GP: </a:t>
            </a:r>
          </a:p>
          <a:p>
            <a:pPr>
              <a:lnSpc>
                <a:spcPct val="110000"/>
              </a:lnSpc>
              <a:spcBef>
                <a:spcPct val="0"/>
              </a:spcBef>
              <a:buNone/>
            </a:pPr>
            <a:r>
              <a:rPr lang="en-GB" sz="640" i="1" dirty="0"/>
              <a:t>Alexander Albon (THA#23) Williams, Approaching, Day 2.[6] </a:t>
            </a:r>
            <a:endParaRPr lang="en-GB" altLang="en-US" sz="640" i="1" dirty="0">
              <a:latin typeface="Arial" panose="020B0604020202020204" pitchFamily="34" charset="0"/>
              <a:ea typeface="Calibri" charset="0"/>
              <a:cs typeface="Arial" panose="020B0604020202020204" pitchFamily="34" charset="0"/>
            </a:endParaRPr>
          </a:p>
        </p:txBody>
      </p:sp>
      <p:sp>
        <p:nvSpPr>
          <p:cNvPr id="31" name="Rectangle 30"/>
          <p:cNvSpPr>
            <a:spLocks noChangeArrowheads="1"/>
          </p:cNvSpPr>
          <p:nvPr/>
        </p:nvSpPr>
        <p:spPr bwMode="auto">
          <a:xfrm>
            <a:off x="141208" y="5588430"/>
            <a:ext cx="1520596" cy="448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6907" tIns="33454" rIns="66907" bIns="33454"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1539"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4690455" y="8775921"/>
            <a:ext cx="1977255" cy="448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6907" tIns="33454" rIns="66907" bIns="33454"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1539" b="1" dirty="0">
              <a:solidFill>
                <a:srgbClr val="002060"/>
              </a:solidFill>
              <a:latin typeface="Calibri" charset="0"/>
              <a:ea typeface="Calibri" charset="0"/>
              <a:cs typeface="Calibri" charset="0"/>
            </a:endParaRPr>
          </a:p>
        </p:txBody>
      </p:sp>
      <p:cxnSp>
        <p:nvCxnSpPr>
          <p:cNvPr id="36" name="Straight Connector 35"/>
          <p:cNvCxnSpPr/>
          <p:nvPr/>
        </p:nvCxnSpPr>
        <p:spPr>
          <a:xfrm>
            <a:off x="57728" y="9368661"/>
            <a:ext cx="674266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3941110" y="9463490"/>
            <a:ext cx="2859282" cy="250197"/>
          </a:xfrm>
          <a:prstGeom prst="rect">
            <a:avLst/>
          </a:prstGeom>
          <a:noFill/>
        </p:spPr>
        <p:txBody>
          <a:bodyPr wrap="square" rtlCol="0">
            <a:spAutoFit/>
          </a:bodyPr>
          <a:lstStyle/>
          <a:p>
            <a:pPr algn="r"/>
            <a:r>
              <a:rPr lang="en-GB" altLang="en-US" sz="1026" dirty="0">
                <a:solidFill>
                  <a:srgbClr val="002060"/>
                </a:solidFill>
                <a:latin typeface="Calibri" charset="0"/>
                <a:ea typeface="Calibri" charset="0"/>
                <a:cs typeface="Calibri" charset="0"/>
              </a:rPr>
              <a:t>Wales Institute for </a:t>
            </a:r>
            <a:r>
              <a:rPr lang="en-GB" altLang="en-US" sz="1026" dirty="0">
                <a:solidFill>
                  <a:srgbClr val="002060"/>
                </a:solidFill>
                <a:latin typeface="Eras Bold ITC" panose="020B0907030504020204" pitchFamily="34" charset="0"/>
                <a:ea typeface="Calibri" charset="0"/>
                <a:cs typeface="Calibri" charset="0"/>
              </a:rPr>
              <a:t>Science &amp; Art</a:t>
            </a:r>
            <a:endParaRPr lang="en-GB" sz="1026" dirty="0">
              <a:latin typeface="Eras Bold ITC" panose="020B0907030504020204" pitchFamily="34" charset="0"/>
            </a:endParaRPr>
          </a:p>
        </p:txBody>
      </p:sp>
      <p:sp>
        <p:nvSpPr>
          <p:cNvPr id="45" name="Text Box 19"/>
          <p:cNvSpPr txBox="1">
            <a:spLocks noChangeArrowheads="1"/>
          </p:cNvSpPr>
          <p:nvPr/>
        </p:nvSpPr>
        <p:spPr bwMode="auto">
          <a:xfrm>
            <a:off x="2326717" y="8047457"/>
            <a:ext cx="712964" cy="1157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907" tIns="84907" rIns="84907" bIns="84907">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r">
              <a:spcBef>
                <a:spcPct val="50000"/>
              </a:spcBef>
            </a:pPr>
            <a:r>
              <a:rPr lang="en-GB" altLang="en-US" sz="641" i="1" dirty="0">
                <a:latin typeface="Times New Roman" charset="0"/>
              </a:rPr>
              <a:t>Rod Minchin, Jaguar told to change design of £70,000 electric SUV after tragic death of boy, INDEPENDENT, 3</a:t>
            </a:r>
            <a:r>
              <a:rPr lang="en-GB" altLang="en-US" sz="641" i="1" baseline="30000" dirty="0">
                <a:latin typeface="Times New Roman" charset="0"/>
              </a:rPr>
              <a:t>rd</a:t>
            </a:r>
            <a:r>
              <a:rPr lang="en-GB" altLang="en-US" sz="641" i="1" dirty="0">
                <a:latin typeface="Times New Roman" charset="0"/>
              </a:rPr>
              <a:t> September 2024[1]</a:t>
            </a:r>
            <a:endParaRPr lang="en-AU" altLang="en-US" sz="641" i="1" dirty="0">
              <a:latin typeface="Times New Roman" charset="0"/>
            </a:endParaRPr>
          </a:p>
        </p:txBody>
      </p:sp>
      <p:pic>
        <p:nvPicPr>
          <p:cNvPr id="2050" name="Picture 2" descr="Blank Face Png Photo - Self Portrait Coloring Pages , Free Transparent  Clipart - ClipartKey">
            <a:extLst>
              <a:ext uri="{FF2B5EF4-FFF2-40B4-BE49-F238E27FC236}">
                <a16:creationId xmlns:a16="http://schemas.microsoft.com/office/drawing/2014/main" id="{3B8E54AC-DEF5-4F19-AEFC-E5319CBC80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728" y="836690"/>
            <a:ext cx="922546" cy="9775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60237" y="890999"/>
            <a:ext cx="717529" cy="1276888"/>
          </a:xfrm>
          <a:prstGeom prst="rect">
            <a:avLst/>
          </a:prstGeom>
          <a:noFill/>
        </p:spPr>
        <p:txBody>
          <a:bodyPr wrap="square" rtlCol="0">
            <a:spAutoFit/>
          </a:bodyPr>
          <a:lstStyle/>
          <a:p>
            <a:pPr algn="ctr"/>
            <a:r>
              <a:rPr lang="en-US" sz="2566" b="1" dirty="0">
                <a:solidFill>
                  <a:srgbClr val="FF0000"/>
                </a:solidFill>
              </a:rPr>
              <a:t>Your Pic</a:t>
            </a:r>
          </a:p>
        </p:txBody>
      </p:sp>
      <p:sp>
        <p:nvSpPr>
          <p:cNvPr id="3" name="TextBox 2">
            <a:extLst>
              <a:ext uri="{FF2B5EF4-FFF2-40B4-BE49-F238E27FC236}">
                <a16:creationId xmlns:a16="http://schemas.microsoft.com/office/drawing/2014/main" id="{32185F0C-70D3-42F9-46E2-71B117FB5EAA}"/>
              </a:ext>
            </a:extLst>
          </p:cNvPr>
          <p:cNvSpPr txBox="1"/>
          <p:nvPr/>
        </p:nvSpPr>
        <p:spPr>
          <a:xfrm>
            <a:off x="58249" y="7162736"/>
            <a:ext cx="2243096" cy="2388346"/>
          </a:xfrm>
          <a:prstGeom prst="rect">
            <a:avLst/>
          </a:prstGeom>
          <a:noFill/>
        </p:spPr>
        <p:txBody>
          <a:bodyPr wrap="square" rtlCol="0">
            <a:spAutoFit/>
          </a:bodyPr>
          <a:lstStyle/>
          <a:p>
            <a:r>
              <a:rPr lang="en-GB" sz="1160" b="1" dirty="0">
                <a:latin typeface="Arial" panose="020B0604020202020204" pitchFamily="34" charset="0"/>
                <a:cs typeface="Arial" panose="020B0604020202020204" pitchFamily="34" charset="0"/>
              </a:rPr>
              <a:t>Electric problems?</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People are sceptical about the switch to EVs for good reason;</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EVs are much larger and heavier than ICE alternatives</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The Motability scheme allows disabled and elderly people to get behind the wheel, even after not experiencing cars of the same degree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Accidents are more frequent, one well known where a boy was crushed and passed away due to the driver ‘pressing the wrong button’.</a:t>
            </a:r>
          </a:p>
          <a:p>
            <a:endParaRPr lang="en-GB" sz="1160" b="1" dirty="0">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180802C1-CFFE-D78D-ADA1-D954695EA757}"/>
              </a:ext>
            </a:extLst>
          </p:cNvPr>
          <p:cNvPicPr>
            <a:picLocks noChangeAspect="1"/>
          </p:cNvPicPr>
          <p:nvPr/>
        </p:nvPicPr>
        <p:blipFill>
          <a:blip r:embed="rId6"/>
          <a:stretch>
            <a:fillRect/>
          </a:stretch>
        </p:blipFill>
        <p:spPr>
          <a:xfrm>
            <a:off x="2995337" y="7635287"/>
            <a:ext cx="1290858" cy="1529769"/>
          </a:xfrm>
          <a:prstGeom prst="rect">
            <a:avLst/>
          </a:prstGeom>
        </p:spPr>
      </p:pic>
      <p:sp>
        <p:nvSpPr>
          <p:cNvPr id="34" name="TextBox 33">
            <a:extLst>
              <a:ext uri="{FF2B5EF4-FFF2-40B4-BE49-F238E27FC236}">
                <a16:creationId xmlns:a16="http://schemas.microsoft.com/office/drawing/2014/main" id="{A7DA12B3-9A5E-FDEA-B34B-4C5BC23097FE}"/>
              </a:ext>
            </a:extLst>
          </p:cNvPr>
          <p:cNvSpPr txBox="1"/>
          <p:nvPr/>
        </p:nvSpPr>
        <p:spPr>
          <a:xfrm>
            <a:off x="2365559" y="3452395"/>
            <a:ext cx="2179952" cy="4308872"/>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Motorsport influence</a:t>
            </a:r>
          </a:p>
          <a:p>
            <a:endParaRPr lang="en-GB" sz="1100" b="1"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Investment in high level racing from Manufacturers is often justified by technology eventually being used in road cars. Furthermore, </a:t>
            </a:r>
            <a:r>
              <a:rPr lang="en-GB" sz="900" b="1" dirty="0">
                <a:latin typeface="Arial" panose="020B0604020202020204" pitchFamily="34" charset="0"/>
                <a:cs typeface="Arial" panose="020B0604020202020204" pitchFamily="34" charset="0"/>
              </a:rPr>
              <a:t>racing series are being pressured to reduce carbon emissions</a:t>
            </a:r>
            <a:r>
              <a:rPr lang="en-GB" sz="900" dirty="0">
                <a:latin typeface="Arial" panose="020B0604020202020204" pitchFamily="34" charset="0"/>
                <a:cs typeface="Arial" panose="020B0604020202020204" pitchFamily="34" charset="0"/>
              </a:rPr>
              <a:t>, such as Formula 1, which has gone from using V10 engines in 2005, to V6 turbo Hybrid systems since 2014. The move has generally been seen as unpopular among the fans, however the systems do work in other racing series, such as WEC, which uses Hybrid systems to reduce the amount of refuelling during races.</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Many electric specific series have emerged such as;</a:t>
            </a:r>
          </a:p>
          <a:p>
            <a:endParaRPr lang="en-GB" sz="9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Formula 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Extreme E</a:t>
            </a:r>
          </a:p>
          <a:p>
            <a:pPr marL="171450" indent="-171450">
              <a:buFont typeface="Arial" panose="020B0604020202020204" pitchFamily="34" charset="0"/>
              <a:buChar char="•"/>
            </a:pPr>
            <a:r>
              <a:rPr lang="en-GB" sz="900" dirty="0" err="1">
                <a:latin typeface="Arial" panose="020B0604020202020204" pitchFamily="34" charset="0"/>
                <a:cs typeface="Arial" panose="020B0604020202020204" pitchFamily="34" charset="0"/>
              </a:rPr>
              <a:t>MotoE</a:t>
            </a:r>
            <a:endParaRPr lang="en-GB" sz="9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Whilst </a:t>
            </a:r>
            <a:r>
              <a:rPr lang="en-GB" sz="900" dirty="0" err="1">
                <a:latin typeface="Arial" panose="020B0604020202020204" pitchFamily="34" charset="0"/>
                <a:cs typeface="Arial" panose="020B0604020202020204" pitchFamily="34" charset="0"/>
              </a:rPr>
              <a:t>MotoE</a:t>
            </a:r>
            <a:r>
              <a:rPr lang="en-GB" sz="900" dirty="0">
                <a:latin typeface="Arial" panose="020B0604020202020204" pitchFamily="34" charset="0"/>
                <a:cs typeface="Arial" panose="020B0604020202020204" pitchFamily="34" charset="0"/>
              </a:rPr>
              <a:t> could not sustain itself due to lack of fan engagement, Formula E has steadily grown its audience to now 422 million, being broadcast in 150 countries</a:t>
            </a:r>
            <a:r>
              <a:rPr lang="en-GB" sz="640" i="1" dirty="0">
                <a:latin typeface="Arial" panose="020B0604020202020204" pitchFamily="34" charset="0"/>
                <a:cs typeface="Arial" panose="020B0604020202020204" pitchFamily="34" charset="0"/>
              </a:rPr>
              <a:t>[3]</a:t>
            </a:r>
            <a:endParaRPr lang="en-GB" sz="900" dirty="0">
              <a:latin typeface="Arial" panose="020B0604020202020204" pitchFamily="34" charset="0"/>
              <a:cs typeface="Arial" panose="020B0604020202020204" pitchFamily="34" charset="0"/>
            </a:endParaRPr>
          </a:p>
        </p:txBody>
      </p:sp>
      <p:graphicFrame>
        <p:nvGraphicFramePr>
          <p:cNvPr id="37" name="Table 36">
            <a:extLst>
              <a:ext uri="{FF2B5EF4-FFF2-40B4-BE49-F238E27FC236}">
                <a16:creationId xmlns:a16="http://schemas.microsoft.com/office/drawing/2014/main" id="{B04E1C5F-EA7D-9A95-99DD-0A2F9D958FDB}"/>
              </a:ext>
            </a:extLst>
          </p:cNvPr>
          <p:cNvGraphicFramePr>
            <a:graphicFrameLocks noGrp="1"/>
          </p:cNvGraphicFramePr>
          <p:nvPr>
            <p:extLst>
              <p:ext uri="{D42A27DB-BD31-4B8C-83A1-F6EECF244321}">
                <p14:modId xmlns:p14="http://schemas.microsoft.com/office/powerpoint/2010/main" val="954560461"/>
              </p:ext>
            </p:extLst>
          </p:nvPr>
        </p:nvGraphicFramePr>
        <p:xfrm>
          <a:off x="4670168" y="4453249"/>
          <a:ext cx="2096251" cy="1195244"/>
        </p:xfrm>
        <a:graphic>
          <a:graphicData uri="http://schemas.openxmlformats.org/drawingml/2006/table">
            <a:tbl>
              <a:tblPr firstRow="1" bandRow="1">
                <a:tableStyleId>{5C22544A-7EE6-4342-B048-85BDC9FD1C3A}</a:tableStyleId>
              </a:tblPr>
              <a:tblGrid>
                <a:gridCol w="360079">
                  <a:extLst>
                    <a:ext uri="{9D8B030D-6E8A-4147-A177-3AD203B41FA5}">
                      <a16:colId xmlns:a16="http://schemas.microsoft.com/office/drawing/2014/main" val="982521449"/>
                    </a:ext>
                  </a:extLst>
                </a:gridCol>
                <a:gridCol w="890599">
                  <a:extLst>
                    <a:ext uri="{9D8B030D-6E8A-4147-A177-3AD203B41FA5}">
                      <a16:colId xmlns:a16="http://schemas.microsoft.com/office/drawing/2014/main" val="4179935260"/>
                    </a:ext>
                  </a:extLst>
                </a:gridCol>
                <a:gridCol w="845573">
                  <a:extLst>
                    <a:ext uri="{9D8B030D-6E8A-4147-A177-3AD203B41FA5}">
                      <a16:colId xmlns:a16="http://schemas.microsoft.com/office/drawing/2014/main" val="826298481"/>
                    </a:ext>
                  </a:extLst>
                </a:gridCol>
              </a:tblGrid>
              <a:tr h="194923">
                <a:tc>
                  <a:txBody>
                    <a:bodyPr/>
                    <a:lstStyle/>
                    <a:p>
                      <a:r>
                        <a:rPr lang="en-GB" sz="600" dirty="0">
                          <a:latin typeface="Arial" panose="020B0604020202020204" pitchFamily="34" charset="0"/>
                          <a:cs typeface="Arial" panose="020B0604020202020204" pitchFamily="34" charset="0"/>
                        </a:rPr>
                        <a:t>Year</a:t>
                      </a:r>
                    </a:p>
                  </a:txBody>
                  <a:tcPr/>
                </a:tc>
                <a:tc>
                  <a:txBody>
                    <a:bodyPr/>
                    <a:lstStyle/>
                    <a:p>
                      <a:r>
                        <a:rPr lang="en-GB" sz="600" dirty="0">
                          <a:latin typeface="Arial" panose="020B0604020202020204" pitchFamily="34" charset="0"/>
                          <a:cs typeface="Arial" panose="020B0604020202020204" pitchFamily="34" charset="0"/>
                        </a:rPr>
                        <a:t>Number of EV charging points</a:t>
                      </a:r>
                    </a:p>
                  </a:txBody>
                  <a:tcPr/>
                </a:tc>
                <a:tc>
                  <a:txBody>
                    <a:bodyPr/>
                    <a:lstStyle/>
                    <a:p>
                      <a:r>
                        <a:rPr lang="en-GB" sz="600" dirty="0">
                          <a:latin typeface="Arial" panose="020B0604020202020204" pitchFamily="34" charset="0"/>
                          <a:cs typeface="Arial" panose="020B0604020202020204" pitchFamily="34" charset="0"/>
                        </a:rPr>
                        <a:t>Number of Petrol Stations</a:t>
                      </a:r>
                    </a:p>
                  </a:txBody>
                  <a:tcPr/>
                </a:tc>
                <a:extLst>
                  <a:ext uri="{0D108BD9-81ED-4DB2-BD59-A6C34878D82A}">
                    <a16:rowId xmlns:a16="http://schemas.microsoft.com/office/drawing/2014/main" val="4060859418"/>
                  </a:ext>
                </a:extLst>
              </a:tr>
              <a:tr h="129949">
                <a:tc>
                  <a:txBody>
                    <a:bodyPr/>
                    <a:lstStyle/>
                    <a:p>
                      <a:r>
                        <a:rPr lang="en-GB" sz="600" dirty="0">
                          <a:latin typeface="Arial" panose="020B0604020202020204" pitchFamily="34" charset="0"/>
                          <a:cs typeface="Arial" panose="020B0604020202020204" pitchFamily="34" charset="0"/>
                        </a:rPr>
                        <a:t>2005</a:t>
                      </a:r>
                    </a:p>
                  </a:txBody>
                  <a:tcPr/>
                </a:tc>
                <a:tc>
                  <a:txBody>
                    <a:bodyPr/>
                    <a:lstStyle/>
                    <a:p>
                      <a:r>
                        <a:rPr lang="en-GB" sz="600" dirty="0">
                          <a:latin typeface="Arial" panose="020B0604020202020204" pitchFamily="34" charset="0"/>
                          <a:cs typeface="Arial" panose="020B0604020202020204" pitchFamily="34" charset="0"/>
                        </a:rPr>
                        <a:t>0</a:t>
                      </a:r>
                    </a:p>
                  </a:txBody>
                  <a:tcPr/>
                </a:tc>
                <a:tc>
                  <a:txBody>
                    <a:bodyPr/>
                    <a:lstStyle/>
                    <a:p>
                      <a:r>
                        <a:rPr lang="en-GB" sz="600" dirty="0">
                          <a:latin typeface="Arial" panose="020B0604020202020204" pitchFamily="34" charset="0"/>
                          <a:cs typeface="Arial" panose="020B0604020202020204" pitchFamily="34" charset="0"/>
                        </a:rPr>
                        <a:t>9,500</a:t>
                      </a:r>
                    </a:p>
                  </a:txBody>
                  <a:tcPr/>
                </a:tc>
                <a:extLst>
                  <a:ext uri="{0D108BD9-81ED-4DB2-BD59-A6C34878D82A}">
                    <a16:rowId xmlns:a16="http://schemas.microsoft.com/office/drawing/2014/main" val="4111219666"/>
                  </a:ext>
                </a:extLst>
              </a:tr>
              <a:tr h="186142">
                <a:tc>
                  <a:txBody>
                    <a:bodyPr/>
                    <a:lstStyle/>
                    <a:p>
                      <a:r>
                        <a:rPr lang="en-GB" sz="600" dirty="0">
                          <a:latin typeface="Arial" panose="020B0604020202020204" pitchFamily="34" charset="0"/>
                          <a:cs typeface="Arial" panose="020B0604020202020204" pitchFamily="34" charset="0"/>
                        </a:rPr>
                        <a:t>2010</a:t>
                      </a:r>
                    </a:p>
                  </a:txBody>
                  <a:tcPr/>
                </a:tc>
                <a:tc>
                  <a:txBody>
                    <a:bodyPr/>
                    <a:lstStyle/>
                    <a:p>
                      <a:r>
                        <a:rPr lang="en-GB" sz="600" dirty="0">
                          <a:latin typeface="Arial" panose="020B0604020202020204" pitchFamily="34" charset="0"/>
                          <a:cs typeface="Arial" panose="020B0604020202020204" pitchFamily="34" charset="0"/>
                        </a:rPr>
                        <a:t>150</a:t>
                      </a:r>
                    </a:p>
                  </a:txBody>
                  <a:tcPr/>
                </a:tc>
                <a:tc>
                  <a:txBody>
                    <a:bodyPr/>
                    <a:lstStyle/>
                    <a:p>
                      <a:r>
                        <a:rPr lang="en-GB" sz="600" dirty="0">
                          <a:latin typeface="Arial" panose="020B0604020202020204" pitchFamily="34" charset="0"/>
                          <a:cs typeface="Arial" panose="020B0604020202020204" pitchFamily="34" charset="0"/>
                        </a:rPr>
                        <a:t>8,600</a:t>
                      </a:r>
                    </a:p>
                  </a:txBody>
                  <a:tcPr/>
                </a:tc>
                <a:extLst>
                  <a:ext uri="{0D108BD9-81ED-4DB2-BD59-A6C34878D82A}">
                    <a16:rowId xmlns:a16="http://schemas.microsoft.com/office/drawing/2014/main" val="1978611569"/>
                  </a:ext>
                </a:extLst>
              </a:tr>
              <a:tr h="129949">
                <a:tc>
                  <a:txBody>
                    <a:bodyPr/>
                    <a:lstStyle/>
                    <a:p>
                      <a:r>
                        <a:rPr lang="en-GB" sz="600" dirty="0">
                          <a:latin typeface="Arial" panose="020B0604020202020204" pitchFamily="34" charset="0"/>
                          <a:cs typeface="Arial" panose="020B0604020202020204" pitchFamily="34" charset="0"/>
                        </a:rPr>
                        <a:t>2015</a:t>
                      </a:r>
                    </a:p>
                  </a:txBody>
                  <a:tcPr/>
                </a:tc>
                <a:tc>
                  <a:txBody>
                    <a:bodyPr/>
                    <a:lstStyle/>
                    <a:p>
                      <a:r>
                        <a:rPr lang="en-GB" sz="600" dirty="0">
                          <a:latin typeface="Arial" panose="020B0604020202020204" pitchFamily="34" charset="0"/>
                          <a:cs typeface="Arial" panose="020B0604020202020204" pitchFamily="34" charset="0"/>
                        </a:rPr>
                        <a:t>5,000</a:t>
                      </a:r>
                    </a:p>
                  </a:txBody>
                  <a:tcPr/>
                </a:tc>
                <a:tc>
                  <a:txBody>
                    <a:bodyPr/>
                    <a:lstStyle/>
                    <a:p>
                      <a:r>
                        <a:rPr lang="en-GB" sz="600" dirty="0">
                          <a:latin typeface="Arial" panose="020B0604020202020204" pitchFamily="34" charset="0"/>
                          <a:cs typeface="Arial" panose="020B0604020202020204" pitchFamily="34" charset="0"/>
                        </a:rPr>
                        <a:t>8,500</a:t>
                      </a:r>
                    </a:p>
                  </a:txBody>
                  <a:tcPr/>
                </a:tc>
                <a:extLst>
                  <a:ext uri="{0D108BD9-81ED-4DB2-BD59-A6C34878D82A}">
                    <a16:rowId xmlns:a16="http://schemas.microsoft.com/office/drawing/2014/main" val="2670795277"/>
                  </a:ext>
                </a:extLst>
              </a:tr>
              <a:tr h="144261">
                <a:tc>
                  <a:txBody>
                    <a:bodyPr/>
                    <a:lstStyle/>
                    <a:p>
                      <a:r>
                        <a:rPr lang="en-GB" sz="600" dirty="0">
                          <a:latin typeface="Arial" panose="020B0604020202020204" pitchFamily="34" charset="0"/>
                          <a:cs typeface="Arial" panose="020B0604020202020204" pitchFamily="34" charset="0"/>
                        </a:rPr>
                        <a:t>2020</a:t>
                      </a:r>
                    </a:p>
                  </a:txBody>
                  <a:tcPr/>
                </a:tc>
                <a:tc>
                  <a:txBody>
                    <a:bodyPr/>
                    <a:lstStyle/>
                    <a:p>
                      <a:r>
                        <a:rPr lang="en-GB" sz="600" dirty="0">
                          <a:latin typeface="Arial" panose="020B0604020202020204" pitchFamily="34" charset="0"/>
                          <a:cs typeface="Arial" panose="020B0604020202020204" pitchFamily="34" charset="0"/>
                        </a:rPr>
                        <a:t>20,000</a:t>
                      </a:r>
                    </a:p>
                  </a:txBody>
                  <a:tcPr/>
                </a:tc>
                <a:tc>
                  <a:txBody>
                    <a:bodyPr/>
                    <a:lstStyle/>
                    <a:p>
                      <a:r>
                        <a:rPr lang="en-GB" sz="600" dirty="0">
                          <a:latin typeface="Arial" panose="020B0604020202020204" pitchFamily="34" charset="0"/>
                          <a:cs typeface="Arial" panose="020B0604020202020204" pitchFamily="34" charset="0"/>
                        </a:rPr>
                        <a:t>8,400</a:t>
                      </a:r>
                    </a:p>
                  </a:txBody>
                  <a:tcPr/>
                </a:tc>
                <a:extLst>
                  <a:ext uri="{0D108BD9-81ED-4DB2-BD59-A6C34878D82A}">
                    <a16:rowId xmlns:a16="http://schemas.microsoft.com/office/drawing/2014/main" val="409851796"/>
                  </a:ext>
                </a:extLst>
              </a:tr>
              <a:tr h="186142">
                <a:tc>
                  <a:txBody>
                    <a:bodyPr/>
                    <a:lstStyle/>
                    <a:p>
                      <a:r>
                        <a:rPr lang="en-GB" sz="600" dirty="0">
                          <a:latin typeface="Arial" panose="020B0604020202020204" pitchFamily="34" charset="0"/>
                          <a:cs typeface="Arial" panose="020B0604020202020204" pitchFamily="34" charset="0"/>
                        </a:rPr>
                        <a:t>2025</a:t>
                      </a:r>
                    </a:p>
                  </a:txBody>
                  <a:tcPr/>
                </a:tc>
                <a:tc>
                  <a:txBody>
                    <a:bodyPr/>
                    <a:lstStyle/>
                    <a:p>
                      <a:r>
                        <a:rPr lang="en-GB" sz="600" dirty="0">
                          <a:latin typeface="Arial" panose="020B0604020202020204" pitchFamily="34" charset="0"/>
                          <a:cs typeface="Arial" panose="020B0604020202020204" pitchFamily="34" charset="0"/>
                        </a:rPr>
                        <a:t>76,507</a:t>
                      </a:r>
                    </a:p>
                  </a:txBody>
                  <a:tcPr/>
                </a:tc>
                <a:tc>
                  <a:txBody>
                    <a:bodyPr/>
                    <a:lstStyle/>
                    <a:p>
                      <a:r>
                        <a:rPr lang="en-GB" sz="600" dirty="0">
                          <a:latin typeface="Arial" panose="020B0604020202020204" pitchFamily="34" charset="0"/>
                          <a:cs typeface="Arial" panose="020B0604020202020204" pitchFamily="34" charset="0"/>
                        </a:rPr>
                        <a:t>8,300-8,400</a:t>
                      </a:r>
                    </a:p>
                  </a:txBody>
                  <a:tcPr/>
                </a:tc>
                <a:extLst>
                  <a:ext uri="{0D108BD9-81ED-4DB2-BD59-A6C34878D82A}">
                    <a16:rowId xmlns:a16="http://schemas.microsoft.com/office/drawing/2014/main" val="3275623197"/>
                  </a:ext>
                </a:extLst>
              </a:tr>
            </a:tbl>
          </a:graphicData>
        </a:graphic>
      </p:graphicFrame>
      <p:pic>
        <p:nvPicPr>
          <p:cNvPr id="39" name="Picture 38">
            <a:extLst>
              <a:ext uri="{FF2B5EF4-FFF2-40B4-BE49-F238E27FC236}">
                <a16:creationId xmlns:a16="http://schemas.microsoft.com/office/drawing/2014/main" id="{EC06A910-CB45-F43D-C490-A9EB464AD5ED}"/>
              </a:ext>
            </a:extLst>
          </p:cNvPr>
          <p:cNvPicPr>
            <a:picLocks noChangeAspect="1"/>
          </p:cNvPicPr>
          <p:nvPr/>
        </p:nvPicPr>
        <p:blipFill>
          <a:blip r:embed="rId7"/>
          <a:stretch>
            <a:fillRect/>
          </a:stretch>
        </p:blipFill>
        <p:spPr>
          <a:xfrm>
            <a:off x="4552630" y="6250708"/>
            <a:ext cx="2220597" cy="1307229"/>
          </a:xfrm>
          <a:prstGeom prst="rect">
            <a:avLst/>
          </a:prstGeom>
        </p:spPr>
      </p:pic>
      <p:pic>
        <p:nvPicPr>
          <p:cNvPr id="47" name="Picture 46">
            <a:extLst>
              <a:ext uri="{FF2B5EF4-FFF2-40B4-BE49-F238E27FC236}">
                <a16:creationId xmlns:a16="http://schemas.microsoft.com/office/drawing/2014/main" id="{1055104F-B642-8FD1-59CF-65616605B18A}"/>
              </a:ext>
            </a:extLst>
          </p:cNvPr>
          <p:cNvPicPr>
            <a:picLocks noChangeAspect="1"/>
          </p:cNvPicPr>
          <p:nvPr/>
        </p:nvPicPr>
        <p:blipFill>
          <a:blip r:embed="rId8"/>
          <a:srcRect t="15792" b="11045"/>
          <a:stretch>
            <a:fillRect/>
          </a:stretch>
        </p:blipFill>
        <p:spPr>
          <a:xfrm>
            <a:off x="111800" y="9454242"/>
            <a:ext cx="548599" cy="396285"/>
          </a:xfrm>
          <a:prstGeom prst="rect">
            <a:avLst/>
          </a:prstGeom>
        </p:spPr>
      </p:pic>
      <p:pic>
        <p:nvPicPr>
          <p:cNvPr id="49" name="Picture 48">
            <a:extLst>
              <a:ext uri="{FF2B5EF4-FFF2-40B4-BE49-F238E27FC236}">
                <a16:creationId xmlns:a16="http://schemas.microsoft.com/office/drawing/2014/main" id="{1389AA07-970D-3010-3814-75817FC972F0}"/>
              </a:ext>
            </a:extLst>
          </p:cNvPr>
          <p:cNvPicPr>
            <a:picLocks noChangeAspect="1"/>
          </p:cNvPicPr>
          <p:nvPr/>
        </p:nvPicPr>
        <p:blipFill>
          <a:blip r:embed="rId9"/>
          <a:stretch>
            <a:fillRect/>
          </a:stretch>
        </p:blipFill>
        <p:spPr>
          <a:xfrm>
            <a:off x="713950" y="9410828"/>
            <a:ext cx="1308172" cy="366857"/>
          </a:xfrm>
          <a:prstGeom prst="rect">
            <a:avLst/>
          </a:prstGeom>
        </p:spPr>
      </p:pic>
      <p:pic>
        <p:nvPicPr>
          <p:cNvPr id="51" name="Picture 50">
            <a:extLst>
              <a:ext uri="{FF2B5EF4-FFF2-40B4-BE49-F238E27FC236}">
                <a16:creationId xmlns:a16="http://schemas.microsoft.com/office/drawing/2014/main" id="{205C2855-0140-6ED6-0E14-27D8051D2224}"/>
              </a:ext>
            </a:extLst>
          </p:cNvPr>
          <p:cNvPicPr>
            <a:picLocks noChangeAspect="1"/>
          </p:cNvPicPr>
          <p:nvPr/>
        </p:nvPicPr>
        <p:blipFill>
          <a:blip r:embed="rId10"/>
          <a:stretch>
            <a:fillRect/>
          </a:stretch>
        </p:blipFill>
        <p:spPr>
          <a:xfrm>
            <a:off x="2022122" y="9436025"/>
            <a:ext cx="1465280" cy="319556"/>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95bb2c0a060fbb4811d78c6ebb64cfba">
  <xsd:schema xmlns:xsd="http://www.w3.org/2001/XMLSchema" xmlns:xs="http://www.w3.org/2001/XMLSchema" xmlns:p="http://schemas.microsoft.com/office/2006/metadata/properties" xmlns:ns3="b4f9f7ee-5770-4a14-8925-17f3d16e50b7" targetNamespace="http://schemas.microsoft.com/office/2006/metadata/properties" ma:root="true" ma:fieldsID="71f8df9dc03577ad9557ac3bba25a013"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684955A4-E46A-4842-BB51-CFAB919601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7B8A14-951F-4FBD-808C-C10C4B3465FA}">
  <ds:schemaRefs>
    <ds:schemaRef ds:uri="http://schemas.microsoft.com/sharepoint/v3/contenttype/forms"/>
  </ds:schemaRefs>
</ds:datastoreItem>
</file>

<file path=customXml/itemProps3.xml><?xml version="1.0" encoding="utf-8"?>
<ds:datastoreItem xmlns:ds="http://schemas.openxmlformats.org/officeDocument/2006/customXml" ds:itemID="{C344813B-BD99-4852-8EC1-903343669976}">
  <ds:schemaRefs>
    <ds:schemaRef ds:uri="http://www.w3.org/XML/1998/namespace"/>
    <ds:schemaRef ds:uri="http://schemas.microsoft.com/office/2006/documentManagement/types"/>
    <ds:schemaRef ds:uri="http://purl.org/dc/elements/1.1/"/>
    <ds:schemaRef ds:uri="http://schemas.openxmlformats.org/package/2006/metadata/core-properties"/>
    <ds:schemaRef ds:uri="http://purl.org/dc/dcmitype/"/>
    <ds:schemaRef ds:uri="http://schemas.microsoft.com/office/infopath/2007/PartnerControls"/>
    <ds:schemaRef ds:uri="b4f9f7ee-5770-4a14-8925-17f3d16e50b7"/>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1694</TotalTime>
  <Words>734</Words>
  <Application>Microsoft Office PowerPoint</Application>
  <PresentationFormat>A4 Paper (210x297 mm)</PresentationFormat>
  <Paragraphs>68</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Aptos Display</vt:lpstr>
      <vt:lpstr>Arial</vt:lpstr>
      <vt:lpstr>Calibri</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Dylan Edge</dc:creator>
  <cp:lastModifiedBy>Dylan Edge (2501613)</cp:lastModifiedBy>
  <cp:revision>1</cp:revision>
  <dcterms:created xsi:type="dcterms:W3CDTF">2026-04-18T12:32:48Z</dcterms:created>
  <dcterms:modified xsi:type="dcterms:W3CDTF">2026-04-19T16:47:44Z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