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12192000" cy="6858000"/>
  <p:custDataLst>
    <p:tags r:id="rId11"/>
  </p:custData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20"/>
    <p:restoredTop sz="94602"/>
  </p:normalViewPr>
  <p:slideViewPr>
    <p:cSldViewPr>
      <p:cViewPr varScale="1">
        <p:scale>
          <a:sx n="115" d="100"/>
          <a:sy n="115" d="100"/>
        </p:scale>
        <p:origin x="600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7/18/26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7/18/26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7/18/26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7/18/26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7/18/26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28015" y="280479"/>
            <a:ext cx="3025775" cy="454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7/18/26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8015" y="280479"/>
            <a:ext cx="5086985" cy="347531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ts val="2640"/>
              </a:lnSpc>
              <a:spcBef>
                <a:spcPts val="135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Basil's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Bakery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Case</a:t>
            </a:r>
            <a:r>
              <a:rPr lang="en-US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Study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227" y="990600"/>
            <a:ext cx="9150373" cy="2058897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ts val="216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2160"/>
              </a:lnSpc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Assignment</a:t>
            </a:r>
            <a:r>
              <a:rPr lang="en-US" sz="2400" b="1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>
                <a:latin typeface="Arial" panose="020B0604020202020204" pitchFamily="34" charset="0"/>
                <a:cs typeface="Arial" panose="020B0604020202020204" pitchFamily="34" charset="0"/>
              </a:rPr>
              <a:t>Presentation: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Basil's</a:t>
            </a:r>
            <a:r>
              <a:rPr lang="en-US" sz="24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Bakery</a:t>
            </a:r>
            <a:r>
              <a:rPr lang="en-US" sz="24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Case</a:t>
            </a:r>
            <a:r>
              <a:rPr lang="en-US" sz="24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0" dirty="0">
                <a:latin typeface="Arial" panose="020B0604020202020204" pitchFamily="34" charset="0"/>
                <a:cs typeface="Arial" panose="020B0604020202020204" pitchFamily="34" charset="0"/>
              </a:rPr>
              <a:t>Study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2400" b="1" dirty="0">
                <a:latin typeface="Arial" panose="020B0604020202020204" pitchFamily="34" charset="0"/>
                <a:cs typeface="Arial" panose="020B0604020202020204" pitchFamily="34" charset="0"/>
              </a:rPr>
              <a:t>Student</a:t>
            </a:r>
            <a:r>
              <a:rPr sz="2400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b="1" dirty="0">
                <a:latin typeface="Arial" panose="020B0604020202020204" pitchFamily="34" charset="0"/>
                <a:cs typeface="Arial" panose="020B0604020202020204" pitchFamily="34" charset="0"/>
              </a:rPr>
              <a:t>Name:</a:t>
            </a:r>
            <a:r>
              <a:rPr sz="2400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Saiqa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Nisa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20" dirty="0">
                <a:latin typeface="Arial" panose="020B0604020202020204" pitchFamily="34" charset="0"/>
                <a:cs typeface="Arial" panose="020B0604020202020204" pitchFamily="34" charset="0"/>
              </a:rPr>
              <a:t>Shah</a:t>
            </a:r>
            <a:endParaRPr lang="en-GB" sz="2400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0000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2400" b="1" dirty="0">
                <a:latin typeface="Arial" panose="020B0604020202020204" pitchFamily="34" charset="0"/>
                <a:cs typeface="Arial" panose="020B0604020202020204" pitchFamily="34" charset="0"/>
              </a:rPr>
              <a:t>Student</a:t>
            </a:r>
            <a:r>
              <a:rPr sz="24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b="1" dirty="0">
                <a:latin typeface="Arial" panose="020B0604020202020204" pitchFamily="34" charset="0"/>
                <a:cs typeface="Arial" panose="020B0604020202020204" pitchFamily="34" charset="0"/>
              </a:rPr>
              <a:t>ID:</a:t>
            </a:r>
            <a:r>
              <a:rPr sz="2400" b="1" spc="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2532490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2704" y="457200"/>
            <a:ext cx="3025775" cy="4540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pc="-10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42704" y="1371600"/>
            <a:ext cx="8256906" cy="255390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13360" indent="-201295">
              <a:lnSpc>
                <a:spcPts val="2640"/>
              </a:lnSpc>
              <a:spcBef>
                <a:spcPts val="135"/>
              </a:spcBef>
              <a:buChar char="•"/>
              <a:tabLst>
                <a:tab pos="213995" algn="l"/>
              </a:tabLst>
            </a:pP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Introduce</a:t>
            </a:r>
            <a:r>
              <a:rPr sz="28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Basil's</a:t>
            </a:r>
            <a:r>
              <a:rPr sz="28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Bakery</a:t>
            </a:r>
            <a:endParaRPr lang="en-GB" sz="28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3360" indent="-201295">
              <a:lnSpc>
                <a:spcPts val="2640"/>
              </a:lnSpc>
              <a:spcBef>
                <a:spcPts val="135"/>
              </a:spcBef>
              <a:buChar char="•"/>
              <a:tabLst>
                <a:tab pos="213995" algn="l"/>
              </a:tabLst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ts val="2160"/>
              </a:lnSpc>
              <a:buChar char="•"/>
              <a:tabLst>
                <a:tab pos="177165" algn="l"/>
              </a:tabLst>
            </a:pP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Explain</a:t>
            </a:r>
            <a:r>
              <a:rPr sz="28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why</a:t>
            </a:r>
            <a:r>
              <a:rPr sz="28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sales</a:t>
            </a:r>
            <a:r>
              <a:rPr sz="28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sz="28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stopped</a:t>
            </a:r>
            <a:r>
              <a:rPr sz="28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growing</a:t>
            </a:r>
            <a:endParaRPr lang="en-GB" sz="28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ts val="2160"/>
              </a:lnSpc>
              <a:buChar char="•"/>
              <a:tabLst>
                <a:tab pos="177165" algn="l"/>
              </a:tabLst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Use</a:t>
            </a:r>
            <a:r>
              <a:rPr sz="28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5W2H,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PESTE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sz="28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8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Fishbone</a:t>
            </a:r>
            <a:endParaRPr lang="en-GB" sz="28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65">
              <a:lnSpc>
                <a:spcPct val="100000"/>
              </a:lnSpc>
              <a:tabLst>
                <a:tab pos="177165" algn="l"/>
              </a:tabLst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spcBef>
                <a:spcPts val="5"/>
              </a:spcBef>
              <a:buChar char="•"/>
              <a:tabLst>
                <a:tab pos="177165" algn="l"/>
              </a:tabLst>
            </a:pP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Give</a:t>
            </a:r>
            <a:r>
              <a:rPr sz="28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8015" y="280479"/>
            <a:ext cx="4543425" cy="44499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>
                <a:latin typeface="Arial" panose="020B0604020202020204" pitchFamily="34" charset="0"/>
                <a:cs typeface="Arial" panose="020B0604020202020204" pitchFamily="34" charset="0"/>
              </a:rPr>
              <a:t>About</a:t>
            </a:r>
            <a:r>
              <a:rPr spc="-3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>
                <a:latin typeface="Arial" panose="020B0604020202020204" pitchFamily="34" charset="0"/>
                <a:cs typeface="Arial" panose="020B0604020202020204" pitchFamily="34" charset="0"/>
              </a:rPr>
              <a:t>Basil's</a:t>
            </a:r>
            <a:r>
              <a:rPr spc="-35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>
                <a:latin typeface="Arial" panose="020B0604020202020204" pitchFamily="34" charset="0"/>
                <a:cs typeface="Arial" panose="020B0604020202020204" pitchFamily="34" charset="0"/>
              </a:rPr>
              <a:t>Bakery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5800" y="1354216"/>
            <a:ext cx="6199506" cy="236923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13360" indent="-201295">
              <a:lnSpc>
                <a:spcPts val="2640"/>
              </a:lnSpc>
              <a:spcBef>
                <a:spcPts val="135"/>
              </a:spcBef>
              <a:buChar char="•"/>
              <a:tabLst>
                <a:tab pos="21399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Small</a:t>
            </a:r>
            <a:r>
              <a:rPr sz="24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independent</a:t>
            </a:r>
            <a:r>
              <a:rPr sz="24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bakery</a:t>
            </a:r>
            <a:r>
              <a:rPr sz="24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4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Coventry</a:t>
            </a: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3360" indent="-201295">
              <a:lnSpc>
                <a:spcPts val="2640"/>
              </a:lnSpc>
              <a:spcBef>
                <a:spcPts val="135"/>
              </a:spcBef>
              <a:buChar char="•"/>
              <a:tabLst>
                <a:tab pos="213995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ts val="2160"/>
              </a:lnSpc>
              <a:buChar char="•"/>
              <a:tabLst>
                <a:tab pos="17716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Opened</a:t>
            </a:r>
            <a:r>
              <a:rPr sz="24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4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20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  <a:endParaRPr lang="en-GB" sz="2400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ts val="2160"/>
              </a:lnSpc>
              <a:buChar char="•"/>
              <a:tabLst>
                <a:tab pos="177165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Sells</a:t>
            </a:r>
            <a:r>
              <a:rPr sz="24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cakes,</a:t>
            </a:r>
            <a:r>
              <a:rPr sz="24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bread</a:t>
            </a:r>
            <a:r>
              <a:rPr sz="24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4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pastries</a:t>
            </a: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spcBef>
                <a:spcPts val="5"/>
              </a:spcBef>
              <a:buChar char="•"/>
              <a:tabLst>
                <a:tab pos="17716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Uses</a:t>
            </a:r>
            <a:r>
              <a:rPr sz="24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organic</a:t>
            </a:r>
            <a:r>
              <a:rPr sz="24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pc="-10" dirty="0">
                <a:latin typeface="Arial" panose="020B0604020202020204" pitchFamily="34" charset="0"/>
                <a:cs typeface="Arial" panose="020B0604020202020204" pitchFamily="34" charset="0"/>
              </a:rPr>
              <a:t>Problems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60099" y="1371600"/>
            <a:ext cx="7266306" cy="380039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13360" indent="-201295">
              <a:lnSpc>
                <a:spcPts val="2640"/>
              </a:lnSpc>
              <a:spcBef>
                <a:spcPts val="135"/>
              </a:spcBef>
              <a:buChar char="•"/>
              <a:tabLst>
                <a:tab pos="21399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Fewer</a:t>
            </a:r>
            <a:r>
              <a:rPr sz="24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sz="24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visit</a:t>
            </a:r>
            <a:r>
              <a:rPr sz="24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4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retail</a:t>
            </a:r>
            <a:r>
              <a:rPr sz="24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20" dirty="0">
                <a:latin typeface="Arial" panose="020B0604020202020204" pitchFamily="34" charset="0"/>
                <a:cs typeface="Arial" panose="020B0604020202020204" pitchFamily="34" charset="0"/>
              </a:rPr>
              <a:t>park</a:t>
            </a:r>
            <a:endParaRPr lang="en-GB" sz="2400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3360" indent="-201295">
              <a:lnSpc>
                <a:spcPts val="2640"/>
              </a:lnSpc>
              <a:spcBef>
                <a:spcPts val="135"/>
              </a:spcBef>
              <a:buChar char="•"/>
              <a:tabLst>
                <a:tab pos="213995" algn="l"/>
              </a:tabLst>
            </a:pPr>
            <a:endParaRPr lang="en-GB" sz="2400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3360" indent="-201295">
              <a:lnSpc>
                <a:spcPts val="2640"/>
              </a:lnSpc>
              <a:spcBef>
                <a:spcPts val="135"/>
              </a:spcBef>
              <a:buFontTx/>
              <a:buChar char="•"/>
              <a:tabLst>
                <a:tab pos="213995" algn="l"/>
              </a:tabLs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Unable to offer a pre-order service.</a:t>
            </a:r>
          </a:p>
          <a:p>
            <a:pPr marL="213360" indent="-201295">
              <a:lnSpc>
                <a:spcPts val="2640"/>
              </a:lnSpc>
              <a:spcBef>
                <a:spcPts val="135"/>
              </a:spcBef>
              <a:buFontTx/>
              <a:buChar char="•"/>
              <a:tabLst>
                <a:tab pos="213995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ts val="2160"/>
              </a:lnSpc>
              <a:buChar char="•"/>
              <a:tabLst>
                <a:tab pos="17716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More</a:t>
            </a:r>
            <a:r>
              <a:rPr sz="24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sz="24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sz="24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sz="24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20" dirty="0">
                <a:latin typeface="Arial" panose="020B0604020202020204" pitchFamily="34" charset="0"/>
                <a:cs typeface="Arial" panose="020B0604020202020204" pitchFamily="34" charset="0"/>
              </a:rPr>
              <a:t>home</a:t>
            </a:r>
            <a:endParaRPr lang="en-GB" sz="2400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ts val="2160"/>
              </a:lnSpc>
              <a:buChar char="•"/>
              <a:tabLst>
                <a:tab pos="177165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sz="24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delivery</a:t>
            </a:r>
            <a:r>
              <a:rPr sz="24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service</a:t>
            </a: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spcBef>
                <a:spcPts val="5"/>
              </a:spcBef>
              <a:buChar char="•"/>
              <a:tabLst>
                <a:tab pos="177165" algn="l"/>
              </a:tabLs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Organic ingredients price</a:t>
            </a:r>
            <a:r>
              <a:rPr sz="2400" spc="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increase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se</a:t>
            </a:r>
          </a:p>
          <a:p>
            <a:pPr marL="176530" indent="-164465">
              <a:lnSpc>
                <a:spcPct val="100000"/>
              </a:lnSpc>
              <a:spcBef>
                <a:spcPts val="5"/>
              </a:spcBef>
              <a:buChar char="•"/>
              <a:tabLst>
                <a:tab pos="177165" algn="l"/>
              </a:tabLst>
            </a:pP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spcBef>
                <a:spcPts val="5"/>
              </a:spcBef>
              <a:buChar char="•"/>
              <a:tabLst>
                <a:tab pos="177165" algn="l"/>
              </a:tabLst>
            </a:pP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Overhead increase 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u="sng" spc="-20" dirty="0">
                <a:latin typeface="Arial" panose="020B0604020202020204" pitchFamily="34" charset="0"/>
                <a:cs typeface="Arial" panose="020B0604020202020204" pitchFamily="34" charset="0"/>
              </a:rPr>
              <a:t>5W2H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3400" y="1143000"/>
            <a:ext cx="8256906" cy="493404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5080">
              <a:spcBef>
                <a:spcPts val="135"/>
              </a:spcBef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Who:</a:t>
            </a:r>
            <a:r>
              <a:rPr lang="en-US" sz="24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Basil</a:t>
            </a:r>
            <a:r>
              <a:rPr lang="en-US" sz="24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400" spc="30" dirty="0">
                <a:latin typeface="Arial" panose="020B0604020202020204" pitchFamily="34" charset="0"/>
                <a:cs typeface="Arial" panose="020B0604020202020204" pitchFamily="34" charset="0"/>
              </a:rPr>
              <a:t>  employees</a:t>
            </a:r>
          </a:p>
          <a:p>
            <a:pPr marL="12700" marR="5080">
              <a:spcBef>
                <a:spcPts val="135"/>
              </a:spcBef>
            </a:pP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135"/>
              </a:spcBef>
            </a:pPr>
            <a:r>
              <a:rPr sz="2400" b="1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400" b="1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Issue with sales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135"/>
              </a:spcBef>
            </a:pP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spcBef>
                <a:spcPts val="135"/>
              </a:spcBef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When:</a:t>
            </a:r>
            <a:r>
              <a:rPr lang="en-US" sz="24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Since</a:t>
            </a:r>
            <a:r>
              <a:rPr lang="en-US" sz="2400" spc="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  <a:p>
            <a:pPr marL="12700" marR="5080">
              <a:spcBef>
                <a:spcPts val="135"/>
              </a:spcBef>
            </a:pP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spcBef>
                <a:spcPts val="135"/>
              </a:spcBef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Where:</a:t>
            </a:r>
            <a:r>
              <a:rPr lang="en-US" sz="2400" b="1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Coventry</a:t>
            </a:r>
            <a:r>
              <a:rPr lang="en-US" sz="24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Uk</a:t>
            </a:r>
          </a:p>
          <a:p>
            <a:pPr marL="12700" marR="5080">
              <a:spcBef>
                <a:spcPts val="135"/>
              </a:spcBef>
            </a:pP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135"/>
              </a:spcBef>
            </a:pPr>
            <a:r>
              <a:rPr sz="2400" b="1" dirty="0">
                <a:latin typeface="Arial" panose="020B0604020202020204" pitchFamily="34" charset="0"/>
                <a:cs typeface="Arial" panose="020B0604020202020204" pitchFamily="34" charset="0"/>
              </a:rPr>
              <a:t>Why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400" b="1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Lockdown restrictions  </a:t>
            </a:r>
          </a:p>
          <a:p>
            <a:pPr marL="12700" marR="5080">
              <a:lnSpc>
                <a:spcPct val="100000"/>
              </a:lnSpc>
              <a:spcBef>
                <a:spcPts val="135"/>
              </a:spcBef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4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People working from home and footfall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sz="2400" b="1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b="1" dirty="0">
                <a:latin typeface="Arial" panose="020B0604020202020204" pitchFamily="34" charset="0"/>
                <a:cs typeface="Arial" panose="020B0604020202020204" pitchFamily="34" charset="0"/>
              </a:rPr>
              <a:t>much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40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25%</a:t>
            </a:r>
            <a:r>
              <a:rPr sz="24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on average.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pc="-10" dirty="0">
                <a:latin typeface="Arial" panose="020B0604020202020204" pitchFamily="34" charset="0"/>
                <a:cs typeface="Arial" panose="020B0604020202020204" pitchFamily="34" charset="0"/>
              </a:rPr>
              <a:t>PEST</a:t>
            </a:r>
            <a:r>
              <a:rPr lang="en-GB" spc="-10" dirty="0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endParaRPr spc="-1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8015" y="1295400"/>
            <a:ext cx="10238106" cy="421589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ts val="2640"/>
              </a:lnSpc>
              <a:spcBef>
                <a:spcPts val="135"/>
              </a:spcBef>
            </a:pPr>
            <a:r>
              <a:rPr sz="2400" b="1" spc="-10" dirty="0">
                <a:latin typeface="Arial" panose="020B0604020202020204" pitchFamily="34" charset="0"/>
                <a:cs typeface="Arial" panose="020B0604020202020204" pitchFamily="34" charset="0"/>
              </a:rPr>
              <a:t>Political</a:t>
            </a:r>
            <a:r>
              <a:rPr lang="en-GB" sz="2400" b="1" spc="-55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4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Business</a:t>
            </a:r>
            <a:r>
              <a:rPr sz="24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20" dirty="0">
                <a:latin typeface="Arial" panose="020B0604020202020204" pitchFamily="34" charset="0"/>
                <a:cs typeface="Arial" panose="020B0604020202020204" pitchFamily="34" charset="0"/>
              </a:rPr>
              <a:t>rates</a:t>
            </a:r>
            <a:r>
              <a:rPr lang="en-GB" sz="2400" spc="-20" dirty="0">
                <a:latin typeface="Arial" panose="020B0604020202020204" pitchFamily="34" charset="0"/>
                <a:cs typeface="Arial" panose="020B0604020202020204" pitchFamily="34" charset="0"/>
              </a:rPr>
              <a:t> and restrictions imposed during lockdown</a:t>
            </a:r>
          </a:p>
          <a:p>
            <a:pPr marL="12700">
              <a:lnSpc>
                <a:spcPts val="2640"/>
              </a:lnSpc>
              <a:spcBef>
                <a:spcPts val="135"/>
              </a:spcBef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2160"/>
              </a:lnSpc>
            </a:pPr>
            <a:r>
              <a:rPr sz="2400" b="1" dirty="0">
                <a:latin typeface="Arial" panose="020B0604020202020204" pitchFamily="34" charset="0"/>
                <a:cs typeface="Arial" panose="020B0604020202020204" pitchFamily="34" charset="0"/>
              </a:rPr>
              <a:t>Economic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4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Inflation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, where shopping centre is quieter</a:t>
            </a:r>
          </a:p>
          <a:p>
            <a:pPr marL="12700">
              <a:lnSpc>
                <a:spcPts val="2160"/>
              </a:lnSpc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350010">
              <a:lnSpc>
                <a:spcPct val="100000"/>
              </a:lnSpc>
            </a:pPr>
            <a:r>
              <a:rPr sz="2400" b="1" dirty="0"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Working from</a:t>
            </a:r>
            <a:r>
              <a:rPr sz="24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20" dirty="0">
                <a:latin typeface="Arial" panose="020B0604020202020204" pitchFamily="34" charset="0"/>
                <a:cs typeface="Arial" panose="020B0604020202020204" pitchFamily="34" charset="0"/>
              </a:rPr>
              <a:t>home </a:t>
            </a:r>
            <a:r>
              <a:rPr lang="en-GB" sz="2400" spc="-2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change of lifestyle </a:t>
            </a:r>
            <a:endParaRPr lang="en-GB" sz="2400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350010">
              <a:lnSpc>
                <a:spcPct val="100000"/>
              </a:lnSpc>
            </a:pPr>
            <a:endParaRPr lang="en-US" sz="2400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350010"/>
            <a:r>
              <a:rPr sz="2400" b="1" spc="-10" dirty="0">
                <a:latin typeface="Arial" panose="020B0604020202020204" pitchFamily="34" charset="0"/>
                <a:cs typeface="Arial" panose="020B0604020202020204" pitchFamily="34" charset="0"/>
              </a:rPr>
              <a:t>Technologic</a:t>
            </a:r>
            <a:r>
              <a:rPr lang="en-GB" sz="2400" b="1" spc="-10" dirty="0">
                <a:latin typeface="Arial" panose="020B0604020202020204" pitchFamily="34" charset="0"/>
                <a:cs typeface="Arial" panose="020B0604020202020204" pitchFamily="34" charset="0"/>
              </a:rPr>
              <a:t>al : </a:t>
            </a:r>
            <a:r>
              <a:rPr sz="24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sz="24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  <a:r>
              <a:rPr sz="24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ordering</a:t>
            </a: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350010"/>
            <a:endParaRPr lang="en-GB" sz="2400" b="1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350010"/>
            <a:r>
              <a:rPr lang="en-GB" sz="2400" b="1" spc="-10" dirty="0">
                <a:latin typeface="Arial" panose="020B0604020202020204" pitchFamily="34" charset="0"/>
                <a:cs typeface="Arial" panose="020B0604020202020204" pitchFamily="34" charset="0"/>
              </a:rPr>
              <a:t>Environmental: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Organic</a:t>
            </a:r>
            <a:r>
              <a:rPr lang="en-GB" sz="24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  <a:r>
              <a:rPr lang="en-GB" sz="24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  <a:r>
              <a:rPr lang="en-GB" sz="24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spc="-20" dirty="0">
                <a:latin typeface="Arial" panose="020B0604020202020204" pitchFamily="34" charset="0"/>
                <a:cs typeface="Arial" panose="020B0604020202020204" pitchFamily="34" charset="0"/>
              </a:rPr>
              <a:t>more and vulnerable crop failure. </a:t>
            </a:r>
          </a:p>
          <a:p>
            <a:pPr marL="12700" marR="1350010"/>
            <a:endParaRPr lang="en-GB" sz="2400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350010"/>
            <a:r>
              <a:rPr lang="en-GB" sz="2400" b="1" spc="-20" dirty="0">
                <a:latin typeface="Arial" panose="020B0604020202020204" pitchFamily="34" charset="0"/>
                <a:cs typeface="Arial" panose="020B0604020202020204" pitchFamily="34" charset="0"/>
              </a:rPr>
              <a:t>Legal: </a:t>
            </a:r>
            <a:r>
              <a:rPr lang="en-GB" sz="2400" spc="-20" dirty="0">
                <a:latin typeface="Arial" panose="020B0604020202020204" pitchFamily="34" charset="0"/>
                <a:cs typeface="Arial" panose="020B0604020202020204" pitchFamily="34" charset="0"/>
              </a:rPr>
              <a:t>Lockdown became law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pc="-10" dirty="0">
                <a:latin typeface="Arial" panose="020B0604020202020204" pitchFamily="34" charset="0"/>
                <a:cs typeface="Arial" panose="020B0604020202020204" pitchFamily="34" charset="0"/>
              </a:rPr>
              <a:t>Fishbone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B07F8F-3090-C8A7-F9A2-516AB9478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734504"/>
            <a:ext cx="9677400" cy="581361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pc="-10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10894" y="930338"/>
            <a:ext cx="10542906" cy="421589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13360" indent="-201295">
              <a:lnSpc>
                <a:spcPts val="2640"/>
              </a:lnSpc>
              <a:spcBef>
                <a:spcPts val="135"/>
              </a:spcBef>
              <a:buChar char="•"/>
              <a:tabLst>
                <a:tab pos="21399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Sales</a:t>
            </a:r>
            <a:r>
              <a:rPr sz="24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sz="24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reduced</a:t>
            </a:r>
            <a:r>
              <a:rPr sz="24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because</a:t>
            </a:r>
            <a:r>
              <a:rPr sz="24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fewer</a:t>
            </a:r>
            <a:r>
              <a:rPr sz="24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customers</a:t>
            </a:r>
            <a:r>
              <a:rPr sz="24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visit.</a:t>
            </a: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3360" indent="-201295">
              <a:lnSpc>
                <a:spcPts val="2640"/>
              </a:lnSpc>
              <a:spcBef>
                <a:spcPts val="135"/>
              </a:spcBef>
              <a:buChar char="•"/>
              <a:tabLst>
                <a:tab pos="213995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ts val="2160"/>
              </a:lnSpc>
              <a:buChar char="•"/>
              <a:tabLst>
                <a:tab pos="17716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Costs</a:t>
            </a:r>
            <a:r>
              <a:rPr sz="24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sz="2400" spc="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increasing.</a:t>
            </a: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ts val="2160"/>
              </a:lnSpc>
              <a:buChar char="•"/>
              <a:tabLst>
                <a:tab pos="177165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Basil</a:t>
            </a:r>
            <a:r>
              <a:rPr sz="24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should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 introduce</a:t>
            </a:r>
            <a:r>
              <a:rPr sz="24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  <a:r>
              <a:rPr sz="2400" spc="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ordering,</a:t>
            </a:r>
            <a:r>
              <a:rPr sz="24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delivery</a:t>
            </a:r>
            <a:r>
              <a:rPr sz="24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better</a:t>
            </a:r>
            <a:r>
              <a:rPr sz="24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marketing.</a:t>
            </a: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endParaRPr lang="en-US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r>
              <a:rPr lang="en-US" sz="2400" spc="-10" dirty="0">
                <a:latin typeface="Arial" panose="020B0604020202020204" pitchFamily="34" charset="0"/>
                <a:cs typeface="Arial" panose="020B0604020202020204" pitchFamily="34" charset="0"/>
              </a:rPr>
              <a:t>Convenient location </a:t>
            </a: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endParaRPr lang="en-US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r>
              <a:rPr lang="en-US" sz="2400" spc="-10" dirty="0">
                <a:latin typeface="Arial" panose="020B0604020202020204" pitchFamily="34" charset="0"/>
                <a:cs typeface="Arial" panose="020B0604020202020204" pitchFamily="34" charset="0"/>
              </a:rPr>
              <a:t>Offering new products and services </a:t>
            </a: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endParaRPr lang="en-US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r>
              <a:rPr lang="en-US" sz="2400" spc="-10" dirty="0">
                <a:latin typeface="Arial" panose="020B0604020202020204" pitchFamily="34" charset="0"/>
                <a:cs typeface="Arial" panose="020B0604020202020204" pitchFamily="34" charset="0"/>
              </a:rPr>
              <a:t>Opening new shops </a:t>
            </a: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8015" y="280479"/>
            <a:ext cx="4553585" cy="44499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pc="-1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28015" y="1447800"/>
            <a:ext cx="6656706" cy="16305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13360" indent="-201295">
              <a:lnSpc>
                <a:spcPts val="2640"/>
              </a:lnSpc>
              <a:spcBef>
                <a:spcPts val="135"/>
              </a:spcBef>
              <a:buChar char="•"/>
              <a:tabLst>
                <a:tab pos="21399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Basil's</a:t>
            </a:r>
            <a:r>
              <a:rPr sz="24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Bakery</a:t>
            </a:r>
            <a:r>
              <a:rPr sz="24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Case</a:t>
            </a:r>
            <a:r>
              <a:rPr sz="24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20" dirty="0">
                <a:latin typeface="Arial" panose="020B0604020202020204" pitchFamily="34" charset="0"/>
                <a:cs typeface="Arial" panose="020B0604020202020204" pitchFamily="34" charset="0"/>
              </a:rPr>
              <a:t>Study</a:t>
            </a:r>
            <a:endParaRPr lang="en-GB" sz="2400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3360" indent="-201295">
              <a:lnSpc>
                <a:spcPts val="2640"/>
              </a:lnSpc>
              <a:spcBef>
                <a:spcPts val="135"/>
              </a:spcBef>
              <a:buChar char="•"/>
              <a:tabLst>
                <a:tab pos="213995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ts val="2160"/>
              </a:lnSpc>
              <a:buChar char="•"/>
              <a:tabLst>
                <a:tab pos="17716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Kotler</a:t>
            </a:r>
            <a:r>
              <a:rPr sz="24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&amp; Keller</a:t>
            </a:r>
            <a:r>
              <a:rPr sz="24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(Marketing)</a:t>
            </a:r>
            <a:endParaRPr lang="en-GB" sz="2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ts val="2160"/>
              </a:lnSpc>
              <a:buChar char="•"/>
              <a:tabLst>
                <a:tab pos="177165" algn="l"/>
              </a:tabLst>
            </a:pP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530" indent="-164465">
              <a:lnSpc>
                <a:spcPct val="100000"/>
              </a:lnSpc>
              <a:buChar char="•"/>
              <a:tabLst>
                <a:tab pos="177165" algn="l"/>
              </a:tabLst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PEST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sz="24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Fishbone</a:t>
            </a:r>
            <a:r>
              <a:rPr sz="24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0" dirty="0">
                <a:latin typeface="Arial" panose="020B0604020202020204" pitchFamily="34" charset="0"/>
                <a:cs typeface="Arial" panose="020B0604020202020204" pitchFamily="34" charset="0"/>
              </a:rPr>
              <a:t>sources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8.14"/>
  <p:tag name="AS_TITLE" val="Aspose.Slides for .NET 4.0 Client Profile"/>
  <p:tag name="AS_VERSION" val="2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232</Words>
  <Application>Microsoft Macintosh PowerPoint</Application>
  <PresentationFormat>Widescreen</PresentationFormat>
  <Paragraphs>80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Basil's Bakery Case Study</vt:lpstr>
      <vt:lpstr>Introduction</vt:lpstr>
      <vt:lpstr>About Basil's Bakery</vt:lpstr>
      <vt:lpstr>Problems</vt:lpstr>
      <vt:lpstr>5W2H</vt:lpstr>
      <vt:lpstr>PESTEL</vt:lpstr>
      <vt:lpstr>Fishbone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Zeeshan Gill</cp:lastModifiedBy>
  <cp:revision>3</cp:revision>
  <cp:lastPrinted>2026-07-18T14:33:12Z</cp:lastPrinted>
  <dcterms:created xsi:type="dcterms:W3CDTF">2026-07-18T14:33:12Z</dcterms:created>
  <dcterms:modified xsi:type="dcterms:W3CDTF">2026-07-18T15:50:50Z</dcterms:modified>
</cp:coreProperties>
</file>