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8.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9.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0.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1.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2.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 id="2147483706" r:id="rId2"/>
    <p:sldMasterId id="2147483709" r:id="rId3"/>
    <p:sldMasterId id="2147483717" r:id="rId4"/>
    <p:sldMasterId id="2147483720" r:id="rId5"/>
    <p:sldMasterId id="2147483724" r:id="rId6"/>
    <p:sldMasterId id="2147483728" r:id="rId7"/>
    <p:sldMasterId id="2147483750" r:id="rId8"/>
    <p:sldMasterId id="2147483753" r:id="rId9"/>
    <p:sldMasterId id="2147483761" r:id="rId10"/>
    <p:sldMasterId id="2147483764" r:id="rId11"/>
    <p:sldMasterId id="2147483768" r:id="rId12"/>
    <p:sldMasterId id="2147483772" r:id="rId13"/>
  </p:sldMasterIdLst>
  <p:handoutMasterIdLst>
    <p:handoutMasterId r:id="rId21"/>
  </p:handoutMasterIdLst>
  <p:sldIdLst>
    <p:sldId id="264" r:id="rId14"/>
    <p:sldId id="256" r:id="rId15"/>
    <p:sldId id="257" r:id="rId16"/>
    <p:sldId id="258" r:id="rId17"/>
    <p:sldId id="259" r:id="rId18"/>
    <p:sldId id="262" r:id="rId19"/>
    <p:sldId id="263"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8" d="100"/>
          <a:sy n="98" d="100"/>
        </p:scale>
        <p:origin x="9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 Target="slides/slide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handoutMaster" Target="handoutMasters/handoutMaster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3.xml"/><Relationship Id="rId20" Type="http://schemas.openxmlformats.org/officeDocument/2006/relationships/slide" Target="slides/slide7.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 Target="slides/slide6.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576D141A-711E-411D-992F-666D90D04468}"/>
    <pc:docChg chg="modSld">
      <pc:chgData name="Cindy Hunt" userId="861b56f6-9294-4fe7-8581-72715adbb7f5" providerId="ADAL" clId="{576D141A-711E-411D-992F-666D90D04468}" dt="2025-10-15T10:51:44.982" v="123" actId="12"/>
      <pc:docMkLst>
        <pc:docMk/>
      </pc:docMkLst>
      <pc:sldChg chg="modSp mod">
        <pc:chgData name="Cindy Hunt" userId="861b56f6-9294-4fe7-8581-72715adbb7f5" providerId="ADAL" clId="{576D141A-711E-411D-992F-666D90D04468}" dt="2025-10-15T10:44:22.039" v="3" actId="20577"/>
        <pc:sldMkLst>
          <pc:docMk/>
          <pc:sldMk cId="1315973076" sldId="262"/>
        </pc:sldMkLst>
        <pc:spChg chg="mod">
          <ac:chgData name="Cindy Hunt" userId="861b56f6-9294-4fe7-8581-72715adbb7f5" providerId="ADAL" clId="{576D141A-711E-411D-992F-666D90D04468}" dt="2025-10-15T10:44:22.039" v="3" actId="20577"/>
          <ac:spMkLst>
            <pc:docMk/>
            <pc:sldMk cId="1315973076" sldId="262"/>
            <ac:spMk id="6" creationId="{7A2465B6-0C55-47A8-B0A9-84394B9D8770}"/>
          </ac:spMkLst>
        </pc:spChg>
      </pc:sldChg>
      <pc:sldChg chg="modSp mod">
        <pc:chgData name="Cindy Hunt" userId="861b56f6-9294-4fe7-8581-72715adbb7f5" providerId="ADAL" clId="{576D141A-711E-411D-992F-666D90D04468}" dt="2025-10-15T10:51:44.982" v="123" actId="12"/>
        <pc:sldMkLst>
          <pc:docMk/>
          <pc:sldMk cId="3061287448" sldId="263"/>
        </pc:sldMkLst>
        <pc:spChg chg="mod">
          <ac:chgData name="Cindy Hunt" userId="861b56f6-9294-4fe7-8581-72715adbb7f5" providerId="ADAL" clId="{576D141A-711E-411D-992F-666D90D04468}" dt="2025-10-15T10:51:44.982" v="123" actId="12"/>
          <ac:spMkLst>
            <pc:docMk/>
            <pc:sldMk cId="3061287448" sldId="263"/>
            <ac:spMk id="5" creationId="{76B8E47E-7517-4F25-AF1B-C0663A271204}"/>
          </ac:spMkLst>
        </pc:spChg>
      </pc:sldChg>
    </pc:docChg>
  </pc:docChgLst>
  <pc:docChgLst>
    <pc:chgData name="Cindy Hunt" userId="861b56f6-9294-4fe7-8581-72715adbb7f5" providerId="ADAL" clId="{07910F60-61D9-44EF-A50C-1A38BA7E2FEB}"/>
    <pc:docChg chg="custSel addSld modSld sldOrd modMainMaster">
      <pc:chgData name="Cindy Hunt" userId="861b56f6-9294-4fe7-8581-72715adbb7f5" providerId="ADAL" clId="{07910F60-61D9-44EF-A50C-1A38BA7E2FEB}" dt="2024-10-08T10:37:42.820" v="457" actId="113"/>
      <pc:docMkLst>
        <pc:docMk/>
      </pc:docMkLst>
      <pc:sldChg chg="modSp mod ord">
        <pc:chgData name="Cindy Hunt" userId="861b56f6-9294-4fe7-8581-72715adbb7f5" providerId="ADAL" clId="{07910F60-61D9-44EF-A50C-1A38BA7E2FEB}" dt="2024-10-01T18:36:05.718" v="405" actId="255"/>
        <pc:sldMkLst>
          <pc:docMk/>
          <pc:sldMk cId="1877048342" sldId="256"/>
        </pc:sldMkLst>
      </pc:sldChg>
      <pc:sldChg chg="modSp mod">
        <pc:chgData name="Cindy Hunt" userId="861b56f6-9294-4fe7-8581-72715adbb7f5" providerId="ADAL" clId="{07910F60-61D9-44EF-A50C-1A38BA7E2FEB}" dt="2024-10-01T18:36:38.363" v="406" actId="122"/>
        <pc:sldMkLst>
          <pc:docMk/>
          <pc:sldMk cId="1846009868" sldId="257"/>
        </pc:sldMkLst>
      </pc:sldChg>
      <pc:sldChg chg="modSp mod">
        <pc:chgData name="Cindy Hunt" userId="861b56f6-9294-4fe7-8581-72715adbb7f5" providerId="ADAL" clId="{07910F60-61D9-44EF-A50C-1A38BA7E2FEB}" dt="2024-10-01T18:14:44.238" v="318" actId="27636"/>
        <pc:sldMkLst>
          <pc:docMk/>
          <pc:sldMk cId="3572174405" sldId="258"/>
        </pc:sldMkLst>
      </pc:sldChg>
      <pc:sldChg chg="modSp mod">
        <pc:chgData name="Cindy Hunt" userId="861b56f6-9294-4fe7-8581-72715adbb7f5" providerId="ADAL" clId="{07910F60-61D9-44EF-A50C-1A38BA7E2FEB}" dt="2024-10-01T18:14:44.250" v="319" actId="27636"/>
        <pc:sldMkLst>
          <pc:docMk/>
          <pc:sldMk cId="3659507782" sldId="259"/>
        </pc:sldMkLst>
      </pc:sldChg>
      <pc:sldChg chg="modSp mod">
        <pc:chgData name="Cindy Hunt" userId="861b56f6-9294-4fe7-8581-72715adbb7f5" providerId="ADAL" clId="{07910F60-61D9-44EF-A50C-1A38BA7E2FEB}" dt="2024-10-01T18:37:43.189" v="412" actId="255"/>
        <pc:sldMkLst>
          <pc:docMk/>
          <pc:sldMk cId="1315973076" sldId="262"/>
        </pc:sldMkLst>
      </pc:sldChg>
      <pc:sldChg chg="modSp mod">
        <pc:chgData name="Cindy Hunt" userId="861b56f6-9294-4fe7-8581-72715adbb7f5" providerId="ADAL" clId="{07910F60-61D9-44EF-A50C-1A38BA7E2FEB}" dt="2024-10-08T10:37:42.820" v="457" actId="113"/>
        <pc:sldMkLst>
          <pc:docMk/>
          <pc:sldMk cId="3061287448" sldId="263"/>
        </pc:sldMkLst>
      </pc:sldChg>
      <pc:sldChg chg="delSp modSp new mod ord modClrScheme chgLayout">
        <pc:chgData name="Cindy Hunt" userId="861b56f6-9294-4fe7-8581-72715adbb7f5" providerId="ADAL" clId="{07910F60-61D9-44EF-A50C-1A38BA7E2FEB}" dt="2024-09-30T17:00:33.241" v="145" actId="26606"/>
        <pc:sldMkLst>
          <pc:docMk/>
          <pc:sldMk cId="171889800" sldId="264"/>
        </pc:sldMkLst>
      </pc:sldChg>
      <pc:sldMasterChg chg="modSldLayout">
        <pc:chgData name="Cindy Hunt" userId="861b56f6-9294-4fe7-8581-72715adbb7f5" providerId="ADAL" clId="{07910F60-61D9-44EF-A50C-1A38BA7E2FEB}" dt="2024-10-01T08:17:12.542" v="172"/>
        <pc:sldMasterMkLst>
          <pc:docMk/>
          <pc:sldMasterMk cId="4123330887" sldId="2147483706"/>
        </pc:sldMasterMkLst>
        <pc:sldLayoutChg chg="delSp">
          <pc:chgData name="Cindy Hunt" userId="861b56f6-9294-4fe7-8581-72715adbb7f5" providerId="ADAL" clId="{07910F60-61D9-44EF-A50C-1A38BA7E2FEB}" dt="2024-10-01T08:17:12.542" v="172"/>
          <pc:sldLayoutMkLst>
            <pc:docMk/>
            <pc:sldMasterMk cId="4123330887" sldId="2147483706"/>
            <pc:sldLayoutMk cId="2319239842" sldId="2147483781"/>
          </pc:sldLayoutMkLst>
        </pc:sldLayoutChg>
      </pc:sldMasterChg>
      <pc:sldMasterChg chg="modSldLayout">
        <pc:chgData name="Cindy Hunt" userId="861b56f6-9294-4fe7-8581-72715adbb7f5" providerId="ADAL" clId="{07910F60-61D9-44EF-A50C-1A38BA7E2FEB}" dt="2024-09-30T17:00:48.830" v="146"/>
        <pc:sldMasterMkLst>
          <pc:docMk/>
          <pc:sldMasterMk cId="3845105196" sldId="2147483717"/>
        </pc:sldMasterMkLst>
        <pc:sldLayoutChg chg="delSp">
          <pc:chgData name="Cindy Hunt" userId="861b56f6-9294-4fe7-8581-72715adbb7f5" providerId="ADAL" clId="{07910F60-61D9-44EF-A50C-1A38BA7E2FEB}" dt="2024-09-30T17:00:48.830" v="146"/>
          <pc:sldLayoutMkLst>
            <pc:docMk/>
            <pc:sldMasterMk cId="3845105196" sldId="2147483717"/>
            <pc:sldLayoutMk cId="461988931" sldId="2147483748"/>
          </pc:sldLayoutMkLst>
        </pc:sldLayoutChg>
      </pc:sldMasterChg>
      <pc:sldMasterChg chg="modSldLayout">
        <pc:chgData name="Cindy Hunt" userId="861b56f6-9294-4fe7-8581-72715adbb7f5" providerId="ADAL" clId="{07910F60-61D9-44EF-A50C-1A38BA7E2FEB}" dt="2024-09-30T17:01:24.469" v="156"/>
        <pc:sldMasterMkLst>
          <pc:docMk/>
          <pc:sldMasterMk cId="2475871309" sldId="2147483724"/>
        </pc:sldMasterMkLst>
        <pc:sldLayoutChg chg="delSp">
          <pc:chgData name="Cindy Hunt" userId="861b56f6-9294-4fe7-8581-72715adbb7f5" providerId="ADAL" clId="{07910F60-61D9-44EF-A50C-1A38BA7E2FEB}" dt="2024-09-30T17:01:24.469" v="156"/>
          <pc:sldLayoutMkLst>
            <pc:docMk/>
            <pc:sldMasterMk cId="2475871309" sldId="2147483724"/>
            <pc:sldLayoutMk cId="1999319344" sldId="214748374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0A0803F-DD36-4091-8A94-87F091E69B9E}" type="datetimeFigureOut">
              <a:rPr lang="en-GB" smtClean="0"/>
              <a:t>15/10/2025</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BB3821F-8C33-444F-820D-564C1FDFD882}" type="slidenum">
              <a:rPr lang="en-GB" smtClean="0"/>
              <a:t>‹#›</a:t>
            </a:fld>
            <a:endParaRPr lang="en-GB"/>
          </a:p>
        </p:txBody>
      </p:sp>
    </p:spTree>
    <p:extLst>
      <p:ext uri="{BB962C8B-B14F-4D97-AF65-F5344CB8AC3E}">
        <p14:creationId xmlns:p14="http://schemas.microsoft.com/office/powerpoint/2010/main" val="15385686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3.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3.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12527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14516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06254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74653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07633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AEAF-3113-C798-362D-9E71F9306F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C9CECC-E672-8519-DD65-A9D3240249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9DBEB-5F6A-360C-893C-A8606D07AF6F}"/>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BC5B3A8C-026C-D98F-2C7A-A2B30E015AC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B686D3-6BA5-FB6A-8BCB-993396543E5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1576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686838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8857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1285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540295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195274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4266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9239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63546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550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35187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317234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719892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77063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238414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5952122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87023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65379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10818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42396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7469729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6144361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75937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61988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34400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16858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10322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28466956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8850616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73739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0075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581635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7072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3442533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047-1FBE-E0EB-DEDD-D92805AE5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AEA64-2D00-391F-876C-AAEC03674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76B-D2D8-DD49-6D3F-0B2D95C54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F801211-6225-B9BA-585B-FF27DFB9A2D3}"/>
              </a:ext>
            </a:extLst>
          </p:cNvPr>
          <p:cNvSpPr>
            <a:spLocks noGrp="1"/>
          </p:cNvSpPr>
          <p:nvPr>
            <p:ph type="dt" sz="half" idx="10"/>
          </p:nvPr>
        </p:nvSpPr>
        <p:spPr/>
        <p:txBody>
          <a:bodyPr/>
          <a:lstStyle/>
          <a:p>
            <a:fld id="{EB712588-04B1-427B-82EE-E8DB90309F08}" type="datetimeFigureOut">
              <a:rPr lang="en-US" smtClean="0"/>
              <a:t>10/15/2025</a:t>
            </a:fld>
            <a:endParaRPr lang="en-US" dirty="0"/>
          </a:p>
        </p:txBody>
      </p:sp>
      <p:sp>
        <p:nvSpPr>
          <p:cNvPr id="6" name="Footer Placeholder 5">
            <a:extLst>
              <a:ext uri="{FF2B5EF4-FFF2-40B4-BE49-F238E27FC236}">
                <a16:creationId xmlns:a16="http://schemas.microsoft.com/office/drawing/2014/main" id="{223B1CC0-3395-7E66-2B24-B285F6916E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ACC366-130A-9012-DF68-0408DEB07A2C}"/>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518885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B064-BC24-70EB-EF76-EB763B1CE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ADFE3-DB98-6E60-A79A-447C04A2E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E8D1-A4CF-BED6-3F1C-4EED16F4EEEB}"/>
              </a:ext>
            </a:extLst>
          </p:cNvPr>
          <p:cNvSpPr>
            <a:spLocks noGrp="1"/>
          </p:cNvSpPr>
          <p:nvPr>
            <p:ph type="dt" sz="half" idx="10"/>
          </p:nvPr>
        </p:nvSpPr>
        <p:spPr/>
        <p:txBody>
          <a:bodyPr/>
          <a:lstStyle/>
          <a:p>
            <a:fld id="{B61BEF0D-F0BB-DE4B-95CE-6DB70DBA9567}" type="datetimeFigureOut">
              <a:rPr lang="en-US" smtClean="0"/>
              <a:pPr/>
              <a:t>10/15/2025</a:t>
            </a:fld>
            <a:endParaRPr lang="en-US" dirty="0"/>
          </a:p>
        </p:txBody>
      </p:sp>
      <p:sp>
        <p:nvSpPr>
          <p:cNvPr id="5" name="Footer Placeholder 4">
            <a:extLst>
              <a:ext uri="{FF2B5EF4-FFF2-40B4-BE49-F238E27FC236}">
                <a16:creationId xmlns:a16="http://schemas.microsoft.com/office/drawing/2014/main" id="{8C0A5467-5D96-F829-D6A6-E227E63F23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9B957C-D490-6594-54C7-2D0A62A477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1005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3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93193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05012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535546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157497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5351832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5699651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767442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5552689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578244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44217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96962775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2745381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9277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368312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90222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0986621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80277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59944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2381353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46033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61130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183823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283132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4648548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13302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040968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545661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3098079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22360433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85806011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396080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285214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27695150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1005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6.png"/><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theme" Target="../theme/theme2.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image" Target="../media/image7.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theme" Target="../theme/theme3.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6.xml"/><Relationship Id="rId7" Type="http://schemas.openxmlformats.org/officeDocument/2006/relationships/theme" Target="../theme/theme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2.xml"/><Relationship Id="rId7" Type="http://schemas.openxmlformats.org/officeDocument/2006/relationships/theme" Target="../theme/theme5.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_rels/slideMaster6.xml.rels><?xml version="1.0" encoding="UTF-8" standalone="yes"?>
<Relationships xmlns="http://schemas.openxmlformats.org/package/2006/relationships"><Relationship Id="rId8" Type="http://schemas.openxmlformats.org/officeDocument/2006/relationships/theme" Target="../theme/theme6.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image" Target="../media/image19.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2.xml"/><Relationship Id="rId1" Type="http://schemas.openxmlformats.org/officeDocument/2006/relationships/slideLayout" Target="../slideLayouts/slideLayout51.xml"/><Relationship Id="rId4" Type="http://schemas.openxmlformats.org/officeDocument/2006/relationships/image" Target="../media/image6.png"/></Relationships>
</file>

<file path=ppt/slideMasters/_rels/slideMaster9.xml.rels><?xml version="1.0" encoding="UTF-8" standalone="yes"?>
<Relationships xmlns="http://schemas.openxmlformats.org/package/2006/relationships"><Relationship Id="rId8" Type="http://schemas.openxmlformats.org/officeDocument/2006/relationships/theme" Target="../theme/theme9.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image" Target="../media/image7.png"/></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61.xml"/><Relationship Id="rId1" Type="http://schemas.openxmlformats.org/officeDocument/2006/relationships/slideLayout" Target="../slideLayouts/slideLayout60.xml"/><Relationship Id="rId4" Type="http://schemas.openxmlformats.org/officeDocument/2006/relationships/image" Target="../media/image14.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64.xml"/><Relationship Id="rId2" Type="http://schemas.openxmlformats.org/officeDocument/2006/relationships/slideLayout" Target="../slideLayouts/slideLayout63.xml"/><Relationship Id="rId1" Type="http://schemas.openxmlformats.org/officeDocument/2006/relationships/slideLayout" Target="../slideLayouts/slideLayout62.xml"/><Relationship Id="rId5" Type="http://schemas.openxmlformats.org/officeDocument/2006/relationships/image" Target="../media/image16.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5" Type="http://schemas.openxmlformats.org/officeDocument/2006/relationships/image" Target="../media/image19.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75.xml"/><Relationship Id="rId3" Type="http://schemas.openxmlformats.org/officeDocument/2006/relationships/slideLayout" Target="../slideLayouts/slideLayout70.xml"/><Relationship Id="rId7" Type="http://schemas.openxmlformats.org/officeDocument/2006/relationships/slideLayout" Target="../slideLayouts/slideLayout74.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5" Type="http://schemas.openxmlformats.org/officeDocument/2006/relationships/slideLayout" Target="../slideLayouts/slideLayout72.xml"/><Relationship Id="rId4" Type="http://schemas.openxmlformats.org/officeDocument/2006/relationships/slideLayout" Target="../slideLayouts/slideLayout71.xml"/><Relationship Id="rId9" Type="http://schemas.openxmlformats.org/officeDocument/2006/relationships/theme" Target="../theme/theme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07839676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12333088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37" r:id="rId3"/>
    <p:sldLayoutId id="2147483738" r:id="rId4"/>
    <p:sldLayoutId id="214748378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377191781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42" r:id="rId8"/>
    <p:sldLayoutId id="2147483743" r:id="rId9"/>
    <p:sldLayoutId id="214748374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5105196"/>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39" r:id="rId3"/>
    <p:sldLayoutId id="2147483740" r:id="rId4"/>
    <p:sldLayoutId id="2147483741" r:id="rId5"/>
    <p:sldLayoutId id="21474837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01176168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82" r:id="rId4"/>
    <p:sldLayoutId id="2147483783" r:id="rId5"/>
    <p:sldLayoutId id="214748378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5871309"/>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45" r:id="rId4"/>
    <p:sldLayoutId id="2147483746" r:id="rId5"/>
    <p:sldLayoutId id="2147483747" r:id="rId6"/>
    <p:sldLayoutId id="214748374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83182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67406972"/>
      </p:ext>
    </p:extLst>
  </p:cSld>
  <p:clrMap bg1="lt1" tx1="dk1" bg2="lt2" tx2="dk2" accent1="accent1" accent2="accent2" accent3="accent3" accent4="accent4" accent5="accent5" accent6="accent6" hlink="hlink" folHlink="folHlink"/>
  <p:sldLayoutIdLst>
    <p:sldLayoutId id="2147483751" r:id="rId1"/>
    <p:sldLayoutId id="214748375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179762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0113960"/>
      </p:ext>
    </p:extLst>
  </p:cSld>
  <p:clrMap bg1="lt1" tx1="dk1" bg2="lt2" tx2="dk2" accent1="accent1" accent2="accent2" accent3="accent3" accent4="accent4" accent5="accent5" accent6="accent6" hlink="hlink" folHlink="folHlink"/>
  <p:sldLayoutIdLst>
    <p:sldLayoutId id="2147483762" r:id="rId1"/>
    <p:sldLayoutId id="21474837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79502592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015913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190906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889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3C7C-3199-4615-BD6A-98C0B3DE4267}"/>
              </a:ext>
            </a:extLst>
          </p:cNvPr>
          <p:cNvSpPr>
            <a:spLocks noGrp="1"/>
          </p:cNvSpPr>
          <p:nvPr>
            <p:ph type="ctrTitle"/>
          </p:nvPr>
        </p:nvSpPr>
        <p:spPr>
          <a:xfrm>
            <a:off x="1524000" y="612842"/>
            <a:ext cx="9361251" cy="3443591"/>
          </a:xfrm>
        </p:spPr>
        <p:txBody>
          <a:bodyPr>
            <a:normAutofit/>
          </a:bodyPr>
          <a:lstStyle/>
          <a:p>
            <a:pPr algn="ctr"/>
            <a:r>
              <a:rPr lang="en-GB" sz="3600" dirty="0">
                <a:latin typeface="Arial" panose="020B0604020202020204" pitchFamily="34" charset="0"/>
                <a:cs typeface="Arial" panose="020B0604020202020204" pitchFamily="34" charset="0"/>
              </a:rPr>
              <a:t>ECIE5004</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3200" dirty="0" err="1">
                <a:latin typeface="Arial" panose="020B0604020202020204" pitchFamily="34" charset="0"/>
                <a:cs typeface="Arial" panose="020B0604020202020204" pitchFamily="34" charset="0"/>
              </a:rPr>
              <a:t>Dathlu</a:t>
            </a:r>
            <a:r>
              <a:rPr lang="en-GB" sz="3200" dirty="0">
                <a:latin typeface="Arial" panose="020B0604020202020204" pitchFamily="34" charset="0"/>
                <a:cs typeface="Arial" panose="020B0604020202020204" pitchFamily="34" charset="0"/>
              </a:rPr>
              <a:t> Iaith a </a:t>
            </a:r>
            <a:r>
              <a:rPr lang="en-GB" sz="3200" dirty="0" err="1">
                <a:latin typeface="Arial" panose="020B0604020202020204" pitchFamily="34" charset="0"/>
                <a:cs typeface="Arial" panose="020B0604020202020204" pitchFamily="34" charset="0"/>
              </a:rPr>
              <a:t>Diwylliant</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Perthyn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Gymru</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br>
              <a:rPr lang="en-GB" sz="3200" dirty="0">
                <a:solidFill>
                  <a:schemeClr val="accent5"/>
                </a:solidFill>
                <a:latin typeface="Arial" panose="020B0604020202020204" pitchFamily="34" charset="0"/>
                <a:cs typeface="Arial" panose="020B0604020202020204" pitchFamily="34" charset="0"/>
              </a:rPr>
            </a:br>
            <a:r>
              <a:rPr lang="en-GB" sz="3200" dirty="0">
                <a:solidFill>
                  <a:schemeClr val="accent5"/>
                </a:solidFill>
                <a:latin typeface="Arial" panose="020B0604020202020204" pitchFamily="34" charset="0"/>
                <a:cs typeface="Arial" panose="020B0604020202020204" pitchFamily="34" charset="0"/>
              </a:rPr>
              <a:t>Celebrating Language and Culture - Belonging to Wales.</a:t>
            </a:r>
          </a:p>
        </p:txBody>
      </p:sp>
      <p:sp>
        <p:nvSpPr>
          <p:cNvPr id="3" name="Subtitle 2">
            <a:extLst>
              <a:ext uri="{FF2B5EF4-FFF2-40B4-BE49-F238E27FC236}">
                <a16:creationId xmlns:a16="http://schemas.microsoft.com/office/drawing/2014/main" id="{18F6902E-19D7-4402-85C9-D5447A5BF331}"/>
              </a:ext>
            </a:extLst>
          </p:cNvPr>
          <p:cNvSpPr>
            <a:spLocks noGrp="1"/>
          </p:cNvSpPr>
          <p:nvPr>
            <p:ph type="subTitle" idx="1"/>
          </p:nvPr>
        </p:nvSpPr>
        <p:spPr>
          <a:xfrm>
            <a:off x="1507067" y="4309353"/>
            <a:ext cx="7766936" cy="1548522"/>
          </a:xfrm>
        </p:spPr>
        <p:txBody>
          <a:bodyPr>
            <a:normAutofit/>
          </a:bodyPr>
          <a:lstStyle/>
          <a:p>
            <a:r>
              <a:rPr lang="en-GB" sz="4400" dirty="0">
                <a:solidFill>
                  <a:schemeClr val="accent5"/>
                </a:solidFill>
                <a:latin typeface="Arial" panose="020B0604020202020204" pitchFamily="34" charset="0"/>
                <a:cs typeface="Arial" panose="020B0604020202020204" pitchFamily="34" charset="0"/>
              </a:rPr>
              <a:t>              </a:t>
            </a:r>
            <a:r>
              <a:rPr lang="en-GB" sz="4000" dirty="0" err="1">
                <a:solidFill>
                  <a:schemeClr val="accent5"/>
                </a:solidFill>
                <a:latin typeface="Arial" panose="020B0604020202020204" pitchFamily="34" charset="0"/>
                <a:cs typeface="Arial" panose="020B0604020202020204" pitchFamily="34" charset="0"/>
              </a:rPr>
              <a:t>Powerpoint</a:t>
            </a:r>
            <a:r>
              <a:rPr lang="en-GB" sz="4000" dirty="0">
                <a:solidFill>
                  <a:schemeClr val="accent5"/>
                </a:solidFill>
                <a:latin typeface="Arial" panose="020B0604020202020204" pitchFamily="34" charset="0"/>
                <a:cs typeface="Arial" panose="020B0604020202020204" pitchFamily="34" charset="0"/>
              </a:rPr>
              <a:t> 1</a:t>
            </a:r>
          </a:p>
        </p:txBody>
      </p:sp>
    </p:spTree>
    <p:extLst>
      <p:ext uri="{BB962C8B-B14F-4D97-AF65-F5344CB8AC3E}">
        <p14:creationId xmlns:p14="http://schemas.microsoft.com/office/powerpoint/2010/main" val="1877048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C8995-350E-4D4B-A634-325D63915946}"/>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Amcanion</a:t>
            </a:r>
            <a:r>
              <a:rPr lang="en-GB" sz="4000" dirty="0">
                <a:latin typeface="Arial" panose="020B0604020202020204" pitchFamily="34" charset="0"/>
                <a:cs typeface="Arial" panose="020B0604020202020204" pitchFamily="34" charset="0"/>
              </a:rPr>
              <a:t> /</a:t>
            </a:r>
            <a:r>
              <a:rPr lang="en-GB" sz="4000" dirty="0">
                <a:solidFill>
                  <a:schemeClr val="accent2">
                    <a:lumMod val="60000"/>
                    <a:lumOff val="40000"/>
                  </a:schemeClr>
                </a:solidFill>
                <a:latin typeface="Arial" panose="020B0604020202020204" pitchFamily="34" charset="0"/>
                <a:cs typeface="Arial" panose="020B0604020202020204" pitchFamily="34" charset="0"/>
              </a:rPr>
              <a:t> </a:t>
            </a:r>
            <a:r>
              <a:rPr lang="en-GB" sz="4000" dirty="0">
                <a:solidFill>
                  <a:schemeClr val="accent5"/>
                </a:solidFill>
                <a:latin typeface="Arial" panose="020B0604020202020204" pitchFamily="34" charset="0"/>
                <a:cs typeface="Arial" panose="020B0604020202020204" pitchFamily="34" charset="0"/>
              </a:rPr>
              <a:t>Aims</a:t>
            </a:r>
          </a:p>
        </p:txBody>
      </p:sp>
      <p:sp>
        <p:nvSpPr>
          <p:cNvPr id="3" name="Content Placeholder 2">
            <a:extLst>
              <a:ext uri="{FF2B5EF4-FFF2-40B4-BE49-F238E27FC236}">
                <a16:creationId xmlns:a16="http://schemas.microsoft.com/office/drawing/2014/main" id="{61D54961-F994-4528-B8B0-56F23E62FE41}"/>
              </a:ext>
            </a:extLst>
          </p:cNvPr>
          <p:cNvSpPr>
            <a:spLocks noGrp="1"/>
          </p:cNvSpPr>
          <p:nvPr>
            <p:ph sz="half" idx="1"/>
          </p:nvPr>
        </p:nvSpPr>
        <p:spPr/>
        <p:txBody>
          <a:bodyPr>
            <a:normAutofit/>
          </a:bodyPr>
          <a:lstStyle/>
          <a:p>
            <a:pPr lvl="0"/>
            <a:r>
              <a:rPr lang="cy-GB" sz="2800" dirty="0">
                <a:latin typeface="Arial" panose="020B0604020202020204" pitchFamily="34" charset="0"/>
                <a:cs typeface="Arial" panose="020B0604020202020204" pitchFamily="34" charset="0"/>
              </a:rPr>
              <a:t>Codi ymwybyddiaeth a dealltwriaeth o agweddau allweddol ar hanes, iaith a diwylliant Cymru.</a:t>
            </a:r>
            <a:endParaRPr lang="en-GB" sz="2800" dirty="0">
              <a:latin typeface="Arial" panose="020B0604020202020204" pitchFamily="34" charset="0"/>
              <a:cs typeface="Arial" panose="020B0604020202020204" pitchFamily="34" charset="0"/>
            </a:endParaRPr>
          </a:p>
          <a:p>
            <a:pPr lvl="0"/>
            <a:r>
              <a:rPr lang="cy-GB" sz="2800" dirty="0">
                <a:latin typeface="Arial" panose="020B0604020202020204" pitchFamily="34" charset="0"/>
                <a:cs typeface="Arial" panose="020B0604020202020204" pitchFamily="34" charset="0"/>
              </a:rPr>
              <a:t>Adnabod cynnwys ac arwyddocâd y Cwricwlwm Cymreig.</a:t>
            </a:r>
            <a:endParaRPr lang="en-GB" sz="2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B963B32-3D1F-404B-8CC4-7173E024F493}"/>
              </a:ext>
            </a:extLst>
          </p:cNvPr>
          <p:cNvSpPr>
            <a:spLocks noGrp="1"/>
          </p:cNvSpPr>
          <p:nvPr>
            <p:ph sz="half" idx="2"/>
          </p:nvPr>
        </p:nvSpPr>
        <p:spPr/>
        <p:txBody>
          <a:bodyPr>
            <a:normAutofit/>
          </a:bodyPr>
          <a:lstStyle/>
          <a:p>
            <a:pPr lvl="0"/>
            <a:r>
              <a:rPr lang="en-GB" sz="2800" dirty="0">
                <a:solidFill>
                  <a:schemeClr val="accent5"/>
                </a:solidFill>
                <a:latin typeface="Arial" panose="020B0604020202020204" pitchFamily="34" charset="0"/>
                <a:cs typeface="Arial" panose="020B0604020202020204" pitchFamily="34" charset="0"/>
              </a:rPr>
              <a:t>To raise awareness and understanding of key aspects of Welsh history, language and culture</a:t>
            </a:r>
          </a:p>
          <a:p>
            <a:pPr lvl="0"/>
            <a:r>
              <a:rPr lang="en-GB" sz="2800" dirty="0">
                <a:solidFill>
                  <a:schemeClr val="accent5"/>
                </a:solidFill>
                <a:latin typeface="Arial" panose="020B0604020202020204" pitchFamily="34" charset="0"/>
                <a:cs typeface="Arial" panose="020B0604020202020204" pitchFamily="34" charset="0"/>
              </a:rPr>
              <a:t>To recognise the content and significance of the Curriculum </a:t>
            </a:r>
            <a:r>
              <a:rPr lang="en-GB" sz="2800" dirty="0" err="1">
                <a:solidFill>
                  <a:schemeClr val="accent5"/>
                </a:solidFill>
                <a:latin typeface="Arial" panose="020B0604020202020204" pitchFamily="34" charset="0"/>
                <a:cs typeface="Arial" panose="020B0604020202020204" pitchFamily="34" charset="0"/>
              </a:rPr>
              <a:t>Cymreig</a:t>
            </a:r>
            <a:r>
              <a:rPr lang="en-GB" sz="2800" dirty="0">
                <a:solidFill>
                  <a:schemeClr val="accent5"/>
                </a:solidFill>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184600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637D-92F6-45D7-B57E-0DC919F84DB4}"/>
              </a:ext>
            </a:extLst>
          </p:cNvPr>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Deilliannau Dysgu / </a:t>
            </a:r>
            <a:r>
              <a:rPr lang="cy-GB" sz="4000" dirty="0">
                <a:solidFill>
                  <a:schemeClr val="accent5"/>
                </a:solidFill>
                <a:latin typeface="Arial" panose="020B0604020202020204" pitchFamily="34" charset="0"/>
                <a:cs typeface="Arial" panose="020B0604020202020204" pitchFamily="34" charset="0"/>
              </a:rPr>
              <a:t>Learning Outcomes</a:t>
            </a:r>
            <a:br>
              <a:rPr lang="en-GB" sz="3200" dirty="0">
                <a:solidFill>
                  <a:schemeClr val="accent2">
                    <a:lumMod val="60000"/>
                    <a:lumOff val="40000"/>
                  </a:schemeClr>
                </a:solidFill>
                <a:latin typeface="Arial" panose="020B0604020202020204" pitchFamily="34" charset="0"/>
                <a:cs typeface="Arial" panose="020B0604020202020204" pitchFamily="34" charset="0"/>
              </a:rPr>
            </a:br>
            <a:endParaRPr lang="en-GB" sz="3200"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662BA3-39F1-46C2-89D2-397366D7BAA4}"/>
              </a:ext>
            </a:extLst>
          </p:cNvPr>
          <p:cNvSpPr>
            <a:spLocks noGrp="1"/>
          </p:cNvSpPr>
          <p:nvPr>
            <p:ph sz="half" idx="1"/>
          </p:nvPr>
        </p:nvSpPr>
        <p:spPr/>
        <p:txBody>
          <a:bodyPr>
            <a:normAutofit fontScale="25000" lnSpcReduction="20000"/>
          </a:bodyPr>
          <a:lstStyle/>
          <a:p>
            <a:pPr lvl="0"/>
            <a:endParaRPr lang="cy-GB" sz="2300" dirty="0"/>
          </a:p>
          <a:p>
            <a:pPr lvl="0"/>
            <a:r>
              <a:rPr lang="cy-GB" sz="7200" dirty="0">
                <a:latin typeface="Arial" panose="020B0604020202020204" pitchFamily="34" charset="0"/>
                <a:cs typeface="Arial" panose="020B0604020202020204" pitchFamily="34" charset="0"/>
              </a:rPr>
              <a:t>Ddadansoddi’n feirniadol arwyddocâd y cysyniadau hunaniaeth a pherthyn</a:t>
            </a:r>
            <a:endParaRPr lang="en-GB" sz="7200" dirty="0">
              <a:latin typeface="Arial" panose="020B0604020202020204" pitchFamily="34" charset="0"/>
              <a:cs typeface="Arial" panose="020B0604020202020204" pitchFamily="34" charset="0"/>
            </a:endParaRPr>
          </a:p>
          <a:p>
            <a:pPr lvl="0"/>
            <a:r>
              <a:rPr lang="cy-GB" sz="7200" dirty="0">
                <a:latin typeface="Arial" panose="020B0604020202020204" pitchFamily="34" charset="0"/>
                <a:cs typeface="Arial" panose="020B0604020202020204" pitchFamily="34" charset="0"/>
              </a:rPr>
              <a:t>Gwerthuso’n feirniadol rai digwyddiadau allweddol yn hanes Cymru a rôl yr iaith Gymraeg yn yr hanes hwnnw.</a:t>
            </a:r>
            <a:endParaRPr lang="en-GB" sz="7200" dirty="0">
              <a:latin typeface="Arial" panose="020B0604020202020204" pitchFamily="34" charset="0"/>
              <a:cs typeface="Arial" panose="020B0604020202020204" pitchFamily="34" charset="0"/>
            </a:endParaRPr>
          </a:p>
          <a:p>
            <a:pPr lvl="0"/>
            <a:r>
              <a:rPr lang="cy-GB" sz="7200" dirty="0">
                <a:latin typeface="Arial" panose="020B0604020202020204" pitchFamily="34" charset="0"/>
                <a:cs typeface="Arial" panose="020B0604020202020204" pitchFamily="34" charset="0"/>
              </a:rPr>
              <a:t>Adfyfyrio’n feirniadol ar amrywiaeth yr iaith, daearyddiaeth a’r boblogaeth yng Nghymru</a:t>
            </a:r>
            <a:endParaRPr lang="en-GB" sz="7200" dirty="0">
              <a:latin typeface="Arial" panose="020B0604020202020204" pitchFamily="34" charset="0"/>
              <a:cs typeface="Arial" panose="020B0604020202020204" pitchFamily="34" charset="0"/>
            </a:endParaRPr>
          </a:p>
          <a:p>
            <a:pPr lvl="0"/>
            <a:r>
              <a:rPr lang="cy-GB" sz="7200" dirty="0">
                <a:latin typeface="Arial" panose="020B0604020202020204" pitchFamily="34" charset="0"/>
                <a:cs typeface="Arial" panose="020B0604020202020204" pitchFamily="34" charset="0"/>
              </a:rPr>
              <a:t>Trefnu eu gwybodaeth a’r hyn y maent wedi’i ddysgu drwy ddefnyddio amrywiaeth o adnoddau gwybodaeth, a chyflwyno’u gwaith ar y lefel briodol.</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863FA11E-0B9A-4418-9B03-0688FAAC1E86}"/>
              </a:ext>
            </a:extLst>
          </p:cNvPr>
          <p:cNvSpPr>
            <a:spLocks noGrp="1"/>
          </p:cNvSpPr>
          <p:nvPr>
            <p:ph sz="half" idx="2"/>
          </p:nvPr>
        </p:nvSpPr>
        <p:spPr/>
        <p:txBody>
          <a:bodyPr>
            <a:normAutofit fontScale="25000" lnSpcReduction="20000"/>
          </a:bodyPr>
          <a:lstStyle/>
          <a:p>
            <a:endParaRPr lang="en-GB" dirty="0"/>
          </a:p>
          <a:p>
            <a:pPr lvl="0"/>
            <a:r>
              <a:rPr lang="en-GB" sz="8000" dirty="0">
                <a:solidFill>
                  <a:schemeClr val="accent5"/>
                </a:solidFill>
                <a:latin typeface="Arial" panose="020B0604020202020204" pitchFamily="34" charset="0"/>
                <a:cs typeface="Arial" panose="020B0604020202020204" pitchFamily="34" charset="0"/>
              </a:rPr>
              <a:t>Critically analyse the significance of the concepts of identity and belonging</a:t>
            </a:r>
          </a:p>
          <a:p>
            <a:pPr lvl="0"/>
            <a:r>
              <a:rPr lang="en-GB" sz="8000" dirty="0">
                <a:solidFill>
                  <a:schemeClr val="accent5"/>
                </a:solidFill>
                <a:latin typeface="Arial" panose="020B0604020202020204" pitchFamily="34" charset="0"/>
                <a:cs typeface="Arial" panose="020B0604020202020204" pitchFamily="34" charset="0"/>
              </a:rPr>
              <a:t>Critically evaluate some key events in Welsh history and the role of the Welsh language in that history </a:t>
            </a:r>
          </a:p>
          <a:p>
            <a:pPr lvl="0"/>
            <a:r>
              <a:rPr lang="en-GB" sz="8000" dirty="0">
                <a:solidFill>
                  <a:schemeClr val="accent5"/>
                </a:solidFill>
                <a:latin typeface="Arial" panose="020B0604020202020204" pitchFamily="34" charset="0"/>
                <a:cs typeface="Arial" panose="020B0604020202020204" pitchFamily="34" charset="0"/>
              </a:rPr>
              <a:t>Critically reflect on the diversity of the language, geography and population in Wales</a:t>
            </a:r>
          </a:p>
          <a:p>
            <a:pPr lvl="0"/>
            <a:r>
              <a:rPr lang="en-GB" sz="8000" dirty="0">
                <a:solidFill>
                  <a:schemeClr val="accent5"/>
                </a:solidFill>
                <a:latin typeface="Arial" panose="020B0604020202020204" pitchFamily="34" charset="0"/>
                <a:cs typeface="Arial" panose="020B0604020202020204" pitchFamily="34" charset="0"/>
              </a:rPr>
              <a:t>Organise their knowledge and learning through the use of a range of information resources and present their work at an appropriate level.</a:t>
            </a:r>
          </a:p>
          <a:p>
            <a:endParaRPr lang="en-GB" dirty="0"/>
          </a:p>
        </p:txBody>
      </p:sp>
    </p:spTree>
    <p:extLst>
      <p:ext uri="{BB962C8B-B14F-4D97-AF65-F5344CB8AC3E}">
        <p14:creationId xmlns:p14="http://schemas.microsoft.com/office/powerpoint/2010/main" val="3572174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697F-72E6-4A30-A721-96E580050345}"/>
              </a:ext>
            </a:extLst>
          </p:cNvPr>
          <p:cNvSpPr>
            <a:spLocks noGrp="1"/>
          </p:cNvSpPr>
          <p:nvPr>
            <p:ph type="title"/>
          </p:nvPr>
        </p:nvSpPr>
        <p:spPr/>
        <p:txBody>
          <a:bodyPr>
            <a:normAutofit/>
          </a:bodyPr>
          <a:lstStyle/>
          <a:p>
            <a:r>
              <a:rPr lang="cy-GB" sz="4000" dirty="0">
                <a:latin typeface="Arial" panose="020B0604020202020204" pitchFamily="34" charset="0"/>
                <a:cs typeface="Arial" panose="020B0604020202020204" pitchFamily="34" charset="0"/>
              </a:rPr>
              <a:t>Cynnwys Dangosol /</a:t>
            </a:r>
            <a:r>
              <a:rPr lang="cy-GB" sz="4000" dirty="0">
                <a:solidFill>
                  <a:schemeClr val="accent2">
                    <a:lumMod val="60000"/>
                    <a:lumOff val="40000"/>
                  </a:schemeClr>
                </a:solidFill>
                <a:latin typeface="Arial" panose="020B0604020202020204" pitchFamily="34" charset="0"/>
                <a:cs typeface="Arial" panose="020B0604020202020204" pitchFamily="34" charset="0"/>
              </a:rPr>
              <a:t> </a:t>
            </a:r>
            <a:r>
              <a:rPr lang="cy-GB" sz="4000" dirty="0">
                <a:solidFill>
                  <a:schemeClr val="accent5"/>
                </a:solidFill>
                <a:latin typeface="Arial" panose="020B0604020202020204" pitchFamily="34" charset="0"/>
                <a:cs typeface="Arial" panose="020B0604020202020204" pitchFamily="34" charset="0"/>
              </a:rPr>
              <a:t>Indictative Content</a:t>
            </a:r>
            <a:br>
              <a:rPr lang="en-GB" sz="3200" b="1" dirty="0">
                <a:solidFill>
                  <a:schemeClr val="accent2">
                    <a:lumMod val="60000"/>
                    <a:lumOff val="40000"/>
                  </a:schemeClr>
                </a:solidFill>
                <a:latin typeface="Arial" panose="020B0604020202020204" pitchFamily="34" charset="0"/>
                <a:cs typeface="Arial" panose="020B0604020202020204" pitchFamily="34" charset="0"/>
              </a:rPr>
            </a:br>
            <a:endParaRPr lang="en-GB" sz="3200"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A170B5-2406-46A6-95DD-3E127F528FB9}"/>
              </a:ext>
            </a:extLst>
          </p:cNvPr>
          <p:cNvSpPr>
            <a:spLocks noGrp="1"/>
          </p:cNvSpPr>
          <p:nvPr>
            <p:ph sz="half" idx="1"/>
          </p:nvPr>
        </p:nvSpPr>
        <p:spPr/>
        <p:txBody>
          <a:bodyPr>
            <a:normAutofit fontScale="92500" lnSpcReduction="10000"/>
          </a:bodyPr>
          <a:lstStyle/>
          <a:p>
            <a:pPr lvl="0" fontAlgn="base" hangingPunct="0"/>
            <a:r>
              <a:rPr lang="cy-GB" sz="2400" dirty="0">
                <a:latin typeface="Arial" panose="020B0604020202020204" pitchFamily="34" charset="0"/>
                <a:cs typeface="Arial" panose="020B0604020202020204" pitchFamily="34" charset="0"/>
              </a:rPr>
              <a:t>Archwiliad o’r hyn mae’n ei olygu i fod yn Gymro yn yr unfed ganrif ar hugain, yn cynnwys yr iaith a’r diwylliant a sut mae hyn wedi datblygu’n hanesyddol. Yn ogystal archwilir y rhwystrau a gyflwynir gan hyn.</a:t>
            </a:r>
            <a:endParaRPr lang="en-GB" sz="2400" b="1" dirty="0">
              <a:latin typeface="Arial" panose="020B0604020202020204" pitchFamily="34" charset="0"/>
              <a:cs typeface="Arial" panose="020B0604020202020204" pitchFamily="34" charset="0"/>
            </a:endParaRPr>
          </a:p>
          <a:p>
            <a:pPr lvl="0" fontAlgn="base" hangingPunct="0"/>
            <a:r>
              <a:rPr lang="cy-GB" sz="2400" dirty="0">
                <a:latin typeface="Arial" panose="020B0604020202020204" pitchFamily="34" charset="0"/>
                <a:cs typeface="Arial" panose="020B0604020202020204" pitchFamily="34" charset="0"/>
              </a:rPr>
              <a:t>Trosolwg o ddigwyddiadau allweddol mewn hanes sydd wedi ffurfio Cymru fel cenedl.</a:t>
            </a:r>
            <a:endParaRPr lang="en-GB" sz="2400" b="1" dirty="0">
              <a:latin typeface="Arial" panose="020B0604020202020204" pitchFamily="34" charset="0"/>
              <a:cs typeface="Arial" panose="020B0604020202020204" pitchFamily="34" charset="0"/>
            </a:endParaRPr>
          </a:p>
          <a:p>
            <a:pPr lvl="0" fontAlgn="base" hangingPunct="0"/>
            <a:r>
              <a:rPr lang="cy-GB" sz="2400" dirty="0">
                <a:latin typeface="Arial" panose="020B0604020202020204" pitchFamily="34" charset="0"/>
                <a:cs typeface="Arial" panose="020B0604020202020204" pitchFamily="34" charset="0"/>
              </a:rPr>
              <a:t>Rôl yr iaith Gymraeg mewn addysg.</a:t>
            </a:r>
            <a:endParaRPr lang="en-GB" sz="2400" b="1" dirty="0">
              <a:latin typeface="Arial" panose="020B0604020202020204" pitchFamily="34" charset="0"/>
              <a:cs typeface="Arial" panose="020B0604020202020204" pitchFamily="34" charset="0"/>
            </a:endParaRPr>
          </a:p>
          <a:p>
            <a:pPr lvl="0" fontAlgn="base" hangingPunct="0"/>
            <a:r>
              <a:rPr lang="cy-GB" sz="2400" dirty="0">
                <a:latin typeface="Arial" panose="020B0604020202020204" pitchFamily="34" charset="0"/>
                <a:cs typeface="Arial" panose="020B0604020202020204" pitchFamily="34" charset="0"/>
              </a:rPr>
              <a:t>Cyfle i fyfyrwyr gymryd rhan mewn astudiaeth o hanes lleol.</a:t>
            </a:r>
            <a:endParaRPr lang="en-GB" sz="24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70516A6-844F-48B5-BEE5-B83167126EC3}"/>
              </a:ext>
            </a:extLst>
          </p:cNvPr>
          <p:cNvSpPr>
            <a:spLocks noGrp="1"/>
          </p:cNvSpPr>
          <p:nvPr>
            <p:ph sz="half" idx="2"/>
          </p:nvPr>
        </p:nvSpPr>
        <p:spPr/>
        <p:txBody>
          <a:bodyPr>
            <a:normAutofit fontScale="92500" lnSpcReduction="10000"/>
          </a:bodyPr>
          <a:lstStyle/>
          <a:p>
            <a:pPr lvl="0" hangingPunct="0"/>
            <a:r>
              <a:rPr lang="en-GB" sz="2400" dirty="0">
                <a:solidFill>
                  <a:schemeClr val="accent5"/>
                </a:solidFill>
                <a:latin typeface="Arial" panose="020B0604020202020204" pitchFamily="34" charset="0"/>
                <a:cs typeface="Arial" panose="020B0604020202020204" pitchFamily="34" charset="0"/>
              </a:rPr>
              <a:t>An exploration of what it means to be Welsh in the 21</a:t>
            </a:r>
            <a:r>
              <a:rPr lang="en-GB" sz="2400" baseline="30000" dirty="0">
                <a:solidFill>
                  <a:schemeClr val="accent5"/>
                </a:solidFill>
                <a:latin typeface="Arial" panose="020B0604020202020204" pitchFamily="34" charset="0"/>
                <a:cs typeface="Arial" panose="020B0604020202020204" pitchFamily="34" charset="0"/>
              </a:rPr>
              <a:t>st</a:t>
            </a:r>
            <a:r>
              <a:rPr lang="en-GB" sz="2400" dirty="0">
                <a:solidFill>
                  <a:schemeClr val="accent5"/>
                </a:solidFill>
                <a:latin typeface="Arial" panose="020B0604020202020204" pitchFamily="34" charset="0"/>
                <a:cs typeface="Arial" panose="020B0604020202020204" pitchFamily="34" charset="0"/>
              </a:rPr>
              <a:t> century, including language and culture and how this has developed historically. Barriers presented by this will also be explored.</a:t>
            </a:r>
            <a:endParaRPr lang="en-GB" sz="2400" b="1" dirty="0">
              <a:solidFill>
                <a:schemeClr val="accent5"/>
              </a:solidFill>
              <a:latin typeface="Arial" panose="020B0604020202020204" pitchFamily="34" charset="0"/>
              <a:cs typeface="Arial" panose="020B0604020202020204" pitchFamily="34" charset="0"/>
            </a:endParaRPr>
          </a:p>
          <a:p>
            <a:pPr lvl="0" hangingPunct="0"/>
            <a:r>
              <a:rPr lang="en-GB" sz="2400" dirty="0">
                <a:solidFill>
                  <a:schemeClr val="accent5"/>
                </a:solidFill>
                <a:latin typeface="Arial" panose="020B0604020202020204" pitchFamily="34" charset="0"/>
                <a:cs typeface="Arial" panose="020B0604020202020204" pitchFamily="34" charset="0"/>
              </a:rPr>
              <a:t>An overview of key events in history that have shaped Wales as a nation</a:t>
            </a:r>
            <a:endParaRPr lang="en-GB" sz="2400" b="1" dirty="0">
              <a:solidFill>
                <a:schemeClr val="accent5"/>
              </a:solidFill>
              <a:latin typeface="Arial" panose="020B0604020202020204" pitchFamily="34" charset="0"/>
              <a:cs typeface="Arial" panose="020B0604020202020204" pitchFamily="34" charset="0"/>
            </a:endParaRPr>
          </a:p>
          <a:p>
            <a:pPr lvl="0" hangingPunct="0"/>
            <a:r>
              <a:rPr lang="en-GB" sz="2400" dirty="0">
                <a:solidFill>
                  <a:schemeClr val="accent5"/>
                </a:solidFill>
                <a:latin typeface="Arial" panose="020B0604020202020204" pitchFamily="34" charset="0"/>
                <a:cs typeface="Arial" panose="020B0604020202020204" pitchFamily="34" charset="0"/>
              </a:rPr>
              <a:t>The role of the Welsh language in education</a:t>
            </a:r>
            <a:endParaRPr lang="en-GB" sz="2400" b="1" dirty="0">
              <a:solidFill>
                <a:schemeClr val="accent5"/>
              </a:solidFill>
              <a:latin typeface="Arial" panose="020B0604020202020204" pitchFamily="34" charset="0"/>
              <a:cs typeface="Arial" panose="020B0604020202020204" pitchFamily="34" charset="0"/>
            </a:endParaRPr>
          </a:p>
          <a:p>
            <a:pPr lvl="0" hangingPunct="0"/>
            <a:r>
              <a:rPr lang="en-GB" sz="2400" dirty="0">
                <a:solidFill>
                  <a:schemeClr val="accent5"/>
                </a:solidFill>
                <a:latin typeface="Arial" panose="020B0604020202020204" pitchFamily="34" charset="0"/>
                <a:cs typeface="Arial" panose="020B0604020202020204" pitchFamily="34" charset="0"/>
              </a:rPr>
              <a:t>An opportunity for students to engage in a study of local history </a:t>
            </a:r>
            <a:endParaRPr lang="en-GB" sz="2400" b="1" dirty="0">
              <a:solidFill>
                <a:schemeClr val="accent5"/>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59507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5E25A6-7387-444C-9402-3AD080DFEFF6}"/>
              </a:ext>
            </a:extLst>
          </p:cNvPr>
          <p:cNvSpPr>
            <a:spLocks noGrp="1"/>
          </p:cNvSpPr>
          <p:nvPr>
            <p:ph type="title"/>
          </p:nvPr>
        </p:nvSpPr>
        <p:spPr/>
        <p:txBody>
          <a:bodyPr>
            <a:normAutofit/>
          </a:bodyPr>
          <a:lstStyle/>
          <a:p>
            <a:r>
              <a:rPr lang="en-GB" sz="3600" dirty="0">
                <a:solidFill>
                  <a:schemeClr val="accent5"/>
                </a:solidFill>
                <a:latin typeface="Arial" panose="020B0604020202020204" pitchFamily="34" charset="0"/>
                <a:cs typeface="Arial" panose="020B0604020202020204" pitchFamily="34" charset="0"/>
              </a:rPr>
              <a:t>Assessment Component 1- Portfolio (60%)                                                                   </a:t>
            </a:r>
            <a:br>
              <a:rPr lang="en-GB" sz="3600" dirty="0">
                <a:solidFill>
                  <a:schemeClr val="accent5"/>
                </a:solidFill>
                <a:latin typeface="Arial" panose="020B0604020202020204" pitchFamily="34" charset="0"/>
                <a:cs typeface="Arial" panose="020B0604020202020204" pitchFamily="34" charset="0"/>
              </a:rPr>
            </a:br>
            <a:endParaRPr lang="en-GB" dirty="0">
              <a:solidFill>
                <a:schemeClr val="accent5"/>
              </a:solidFill>
            </a:endParaRPr>
          </a:p>
        </p:txBody>
      </p:sp>
      <p:sp>
        <p:nvSpPr>
          <p:cNvPr id="6" name="Content Placeholder 5">
            <a:extLst>
              <a:ext uri="{FF2B5EF4-FFF2-40B4-BE49-F238E27FC236}">
                <a16:creationId xmlns:a16="http://schemas.microsoft.com/office/drawing/2014/main" id="{7A2465B6-0C55-47A8-B0A9-84394B9D8770}"/>
              </a:ext>
            </a:extLst>
          </p:cNvPr>
          <p:cNvSpPr>
            <a:spLocks noGrp="1"/>
          </p:cNvSpPr>
          <p:nvPr>
            <p:ph idx="1"/>
          </p:nvPr>
        </p:nvSpPr>
        <p:spPr>
          <a:xfrm>
            <a:off x="677334" y="1136073"/>
            <a:ext cx="8596668" cy="5597236"/>
          </a:xfrm>
        </p:spPr>
        <p:txBody>
          <a:bodyPr>
            <a:normAutofit/>
          </a:bodyPr>
          <a:lstStyle/>
          <a:p>
            <a:pPr hangingPunct="0"/>
            <a:r>
              <a:rPr lang="en-GB" sz="2600" b="1" dirty="0">
                <a:solidFill>
                  <a:schemeClr val="accent5"/>
                </a:solidFill>
              </a:rPr>
              <a:t>Prepare a portfolio of activities (2500 words) that includes an activity or activities that promotes Welsh language in your setting.(One or more activity can applied that is connected to the culture, historical and geographical feature of Wales)</a:t>
            </a:r>
          </a:p>
          <a:p>
            <a:pPr hangingPunct="0"/>
            <a:r>
              <a:rPr lang="en-GB" sz="2400" dirty="0">
                <a:solidFill>
                  <a:schemeClr val="accent5"/>
                </a:solidFill>
              </a:rPr>
              <a:t>The portfolio should include:</a:t>
            </a:r>
            <a:endParaRPr lang="en-GB" sz="2400" b="1" dirty="0">
              <a:solidFill>
                <a:schemeClr val="accent5"/>
              </a:solidFill>
            </a:endParaRPr>
          </a:p>
          <a:p>
            <a:pPr lvl="0" hangingPunct="0"/>
            <a:r>
              <a:rPr lang="en-GB" sz="2400" dirty="0">
                <a:solidFill>
                  <a:schemeClr val="accent5"/>
                </a:solidFill>
              </a:rPr>
              <a:t> A rationale of your choice</a:t>
            </a:r>
            <a:endParaRPr lang="en-GB" sz="2400" b="1" dirty="0">
              <a:solidFill>
                <a:schemeClr val="accent5"/>
              </a:solidFill>
            </a:endParaRPr>
          </a:p>
          <a:p>
            <a:pPr lvl="0" hangingPunct="0"/>
            <a:r>
              <a:rPr lang="en-GB" sz="2400" dirty="0">
                <a:solidFill>
                  <a:schemeClr val="accent5"/>
                </a:solidFill>
              </a:rPr>
              <a:t> An overview of the chosen activities</a:t>
            </a:r>
            <a:endParaRPr lang="en-GB" sz="2400" b="1" dirty="0">
              <a:solidFill>
                <a:schemeClr val="accent5"/>
              </a:solidFill>
            </a:endParaRPr>
          </a:p>
          <a:p>
            <a:pPr lvl="0" hangingPunct="0"/>
            <a:r>
              <a:rPr lang="en-GB" sz="2400" dirty="0">
                <a:solidFill>
                  <a:schemeClr val="accent5"/>
                </a:solidFill>
              </a:rPr>
              <a:t> An evaluation of the activities</a:t>
            </a:r>
            <a:endParaRPr lang="en-GB" sz="2400" b="1" dirty="0">
              <a:solidFill>
                <a:schemeClr val="accent5"/>
              </a:solidFill>
            </a:endParaRPr>
          </a:p>
          <a:p>
            <a:r>
              <a:rPr lang="en-US" sz="2400" b="1" dirty="0">
                <a:solidFill>
                  <a:schemeClr val="accent5"/>
                </a:solidFill>
              </a:rPr>
              <a:t> </a:t>
            </a:r>
            <a:r>
              <a:rPr lang="en-US" b="1" dirty="0">
                <a:solidFill>
                  <a:schemeClr val="accent5"/>
                </a:solidFill>
              </a:rPr>
              <a:t>Submission date  via Turnitin – 4/1/26   23:59</a:t>
            </a:r>
            <a:endParaRPr lang="en-GB" b="1" dirty="0">
              <a:solidFill>
                <a:schemeClr val="accent5"/>
              </a:solidFill>
            </a:endParaRPr>
          </a:p>
          <a:p>
            <a:endParaRPr lang="en-GB" dirty="0"/>
          </a:p>
        </p:txBody>
      </p:sp>
    </p:spTree>
    <p:extLst>
      <p:ext uri="{BB962C8B-B14F-4D97-AF65-F5344CB8AC3E}">
        <p14:creationId xmlns:p14="http://schemas.microsoft.com/office/powerpoint/2010/main" val="1315973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C47BE0-B1C6-4D93-9866-0CFEC8721AED}"/>
              </a:ext>
            </a:extLst>
          </p:cNvPr>
          <p:cNvSpPr>
            <a:spLocks noGrp="1"/>
          </p:cNvSpPr>
          <p:nvPr>
            <p:ph type="title"/>
          </p:nvPr>
        </p:nvSpPr>
        <p:spPr/>
        <p:txBody>
          <a:bodyPr>
            <a:normAutofit fontScale="90000"/>
          </a:bodyPr>
          <a:lstStyle/>
          <a:p>
            <a:r>
              <a:rPr lang="en-GB" sz="3600" dirty="0">
                <a:solidFill>
                  <a:schemeClr val="accent5"/>
                </a:solidFill>
                <a:latin typeface="Arial" panose="020B0604020202020204" pitchFamily="34" charset="0"/>
                <a:cs typeface="Arial" panose="020B0604020202020204" pitchFamily="34" charset="0"/>
              </a:rPr>
              <a:t>Assessment Component 2- Individual PowerPoint Presentation (40%)</a:t>
            </a:r>
            <a:br>
              <a:rPr lang="en-GB" sz="3600" dirty="0">
                <a:solidFill>
                  <a:schemeClr val="accent2">
                    <a:lumMod val="60000"/>
                    <a:lumOff val="40000"/>
                  </a:schemeClr>
                </a:solidFill>
                <a:latin typeface="Arial" panose="020B0604020202020204" pitchFamily="34" charset="0"/>
                <a:cs typeface="Arial" panose="020B0604020202020204" pitchFamily="34" charset="0"/>
              </a:rPr>
            </a:br>
            <a:endParaRPr lang="en-GB"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6B8E47E-7517-4F25-AF1B-C0663A271204}"/>
              </a:ext>
            </a:extLst>
          </p:cNvPr>
          <p:cNvSpPr>
            <a:spLocks noGrp="1"/>
          </p:cNvSpPr>
          <p:nvPr>
            <p:ph idx="1"/>
          </p:nvPr>
        </p:nvSpPr>
        <p:spPr>
          <a:xfrm>
            <a:off x="677334" y="1426464"/>
            <a:ext cx="8596668" cy="4614899"/>
          </a:xfrm>
        </p:spPr>
        <p:txBody>
          <a:bodyPr>
            <a:normAutofit/>
          </a:bodyPr>
          <a:lstStyle/>
          <a:p>
            <a:r>
              <a:rPr lang="en-GB" sz="2800" b="1" dirty="0">
                <a:solidFill>
                  <a:schemeClr val="accent5"/>
                </a:solidFill>
                <a:latin typeface="Arial" panose="020B0604020202020204" pitchFamily="34" charset="0"/>
                <a:cs typeface="Arial" panose="020B0604020202020204" pitchFamily="34" charset="0"/>
              </a:rPr>
              <a:t>Individual </a:t>
            </a:r>
            <a:r>
              <a:rPr lang="en-US" sz="2800" b="1" dirty="0">
                <a:solidFill>
                  <a:schemeClr val="accent5"/>
                </a:solidFill>
                <a:latin typeface="Arial" panose="020B0604020202020204" pitchFamily="34" charset="0"/>
                <a:cs typeface="Arial" panose="020B0604020202020204" pitchFamily="34" charset="0"/>
              </a:rPr>
              <a:t>PowerPoint Presentation (10 mins) - </a:t>
            </a:r>
            <a:r>
              <a:rPr lang="en-US" sz="2800" dirty="0">
                <a:solidFill>
                  <a:schemeClr val="accent5"/>
                </a:solidFill>
                <a:latin typeface="Arial" panose="020B0604020202020204" pitchFamily="34" charset="0"/>
                <a:cs typeface="Arial" panose="020B0604020202020204" pitchFamily="34" charset="0"/>
              </a:rPr>
              <a:t>Critically explore an historical event that has significantly impacted on the role of the Welsh language in education.</a:t>
            </a:r>
            <a:endParaRPr lang="en-GB" sz="2800" dirty="0">
              <a:solidFill>
                <a:schemeClr val="accent5"/>
              </a:solidFill>
              <a:latin typeface="Arial" panose="020B0604020202020204" pitchFamily="34" charset="0"/>
              <a:cs typeface="Arial" panose="020B0604020202020204" pitchFamily="34" charset="0"/>
            </a:endParaRPr>
          </a:p>
          <a:p>
            <a:r>
              <a:rPr lang="en-GB" b="1">
                <a:solidFill>
                  <a:schemeClr val="accent5"/>
                </a:solidFill>
                <a:latin typeface="Arial" panose="020B0604020202020204" pitchFamily="34" charset="0"/>
                <a:cs typeface="Arial" panose="020B0604020202020204" pitchFamily="34" charset="0"/>
              </a:rPr>
              <a:t>PowerPoint </a:t>
            </a:r>
            <a:r>
              <a:rPr lang="en-GB" b="1" dirty="0">
                <a:solidFill>
                  <a:schemeClr val="accent5"/>
                </a:solidFill>
                <a:latin typeface="Arial" panose="020B0604020202020204" pitchFamily="34" charset="0"/>
                <a:cs typeface="Arial" panose="020B0604020202020204" pitchFamily="34" charset="0"/>
              </a:rPr>
              <a:t>slides via Turnitin: 23:59  11/1/26</a:t>
            </a:r>
          </a:p>
          <a:p>
            <a:endParaRPr lang="en-GB" b="1" dirty="0">
              <a:solidFill>
                <a:schemeClr val="accent5"/>
              </a:solidFill>
              <a:latin typeface="Arial" panose="020B0604020202020204" pitchFamily="34" charset="0"/>
              <a:cs typeface="Arial" panose="020B0604020202020204" pitchFamily="34" charset="0"/>
            </a:endParaRPr>
          </a:p>
          <a:p>
            <a:r>
              <a:rPr lang="en-GB" b="1" dirty="0">
                <a:solidFill>
                  <a:schemeClr val="accent5"/>
                </a:solidFill>
                <a:latin typeface="Arial" panose="020B0604020202020204" pitchFamily="34" charset="0"/>
                <a:cs typeface="Arial" panose="020B0604020202020204" pitchFamily="34" charset="0"/>
              </a:rPr>
              <a:t>All presentations will be done via video on Teams. The deadline for all videos to be submitted on Teams is 23:59 on 18/1/26.</a:t>
            </a:r>
            <a:endParaRPr lang="en-GB" sz="2800" dirty="0">
              <a:solidFill>
                <a:schemeClr val="accent5"/>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61287448"/>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1_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9.xml><?xml version="1.0" encoding="utf-8"?>
<a:theme xmlns:a="http://schemas.openxmlformats.org/drawingml/2006/main" name="1_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10.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11.xml><?xml version="1.0" encoding="utf-8"?>
<a:theme xmlns:a="http://schemas.openxmlformats.org/drawingml/2006/main" name="1_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12.xml><?xml version="1.0" encoding="utf-8"?>
<a:theme xmlns:a="http://schemas.openxmlformats.org/drawingml/2006/main" name="1_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13.xml><?xml version="1.0" encoding="utf-8"?>
<a:theme xmlns:a="http://schemas.openxmlformats.org/drawingml/2006/main" name="1_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511</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3</vt:i4>
      </vt:variant>
      <vt:variant>
        <vt:lpstr>Theme</vt:lpstr>
      </vt:variant>
      <vt:variant>
        <vt:i4>13</vt:i4>
      </vt:variant>
      <vt:variant>
        <vt:lpstr>Slide Titles</vt:lpstr>
      </vt:variant>
      <vt:variant>
        <vt:i4>7</vt:i4>
      </vt:variant>
    </vt:vector>
  </HeadingPairs>
  <TitlesOfParts>
    <vt:vector size="23" baseType="lpstr">
      <vt:lpstr>Arial</vt:lpstr>
      <vt:lpstr>Calibri</vt:lpstr>
      <vt:lpstr>Calibri Light</vt:lpstr>
      <vt:lpstr>UWTSD Title Page 1</vt:lpstr>
      <vt:lpstr>UWTSD Holding Page</vt:lpstr>
      <vt:lpstr>UWTSD Text 1</vt:lpstr>
      <vt:lpstr>UWTSD Text 2</vt:lpstr>
      <vt:lpstr>UWTSD Text 3</vt:lpstr>
      <vt:lpstr>UWTSD Text 4</vt:lpstr>
      <vt:lpstr>UWTSD Logo Variations place image in Background</vt:lpstr>
      <vt:lpstr>1_UWTSD Holding Page</vt:lpstr>
      <vt:lpstr>1_UWTSD Text 1</vt:lpstr>
      <vt:lpstr>1_UWTSD Text 2</vt:lpstr>
      <vt:lpstr>1_UWTSD Text 3</vt:lpstr>
      <vt:lpstr>1_UWTSD Text 4</vt:lpstr>
      <vt:lpstr>1_UWTSD Logo Variations place image in Background</vt:lpstr>
      <vt:lpstr>PowerPoint Presentation</vt:lpstr>
      <vt:lpstr>ECIE5004  Dathlu Iaith a Diwylliant – Perthyn i Gymru.  Celebrating Language and Culture - Belonging to Wales.</vt:lpstr>
      <vt:lpstr>Amcanion / Aims</vt:lpstr>
      <vt:lpstr>Deilliannau Dysgu / Learning Outcomes </vt:lpstr>
      <vt:lpstr>Cynnwys Dangosol / Indictative Content </vt:lpstr>
      <vt:lpstr>Assessment Component 1- Portfolio (60%)                                                                    </vt:lpstr>
      <vt:lpstr>Assessment Component 2- Individual PowerPoint Presentation (40%)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 5004 - Celebrating Language and Cultural Belonging to Wales.</dc:title>
  <dc:creator>annmarie walters</dc:creator>
  <cp:lastModifiedBy>Cindy Hunt</cp:lastModifiedBy>
  <cp:revision>23</cp:revision>
  <cp:lastPrinted>2021-09-02T13:03:46Z</cp:lastPrinted>
  <dcterms:created xsi:type="dcterms:W3CDTF">2018-09-08T20:40:13Z</dcterms:created>
  <dcterms:modified xsi:type="dcterms:W3CDTF">2025-10-15T10:51:47Z</dcterms:modified>
</cp:coreProperties>
</file>