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2" r:id="rId5"/>
    <p:sldMasterId id="2147483694" r:id="rId6"/>
    <p:sldMasterId id="2147483696" r:id="rId7"/>
    <p:sldMasterId id="2147483698" r:id="rId8"/>
    <p:sldMasterId id="2147483700" r:id="rId9"/>
    <p:sldMasterId id="2147483703" r:id="rId10"/>
    <p:sldMasterId id="2147483706" r:id="rId11"/>
    <p:sldMasterId id="2147483713" r:id="rId12"/>
    <p:sldMasterId id="2147483719" r:id="rId13"/>
    <p:sldMasterId id="2147483724" r:id="rId14"/>
    <p:sldMasterId id="2147483726" r:id="rId15"/>
    <p:sldMasterId id="2147483728" r:id="rId16"/>
    <p:sldMasterId id="2147483730" r:id="rId17"/>
    <p:sldMasterId id="2147483732" r:id="rId18"/>
    <p:sldMasterId id="2147483734" r:id="rId19"/>
    <p:sldMasterId id="2147483736" r:id="rId20"/>
    <p:sldMasterId id="2147483738" r:id="rId21"/>
    <p:sldMasterId id="2147483740" r:id="rId22"/>
  </p:sldMasterIdLst>
  <p:notesMasterIdLst>
    <p:notesMasterId r:id="rId47"/>
  </p:notesMasterIdLst>
  <p:sldIdLst>
    <p:sldId id="284" r:id="rId23"/>
    <p:sldId id="282" r:id="rId24"/>
    <p:sldId id="257" r:id="rId25"/>
    <p:sldId id="283" r:id="rId26"/>
    <p:sldId id="259" r:id="rId27"/>
    <p:sldId id="260" r:id="rId28"/>
    <p:sldId id="262" r:id="rId29"/>
    <p:sldId id="264" r:id="rId30"/>
    <p:sldId id="265" r:id="rId31"/>
    <p:sldId id="266" r:id="rId32"/>
    <p:sldId id="267" r:id="rId33"/>
    <p:sldId id="268" r:id="rId34"/>
    <p:sldId id="271" r:id="rId35"/>
    <p:sldId id="269" r:id="rId36"/>
    <p:sldId id="273" r:id="rId37"/>
    <p:sldId id="274" r:id="rId38"/>
    <p:sldId id="275" r:id="rId39"/>
    <p:sldId id="276" r:id="rId40"/>
    <p:sldId id="277" r:id="rId41"/>
    <p:sldId id="278" r:id="rId42"/>
    <p:sldId id="279" r:id="rId43"/>
    <p:sldId id="280" r:id="rId44"/>
    <p:sldId id="281" r:id="rId45"/>
    <p:sldId id="261" r:id="rId46"/>
  </p:sldIdLst>
  <p:sldSz cx="12192000" cy="6858000"/>
  <p:notesSz cx="6858000" cy="9144000"/>
  <p:custDataLst>
    <p:tags r:id="rId4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15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48FE0-DA08-4525-818E-87B97EBC584F}" v="3" dt="2023-06-15T12:22:39.751"/>
    <p1510:client id="{C07BD318-5BE6-200C-8288-319BFDC1838B}" v="128" dt="2023-09-20T11:51:38.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85" d="100"/>
          <a:sy n="85" d="100"/>
        </p:scale>
        <p:origin x="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tags" Target="tags/tag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C07BD318-5BE6-200C-8288-319BFDC1838B}"/>
    <pc:docChg chg="delSld modSld">
      <pc:chgData name="Natasha Young" userId="S::n.young@uwtsd.ac.uk::450ac887-d51d-4f28-b5bb-9aa773a39bcf" providerId="AD" clId="Web-{C07BD318-5BE6-200C-8288-319BFDC1838B}" dt="2023-09-20T11:51:38.287" v="94" actId="20577"/>
      <pc:docMkLst>
        <pc:docMk/>
      </pc:docMkLst>
      <pc:sldChg chg="addSp delSp modSp">
        <pc:chgData name="Natasha Young" userId="S::n.young@uwtsd.ac.uk::450ac887-d51d-4f28-b5bb-9aa773a39bcf" providerId="AD" clId="Web-{C07BD318-5BE6-200C-8288-319BFDC1838B}" dt="2023-09-20T11:47:56.234" v="16" actId="14100"/>
        <pc:sldMkLst>
          <pc:docMk/>
          <pc:sldMk cId="1168819343" sldId="257"/>
        </pc:sldMkLst>
        <pc:spChg chg="mod">
          <ac:chgData name="Natasha Young" userId="S::n.young@uwtsd.ac.uk::450ac887-d51d-4f28-b5bb-9aa773a39bcf" providerId="AD" clId="Web-{C07BD318-5BE6-200C-8288-319BFDC1838B}" dt="2023-09-20T11:47:45.390" v="11" actId="20577"/>
          <ac:spMkLst>
            <pc:docMk/>
            <pc:sldMk cId="1168819343" sldId="257"/>
            <ac:spMk id="2" creationId="{EEF6A378-90B2-41A2-99BD-4493C6F83A56}"/>
          </ac:spMkLst>
        </pc:spChg>
        <pc:spChg chg="add del mod">
          <ac:chgData name="Natasha Young" userId="S::n.young@uwtsd.ac.uk::450ac887-d51d-4f28-b5bb-9aa773a39bcf" providerId="AD" clId="Web-{C07BD318-5BE6-200C-8288-319BFDC1838B}" dt="2023-09-20T11:47:52.390" v="15"/>
          <ac:spMkLst>
            <pc:docMk/>
            <pc:sldMk cId="1168819343" sldId="257"/>
            <ac:spMk id="4" creationId="{2A7C163C-3A92-B1DE-11F3-EBF891FF11BF}"/>
          </ac:spMkLst>
        </pc:spChg>
        <pc:spChg chg="mod">
          <ac:chgData name="Natasha Young" userId="S::n.young@uwtsd.ac.uk::450ac887-d51d-4f28-b5bb-9aa773a39bcf" providerId="AD" clId="Web-{C07BD318-5BE6-200C-8288-319BFDC1838B}" dt="2023-09-20T11:47:56.234" v="16" actId="14100"/>
          <ac:spMkLst>
            <pc:docMk/>
            <pc:sldMk cId="1168819343" sldId="257"/>
            <ac:spMk id="8" creationId="{CB63F94E-91FF-97CF-39EB-9A2D29155CF3}"/>
          </ac:spMkLst>
        </pc:spChg>
        <pc:spChg chg="del">
          <ac:chgData name="Natasha Young" userId="S::n.young@uwtsd.ac.uk::450ac887-d51d-4f28-b5bb-9aa773a39bcf" providerId="AD" clId="Web-{C07BD318-5BE6-200C-8288-319BFDC1838B}" dt="2023-09-20T11:47:41.499" v="8"/>
          <ac:spMkLst>
            <pc:docMk/>
            <pc:sldMk cId="1168819343" sldId="257"/>
            <ac:spMk id="10" creationId="{9FDE040A-4EE5-0F3D-A302-C46DF843E49A}"/>
          </ac:spMkLst>
        </pc:spChg>
      </pc:sldChg>
      <pc:sldChg chg="addSp delSp modSp">
        <pc:chgData name="Natasha Young" userId="S::n.young@uwtsd.ac.uk::450ac887-d51d-4f28-b5bb-9aa773a39bcf" providerId="AD" clId="Web-{C07BD318-5BE6-200C-8288-319BFDC1838B}" dt="2023-09-20T11:48:21.031" v="25" actId="14100"/>
        <pc:sldMkLst>
          <pc:docMk/>
          <pc:sldMk cId="2315002356" sldId="259"/>
        </pc:sldMkLst>
        <pc:spChg chg="mod">
          <ac:chgData name="Natasha Young" userId="S::n.young@uwtsd.ac.uk::450ac887-d51d-4f28-b5bb-9aa773a39bcf" providerId="AD" clId="Web-{C07BD318-5BE6-200C-8288-319BFDC1838B}" dt="2023-09-20T11:48:09.156" v="19" actId="20577"/>
          <ac:spMkLst>
            <pc:docMk/>
            <pc:sldMk cId="2315002356" sldId="259"/>
            <ac:spMk id="2" creationId="{3A493FF4-88BD-4EB3-9DB5-ED8AC9B7042F}"/>
          </ac:spMkLst>
        </pc:spChg>
        <pc:spChg chg="mod">
          <ac:chgData name="Natasha Young" userId="S::n.young@uwtsd.ac.uk::450ac887-d51d-4f28-b5bb-9aa773a39bcf" providerId="AD" clId="Web-{C07BD318-5BE6-200C-8288-319BFDC1838B}" dt="2023-09-20T11:48:21.031" v="25" actId="14100"/>
          <ac:spMkLst>
            <pc:docMk/>
            <pc:sldMk cId="2315002356" sldId="259"/>
            <ac:spMk id="3" creationId="{31AC350D-825A-4273-AF85-1AFD4E97E9FE}"/>
          </ac:spMkLst>
        </pc:spChg>
        <pc:spChg chg="del">
          <ac:chgData name="Natasha Young" userId="S::n.young@uwtsd.ac.uk::450ac887-d51d-4f28-b5bb-9aa773a39bcf" providerId="AD" clId="Web-{C07BD318-5BE6-200C-8288-319BFDC1838B}" dt="2023-09-20T11:48:12" v="20"/>
          <ac:spMkLst>
            <pc:docMk/>
            <pc:sldMk cId="2315002356" sldId="259"/>
            <ac:spMk id="4" creationId="{FB606502-8375-40C5-9A31-0AA6A66451E2}"/>
          </ac:spMkLst>
        </pc:spChg>
        <pc:spChg chg="add del mod">
          <ac:chgData name="Natasha Young" userId="S::n.young@uwtsd.ac.uk::450ac887-d51d-4f28-b5bb-9aa773a39bcf" providerId="AD" clId="Web-{C07BD318-5BE6-200C-8288-319BFDC1838B}" dt="2023-09-20T11:48:18.250" v="24"/>
          <ac:spMkLst>
            <pc:docMk/>
            <pc:sldMk cId="2315002356" sldId="259"/>
            <ac:spMk id="6" creationId="{5DAF9EB2-73D5-3165-00E6-547761CB72CD}"/>
          </ac:spMkLst>
        </pc:spChg>
      </pc:sldChg>
      <pc:sldChg chg="addSp delSp modSp">
        <pc:chgData name="Natasha Young" userId="S::n.young@uwtsd.ac.uk::450ac887-d51d-4f28-b5bb-9aa773a39bcf" providerId="AD" clId="Web-{C07BD318-5BE6-200C-8288-319BFDC1838B}" dt="2023-09-20T11:48:36.719" v="31" actId="14100"/>
        <pc:sldMkLst>
          <pc:docMk/>
          <pc:sldMk cId="215199429" sldId="260"/>
        </pc:sldMkLst>
        <pc:spChg chg="mod">
          <ac:chgData name="Natasha Young" userId="S::n.young@uwtsd.ac.uk::450ac887-d51d-4f28-b5bb-9aa773a39bcf" providerId="AD" clId="Web-{C07BD318-5BE6-200C-8288-319BFDC1838B}" dt="2023-09-20T11:48:26.922" v="28" actId="20577"/>
          <ac:spMkLst>
            <pc:docMk/>
            <pc:sldMk cId="215199429" sldId="260"/>
            <ac:spMk id="2" creationId="{01BEB2D4-70C5-4719-9743-10BB747BFE22}"/>
          </ac:spMkLst>
        </pc:spChg>
        <pc:spChg chg="mod">
          <ac:chgData name="Natasha Young" userId="S::n.young@uwtsd.ac.uk::450ac887-d51d-4f28-b5bb-9aa773a39bcf" providerId="AD" clId="Web-{C07BD318-5BE6-200C-8288-319BFDC1838B}" dt="2023-09-20T11:48:36.719" v="31" actId="14100"/>
          <ac:spMkLst>
            <pc:docMk/>
            <pc:sldMk cId="215199429" sldId="260"/>
            <ac:spMk id="3" creationId="{48F4CAA6-D095-4D1A-9E99-D35B94021CAD}"/>
          </ac:spMkLst>
        </pc:spChg>
        <pc:spChg chg="del">
          <ac:chgData name="Natasha Young" userId="S::n.young@uwtsd.ac.uk::450ac887-d51d-4f28-b5bb-9aa773a39bcf" providerId="AD" clId="Web-{C07BD318-5BE6-200C-8288-319BFDC1838B}" dt="2023-09-20T11:48:29.110" v="29"/>
          <ac:spMkLst>
            <pc:docMk/>
            <pc:sldMk cId="215199429" sldId="260"/>
            <ac:spMk id="4" creationId="{265CAE52-B90D-49AA-BE98-8B27E14E1303}"/>
          </ac:spMkLst>
        </pc:spChg>
        <pc:spChg chg="add del mod">
          <ac:chgData name="Natasha Young" userId="S::n.young@uwtsd.ac.uk::450ac887-d51d-4f28-b5bb-9aa773a39bcf" providerId="AD" clId="Web-{C07BD318-5BE6-200C-8288-319BFDC1838B}" dt="2023-09-20T11:48:32.329" v="30"/>
          <ac:spMkLst>
            <pc:docMk/>
            <pc:sldMk cId="215199429" sldId="260"/>
            <ac:spMk id="6" creationId="{63C30220-4864-4B4F-9A74-DF0BCA6CC602}"/>
          </ac:spMkLst>
        </pc:spChg>
      </pc:sldChg>
      <pc:sldChg chg="modSp">
        <pc:chgData name="Natasha Young" userId="S::n.young@uwtsd.ac.uk::450ac887-d51d-4f28-b5bb-9aa773a39bcf" providerId="AD" clId="Web-{C07BD318-5BE6-200C-8288-319BFDC1838B}" dt="2023-09-20T11:51:38.287" v="94" actId="20577"/>
        <pc:sldMkLst>
          <pc:docMk/>
          <pc:sldMk cId="1655106543" sldId="261"/>
        </pc:sldMkLst>
        <pc:spChg chg="mod">
          <ac:chgData name="Natasha Young" userId="S::n.young@uwtsd.ac.uk::450ac887-d51d-4f28-b5bb-9aa773a39bcf" providerId="AD" clId="Web-{C07BD318-5BE6-200C-8288-319BFDC1838B}" dt="2023-09-20T11:51:38.287" v="94" actId="20577"/>
          <ac:spMkLst>
            <pc:docMk/>
            <pc:sldMk cId="1655106543" sldId="261"/>
            <ac:spMk id="2" creationId="{78BA59FA-2535-471B-9FD0-6B0E9F2B64D4}"/>
          </ac:spMkLst>
        </pc:spChg>
      </pc:sldChg>
      <pc:sldChg chg="modSp">
        <pc:chgData name="Natasha Young" userId="S::n.young@uwtsd.ac.uk::450ac887-d51d-4f28-b5bb-9aa773a39bcf" providerId="AD" clId="Web-{C07BD318-5BE6-200C-8288-319BFDC1838B}" dt="2023-09-20T11:48:46.485" v="37" actId="20577"/>
        <pc:sldMkLst>
          <pc:docMk/>
          <pc:sldMk cId="3549604911" sldId="262"/>
        </pc:sldMkLst>
        <pc:spChg chg="mod">
          <ac:chgData name="Natasha Young" userId="S::n.young@uwtsd.ac.uk::450ac887-d51d-4f28-b5bb-9aa773a39bcf" providerId="AD" clId="Web-{C07BD318-5BE6-200C-8288-319BFDC1838B}" dt="2023-09-20T11:48:40.422" v="33" actId="20577"/>
          <ac:spMkLst>
            <pc:docMk/>
            <pc:sldMk cId="3549604911" sldId="262"/>
            <ac:spMk id="2" creationId="{4F29FC1E-878E-4609-9AB9-4922B1325C5D}"/>
          </ac:spMkLst>
        </pc:spChg>
        <pc:spChg chg="mod">
          <ac:chgData name="Natasha Young" userId="S::n.young@uwtsd.ac.uk::450ac887-d51d-4f28-b5bb-9aa773a39bcf" providerId="AD" clId="Web-{C07BD318-5BE6-200C-8288-319BFDC1838B}" dt="2023-09-20T11:48:44.454" v="35" actId="20577"/>
          <ac:spMkLst>
            <pc:docMk/>
            <pc:sldMk cId="3549604911" sldId="262"/>
            <ac:spMk id="6" creationId="{FB72BE55-FB45-4C3C-BCCF-DC73EF9F5AA6}"/>
          </ac:spMkLst>
        </pc:spChg>
        <pc:spChg chg="mod">
          <ac:chgData name="Natasha Young" userId="S::n.young@uwtsd.ac.uk::450ac887-d51d-4f28-b5bb-9aa773a39bcf" providerId="AD" clId="Web-{C07BD318-5BE6-200C-8288-319BFDC1838B}" dt="2023-09-20T11:48:46.485" v="37" actId="20577"/>
          <ac:spMkLst>
            <pc:docMk/>
            <pc:sldMk cId="3549604911" sldId="262"/>
            <ac:spMk id="8" creationId="{39AC9F63-C4A2-4C6D-9F6D-CCD034742440}"/>
          </ac:spMkLst>
        </pc:spChg>
      </pc:sldChg>
      <pc:sldChg chg="addSp delSp modSp">
        <pc:chgData name="Natasha Young" userId="S::n.young@uwtsd.ac.uk::450ac887-d51d-4f28-b5bb-9aa773a39bcf" providerId="AD" clId="Web-{C07BD318-5BE6-200C-8288-319BFDC1838B}" dt="2023-09-20T11:49:07.517" v="43" actId="20577"/>
        <pc:sldMkLst>
          <pc:docMk/>
          <pc:sldMk cId="3893540698" sldId="264"/>
        </pc:sldMkLst>
        <pc:spChg chg="mod">
          <ac:chgData name="Natasha Young" userId="S::n.young@uwtsd.ac.uk::450ac887-d51d-4f28-b5bb-9aa773a39bcf" providerId="AD" clId="Web-{C07BD318-5BE6-200C-8288-319BFDC1838B}" dt="2023-09-20T11:48:52.845" v="39" actId="20577"/>
          <ac:spMkLst>
            <pc:docMk/>
            <pc:sldMk cId="3893540698" sldId="264"/>
            <ac:spMk id="2" creationId="{33BDEE4C-8337-4AE4-B26F-A1B789194B0A}"/>
          </ac:spMkLst>
        </pc:spChg>
        <pc:spChg chg="mod">
          <ac:chgData name="Natasha Young" userId="S::n.young@uwtsd.ac.uk::450ac887-d51d-4f28-b5bb-9aa773a39bcf" providerId="AD" clId="Web-{C07BD318-5BE6-200C-8288-319BFDC1838B}" dt="2023-09-20T11:49:07.517" v="43" actId="20577"/>
          <ac:spMkLst>
            <pc:docMk/>
            <pc:sldMk cId="3893540698" sldId="264"/>
            <ac:spMk id="3" creationId="{FF2871E7-2394-44FB-ABF8-0FAAD0BCB4D0}"/>
          </ac:spMkLst>
        </pc:spChg>
        <pc:spChg chg="del">
          <ac:chgData name="Natasha Young" userId="S::n.young@uwtsd.ac.uk::450ac887-d51d-4f28-b5bb-9aa773a39bcf" providerId="AD" clId="Web-{C07BD318-5BE6-200C-8288-319BFDC1838B}" dt="2023-09-20T11:48:55.345" v="40"/>
          <ac:spMkLst>
            <pc:docMk/>
            <pc:sldMk cId="3893540698" sldId="264"/>
            <ac:spMk id="4" creationId="{B97BDEFC-2391-41D4-A550-CCBA70723FE0}"/>
          </ac:spMkLst>
        </pc:spChg>
        <pc:spChg chg="add del mod">
          <ac:chgData name="Natasha Young" userId="S::n.young@uwtsd.ac.uk::450ac887-d51d-4f28-b5bb-9aa773a39bcf" providerId="AD" clId="Web-{C07BD318-5BE6-200C-8288-319BFDC1838B}" dt="2023-09-20T11:48:58.860" v="41"/>
          <ac:spMkLst>
            <pc:docMk/>
            <pc:sldMk cId="3893540698" sldId="264"/>
            <ac:spMk id="6" creationId="{AEFF7E44-97F5-9639-2C57-939AEB6D3630}"/>
          </ac:spMkLst>
        </pc:spChg>
      </pc:sldChg>
      <pc:sldChg chg="modSp">
        <pc:chgData name="Natasha Young" userId="S::n.young@uwtsd.ac.uk::450ac887-d51d-4f28-b5bb-9aa773a39bcf" providerId="AD" clId="Web-{C07BD318-5BE6-200C-8288-319BFDC1838B}" dt="2023-09-20T11:49:13.642" v="44" actId="20577"/>
        <pc:sldMkLst>
          <pc:docMk/>
          <pc:sldMk cId="1325177379" sldId="265"/>
        </pc:sldMkLst>
        <pc:spChg chg="mod">
          <ac:chgData name="Natasha Young" userId="S::n.young@uwtsd.ac.uk::450ac887-d51d-4f28-b5bb-9aa773a39bcf" providerId="AD" clId="Web-{C07BD318-5BE6-200C-8288-319BFDC1838B}" dt="2023-09-20T11:49:13.642" v="44" actId="20577"/>
          <ac:spMkLst>
            <pc:docMk/>
            <pc:sldMk cId="1325177379" sldId="265"/>
            <ac:spMk id="2" creationId="{8D932D15-EEF9-444B-A2AE-CB716C85492D}"/>
          </ac:spMkLst>
        </pc:spChg>
      </pc:sldChg>
      <pc:sldChg chg="addSp delSp modSp">
        <pc:chgData name="Natasha Young" userId="S::n.young@uwtsd.ac.uk::450ac887-d51d-4f28-b5bb-9aa773a39bcf" providerId="AD" clId="Web-{C07BD318-5BE6-200C-8288-319BFDC1838B}" dt="2023-09-20T11:49:26.236" v="49" actId="14100"/>
        <pc:sldMkLst>
          <pc:docMk/>
          <pc:sldMk cId="3383475238" sldId="266"/>
        </pc:sldMkLst>
        <pc:spChg chg="mod">
          <ac:chgData name="Natasha Young" userId="S::n.young@uwtsd.ac.uk::450ac887-d51d-4f28-b5bb-9aa773a39bcf" providerId="AD" clId="Web-{C07BD318-5BE6-200C-8288-319BFDC1838B}" dt="2023-09-20T11:49:17.986" v="46" actId="20577"/>
          <ac:spMkLst>
            <pc:docMk/>
            <pc:sldMk cId="3383475238" sldId="266"/>
            <ac:spMk id="2" creationId="{B9F7FEC8-1A4B-43B0-9A4E-2CFC56ACDE97}"/>
          </ac:spMkLst>
        </pc:spChg>
        <pc:spChg chg="mod">
          <ac:chgData name="Natasha Young" userId="S::n.young@uwtsd.ac.uk::450ac887-d51d-4f28-b5bb-9aa773a39bcf" providerId="AD" clId="Web-{C07BD318-5BE6-200C-8288-319BFDC1838B}" dt="2023-09-20T11:49:26.236" v="49" actId="14100"/>
          <ac:spMkLst>
            <pc:docMk/>
            <pc:sldMk cId="3383475238" sldId="266"/>
            <ac:spMk id="3" creationId="{9604DD1C-99CE-4F1E-9708-A5C877695EE6}"/>
          </ac:spMkLst>
        </pc:spChg>
        <pc:spChg chg="del">
          <ac:chgData name="Natasha Young" userId="S::n.young@uwtsd.ac.uk::450ac887-d51d-4f28-b5bb-9aa773a39bcf" providerId="AD" clId="Web-{C07BD318-5BE6-200C-8288-319BFDC1838B}" dt="2023-09-20T11:49:19.970" v="47"/>
          <ac:spMkLst>
            <pc:docMk/>
            <pc:sldMk cId="3383475238" sldId="266"/>
            <ac:spMk id="4" creationId="{EF41019B-DA9F-49F4-9A3D-F8CE1424A4FD}"/>
          </ac:spMkLst>
        </pc:spChg>
        <pc:spChg chg="add del mod">
          <ac:chgData name="Natasha Young" userId="S::n.young@uwtsd.ac.uk::450ac887-d51d-4f28-b5bb-9aa773a39bcf" providerId="AD" clId="Web-{C07BD318-5BE6-200C-8288-319BFDC1838B}" dt="2023-09-20T11:49:22.691" v="48"/>
          <ac:spMkLst>
            <pc:docMk/>
            <pc:sldMk cId="3383475238" sldId="266"/>
            <ac:spMk id="6" creationId="{816AE48A-9078-3DE9-5F33-6B75A8FFED1C}"/>
          </ac:spMkLst>
        </pc:spChg>
      </pc:sldChg>
      <pc:sldChg chg="addSp delSp modSp">
        <pc:chgData name="Natasha Young" userId="S::n.young@uwtsd.ac.uk::450ac887-d51d-4f28-b5bb-9aa773a39bcf" providerId="AD" clId="Web-{C07BD318-5BE6-200C-8288-319BFDC1838B}" dt="2023-09-20T11:49:42.580" v="54" actId="20577"/>
        <pc:sldMkLst>
          <pc:docMk/>
          <pc:sldMk cId="2397529692" sldId="267"/>
        </pc:sldMkLst>
        <pc:spChg chg="mod">
          <ac:chgData name="Natasha Young" userId="S::n.young@uwtsd.ac.uk::450ac887-d51d-4f28-b5bb-9aa773a39bcf" providerId="AD" clId="Web-{C07BD318-5BE6-200C-8288-319BFDC1838B}" dt="2023-09-20T11:49:42.580" v="54" actId="20577"/>
          <ac:spMkLst>
            <pc:docMk/>
            <pc:sldMk cId="2397529692" sldId="267"/>
            <ac:spMk id="2" creationId="{AAF805B2-CE88-423A-A850-DB9031E56B56}"/>
          </ac:spMkLst>
        </pc:spChg>
        <pc:spChg chg="mod">
          <ac:chgData name="Natasha Young" userId="S::n.young@uwtsd.ac.uk::450ac887-d51d-4f28-b5bb-9aa773a39bcf" providerId="AD" clId="Web-{C07BD318-5BE6-200C-8288-319BFDC1838B}" dt="2023-09-20T11:49:36.361" v="52" actId="1076"/>
          <ac:spMkLst>
            <pc:docMk/>
            <pc:sldMk cId="2397529692" sldId="267"/>
            <ac:spMk id="3" creationId="{EDFEC9CF-D65A-41F9-AD08-669DD0D32263}"/>
          </ac:spMkLst>
        </pc:spChg>
        <pc:spChg chg="del">
          <ac:chgData name="Natasha Young" userId="S::n.young@uwtsd.ac.uk::450ac887-d51d-4f28-b5bb-9aa773a39bcf" providerId="AD" clId="Web-{C07BD318-5BE6-200C-8288-319BFDC1838B}" dt="2023-09-20T11:49:30.127" v="50"/>
          <ac:spMkLst>
            <pc:docMk/>
            <pc:sldMk cId="2397529692" sldId="267"/>
            <ac:spMk id="4" creationId="{27088AEE-4615-42D0-9702-7711C22605DF}"/>
          </ac:spMkLst>
        </pc:spChg>
        <pc:spChg chg="add del mod">
          <ac:chgData name="Natasha Young" userId="S::n.young@uwtsd.ac.uk::450ac887-d51d-4f28-b5bb-9aa773a39bcf" providerId="AD" clId="Web-{C07BD318-5BE6-200C-8288-319BFDC1838B}" dt="2023-09-20T11:49:33.455" v="51"/>
          <ac:spMkLst>
            <pc:docMk/>
            <pc:sldMk cId="2397529692" sldId="267"/>
            <ac:spMk id="6" creationId="{E1D29AD2-9B3F-DD7C-B011-6C8FF6AFFA29}"/>
          </ac:spMkLst>
        </pc:spChg>
      </pc:sldChg>
      <pc:sldChg chg="modSp">
        <pc:chgData name="Natasha Young" userId="S::n.young@uwtsd.ac.uk::450ac887-d51d-4f28-b5bb-9aa773a39bcf" providerId="AD" clId="Web-{C07BD318-5BE6-200C-8288-319BFDC1838B}" dt="2023-09-20T11:50:04.987" v="58" actId="20577"/>
        <pc:sldMkLst>
          <pc:docMk/>
          <pc:sldMk cId="2700374738" sldId="269"/>
        </pc:sldMkLst>
        <pc:spChg chg="mod">
          <ac:chgData name="Natasha Young" userId="S::n.young@uwtsd.ac.uk::450ac887-d51d-4f28-b5bb-9aa773a39bcf" providerId="AD" clId="Web-{C07BD318-5BE6-200C-8288-319BFDC1838B}" dt="2023-09-20T11:50:04.987" v="58" actId="20577"/>
          <ac:spMkLst>
            <pc:docMk/>
            <pc:sldMk cId="2700374738" sldId="269"/>
            <ac:spMk id="2" creationId="{A1A44593-1B70-4EF8-82D2-B775DFA33009}"/>
          </ac:spMkLst>
        </pc:spChg>
      </pc:sldChg>
      <pc:sldChg chg="del">
        <pc:chgData name="Natasha Young" userId="S::n.young@uwtsd.ac.uk::450ac887-d51d-4f28-b5bb-9aa773a39bcf" providerId="AD" clId="Web-{C07BD318-5BE6-200C-8288-319BFDC1838B}" dt="2023-09-20T11:49:48.643" v="55"/>
        <pc:sldMkLst>
          <pc:docMk/>
          <pc:sldMk cId="3331068310" sldId="270"/>
        </pc:sldMkLst>
      </pc:sldChg>
      <pc:sldChg chg="del">
        <pc:chgData name="Natasha Young" userId="S::n.young@uwtsd.ac.uk::450ac887-d51d-4f28-b5bb-9aa773a39bcf" providerId="AD" clId="Web-{C07BD318-5BE6-200C-8288-319BFDC1838B}" dt="2023-09-20T11:49:54.831" v="56"/>
        <pc:sldMkLst>
          <pc:docMk/>
          <pc:sldMk cId="3388391633" sldId="272"/>
        </pc:sldMkLst>
      </pc:sldChg>
      <pc:sldChg chg="modSp">
        <pc:chgData name="Natasha Young" userId="S::n.young@uwtsd.ac.uk::450ac887-d51d-4f28-b5bb-9aa773a39bcf" providerId="AD" clId="Web-{C07BD318-5BE6-200C-8288-319BFDC1838B}" dt="2023-09-20T11:50:09.003" v="59" actId="20577"/>
        <pc:sldMkLst>
          <pc:docMk/>
          <pc:sldMk cId="2664043305" sldId="273"/>
        </pc:sldMkLst>
        <pc:spChg chg="mod">
          <ac:chgData name="Natasha Young" userId="S::n.young@uwtsd.ac.uk::450ac887-d51d-4f28-b5bb-9aa773a39bcf" providerId="AD" clId="Web-{C07BD318-5BE6-200C-8288-319BFDC1838B}" dt="2023-09-20T11:50:09.003" v="59" actId="20577"/>
          <ac:spMkLst>
            <pc:docMk/>
            <pc:sldMk cId="2664043305" sldId="273"/>
            <ac:spMk id="2" creationId="{7E89716A-E317-46AB-AF4E-9BBADED48A38}"/>
          </ac:spMkLst>
        </pc:spChg>
      </pc:sldChg>
      <pc:sldChg chg="modSp">
        <pc:chgData name="Natasha Young" userId="S::n.young@uwtsd.ac.uk::450ac887-d51d-4f28-b5bb-9aa773a39bcf" providerId="AD" clId="Web-{C07BD318-5BE6-200C-8288-319BFDC1838B}" dt="2023-09-20T11:50:12.097" v="60" actId="20577"/>
        <pc:sldMkLst>
          <pc:docMk/>
          <pc:sldMk cId="250495178" sldId="274"/>
        </pc:sldMkLst>
        <pc:spChg chg="mod">
          <ac:chgData name="Natasha Young" userId="S::n.young@uwtsd.ac.uk::450ac887-d51d-4f28-b5bb-9aa773a39bcf" providerId="AD" clId="Web-{C07BD318-5BE6-200C-8288-319BFDC1838B}" dt="2023-09-20T11:50:12.097" v="60" actId="20577"/>
          <ac:spMkLst>
            <pc:docMk/>
            <pc:sldMk cId="250495178" sldId="274"/>
            <ac:spMk id="2" creationId="{BEE2BCD5-6828-46CE-8140-2D176CBD5A89}"/>
          </ac:spMkLst>
        </pc:spChg>
      </pc:sldChg>
      <pc:sldChg chg="modSp">
        <pc:chgData name="Natasha Young" userId="S::n.young@uwtsd.ac.uk::450ac887-d51d-4f28-b5bb-9aa773a39bcf" providerId="AD" clId="Web-{C07BD318-5BE6-200C-8288-319BFDC1838B}" dt="2023-09-20T11:50:21.644" v="64" actId="20577"/>
        <pc:sldMkLst>
          <pc:docMk/>
          <pc:sldMk cId="3713867215" sldId="275"/>
        </pc:sldMkLst>
        <pc:spChg chg="mod">
          <ac:chgData name="Natasha Young" userId="S::n.young@uwtsd.ac.uk::450ac887-d51d-4f28-b5bb-9aa773a39bcf" providerId="AD" clId="Web-{C07BD318-5BE6-200C-8288-319BFDC1838B}" dt="2023-09-20T11:50:21.644" v="64" actId="20577"/>
          <ac:spMkLst>
            <pc:docMk/>
            <pc:sldMk cId="3713867215" sldId="275"/>
            <ac:spMk id="2" creationId="{618973FB-45F4-401E-BC41-30C4B8538A06}"/>
          </ac:spMkLst>
        </pc:spChg>
      </pc:sldChg>
      <pc:sldChg chg="addSp delSp modSp">
        <pc:chgData name="Natasha Young" userId="S::n.young@uwtsd.ac.uk::450ac887-d51d-4f28-b5bb-9aa773a39bcf" providerId="AD" clId="Web-{C07BD318-5BE6-200C-8288-319BFDC1838B}" dt="2023-09-20T11:50:35.426" v="69" actId="1076"/>
        <pc:sldMkLst>
          <pc:docMk/>
          <pc:sldMk cId="685722833" sldId="276"/>
        </pc:sldMkLst>
        <pc:spChg chg="mod">
          <ac:chgData name="Natasha Young" userId="S::n.young@uwtsd.ac.uk::450ac887-d51d-4f28-b5bb-9aa773a39bcf" providerId="AD" clId="Web-{C07BD318-5BE6-200C-8288-319BFDC1838B}" dt="2023-09-20T11:50:26.535" v="66" actId="20577"/>
          <ac:spMkLst>
            <pc:docMk/>
            <pc:sldMk cId="685722833" sldId="276"/>
            <ac:spMk id="2" creationId="{57F7E9C1-D38B-4E18-B1D0-C7DE7C2A37BE}"/>
          </ac:spMkLst>
        </pc:spChg>
        <pc:spChg chg="mod">
          <ac:chgData name="Natasha Young" userId="S::n.young@uwtsd.ac.uk::450ac887-d51d-4f28-b5bb-9aa773a39bcf" providerId="AD" clId="Web-{C07BD318-5BE6-200C-8288-319BFDC1838B}" dt="2023-09-20T11:50:35.426" v="69" actId="1076"/>
          <ac:spMkLst>
            <pc:docMk/>
            <pc:sldMk cId="685722833" sldId="276"/>
            <ac:spMk id="3" creationId="{58E8B3A0-7C41-4B7E-B659-A15A77DCBBE0}"/>
          </ac:spMkLst>
        </pc:spChg>
        <pc:spChg chg="del">
          <ac:chgData name="Natasha Young" userId="S::n.young@uwtsd.ac.uk::450ac887-d51d-4f28-b5bb-9aa773a39bcf" providerId="AD" clId="Web-{C07BD318-5BE6-200C-8288-319BFDC1838B}" dt="2023-09-20T11:50:28.629" v="67"/>
          <ac:spMkLst>
            <pc:docMk/>
            <pc:sldMk cId="685722833" sldId="276"/>
            <ac:spMk id="4" creationId="{312E9A43-3310-4A48-8ADE-4974E3860C25}"/>
          </ac:spMkLst>
        </pc:spChg>
        <pc:spChg chg="add del mod">
          <ac:chgData name="Natasha Young" userId="S::n.young@uwtsd.ac.uk::450ac887-d51d-4f28-b5bb-9aa773a39bcf" providerId="AD" clId="Web-{C07BD318-5BE6-200C-8288-319BFDC1838B}" dt="2023-09-20T11:50:31.519" v="68"/>
          <ac:spMkLst>
            <pc:docMk/>
            <pc:sldMk cId="685722833" sldId="276"/>
            <ac:spMk id="6" creationId="{0B52FE3D-A95D-E20D-4882-886E4801F10F}"/>
          </ac:spMkLst>
        </pc:spChg>
      </pc:sldChg>
      <pc:sldChg chg="addSp delSp modSp">
        <pc:chgData name="Natasha Young" userId="S::n.young@uwtsd.ac.uk::450ac887-d51d-4f28-b5bb-9aa773a39bcf" providerId="AD" clId="Web-{C07BD318-5BE6-200C-8288-319BFDC1838B}" dt="2023-09-20T11:50:49.035" v="73" actId="14100"/>
        <pc:sldMkLst>
          <pc:docMk/>
          <pc:sldMk cId="2521351490" sldId="277"/>
        </pc:sldMkLst>
        <pc:spChg chg="mod">
          <ac:chgData name="Natasha Young" userId="S::n.young@uwtsd.ac.uk::450ac887-d51d-4f28-b5bb-9aa773a39bcf" providerId="AD" clId="Web-{C07BD318-5BE6-200C-8288-319BFDC1838B}" dt="2023-09-20T11:50:39.285" v="70" actId="20577"/>
          <ac:spMkLst>
            <pc:docMk/>
            <pc:sldMk cId="2521351490" sldId="277"/>
            <ac:spMk id="2" creationId="{FE97F1B7-EC2A-41F6-90D9-A6FDC53D3A5B}"/>
          </ac:spMkLst>
        </pc:spChg>
        <pc:spChg chg="del">
          <ac:chgData name="Natasha Young" userId="S::n.young@uwtsd.ac.uk::450ac887-d51d-4f28-b5bb-9aa773a39bcf" providerId="AD" clId="Web-{C07BD318-5BE6-200C-8288-319BFDC1838B}" dt="2023-09-20T11:50:43.160" v="71"/>
          <ac:spMkLst>
            <pc:docMk/>
            <pc:sldMk cId="2521351490" sldId="277"/>
            <ac:spMk id="4" creationId="{84F01747-0F69-4AC1-A8AC-C8D5148CF936}"/>
          </ac:spMkLst>
        </pc:spChg>
        <pc:spChg chg="add del mod">
          <ac:chgData name="Natasha Young" userId="S::n.young@uwtsd.ac.uk::450ac887-d51d-4f28-b5bb-9aa773a39bcf" providerId="AD" clId="Web-{C07BD318-5BE6-200C-8288-319BFDC1838B}" dt="2023-09-20T11:50:45.520" v="72"/>
          <ac:spMkLst>
            <pc:docMk/>
            <pc:sldMk cId="2521351490" sldId="277"/>
            <ac:spMk id="5" creationId="{50981C13-3A9E-7558-C851-90E69E070AB4}"/>
          </ac:spMkLst>
        </pc:spChg>
        <pc:spChg chg="mod">
          <ac:chgData name="Natasha Young" userId="S::n.young@uwtsd.ac.uk::450ac887-d51d-4f28-b5bb-9aa773a39bcf" providerId="AD" clId="Web-{C07BD318-5BE6-200C-8288-319BFDC1838B}" dt="2023-09-20T11:50:49.035" v="73" actId="14100"/>
          <ac:spMkLst>
            <pc:docMk/>
            <pc:sldMk cId="2521351490" sldId="277"/>
            <ac:spMk id="7" creationId="{85D95855-6132-45EE-B13F-A7699C1D40DB}"/>
          </ac:spMkLst>
        </pc:spChg>
      </pc:sldChg>
      <pc:sldChg chg="modSp">
        <pc:chgData name="Natasha Young" userId="S::n.young@uwtsd.ac.uk::450ac887-d51d-4f28-b5bb-9aa773a39bcf" providerId="AD" clId="Web-{C07BD318-5BE6-200C-8288-319BFDC1838B}" dt="2023-09-20T11:51:09.442" v="86" actId="20577"/>
        <pc:sldMkLst>
          <pc:docMk/>
          <pc:sldMk cId="3046915460" sldId="278"/>
        </pc:sldMkLst>
        <pc:spChg chg="mod">
          <ac:chgData name="Natasha Young" userId="S::n.young@uwtsd.ac.uk::450ac887-d51d-4f28-b5bb-9aa773a39bcf" providerId="AD" clId="Web-{C07BD318-5BE6-200C-8288-319BFDC1838B}" dt="2023-09-20T11:50:55.426" v="75" actId="20577"/>
          <ac:spMkLst>
            <pc:docMk/>
            <pc:sldMk cId="3046915460" sldId="278"/>
            <ac:spMk id="2" creationId="{333734FD-E2BF-407B-9495-2297CA42D6F6}"/>
          </ac:spMkLst>
        </pc:spChg>
        <pc:spChg chg="mod">
          <ac:chgData name="Natasha Young" userId="S::n.young@uwtsd.ac.uk::450ac887-d51d-4f28-b5bb-9aa773a39bcf" providerId="AD" clId="Web-{C07BD318-5BE6-200C-8288-319BFDC1838B}" dt="2023-09-20T11:50:59.473" v="78" actId="20577"/>
          <ac:spMkLst>
            <pc:docMk/>
            <pc:sldMk cId="3046915460" sldId="278"/>
            <ac:spMk id="6" creationId="{CF2F0EFC-238E-42C5-9025-124CB663FC24}"/>
          </ac:spMkLst>
        </pc:spChg>
        <pc:spChg chg="mod">
          <ac:chgData name="Natasha Young" userId="S::n.young@uwtsd.ac.uk::450ac887-d51d-4f28-b5bb-9aa773a39bcf" providerId="AD" clId="Web-{C07BD318-5BE6-200C-8288-319BFDC1838B}" dt="2023-09-20T11:51:03.379" v="81" actId="20577"/>
          <ac:spMkLst>
            <pc:docMk/>
            <pc:sldMk cId="3046915460" sldId="278"/>
            <ac:spMk id="8" creationId="{3E1C1B78-79BF-4A5D-A7E9-9DDBEF818D1B}"/>
          </ac:spMkLst>
        </pc:spChg>
        <pc:spChg chg="mod">
          <ac:chgData name="Natasha Young" userId="S::n.young@uwtsd.ac.uk::450ac887-d51d-4f28-b5bb-9aa773a39bcf" providerId="AD" clId="Web-{C07BD318-5BE6-200C-8288-319BFDC1838B}" dt="2023-09-20T11:51:09.442" v="86" actId="20577"/>
          <ac:spMkLst>
            <pc:docMk/>
            <pc:sldMk cId="3046915460" sldId="278"/>
            <ac:spMk id="10" creationId="{6216B6A7-340C-4323-B3D1-A243B1FB0A2E}"/>
          </ac:spMkLst>
        </pc:spChg>
      </pc:sldChg>
      <pc:sldChg chg="delSp modSp">
        <pc:chgData name="Natasha Young" userId="S::n.young@uwtsd.ac.uk::450ac887-d51d-4f28-b5bb-9aa773a39bcf" providerId="AD" clId="Web-{C07BD318-5BE6-200C-8288-319BFDC1838B}" dt="2023-09-20T11:51:30.302" v="92" actId="14100"/>
        <pc:sldMkLst>
          <pc:docMk/>
          <pc:sldMk cId="1259938134" sldId="279"/>
        </pc:sldMkLst>
        <pc:spChg chg="mod">
          <ac:chgData name="Natasha Young" userId="S::n.young@uwtsd.ac.uk::450ac887-d51d-4f28-b5bb-9aa773a39bcf" providerId="AD" clId="Web-{C07BD318-5BE6-200C-8288-319BFDC1838B}" dt="2023-09-20T11:51:24.849" v="90" actId="20577"/>
          <ac:spMkLst>
            <pc:docMk/>
            <pc:sldMk cId="1259938134" sldId="279"/>
            <ac:spMk id="2" creationId="{D260CC12-EF7B-487F-9EA3-AA0B720F6A7F}"/>
          </ac:spMkLst>
        </pc:spChg>
        <pc:spChg chg="mod">
          <ac:chgData name="Natasha Young" userId="S::n.young@uwtsd.ac.uk::450ac887-d51d-4f28-b5bb-9aa773a39bcf" providerId="AD" clId="Web-{C07BD318-5BE6-200C-8288-319BFDC1838B}" dt="2023-09-20T11:51:30.302" v="92" actId="14100"/>
          <ac:spMkLst>
            <pc:docMk/>
            <pc:sldMk cId="1259938134" sldId="279"/>
            <ac:spMk id="3" creationId="{98829392-838F-45B7-BB20-CCB832A168F9}"/>
          </ac:spMkLst>
        </pc:spChg>
        <pc:spChg chg="del mod">
          <ac:chgData name="Natasha Young" userId="S::n.young@uwtsd.ac.uk::450ac887-d51d-4f28-b5bb-9aa773a39bcf" providerId="AD" clId="Web-{C07BD318-5BE6-200C-8288-319BFDC1838B}" dt="2023-09-20T11:51:17.724" v="88"/>
          <ac:spMkLst>
            <pc:docMk/>
            <pc:sldMk cId="1259938134" sldId="279"/>
            <ac:spMk id="4" creationId="{368D409A-5522-43BF-8093-A55619289B96}"/>
          </ac:spMkLst>
        </pc:spChg>
      </pc:sldChg>
      <pc:sldChg chg="modSp">
        <pc:chgData name="Natasha Young" userId="S::n.young@uwtsd.ac.uk::450ac887-d51d-4f28-b5bb-9aa773a39bcf" providerId="AD" clId="Web-{C07BD318-5BE6-200C-8288-319BFDC1838B}" dt="2023-09-20T11:51:33.396" v="93" actId="20577"/>
        <pc:sldMkLst>
          <pc:docMk/>
          <pc:sldMk cId="3321596646" sldId="280"/>
        </pc:sldMkLst>
        <pc:spChg chg="mod">
          <ac:chgData name="Natasha Young" userId="S::n.young@uwtsd.ac.uk::450ac887-d51d-4f28-b5bb-9aa773a39bcf" providerId="AD" clId="Web-{C07BD318-5BE6-200C-8288-319BFDC1838B}" dt="2023-09-20T11:51:33.396" v="93" actId="20577"/>
          <ac:spMkLst>
            <pc:docMk/>
            <pc:sldMk cId="3321596646" sldId="280"/>
            <ac:spMk id="2" creationId="{0C4CF4E6-105E-4145-A006-F30AEC0FF23E}"/>
          </ac:spMkLst>
        </pc:spChg>
      </pc:sldChg>
      <pc:sldChg chg="modSp">
        <pc:chgData name="Natasha Young" userId="S::n.young@uwtsd.ac.uk::450ac887-d51d-4f28-b5bb-9aa773a39bcf" providerId="AD" clId="Web-{C07BD318-5BE6-200C-8288-319BFDC1838B}" dt="2023-09-20T11:47:38.640" v="7" actId="20577"/>
        <pc:sldMkLst>
          <pc:docMk/>
          <pc:sldMk cId="3543222032" sldId="282"/>
        </pc:sldMkLst>
        <pc:spChg chg="mod">
          <ac:chgData name="Natasha Young" userId="S::n.young@uwtsd.ac.uk::450ac887-d51d-4f28-b5bb-9aa773a39bcf" providerId="AD" clId="Web-{C07BD318-5BE6-200C-8288-319BFDC1838B}" dt="2023-09-20T11:47:38.640" v="7" actId="20577"/>
          <ac:spMkLst>
            <pc:docMk/>
            <pc:sldMk cId="3543222032" sldId="282"/>
            <ac:spMk id="3" creationId="{EF22A332-288C-4348-AC7A-3FA07052B4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19C95-C7FF-44C1-8DAC-91E93D16FF5D}"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9F730-82DD-41D6-9616-9FE401B40860}" type="slidenum">
              <a:rPr lang="en-GB" smtClean="0"/>
              <a:t>‹#›</a:t>
            </a:fld>
            <a:endParaRPr lang="en-GB"/>
          </a:p>
        </p:txBody>
      </p:sp>
    </p:spTree>
    <p:extLst>
      <p:ext uri="{BB962C8B-B14F-4D97-AF65-F5344CB8AC3E}">
        <p14:creationId xmlns:p14="http://schemas.microsoft.com/office/powerpoint/2010/main" val="2141038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3</a:t>
            </a:fld>
            <a:endParaRPr lang="en-GB"/>
          </a:p>
        </p:txBody>
      </p:sp>
    </p:spTree>
    <p:extLst>
      <p:ext uri="{BB962C8B-B14F-4D97-AF65-F5344CB8AC3E}">
        <p14:creationId xmlns:p14="http://schemas.microsoft.com/office/powerpoint/2010/main" val="740348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Prevent  Duty is part of the UK Governments counter terrorist strategy/programme. </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The Counter Terrorism and Security Act (2015) places a Prevent duty on everyone to  </a:t>
            </a:r>
            <a:r>
              <a:rPr lang="en-GB" sz="1800" b="0" i="1" u="none" strike="noStrike" dirty="0">
                <a:solidFill>
                  <a:srgbClr val="000000"/>
                </a:solidFill>
                <a:effectLst/>
                <a:latin typeface="Calibri" panose="020F0502020204030204" pitchFamily="34" charset="0"/>
              </a:rPr>
              <a:t>“to have due regard to the need to prevent people from being drawn into terrorism”</a:t>
            </a:r>
            <a:r>
              <a:rPr lang="en-GB" sz="1800" b="0" i="0" u="none" strike="noStrike" dirty="0">
                <a:solidFill>
                  <a:srgbClr val="000000"/>
                </a:solidFill>
                <a:effectLst/>
                <a:latin typeface="Calibri" panose="020F0502020204030204" pitchFamily="34" charset="0"/>
              </a:rPr>
              <a:t>.</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endParaRPr lang="en-US" b="0" i="0" dirty="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5</a:t>
            </a:fld>
            <a:endParaRPr lang="en-GB"/>
          </a:p>
        </p:txBody>
      </p:sp>
    </p:spTree>
    <p:extLst>
      <p:ext uri="{BB962C8B-B14F-4D97-AF65-F5344CB8AC3E}">
        <p14:creationId xmlns:p14="http://schemas.microsoft.com/office/powerpoint/2010/main" val="746456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7</a:t>
            </a:fld>
            <a:endParaRPr lang="en-GB"/>
          </a:p>
        </p:txBody>
      </p:sp>
    </p:spTree>
    <p:extLst>
      <p:ext uri="{BB962C8B-B14F-4D97-AF65-F5344CB8AC3E}">
        <p14:creationId xmlns:p14="http://schemas.microsoft.com/office/powerpoint/2010/main" val="3643594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8</a:t>
            </a:fld>
            <a:endParaRPr lang="en-GB"/>
          </a:p>
        </p:txBody>
      </p:sp>
    </p:spTree>
    <p:extLst>
      <p:ext uri="{BB962C8B-B14F-4D97-AF65-F5344CB8AC3E}">
        <p14:creationId xmlns:p14="http://schemas.microsoft.com/office/powerpoint/2010/main" val="2644175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9</a:t>
            </a:fld>
            <a:endParaRPr lang="en-GB"/>
          </a:p>
        </p:txBody>
      </p:sp>
    </p:spTree>
    <p:extLst>
      <p:ext uri="{BB962C8B-B14F-4D97-AF65-F5344CB8AC3E}">
        <p14:creationId xmlns:p14="http://schemas.microsoft.com/office/powerpoint/2010/main" val="2741157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10</a:t>
            </a:fld>
            <a:endParaRPr lang="en-GB"/>
          </a:p>
        </p:txBody>
      </p:sp>
    </p:spTree>
    <p:extLst>
      <p:ext uri="{BB962C8B-B14F-4D97-AF65-F5344CB8AC3E}">
        <p14:creationId xmlns:p14="http://schemas.microsoft.com/office/powerpoint/2010/main" val="748334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Children’s curiosity-Googling ISIS/terror related videos like Lee Rigby, googling about guns etc. Discussions about these among peer groups.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Closed minded views (learnt behaviours) that don’t promote the fundamental British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Gaming - ISIS have their own versions of </a:t>
            </a:r>
            <a:r>
              <a:rPr lang="en-GB" baseline="0" dirty="0" err="1"/>
              <a:t>grandtheft</a:t>
            </a:r>
            <a:r>
              <a:rPr lang="en-GB" baseline="0" dirty="0"/>
              <a:t> auto and Call of duty-way of grooming young people in. The tag line of these games is ‘what you are playing here, we do in reality’. Which many vulnerable youngsters could then be drawn in to via the gaming world. It is being used as a platform for mobilisation more than ever before.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The internet is the most used platform for recruitment and radicalisation. </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a:p>
            <a:r>
              <a:rPr lang="en-GB" dirty="0"/>
              <a:t>Threat level in the UK is substantial -meaning threat is likely (recently reduced from severe. The threat levels are low, moderate, substantial, severe and critical. </a:t>
            </a:r>
          </a:p>
          <a:p>
            <a:r>
              <a:rPr lang="en-GB" dirty="0"/>
              <a:t>In the UK the main threat is Extreme Islamist groups</a:t>
            </a:r>
            <a:r>
              <a:rPr lang="en-GB" dirty="0">
                <a:highlight>
                  <a:srgbClr val="FFFF00"/>
                </a:highlight>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11</a:t>
            </a:fld>
            <a:endParaRPr lang="en-GB"/>
          </a:p>
        </p:txBody>
      </p:sp>
    </p:spTree>
    <p:extLst>
      <p:ext uri="{BB962C8B-B14F-4D97-AF65-F5344CB8AC3E}">
        <p14:creationId xmlns:p14="http://schemas.microsoft.com/office/powerpoint/2010/main" val="932444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an example</a:t>
            </a:r>
          </a:p>
          <a:p>
            <a:r>
              <a:rPr lang="en-GB" dirty="0"/>
              <a:t>So what do the</a:t>
            </a:r>
            <a:r>
              <a:rPr lang="en-GB" baseline="0" dirty="0"/>
              <a:t> extremist narratives looks like? How are our young people being drawn in? Well…if there is an intrinsic motivation driver; </a:t>
            </a:r>
            <a:r>
              <a:rPr lang="en-GB" baseline="0" dirty="0" err="1"/>
              <a:t>Poweless</a:t>
            </a:r>
            <a:r>
              <a:rPr lang="en-GB" baseline="0" dirty="0"/>
              <a:t>, insignificant and shamed…then these young people are </a:t>
            </a:r>
            <a:r>
              <a:rPr lang="en-GB" baseline="0" dirty="0" err="1"/>
              <a:t>vulernable</a:t>
            </a:r>
            <a:r>
              <a:rPr lang="en-GB" baseline="0" dirty="0"/>
              <a:t> to the narrative that extremist parties so cleverly put out there…</a:t>
            </a:r>
            <a:endParaRPr lang="en-GB" dirty="0"/>
          </a:p>
          <a:p>
            <a:endParaRPr lang="en-GB" dirty="0"/>
          </a:p>
          <a:p>
            <a:r>
              <a:rPr lang="en-GB" dirty="0"/>
              <a:t>ISIS NARRATIVE</a:t>
            </a:r>
          </a:p>
          <a:p>
            <a:endParaRPr lang="en-GB" dirty="0"/>
          </a:p>
          <a:p>
            <a:r>
              <a:rPr lang="en-GB" dirty="0"/>
              <a:t>Victimhood-ISIS</a:t>
            </a:r>
            <a:r>
              <a:rPr lang="en-GB" baseline="0" dirty="0"/>
              <a:t> would use this cartoon to show that white army members are seen as heroes and </a:t>
            </a:r>
            <a:r>
              <a:rPr lang="en-GB" baseline="0" dirty="0" err="1"/>
              <a:t>muslim</a:t>
            </a:r>
            <a:r>
              <a:rPr lang="en-GB" baseline="0" dirty="0"/>
              <a:t> army men seen as terrorists…This is used to create a ‘victim’ narrative within the </a:t>
            </a:r>
            <a:r>
              <a:rPr lang="en-GB" baseline="0" dirty="0" err="1"/>
              <a:t>muslim</a:t>
            </a:r>
            <a:r>
              <a:rPr lang="en-GB" baseline="0" dirty="0"/>
              <a:t> community. They create and enforce that ‘us and them’ ideology. They are victims that need revenge. The them and us narrative are what makes it dehumanised. The enemy is no longer human to them. </a:t>
            </a:r>
          </a:p>
          <a:p>
            <a:endParaRPr lang="en-GB" baseline="0" dirty="0"/>
          </a:p>
          <a:p>
            <a:r>
              <a:rPr lang="en-GB" baseline="0" dirty="0"/>
              <a:t>Enemies-Out of Victimhood, enemies are then created and this then leads to the ‘Call for action’</a:t>
            </a:r>
          </a:p>
          <a:p>
            <a:endParaRPr lang="en-GB" baseline="0" dirty="0"/>
          </a:p>
          <a:p>
            <a:r>
              <a:rPr lang="en-GB" baseline="0" dirty="0"/>
              <a:t>Call for action-Conveys to their followers a sense of urgency that ‘we must act now’. YOU have to DO something to defend Islam against the enemy.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13</a:t>
            </a:fld>
            <a:endParaRPr lang="en-GB"/>
          </a:p>
        </p:txBody>
      </p:sp>
    </p:spTree>
    <p:extLst>
      <p:ext uri="{BB962C8B-B14F-4D97-AF65-F5344CB8AC3E}">
        <p14:creationId xmlns:p14="http://schemas.microsoft.com/office/powerpoint/2010/main" val="1733671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15</a:t>
            </a:fld>
            <a:endParaRPr lang="en-GB"/>
          </a:p>
        </p:txBody>
      </p:sp>
    </p:spTree>
    <p:extLst>
      <p:ext uri="{BB962C8B-B14F-4D97-AF65-F5344CB8AC3E}">
        <p14:creationId xmlns:p14="http://schemas.microsoft.com/office/powerpoint/2010/main" val="3128962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16</a:t>
            </a:fld>
            <a:endParaRPr lang="en-GB"/>
          </a:p>
        </p:txBody>
      </p:sp>
    </p:spTree>
    <p:extLst>
      <p:ext uri="{BB962C8B-B14F-4D97-AF65-F5344CB8AC3E}">
        <p14:creationId xmlns:p14="http://schemas.microsoft.com/office/powerpoint/2010/main" val="462171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a:p>
            <a:endParaRPr lang="en-GB" b="1" dirty="0"/>
          </a:p>
        </p:txBody>
      </p:sp>
      <p:sp>
        <p:nvSpPr>
          <p:cNvPr id="4" name="Slide Number Placeholder 3"/>
          <p:cNvSpPr>
            <a:spLocks noGrp="1"/>
          </p:cNvSpPr>
          <p:nvPr>
            <p:ph type="sldNum" sz="quarter" idx="5"/>
          </p:nvPr>
        </p:nvSpPr>
        <p:spPr/>
        <p:txBody>
          <a:bodyPr/>
          <a:lstStyle/>
          <a:p>
            <a:fld id="{4769F730-82DD-41D6-9616-9FE401B40860}" type="slidenum">
              <a:rPr lang="en-GB" smtClean="0"/>
              <a:t>17</a:t>
            </a:fld>
            <a:endParaRPr lang="en-GB"/>
          </a:p>
        </p:txBody>
      </p:sp>
    </p:spTree>
    <p:extLst>
      <p:ext uri="{BB962C8B-B14F-4D97-AF65-F5344CB8AC3E}">
        <p14:creationId xmlns:p14="http://schemas.microsoft.com/office/powerpoint/2010/main" val="715753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33333"/>
              </a:solidFill>
              <a:latin typeface="Roboto"/>
              <a:ea typeface="Roboto"/>
            </a:endParaRPr>
          </a:p>
        </p:txBody>
      </p:sp>
      <p:sp>
        <p:nvSpPr>
          <p:cNvPr id="4" name="Slide Number Placeholder 3"/>
          <p:cNvSpPr>
            <a:spLocks noGrp="1"/>
          </p:cNvSpPr>
          <p:nvPr>
            <p:ph type="sldNum" sz="quarter" idx="5"/>
          </p:nvPr>
        </p:nvSpPr>
        <p:spPr/>
        <p:txBody>
          <a:bodyPr/>
          <a:lstStyle/>
          <a:p>
            <a:fld id="{4769F730-82DD-41D6-9616-9FE401B40860}" type="slidenum">
              <a:rPr lang="en-GB" smtClean="0"/>
              <a:t>18</a:t>
            </a:fld>
            <a:endParaRPr lang="en-GB"/>
          </a:p>
        </p:txBody>
      </p:sp>
    </p:spTree>
    <p:extLst>
      <p:ext uri="{BB962C8B-B14F-4D97-AF65-F5344CB8AC3E}">
        <p14:creationId xmlns:p14="http://schemas.microsoft.com/office/powerpoint/2010/main" val="3389507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algn="ctr"/>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19</a:t>
            </a:fld>
            <a:endParaRPr lang="en-GB"/>
          </a:p>
        </p:txBody>
      </p:sp>
    </p:spTree>
    <p:extLst>
      <p:ext uri="{BB962C8B-B14F-4D97-AF65-F5344CB8AC3E}">
        <p14:creationId xmlns:p14="http://schemas.microsoft.com/office/powerpoint/2010/main" val="567570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ct val="20000"/>
              </a:spcBef>
              <a:spcAft>
                <a:spcPts val="600"/>
              </a:spcAft>
              <a:buClr>
                <a:srgbClr val="008000"/>
              </a:buClr>
              <a:buSzTx/>
              <a:buFont typeface="Arial"/>
              <a:buChar char="•"/>
              <a:tabLst/>
              <a:defRPr/>
            </a:pPr>
            <a:endParaRPr lang="en-GB" sz="1200" b="0" i="0" u="none" strike="noStrike" kern="1200" cap="none" spc="0" normalizeH="0" baseline="0" noProof="0" dirty="0">
              <a:ln>
                <a:noFill/>
              </a:ln>
              <a:solidFill>
                <a:prstClr val="black"/>
              </a:solidFill>
              <a:effectLst/>
              <a:uLnTx/>
              <a:uFillTx/>
              <a:latin typeface="Maiandra GD" pitchFamily="34" charset="0"/>
              <a:cs typeface="Arial"/>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20</a:t>
            </a:fld>
            <a:endParaRPr lang="en-GB"/>
          </a:p>
        </p:txBody>
      </p:sp>
    </p:spTree>
    <p:extLst>
      <p:ext uri="{BB962C8B-B14F-4D97-AF65-F5344CB8AC3E}">
        <p14:creationId xmlns:p14="http://schemas.microsoft.com/office/powerpoint/2010/main" val="2400060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Counter</a:t>
            </a:r>
            <a:r>
              <a:rPr lang="en-GB" baseline="0" dirty="0"/>
              <a:t> Terrorism unit-Radicalisation warning signs. Risk Indicators. </a:t>
            </a:r>
          </a:p>
          <a:p>
            <a:endParaRPr lang="en-GB" dirty="0"/>
          </a:p>
          <a:p>
            <a:r>
              <a:rPr lang="en-GB" dirty="0"/>
              <a:t>Pattern of speech</a:t>
            </a:r>
            <a:r>
              <a:rPr lang="en-GB" baseline="0" dirty="0"/>
              <a:t> is echoed in ALL extreme groups;</a:t>
            </a:r>
          </a:p>
          <a:p>
            <a:r>
              <a:rPr lang="en-GB" baseline="0" dirty="0"/>
              <a:t>This is my group</a:t>
            </a:r>
          </a:p>
          <a:p>
            <a:r>
              <a:rPr lang="en-GB" baseline="0" dirty="0"/>
              <a:t>This is my cause</a:t>
            </a:r>
          </a:p>
          <a:p>
            <a:r>
              <a:rPr lang="en-GB" baseline="0" dirty="0"/>
              <a:t>This is where I belong</a:t>
            </a:r>
          </a:p>
          <a:p>
            <a:r>
              <a:rPr lang="en-GB" baseline="0" dirty="0"/>
              <a:t>We are under threat</a:t>
            </a:r>
          </a:p>
          <a:p>
            <a:r>
              <a:rPr lang="en-GB" baseline="0" dirty="0"/>
              <a:t>Its them-Identifying scapegoats</a:t>
            </a:r>
          </a:p>
          <a:p>
            <a:r>
              <a:rPr lang="en-GB" baseline="0" dirty="0"/>
              <a:t>We must fight back</a:t>
            </a:r>
          </a:p>
          <a:p>
            <a:r>
              <a:rPr lang="en-GB" baseline="0" dirty="0"/>
              <a:t>The language becomes us and them.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21</a:t>
            </a:fld>
            <a:endParaRPr lang="en-GB"/>
          </a:p>
        </p:txBody>
      </p:sp>
    </p:spTree>
    <p:extLst>
      <p:ext uri="{BB962C8B-B14F-4D97-AF65-F5344CB8AC3E}">
        <p14:creationId xmlns:p14="http://schemas.microsoft.com/office/powerpoint/2010/main" val="3705800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22</a:t>
            </a:fld>
            <a:endParaRPr lang="en-GB"/>
          </a:p>
        </p:txBody>
      </p:sp>
    </p:spTree>
    <p:extLst>
      <p:ext uri="{BB962C8B-B14F-4D97-AF65-F5344CB8AC3E}">
        <p14:creationId xmlns:p14="http://schemas.microsoft.com/office/powerpoint/2010/main" val="1681395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Chanel is a key element of the Prevent strategy and is a multi agency approach to protect people at risk from radicalisation. It is about early identification, intervention and prevention to protect and divert people away from the risk before illegality occurs.</a:t>
            </a:r>
          </a:p>
        </p:txBody>
      </p:sp>
      <p:sp>
        <p:nvSpPr>
          <p:cNvPr id="4" name="Slide Number Placeholder 3"/>
          <p:cNvSpPr>
            <a:spLocks noGrp="1"/>
          </p:cNvSpPr>
          <p:nvPr>
            <p:ph type="sldNum" sz="quarter" idx="5"/>
          </p:nvPr>
        </p:nvSpPr>
        <p:spPr/>
        <p:txBody>
          <a:bodyPr/>
          <a:lstStyle/>
          <a:p>
            <a:fld id="{4769F730-82DD-41D6-9616-9FE401B40860}" type="slidenum">
              <a:rPr lang="en-GB" smtClean="0"/>
              <a:t>23</a:t>
            </a:fld>
            <a:endParaRPr lang="en-GB"/>
          </a:p>
        </p:txBody>
      </p:sp>
    </p:spTree>
    <p:extLst>
      <p:ext uri="{BB962C8B-B14F-4D97-AF65-F5344CB8AC3E}">
        <p14:creationId xmlns:p14="http://schemas.microsoft.com/office/powerpoint/2010/main" val="803052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52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693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5560BC9-19FD-4287-8239-B245234DC5F6}"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3452007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5560BC9-19FD-4287-8239-B245234DC5F6}"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636374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5560BC9-19FD-4287-8239-B245234DC5F6}"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427550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675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6219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33881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831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017965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91921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0487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971429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3247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076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64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5031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7495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168151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4890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932003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684648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01182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761210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355349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2220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349970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8911222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066351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466161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9640009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957316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01205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625741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058667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621402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6398360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9710876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626832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046439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430485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7536218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666740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315610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6.xml"/><Relationship Id="rId7" Type="http://schemas.openxmlformats.org/officeDocument/2006/relationships/theme" Target="../theme/theme8.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9.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7579317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40884545"/>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62019437"/>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55515736"/>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62418523"/>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90836645"/>
      </p:ext>
    </p:extLst>
  </p:cSld>
  <p:clrMap bg1="lt1" tx1="dk1" bg2="lt2" tx2="dk2" accent1="accent1" accent2="accent2" accent3="accent3" accent4="accent4" accent5="accent5" accent6="accent6" hlink="hlink" folHlink="folHlink"/>
  <p:sldLayoutIdLst>
    <p:sldLayoutId id="2147483701" r:id="rId1"/>
    <p:sldLayoutId id="21474837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72645488"/>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6497990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7769789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32569459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07229474"/>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603379"/>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66177054"/>
      </p:ext>
    </p:extLst>
  </p:cSld>
  <p:clrMap bg1="lt1" tx1="dk1" bg2="lt2" tx2="dk2" accent1="accent1" accent2="accent2" accent3="accent3" accent4="accent4" accent5="accent5" accent6="accent6" hlink="hlink" folHlink="folHlink"/>
  <p:sldLayoutIdLst>
    <p:sldLayoutId id="21474837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51283846"/>
      </p:ext>
    </p:extLst>
  </p:cSld>
  <p:clrMap bg1="lt1" tx1="dk1" bg2="lt2" tx2="dk2" accent1="accent1" accent2="accent2" accent3="accent3" accent4="accent4" accent5="accent5" accent6="accent6" hlink="hlink" folHlink="folHlink"/>
  <p:sldLayoutIdLst>
    <p:sldLayoutId id="21474837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21511455"/>
      </p:ext>
    </p:extLst>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5266252"/>
      </p:ext>
    </p:extLst>
  </p:cSld>
  <p:clrMap bg1="lt1" tx1="dk1" bg2="lt2" tx2="dk2" accent1="accent1" accent2="accent2" accent3="accent3" accent4="accent4" accent5="accent5" accent6="accent6" hlink="hlink" folHlink="folHlink"/>
  <p:sldLayoutIdLst>
    <p:sldLayoutId id="21474837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66558808"/>
      </p:ext>
    </p:extLst>
  </p:cSld>
  <p:clrMap bg1="lt1" tx1="dk1" bg2="lt2" tx2="dk2" accent1="accent1" accent2="accent2" accent3="accent3" accent4="accent4" accent5="accent5" accent6="accent6" hlink="hlink" folHlink="folHlink"/>
  <p:sldLayoutIdLst>
    <p:sldLayoutId id="21474837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93785"/>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7646899"/>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tags" Target="../tags/tag4.xml"/><Relationship Id="rId7" Type="http://schemas.openxmlformats.org/officeDocument/2006/relationships/image" Target="../media/image26.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4.xml"/><Relationship Id="rId5" Type="http://schemas.openxmlformats.org/officeDocument/2006/relationships/tags" Target="../tags/tag6.xml"/><Relationship Id="rId4" Type="http://schemas.openxmlformats.org/officeDocument/2006/relationships/tags" Target="../tags/tag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A8syQeFtBKc"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diogelu.cymru/" TargetMode="External"/><Relationship Id="rId2" Type="http://schemas.openxmlformats.org/officeDocument/2006/relationships/image" Target="../media/image36.png"/><Relationship Id="rId1" Type="http://schemas.openxmlformats.org/officeDocument/2006/relationships/slideLayout" Target="../slideLayouts/slideLayout15.xml"/><Relationship Id="rId4" Type="http://schemas.openxmlformats.org/officeDocument/2006/relationships/hyperlink" Target="https://www.safeguarding.wal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earning.nspcc.org.uk/?_ga=2.50674857.1898537143.1653651061-1285679054.1638183935" TargetMode="External"/><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statistics/individuals-referred-to-and-supported-through-the-prevent-programme-april-2020-to-march-2021/individuals-referred-to-and-supported-through-the-prevent-programme-england-and-wales-april-2020-to-march-2021" TargetMode="External"/><Relationship Id="rId2" Type="http://schemas.openxmlformats.org/officeDocument/2006/relationships/hyperlink" Target="https://assets.publishing.service.gov.uk/government/uploads/system/uploads/attachment_data/file/716907/140618_CCS207_CCS0218929798-1_CONTEST_3.0_WEB.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7823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22A332-288C-4348-AC7A-3FA07052B4B9}"/>
              </a:ext>
            </a:extLst>
          </p:cNvPr>
          <p:cNvSpPr txBox="1"/>
          <p:nvPr/>
        </p:nvSpPr>
        <p:spPr>
          <a:xfrm>
            <a:off x="334719" y="50489"/>
            <a:ext cx="11522562" cy="4616648"/>
          </a:xfrm>
          <a:prstGeom prst="rect">
            <a:avLst/>
          </a:prstGeom>
          <a:noFill/>
        </p:spPr>
        <p:txBody>
          <a:bodyPr wrap="square" lIns="91440" tIns="45720" rIns="91440" bIns="45720" anchor="t">
            <a:spAutoFit/>
          </a:bodyPr>
          <a:lstStyle/>
          <a:p>
            <a:pPr algn="ctr"/>
            <a:br>
              <a:rPr lang="cy-GB" sz="4200" b="0" dirty="0">
                <a:effectLst/>
                <a:latin typeface="Arial" panose="020B0604020202020204" pitchFamily="34" charset="0"/>
              </a:rPr>
            </a:br>
            <a:r>
              <a:rPr lang="en-GB" sz="4200" b="1" u="none" strike="noStrike" dirty="0">
                <a:solidFill>
                  <a:schemeClr val="accent1">
                    <a:lumMod val="75000"/>
                  </a:schemeClr>
                </a:solidFill>
                <a:effectLst/>
                <a:latin typeface="Arial"/>
                <a:cs typeface="Arial"/>
              </a:rPr>
              <a:t>Safeguarding: practice, legislation and </a:t>
            </a:r>
          </a:p>
          <a:p>
            <a:pPr algn="ctr"/>
            <a:r>
              <a:rPr lang="en-GB" sz="4200" b="1" u="none" strike="noStrike" dirty="0">
                <a:solidFill>
                  <a:schemeClr val="accent1">
                    <a:lumMod val="75000"/>
                  </a:schemeClr>
                </a:solidFill>
                <a:effectLst/>
                <a:latin typeface="Arial"/>
                <a:cs typeface="Arial"/>
              </a:rPr>
              <a:t>the multi-disciplinary team</a:t>
            </a:r>
            <a:r>
              <a:rPr lang="en-GB" sz="4200" b="1" dirty="0">
                <a:solidFill>
                  <a:schemeClr val="accent1">
                    <a:lumMod val="75000"/>
                  </a:schemeClr>
                </a:solidFill>
                <a:effectLst/>
                <a:latin typeface="Arial"/>
                <a:cs typeface="Arial"/>
              </a:rPr>
              <a:t>​</a:t>
            </a:r>
            <a:br>
              <a:rPr lang="en-GB" sz="4200" b="0" dirty="0">
                <a:effectLst/>
                <a:latin typeface="Arial" panose="020B0604020202020204" pitchFamily="34" charset="0"/>
              </a:rPr>
            </a:br>
            <a:br>
              <a:rPr lang="cy-GB" sz="4200" b="0" dirty="0">
                <a:effectLst/>
                <a:latin typeface="Arial" panose="020B0604020202020204" pitchFamily="34" charset="0"/>
              </a:rPr>
            </a:br>
            <a:r>
              <a:rPr lang="en-GB" sz="4200" b="1" u="none" strike="noStrike" dirty="0">
                <a:solidFill>
                  <a:schemeClr val="accent1">
                    <a:lumMod val="75000"/>
                  </a:schemeClr>
                </a:solidFill>
                <a:effectLst/>
                <a:latin typeface="Arial"/>
                <a:cs typeface="Arial"/>
              </a:rPr>
              <a:t>Lecture 10</a:t>
            </a:r>
            <a:br>
              <a:rPr lang="cy-GB" sz="4200" b="0" dirty="0">
                <a:effectLst/>
                <a:latin typeface="Arial" panose="020B0604020202020204" pitchFamily="34" charset="0"/>
              </a:rPr>
            </a:br>
            <a:br>
              <a:rPr lang="en-GB" sz="4200" b="1" dirty="0">
                <a:effectLst/>
                <a:latin typeface="Arial" panose="020B0604020202020204" pitchFamily="34" charset="0"/>
              </a:rPr>
            </a:br>
            <a:r>
              <a:rPr lang="en-GB" sz="4200" b="1" dirty="0">
                <a:solidFill>
                  <a:schemeClr val="accent1">
                    <a:lumMod val="75000"/>
                  </a:schemeClr>
                </a:solidFill>
                <a:latin typeface="Arial"/>
                <a:cs typeface="Arial"/>
              </a:rPr>
              <a:t>Prevent</a:t>
            </a:r>
          </a:p>
        </p:txBody>
      </p:sp>
    </p:spTree>
    <p:extLst>
      <p:ext uri="{BB962C8B-B14F-4D97-AF65-F5344CB8AC3E}">
        <p14:creationId xmlns:p14="http://schemas.microsoft.com/office/powerpoint/2010/main" val="354322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CB63F94E-91FF-97CF-39EB-9A2D29155CF3}"/>
              </a:ext>
            </a:extLst>
          </p:cNvPr>
          <p:cNvSpPr>
            <a:spLocks noGrp="1"/>
          </p:cNvSpPr>
          <p:nvPr>
            <p:ph sz="half" idx="1"/>
          </p:nvPr>
        </p:nvSpPr>
        <p:spPr>
          <a:xfrm>
            <a:off x="1752600" y="1988309"/>
            <a:ext cx="9499600" cy="3809862"/>
          </a:xfrm>
        </p:spPr>
        <p:txBody>
          <a:bodyPr>
            <a:normAutofit/>
          </a:bodyPr>
          <a:lstStyle/>
          <a:p>
            <a:pPr marL="0" indent="0" algn="ctr">
              <a:buNone/>
            </a:pPr>
            <a:r>
              <a:rPr lang="en-US" b="1" dirty="0">
                <a:solidFill>
                  <a:schemeClr val="accent1">
                    <a:lumMod val="75000"/>
                  </a:schemeClr>
                </a:solidFill>
                <a:latin typeface="Arial" panose="020B0604020202020204" pitchFamily="34" charset="0"/>
                <a:cs typeface="Arial" panose="020B0604020202020204" pitchFamily="34" charset="0"/>
              </a:rPr>
              <a:t>Learning Outcomes </a:t>
            </a:r>
          </a:p>
          <a:p>
            <a:r>
              <a:rPr lang="en-US" dirty="0">
                <a:solidFill>
                  <a:schemeClr val="accent1">
                    <a:lumMod val="75000"/>
                  </a:schemeClr>
                </a:solidFill>
                <a:latin typeface="Arial" panose="020B0604020202020204" pitchFamily="34" charset="0"/>
                <a:cs typeface="Arial" panose="020B0604020202020204" pitchFamily="34" charset="0"/>
              </a:rPr>
              <a:t>Describe the term prevent</a:t>
            </a:r>
          </a:p>
          <a:p>
            <a:r>
              <a:rPr lang="en-US" dirty="0">
                <a:solidFill>
                  <a:schemeClr val="accent1">
                    <a:lumMod val="75000"/>
                  </a:schemeClr>
                </a:solidFill>
                <a:latin typeface="Arial" panose="020B0604020202020204" pitchFamily="34" charset="0"/>
                <a:cs typeface="Arial" panose="020B0604020202020204" pitchFamily="34" charset="0"/>
              </a:rPr>
              <a:t>Understand and explain key motivations and vulnerabilities that can lead to extremism</a:t>
            </a:r>
          </a:p>
          <a:p>
            <a:r>
              <a:rPr lang="en-US" dirty="0">
                <a:solidFill>
                  <a:schemeClr val="accent1">
                    <a:lumMod val="75000"/>
                  </a:schemeClr>
                </a:solidFill>
                <a:latin typeface="Arial" panose="020B0604020202020204" pitchFamily="34" charset="0"/>
                <a:cs typeface="Arial" panose="020B0604020202020204" pitchFamily="34" charset="0"/>
              </a:rPr>
              <a:t>To understand the risks of extremism</a:t>
            </a:r>
          </a:p>
          <a:p>
            <a:r>
              <a:rPr lang="en-US" dirty="0">
                <a:solidFill>
                  <a:schemeClr val="accent1">
                    <a:lumMod val="75000"/>
                  </a:schemeClr>
                </a:solidFill>
                <a:latin typeface="Arial" panose="020B0604020202020204" pitchFamily="34" charset="0"/>
                <a:cs typeface="Arial" panose="020B0604020202020204" pitchFamily="34" charset="0"/>
              </a:rPr>
              <a:t>Be able to </a:t>
            </a:r>
            <a:r>
              <a:rPr lang="en-GB" dirty="0">
                <a:solidFill>
                  <a:schemeClr val="accent1">
                    <a:lumMod val="75000"/>
                  </a:schemeClr>
                </a:solidFill>
                <a:latin typeface="Arial" panose="020B0604020202020204" pitchFamily="34" charset="0"/>
                <a:cs typeface="Arial" panose="020B0604020202020204" pitchFamily="34" charset="0"/>
              </a:rPr>
              <a:t>recognise</a:t>
            </a:r>
            <a:r>
              <a:rPr lang="en-US" dirty="0">
                <a:solidFill>
                  <a:schemeClr val="accent1">
                    <a:lumMod val="75000"/>
                  </a:schemeClr>
                </a:solidFill>
                <a:latin typeface="Arial" panose="020B0604020202020204" pitchFamily="34" charset="0"/>
                <a:cs typeface="Arial" panose="020B0604020202020204" pitchFamily="34" charset="0"/>
              </a:rPr>
              <a:t> the key indicators</a:t>
            </a:r>
          </a:p>
        </p:txBody>
      </p:sp>
      <p:sp>
        <p:nvSpPr>
          <p:cNvPr id="2" name="Rectangle 1">
            <a:extLst>
              <a:ext uri="{FF2B5EF4-FFF2-40B4-BE49-F238E27FC236}">
                <a16:creationId xmlns:a16="http://schemas.microsoft.com/office/drawing/2014/main" id="{EEF6A378-90B2-41A2-99BD-4493C6F83A56}"/>
              </a:ext>
            </a:extLst>
          </p:cNvPr>
          <p:cNvSpPr/>
          <p:nvPr/>
        </p:nvSpPr>
        <p:spPr>
          <a:xfrm>
            <a:off x="3265203" y="0"/>
            <a:ext cx="5532284" cy="1754326"/>
          </a:xfrm>
          <a:prstGeom prst="rect">
            <a:avLst/>
          </a:prstGeom>
          <a:noFill/>
          <a:ln>
            <a:noFill/>
          </a:ln>
        </p:spPr>
        <p:txBody>
          <a:bodyPr wrap="none" lIns="91440" tIns="45720" rIns="91440" bIns="45720" anchor="t">
            <a:spAutoFit/>
          </a:bodyPr>
          <a:lstStyle/>
          <a:p>
            <a:pPr algn="ctr"/>
            <a:endParaRPr lang="en-US"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endParaRPr>
          </a:p>
          <a:p>
            <a:pPr algn="ctr"/>
            <a:r>
              <a:rPr lang="en-US"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rPr>
              <a:t>PREVENT DUTY</a:t>
            </a:r>
            <a:endParaRPr lang="en-GB"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8819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968B37-9B85-DB2A-DAE3-D523B2218471}"/>
              </a:ext>
            </a:extLst>
          </p:cNvPr>
          <p:cNvPicPr>
            <a:picLocks/>
          </p:cNvPicPr>
          <p:nvPr>
            <p:custDataLst>
              <p:tags r:id="rId2"/>
            </p:custDataLst>
          </p:nvPr>
        </p:nvPicPr>
        <p:blipFill>
          <a:blip r:embed="rId7">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342FF1DD-267D-C5BC-8CC8-57CCE6F5F89F}"/>
              </a:ext>
            </a:extLst>
          </p:cNvPr>
          <p:cNvPicPr>
            <a:picLocks/>
          </p:cNvPicPr>
          <p:nvPr>
            <p:custDataLst>
              <p:tags r:id="rId3"/>
            </p:custDataLst>
          </p:nvPr>
        </p:nvPicPr>
        <p:blipFill>
          <a:blip r:embed="rId8">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D9A25BDC-1FDC-E54F-605A-B94E41253B51}"/>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rgbClr val="5B5B5B"/>
                </a:solidFill>
              </a:rPr>
              <a:t>Pa eiriau sy'n dod i'ch meddwl wrth ystyried radicaleiddio?
What words come to mind when you consider radicalisation?</a:t>
            </a:r>
          </a:p>
        </p:txBody>
      </p:sp>
      <p:sp>
        <p:nvSpPr>
          <p:cNvPr id="7" name="Rectangle 6">
            <a:extLst>
              <a:ext uri="{FF2B5EF4-FFF2-40B4-BE49-F238E27FC236}">
                <a16:creationId xmlns:a16="http://schemas.microsoft.com/office/drawing/2014/main" id="{3F9130A5-3883-BCED-E854-5E1AC70E673B}"/>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26696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3FF4-88BD-4EB3-9DB5-ED8AC9B7042F}"/>
              </a:ext>
            </a:extLst>
          </p:cNvPr>
          <p:cNvSpPr>
            <a:spLocks noGrp="1"/>
          </p:cNvSpPr>
          <p:nvPr>
            <p:ph type="title"/>
          </p:nvPr>
        </p:nvSpPr>
        <p:spPr/>
        <p:txBody>
          <a:bodyPr/>
          <a:lstStyle/>
          <a:p>
            <a:pPr algn="ctr"/>
            <a:r>
              <a:rPr lang="en-GB" b="1" dirty="0">
                <a:latin typeface="Arial"/>
                <a:cs typeface="Arial"/>
              </a:rPr>
              <a:t> </a:t>
            </a:r>
            <a:r>
              <a:rPr lang="en-GB" b="1" dirty="0">
                <a:solidFill>
                  <a:schemeClr val="accent1">
                    <a:lumMod val="75000"/>
                  </a:schemeClr>
                </a:solidFill>
                <a:latin typeface="Arial"/>
                <a:cs typeface="Arial"/>
              </a:rPr>
              <a:t>What is Prevent</a:t>
            </a:r>
          </a:p>
        </p:txBody>
      </p:sp>
      <p:sp>
        <p:nvSpPr>
          <p:cNvPr id="3" name="Content Placeholder 2">
            <a:extLst>
              <a:ext uri="{FF2B5EF4-FFF2-40B4-BE49-F238E27FC236}">
                <a16:creationId xmlns:a16="http://schemas.microsoft.com/office/drawing/2014/main" id="{31AC350D-825A-4273-AF85-1AFD4E97E9FE}"/>
              </a:ext>
            </a:extLst>
          </p:cNvPr>
          <p:cNvSpPr>
            <a:spLocks noGrp="1"/>
          </p:cNvSpPr>
          <p:nvPr>
            <p:ph sz="half" idx="1"/>
          </p:nvPr>
        </p:nvSpPr>
        <p:spPr>
          <a:xfrm>
            <a:off x="1401915" y="1775137"/>
            <a:ext cx="10056446"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Counter terrorism strategy/programme</a:t>
            </a:r>
          </a:p>
          <a:p>
            <a:r>
              <a:rPr lang="en-GB" dirty="0">
                <a:solidFill>
                  <a:schemeClr val="accent1">
                    <a:lumMod val="75000"/>
                  </a:schemeClr>
                </a:solidFill>
                <a:latin typeface="Arial" panose="020B0604020202020204" pitchFamily="34" charset="0"/>
                <a:cs typeface="Arial" panose="020B0604020202020204" pitchFamily="34" charset="0"/>
              </a:rPr>
              <a:t>Counter-Terrorism and Security Act 2015</a:t>
            </a:r>
          </a:p>
          <a:p>
            <a:r>
              <a:rPr lang="en-GB" dirty="0">
                <a:solidFill>
                  <a:schemeClr val="accent1">
                    <a:lumMod val="75000"/>
                  </a:schemeClr>
                </a:solidFill>
                <a:latin typeface="Arial" panose="020B0604020202020204" pitchFamily="34" charset="0"/>
                <a:cs typeface="Arial" panose="020B0604020202020204" pitchFamily="34" charset="0"/>
              </a:rPr>
              <a:t>Section 26 – authorities must have a due regard to prevent</a:t>
            </a:r>
          </a:p>
          <a:p>
            <a:endParaRPr lang="en-GB" dirty="0"/>
          </a:p>
          <a:p>
            <a:endParaRPr lang="en-GB" dirty="0"/>
          </a:p>
          <a:p>
            <a:endParaRPr lang="en-GB" dirty="0"/>
          </a:p>
        </p:txBody>
      </p:sp>
    </p:spTree>
    <p:extLst>
      <p:ext uri="{BB962C8B-B14F-4D97-AF65-F5344CB8AC3E}">
        <p14:creationId xmlns:p14="http://schemas.microsoft.com/office/powerpoint/2010/main" val="2315002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B2D4-70C5-4719-9743-10BB747BFE22}"/>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Aims of Prevent</a:t>
            </a:r>
            <a:endParaRPr lang="en-US"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48F4CAA6-D095-4D1A-9E99-D35B94021CAD}"/>
              </a:ext>
            </a:extLst>
          </p:cNvPr>
          <p:cNvSpPr>
            <a:spLocks noGrp="1"/>
          </p:cNvSpPr>
          <p:nvPr>
            <p:ph sz="half" idx="1"/>
          </p:nvPr>
        </p:nvSpPr>
        <p:spPr>
          <a:xfrm>
            <a:off x="1244600" y="1898553"/>
            <a:ext cx="10109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Preventing radicalisation</a:t>
            </a:r>
          </a:p>
          <a:p>
            <a:r>
              <a:rPr lang="en-GB" dirty="0">
                <a:solidFill>
                  <a:schemeClr val="accent1">
                    <a:lumMod val="75000"/>
                  </a:schemeClr>
                </a:solidFill>
                <a:latin typeface="Arial" panose="020B0604020202020204" pitchFamily="34" charset="0"/>
                <a:cs typeface="Arial" panose="020B0604020202020204" pitchFamily="34" charset="0"/>
              </a:rPr>
              <a:t>Prevent active terrorism, support of terrorism and violent extremism</a:t>
            </a:r>
          </a:p>
          <a:p>
            <a:r>
              <a:rPr lang="en-GB" dirty="0">
                <a:solidFill>
                  <a:schemeClr val="accent1">
                    <a:lumMod val="75000"/>
                  </a:schemeClr>
                </a:solidFill>
                <a:latin typeface="Arial" panose="020B0604020202020204" pitchFamily="34" charset="0"/>
                <a:cs typeface="Arial" panose="020B0604020202020204" pitchFamily="34" charset="0"/>
              </a:rPr>
              <a:t>Safeguarding vulnerable children and adults</a:t>
            </a:r>
          </a:p>
          <a:p>
            <a:r>
              <a:rPr lang="en-GB" dirty="0">
                <a:solidFill>
                  <a:schemeClr val="accent1">
                    <a:lumMod val="75000"/>
                  </a:schemeClr>
                </a:solidFill>
                <a:latin typeface="Arial" panose="020B0604020202020204" pitchFamily="34" charset="0"/>
                <a:cs typeface="Arial" panose="020B0604020202020204" pitchFamily="34" charset="0"/>
              </a:rPr>
              <a:t>Early intervention</a:t>
            </a:r>
          </a:p>
          <a:p>
            <a:endParaRPr lang="en-GB" dirty="0"/>
          </a:p>
        </p:txBody>
      </p:sp>
    </p:spTree>
    <p:extLst>
      <p:ext uri="{BB962C8B-B14F-4D97-AF65-F5344CB8AC3E}">
        <p14:creationId xmlns:p14="http://schemas.microsoft.com/office/powerpoint/2010/main" val="21519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FC1E-878E-4609-9AB9-4922B1325C5D}"/>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Terms</a:t>
            </a:r>
          </a:p>
        </p:txBody>
      </p:sp>
      <p:sp>
        <p:nvSpPr>
          <p:cNvPr id="5" name="Speech Bubble: Rectangle with Corners Rounded 4">
            <a:extLst>
              <a:ext uri="{FF2B5EF4-FFF2-40B4-BE49-F238E27FC236}">
                <a16:creationId xmlns:a16="http://schemas.microsoft.com/office/drawing/2014/main" id="{8D48F46C-9030-4DA9-96F5-032AE723A4AC}"/>
              </a:ext>
            </a:extLst>
          </p:cNvPr>
          <p:cNvSpPr/>
          <p:nvPr/>
        </p:nvSpPr>
        <p:spPr>
          <a:xfrm>
            <a:off x="583421" y="1690690"/>
            <a:ext cx="5099791" cy="3070951"/>
          </a:xfrm>
          <a:prstGeom prst="wedgeRoundRectCallout">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B72BE55-FB45-4C3C-BCCF-DC73EF9F5AA6}"/>
              </a:ext>
            </a:extLst>
          </p:cNvPr>
          <p:cNvSpPr txBox="1"/>
          <p:nvPr/>
        </p:nvSpPr>
        <p:spPr>
          <a:xfrm>
            <a:off x="729276" y="1778312"/>
            <a:ext cx="4812542" cy="3046988"/>
          </a:xfrm>
          <a:prstGeom prst="rect">
            <a:avLst/>
          </a:prstGeom>
          <a:noFill/>
        </p:spPr>
        <p:txBody>
          <a:bodyPr wrap="square" lIns="91440" tIns="45720" rIns="91440" bIns="45720" rtlCol="0" anchor="t">
            <a:spAutoFit/>
          </a:bodyPr>
          <a:lstStyle/>
          <a:p>
            <a:pPr algn="ctr"/>
            <a:endParaRPr lang="cy-GB" sz="2400" dirty="0">
              <a:latin typeface="Times"/>
              <a:ea typeface="ＭＳ Ｐゴシック"/>
              <a:cs typeface="Times"/>
            </a:endParaRPr>
          </a:p>
          <a:p>
            <a:pPr algn="ctr"/>
            <a:r>
              <a:rPr lang="en-GB" sz="2400" dirty="0">
                <a:solidFill>
                  <a:schemeClr val="accent1">
                    <a:lumMod val="75000"/>
                  </a:schemeClr>
                </a:solidFill>
                <a:latin typeface="Times"/>
                <a:ea typeface="ＭＳ Ｐゴシック"/>
                <a:cs typeface="Times"/>
              </a:rPr>
              <a:t>Radicalisation - The process by which an individual comes to support terrorism or forms of extremism leading to terrorism</a:t>
            </a:r>
            <a:endParaRPr lang="en-GB" sz="2400" dirty="0">
              <a:solidFill>
                <a:schemeClr val="accent1">
                  <a:lumMod val="75000"/>
                </a:schemeClr>
              </a:solidFill>
              <a:cs typeface="Times"/>
            </a:endParaRPr>
          </a:p>
          <a:p>
            <a:endParaRPr lang="en-GB" dirty="0"/>
          </a:p>
          <a:p>
            <a:endParaRPr lang="en-GB" dirty="0"/>
          </a:p>
          <a:p>
            <a:endParaRPr lang="en-GB" dirty="0"/>
          </a:p>
          <a:p>
            <a:endParaRPr lang="en-GB" dirty="0"/>
          </a:p>
        </p:txBody>
      </p:sp>
      <p:sp>
        <p:nvSpPr>
          <p:cNvPr id="7" name="Speech Bubble: Rectangle with Corners Rounded 6">
            <a:extLst>
              <a:ext uri="{FF2B5EF4-FFF2-40B4-BE49-F238E27FC236}">
                <a16:creationId xmlns:a16="http://schemas.microsoft.com/office/drawing/2014/main" id="{939FCA03-F9F2-44C9-ABA1-F1B9EF8FAA51}"/>
              </a:ext>
            </a:extLst>
          </p:cNvPr>
          <p:cNvSpPr/>
          <p:nvPr/>
        </p:nvSpPr>
        <p:spPr>
          <a:xfrm>
            <a:off x="6434459" y="1690690"/>
            <a:ext cx="5099791" cy="3070951"/>
          </a:xfrm>
          <a:prstGeom prst="wedgeRoundRectCallout">
            <a:avLst>
              <a:gd name="adj1" fmla="val -23143"/>
              <a:gd name="adj2" fmla="val 64509"/>
              <a:gd name="adj3" fmla="val 16667"/>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9AC9F63-C4A2-4C6D-9F6D-CCD034742440}"/>
              </a:ext>
            </a:extLst>
          </p:cNvPr>
          <p:cNvSpPr txBox="1"/>
          <p:nvPr/>
        </p:nvSpPr>
        <p:spPr>
          <a:xfrm>
            <a:off x="6553200" y="1778312"/>
            <a:ext cx="4695416" cy="2123658"/>
          </a:xfrm>
          <a:prstGeom prst="rect">
            <a:avLst/>
          </a:prstGeom>
          <a:noFill/>
        </p:spPr>
        <p:txBody>
          <a:bodyPr wrap="square" lIns="91440" tIns="45720" rIns="91440" bIns="45720" rtlCol="0" anchor="t">
            <a:spAutoFit/>
          </a:bodyPr>
          <a:lstStyle/>
          <a:p>
            <a:pPr algn="ctr"/>
            <a:endParaRPr lang="cy-GB" sz="2400" dirty="0">
              <a:latin typeface="Times"/>
              <a:ea typeface="ＭＳ Ｐゴシック"/>
              <a:cs typeface="Times"/>
            </a:endParaRPr>
          </a:p>
          <a:p>
            <a:pPr algn="ctr"/>
            <a:endParaRPr lang="en-GB" sz="2400" dirty="0">
              <a:latin typeface="Times"/>
              <a:ea typeface="ＭＳ Ｐゴシック"/>
              <a:cs typeface="Times"/>
            </a:endParaRPr>
          </a:p>
          <a:p>
            <a:pPr algn="ctr"/>
            <a:r>
              <a:rPr lang="en-GB" sz="2400" dirty="0">
                <a:solidFill>
                  <a:schemeClr val="accent1">
                    <a:lumMod val="75000"/>
                  </a:schemeClr>
                </a:solidFill>
                <a:latin typeface="Times"/>
                <a:ea typeface="ＭＳ Ｐゴシック"/>
                <a:cs typeface="Times"/>
              </a:rPr>
              <a:t>Extremism - The holding of extreme political, social or religious views</a:t>
            </a:r>
            <a:endParaRPr lang="en-GB" sz="2400" dirty="0">
              <a:solidFill>
                <a:schemeClr val="accent1">
                  <a:lumMod val="75000"/>
                </a:schemeClr>
              </a:solidFill>
              <a:cs typeface="Times"/>
            </a:endParaRPr>
          </a:p>
          <a:p>
            <a:endParaRPr lang="en-GB" dirty="0"/>
          </a:p>
          <a:p>
            <a:endParaRPr lang="en-GB" dirty="0"/>
          </a:p>
        </p:txBody>
      </p:sp>
    </p:spTree>
    <p:extLst>
      <p:ext uri="{BB962C8B-B14F-4D97-AF65-F5344CB8AC3E}">
        <p14:creationId xmlns:p14="http://schemas.microsoft.com/office/powerpoint/2010/main" val="3549604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EE4C-8337-4AE4-B26F-A1B789194B0A}"/>
              </a:ext>
            </a:extLst>
          </p:cNvPr>
          <p:cNvSpPr>
            <a:spLocks noGrp="1"/>
          </p:cNvSpPr>
          <p:nvPr>
            <p:ph type="title"/>
          </p:nvPr>
        </p:nvSpPr>
        <p:spPr/>
        <p:txBody>
          <a:bodyPr>
            <a:normAutofit fontScale="90000"/>
          </a:bodyPr>
          <a:lstStyle/>
          <a:p>
            <a:pPr algn="ctr"/>
            <a:br>
              <a:rPr lang="en-GB" dirty="0"/>
            </a:br>
            <a:br>
              <a:rPr lang="en-GB" dirty="0"/>
            </a:br>
            <a:r>
              <a:rPr lang="en-GB" b="1" dirty="0">
                <a:solidFill>
                  <a:schemeClr val="accent1">
                    <a:lumMod val="75000"/>
                  </a:schemeClr>
                </a:solidFill>
                <a:latin typeface="Arial"/>
                <a:cs typeface="Arial"/>
              </a:rPr>
              <a:t>Cannot prevent/ deter radicalisation if we don’t understand the psychology</a:t>
            </a:r>
            <a:br>
              <a:rPr lang="en-GB" dirty="0"/>
            </a:br>
            <a:endParaRPr lang="en-GB" dirty="0"/>
          </a:p>
        </p:txBody>
      </p:sp>
      <p:sp>
        <p:nvSpPr>
          <p:cNvPr id="3" name="Content Placeholder 2">
            <a:extLst>
              <a:ext uri="{FF2B5EF4-FFF2-40B4-BE49-F238E27FC236}">
                <a16:creationId xmlns:a16="http://schemas.microsoft.com/office/drawing/2014/main" id="{FF2871E7-2394-44FB-ABF8-0FAAD0BCB4D0}"/>
              </a:ext>
            </a:extLst>
          </p:cNvPr>
          <p:cNvSpPr>
            <a:spLocks noGrp="1"/>
          </p:cNvSpPr>
          <p:nvPr>
            <p:ph sz="half" idx="1"/>
          </p:nvPr>
        </p:nvSpPr>
        <p:spPr>
          <a:xfrm>
            <a:off x="2268416" y="2510022"/>
            <a:ext cx="8983784" cy="3809862"/>
          </a:xfrm>
        </p:spPr>
        <p:txBody>
          <a:bodyPr vert="horz" lIns="91440" tIns="45720" rIns="91440" bIns="45720" rtlCol="0" anchor="t">
            <a:normAutofit/>
          </a:bodyPr>
          <a:lstStyle/>
          <a:p>
            <a:pPr marL="0" indent="0">
              <a:buNone/>
            </a:pPr>
            <a:r>
              <a:rPr lang="en-GB" dirty="0">
                <a:solidFill>
                  <a:schemeClr val="accent1">
                    <a:lumMod val="75000"/>
                  </a:schemeClr>
                </a:solidFill>
                <a:latin typeface="Arial"/>
                <a:cs typeface="Arial"/>
              </a:rPr>
              <a:t>Motivation is critical</a:t>
            </a:r>
          </a:p>
          <a:p>
            <a:pPr marL="514350" indent="-514350">
              <a:buAutoNum type="alphaLcParenR"/>
            </a:pPr>
            <a:r>
              <a:rPr lang="en-GB" dirty="0">
                <a:solidFill>
                  <a:schemeClr val="accent1">
                    <a:lumMod val="75000"/>
                  </a:schemeClr>
                </a:solidFill>
                <a:latin typeface="Arial"/>
                <a:cs typeface="Arial"/>
              </a:rPr>
              <a:t>A sense of power for the powerless</a:t>
            </a:r>
          </a:p>
          <a:p>
            <a:pPr marL="514350" indent="-514350">
              <a:buAutoNum type="alphaLcParenR"/>
            </a:pPr>
            <a:r>
              <a:rPr lang="en-GB" dirty="0">
                <a:solidFill>
                  <a:schemeClr val="accent1">
                    <a:lumMod val="75000"/>
                  </a:schemeClr>
                </a:solidFill>
                <a:latin typeface="Arial"/>
                <a:cs typeface="Arial"/>
              </a:rPr>
              <a:t>Significance for those who feel insignificant</a:t>
            </a:r>
          </a:p>
          <a:p>
            <a:pPr marL="514350" indent="-514350">
              <a:buAutoNum type="alphaLcParenR"/>
            </a:pPr>
            <a:r>
              <a:rPr lang="en-GB" dirty="0">
                <a:solidFill>
                  <a:schemeClr val="accent1">
                    <a:lumMod val="75000"/>
                  </a:schemeClr>
                </a:solidFill>
                <a:latin typeface="Arial"/>
                <a:cs typeface="Arial"/>
              </a:rPr>
              <a:t>Revenge for those who feel shamed</a:t>
            </a:r>
          </a:p>
          <a:p>
            <a:pPr marL="514350" indent="-514350">
              <a:buAutoNum type="alphaUcParenR"/>
            </a:pPr>
            <a:endParaRPr lang="en-GB" dirty="0"/>
          </a:p>
        </p:txBody>
      </p:sp>
    </p:spTree>
    <p:extLst>
      <p:ext uri="{BB962C8B-B14F-4D97-AF65-F5344CB8AC3E}">
        <p14:creationId xmlns:p14="http://schemas.microsoft.com/office/powerpoint/2010/main" val="3893540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2D15-EEF9-444B-A2AE-CB716C85492D}"/>
              </a:ext>
            </a:extLst>
          </p:cNvPr>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Case Study -Evan</a:t>
            </a:r>
            <a:endParaRPr lang="en-US" sz="4800"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109169D3-660B-4CC1-AF81-699876F11C7A}"/>
              </a:ext>
            </a:extLst>
          </p:cNvPr>
          <p:cNvSpPr>
            <a:spLocks noGrp="1"/>
          </p:cNvSpPr>
          <p:nvPr>
            <p:ph idx="1"/>
          </p:nvPr>
        </p:nvSpPr>
        <p:spPr/>
        <p:txBody>
          <a:bodyPr/>
          <a:lstStyle/>
          <a:p>
            <a:pPr marL="0" indent="0" algn="ctr">
              <a:buNone/>
            </a:pPr>
            <a:r>
              <a:rPr lang="en-GB" dirty="0">
                <a:hlinkClick r:id="rId3"/>
              </a:rPr>
              <a:t>Evan Sandy Hook Promise </a:t>
            </a:r>
            <a:endParaRPr lang="en-GB" dirty="0"/>
          </a:p>
        </p:txBody>
      </p:sp>
    </p:spTree>
    <p:extLst>
      <p:ext uri="{BB962C8B-B14F-4D97-AF65-F5344CB8AC3E}">
        <p14:creationId xmlns:p14="http://schemas.microsoft.com/office/powerpoint/2010/main" val="132517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FEC8-1A4B-43B0-9A4E-2CFC56ACDE97}"/>
              </a:ext>
            </a:extLst>
          </p:cNvPr>
          <p:cNvSpPr>
            <a:spLocks noGrp="1"/>
          </p:cNvSpPr>
          <p:nvPr>
            <p:ph type="title"/>
          </p:nvPr>
        </p:nvSpPr>
        <p:spPr>
          <a:xfrm>
            <a:off x="674290" y="250826"/>
            <a:ext cx="11046619" cy="1325563"/>
          </a:xfrm>
        </p:spPr>
        <p:txBody>
          <a:bodyPr>
            <a:noAutofit/>
          </a:bodyPr>
          <a:lstStyle/>
          <a:p>
            <a:pPr algn="ctr"/>
            <a:r>
              <a:rPr lang="cy-GB" sz="4800" b="1" dirty="0">
                <a:latin typeface="Arial"/>
                <a:cs typeface="Arial"/>
              </a:rPr>
              <a:t>  </a:t>
            </a:r>
            <a:br>
              <a:rPr lang="en-GB" sz="4800"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What can radicalisation provide?</a:t>
            </a:r>
            <a:endParaRPr lang="en-US" sz="4800"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9604DD1C-99CE-4F1E-9708-A5C877695EE6}"/>
              </a:ext>
            </a:extLst>
          </p:cNvPr>
          <p:cNvSpPr>
            <a:spLocks noGrp="1"/>
          </p:cNvSpPr>
          <p:nvPr>
            <p:ph sz="half" idx="1"/>
          </p:nvPr>
        </p:nvSpPr>
        <p:spPr>
          <a:xfrm>
            <a:off x="2305538" y="2044407"/>
            <a:ext cx="9048261" cy="38098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Meaning/ Identity</a:t>
            </a:r>
          </a:p>
          <a:p>
            <a:r>
              <a:rPr lang="en-GB" dirty="0">
                <a:solidFill>
                  <a:schemeClr val="accent1">
                    <a:lumMod val="75000"/>
                  </a:schemeClr>
                </a:solidFill>
                <a:latin typeface="Arial" panose="020B0604020202020204" pitchFamily="34" charset="0"/>
                <a:cs typeface="Arial" panose="020B0604020202020204" pitchFamily="34" charset="0"/>
              </a:rPr>
              <a:t>Direction/ Motive for behaviour</a:t>
            </a:r>
          </a:p>
          <a:p>
            <a:r>
              <a:rPr lang="en-GB" dirty="0">
                <a:solidFill>
                  <a:schemeClr val="accent1">
                    <a:lumMod val="75000"/>
                  </a:schemeClr>
                </a:solidFill>
                <a:latin typeface="Arial" panose="020B0604020202020204" pitchFamily="34" charset="0"/>
                <a:cs typeface="Arial" panose="020B0604020202020204" pitchFamily="34" charset="0"/>
              </a:rPr>
              <a:t>Structure – rules to live by</a:t>
            </a:r>
          </a:p>
          <a:p>
            <a:r>
              <a:rPr lang="en-GB" dirty="0">
                <a:solidFill>
                  <a:schemeClr val="accent1">
                    <a:lumMod val="75000"/>
                  </a:schemeClr>
                </a:solidFill>
                <a:latin typeface="Arial" panose="020B0604020202020204" pitchFamily="34" charset="0"/>
                <a:cs typeface="Arial" panose="020B0604020202020204" pitchFamily="34" charset="0"/>
              </a:rPr>
              <a:t>Affiliation – belonging to a larger cause</a:t>
            </a:r>
          </a:p>
          <a:p>
            <a:r>
              <a:rPr lang="en-GB" dirty="0">
                <a:solidFill>
                  <a:schemeClr val="accent1">
                    <a:lumMod val="75000"/>
                  </a:schemeClr>
                </a:solidFill>
                <a:latin typeface="Arial" panose="020B0604020202020204" pitchFamily="34" charset="0"/>
                <a:cs typeface="Arial" panose="020B0604020202020204" pitchFamily="34" charset="0"/>
              </a:rPr>
              <a:t>Feeling ‘special’</a:t>
            </a:r>
          </a:p>
        </p:txBody>
      </p:sp>
    </p:spTree>
    <p:extLst>
      <p:ext uri="{BB962C8B-B14F-4D97-AF65-F5344CB8AC3E}">
        <p14:creationId xmlns:p14="http://schemas.microsoft.com/office/powerpoint/2010/main" val="338347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805B2-CE88-423A-A850-DB9031E56B56}"/>
              </a:ext>
            </a:extLst>
          </p:cNvPr>
          <p:cNvSpPr>
            <a:spLocks noGrp="1"/>
          </p:cNvSpPr>
          <p:nvPr>
            <p:ph type="title"/>
          </p:nvPr>
        </p:nvSpPr>
        <p:spPr>
          <a:xfrm>
            <a:off x="-71993" y="224881"/>
            <a:ext cx="12335985" cy="1325563"/>
          </a:xfrm>
        </p:spPr>
        <p:txBody>
          <a:bodyPr>
            <a:noAutofit/>
          </a:bodyPr>
          <a:lstStyle/>
          <a:p>
            <a:pPr algn="ctr"/>
            <a:r>
              <a:rPr lang="en-GB" sz="4800" b="1" dirty="0">
                <a:solidFill>
                  <a:schemeClr val="accent1">
                    <a:lumMod val="75000"/>
                  </a:schemeClr>
                </a:solidFill>
                <a:latin typeface="Arial"/>
                <a:cs typeface="Arial"/>
              </a:rPr>
              <a:t>What might we see here in Wales</a:t>
            </a:r>
            <a:endParaRPr lang="en-US" sz="4800"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EDFEC9CF-D65A-41F9-AD08-669DD0D32263}"/>
              </a:ext>
            </a:extLst>
          </p:cNvPr>
          <p:cNvSpPr>
            <a:spLocks noGrp="1"/>
          </p:cNvSpPr>
          <p:nvPr>
            <p:ph sz="half" idx="1"/>
          </p:nvPr>
        </p:nvSpPr>
        <p:spPr>
          <a:xfrm>
            <a:off x="3581399" y="2352733"/>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Children’s curiosity</a:t>
            </a:r>
          </a:p>
          <a:p>
            <a:r>
              <a:rPr lang="en-GB" dirty="0">
                <a:solidFill>
                  <a:schemeClr val="accent1">
                    <a:lumMod val="75000"/>
                  </a:schemeClr>
                </a:solidFill>
                <a:latin typeface="Arial" panose="020B0604020202020204" pitchFamily="34" charset="0"/>
                <a:cs typeface="Arial" panose="020B0604020202020204" pitchFamily="34" charset="0"/>
              </a:rPr>
              <a:t>Closed minded views</a:t>
            </a:r>
          </a:p>
          <a:p>
            <a:r>
              <a:rPr lang="en-GB" dirty="0">
                <a:solidFill>
                  <a:schemeClr val="accent1">
                    <a:lumMod val="75000"/>
                  </a:schemeClr>
                </a:solidFill>
                <a:latin typeface="Arial" panose="020B0604020202020204" pitchFamily="34" charset="0"/>
                <a:cs typeface="Arial" panose="020B0604020202020204" pitchFamily="34" charset="0"/>
              </a:rPr>
              <a:t>Gaming danger</a:t>
            </a:r>
          </a:p>
        </p:txBody>
      </p:sp>
    </p:spTree>
    <p:extLst>
      <p:ext uri="{BB962C8B-B14F-4D97-AF65-F5344CB8AC3E}">
        <p14:creationId xmlns:p14="http://schemas.microsoft.com/office/powerpoint/2010/main" val="2397529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1">
                    <a:lumMod val="75000"/>
                  </a:schemeClr>
                </a:solidFill>
                <a:latin typeface="Arial" panose="020B0604020202020204" pitchFamily="34" charset="0"/>
                <a:cs typeface="Arial" panose="020B0604020202020204" pitchFamily="34" charset="0"/>
              </a:rPr>
              <a:t>What does an extremist narrative look like?</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sz="half" idx="4294967295"/>
          </p:nvPr>
        </p:nvSpPr>
        <p:spPr>
          <a:xfrm>
            <a:off x="7010400" y="2438400"/>
            <a:ext cx="5181600" cy="4351338"/>
          </a:xfrm>
        </p:spPr>
        <p:txBody>
          <a:bodyPr vert="horz" lIns="91440" tIns="45720" rIns="91440" bIns="45720" rtlCol="0" anchor="t">
            <a:normAutofit/>
          </a:bodyPr>
          <a:lstStyle/>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Victimhood </a:t>
            </a:r>
          </a:p>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Enemy</a:t>
            </a:r>
          </a:p>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Call for Action</a:t>
            </a:r>
          </a:p>
        </p:txBody>
      </p:sp>
      <p:pic>
        <p:nvPicPr>
          <p:cNvPr id="7" name="Content Placeholder 4">
            <a:extLst>
              <a:ext uri="{FF2B5EF4-FFF2-40B4-BE49-F238E27FC236}">
                <a16:creationId xmlns:a16="http://schemas.microsoft.com/office/drawing/2014/main" id="{3CB80CF3-6F3A-94D1-288E-EE265837BC05}"/>
              </a:ext>
            </a:extLst>
          </p:cNvPr>
          <p:cNvPicPr>
            <a:picLocks noGrp="1"/>
          </p:cNvPicPr>
          <p:nvPr>
            <p:ph idx="1"/>
          </p:nvPr>
        </p:nvPicPr>
        <p:blipFill rotWithShape="1">
          <a:blip r:embed="rId3"/>
          <a:srcRect l="70556" t="17315" r="11252" b="22367"/>
          <a:stretch/>
        </p:blipFill>
        <p:spPr bwMode="auto">
          <a:xfrm>
            <a:off x="1239101" y="2058802"/>
            <a:ext cx="5181600" cy="29862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96442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1">
                    <a:lumMod val="75000"/>
                  </a:schemeClr>
                </a:solidFill>
                <a:latin typeface="Arial" panose="020B0604020202020204" pitchFamily="34" charset="0"/>
                <a:cs typeface="Arial" panose="020B0604020202020204" pitchFamily="34" charset="0"/>
              </a:rPr>
              <a:t>What does an extremist narrative look like?</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dirty="0">
                <a:solidFill>
                  <a:schemeClr val="accent6">
                    <a:lumMod val="75000"/>
                  </a:schemeClr>
                </a:solidFill>
              </a:rPr>
              <a:t>Victimhood </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Enemy</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Call for Action</a:t>
            </a:r>
            <a:endParaRPr lang="en-GB" dirty="0">
              <a:solidFill>
                <a:schemeClr val="accent6">
                  <a:lumMod val="75000"/>
                </a:schemeClr>
              </a:solidFill>
              <a:cs typeface="Calibri"/>
            </a:endParaRPr>
          </a:p>
        </p:txBody>
      </p:sp>
      <p:pic>
        <p:nvPicPr>
          <p:cNvPr id="7" name="Picture 6">
            <a:extLst>
              <a:ext uri="{FF2B5EF4-FFF2-40B4-BE49-F238E27FC236}">
                <a16:creationId xmlns:a16="http://schemas.microsoft.com/office/drawing/2014/main" id="{2E84D83E-ABC7-4052-B862-89FEB0A0920B}"/>
              </a:ext>
            </a:extLst>
          </p:cNvPr>
          <p:cNvPicPr/>
          <p:nvPr/>
        </p:nvPicPr>
        <p:blipFill rotWithShape="1">
          <a:blip r:embed="rId3"/>
          <a:srcRect l="72457" t="32524" r="19555" b="32727"/>
          <a:stretch/>
        </p:blipFill>
        <p:spPr bwMode="auto">
          <a:xfrm>
            <a:off x="716756" y="1506524"/>
            <a:ext cx="5039072" cy="384495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37824853-C4D8-462E-B683-8A4966242CBE}"/>
              </a:ext>
            </a:extLst>
          </p:cNvPr>
          <p:cNvPicPr/>
          <p:nvPr/>
        </p:nvPicPr>
        <p:blipFill rotWithShape="1">
          <a:blip r:embed="rId4"/>
          <a:srcRect l="71820" t="27453" r="21389" b="46455"/>
          <a:stretch/>
        </p:blipFill>
        <p:spPr bwMode="auto">
          <a:xfrm>
            <a:off x="6172200" y="3092797"/>
            <a:ext cx="3305795" cy="2160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6359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44593-1B70-4EF8-82D2-B775DFA33009}"/>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Extreme Right Wing (XRW) Symbols</a:t>
            </a:r>
            <a:endParaRPr lang="en-US" dirty="0">
              <a:solidFill>
                <a:schemeClr val="accent1">
                  <a:lumMod val="75000"/>
                </a:schemeClr>
              </a:solidFill>
              <a:latin typeface="Arial"/>
              <a:cs typeface="Arial"/>
            </a:endParaRPr>
          </a:p>
        </p:txBody>
      </p:sp>
      <p:pic>
        <p:nvPicPr>
          <p:cNvPr id="5" name="Content Placeholder 3">
            <a:extLst>
              <a:ext uri="{FF2B5EF4-FFF2-40B4-BE49-F238E27FC236}">
                <a16:creationId xmlns:a16="http://schemas.microsoft.com/office/drawing/2014/main" id="{2492D11D-36A7-403A-926F-097DC4DCC3B2}"/>
              </a:ext>
            </a:extLst>
          </p:cNvPr>
          <p:cNvPicPr>
            <a:picLocks noGrp="1" noChangeAspect="1"/>
          </p:cNvPicPr>
          <p:nvPr>
            <p:ph idx="1"/>
          </p:nvPr>
        </p:nvPicPr>
        <p:blipFill rotWithShape="1">
          <a:blip r:embed="rId3"/>
          <a:srcRect l="40406" t="22895" r="18938" b="32104"/>
          <a:stretch/>
        </p:blipFill>
        <p:spPr>
          <a:xfrm>
            <a:off x="3651990" y="2152244"/>
            <a:ext cx="4751514" cy="2958298"/>
          </a:xfrm>
          <a:prstGeom prst="rect">
            <a:avLst/>
          </a:prstGeom>
        </p:spPr>
      </p:pic>
    </p:spTree>
    <p:extLst>
      <p:ext uri="{BB962C8B-B14F-4D97-AF65-F5344CB8AC3E}">
        <p14:creationId xmlns:p14="http://schemas.microsoft.com/office/powerpoint/2010/main" val="2700374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716A-E317-46AB-AF4E-9BBADED48A38}"/>
              </a:ext>
            </a:extLst>
          </p:cNvPr>
          <p:cNvSpPr>
            <a:spLocks noGrp="1"/>
          </p:cNvSpPr>
          <p:nvPr>
            <p:ph type="title"/>
          </p:nvPr>
        </p:nvSpPr>
        <p:spPr/>
        <p:txBody>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More Symbols</a:t>
            </a:r>
          </a:p>
        </p:txBody>
      </p:sp>
      <p:pic>
        <p:nvPicPr>
          <p:cNvPr id="5" name="Content Placeholder 3">
            <a:extLst>
              <a:ext uri="{FF2B5EF4-FFF2-40B4-BE49-F238E27FC236}">
                <a16:creationId xmlns:a16="http://schemas.microsoft.com/office/drawing/2014/main" id="{294A361C-5A3B-4A10-8250-C4AE0CCD966E}"/>
              </a:ext>
            </a:extLst>
          </p:cNvPr>
          <p:cNvPicPr>
            <a:picLocks noGrp="1" noChangeAspect="1"/>
          </p:cNvPicPr>
          <p:nvPr>
            <p:ph idx="1"/>
          </p:nvPr>
        </p:nvPicPr>
        <p:blipFill rotWithShape="1">
          <a:blip r:embed="rId3"/>
          <a:srcRect l="40407" t="22188" r="18591" b="32412"/>
          <a:stretch/>
        </p:blipFill>
        <p:spPr>
          <a:xfrm>
            <a:off x="1161233" y="2251825"/>
            <a:ext cx="4535945" cy="2825058"/>
          </a:xfrm>
          <a:prstGeom prst="rect">
            <a:avLst/>
          </a:prstGeom>
        </p:spPr>
      </p:pic>
      <p:pic>
        <p:nvPicPr>
          <p:cNvPr id="6" name="Picture 5">
            <a:extLst>
              <a:ext uri="{FF2B5EF4-FFF2-40B4-BE49-F238E27FC236}">
                <a16:creationId xmlns:a16="http://schemas.microsoft.com/office/drawing/2014/main" id="{8A80480A-802A-4303-B690-3557F6F3331D}"/>
              </a:ext>
            </a:extLst>
          </p:cNvPr>
          <p:cNvPicPr>
            <a:picLocks noChangeAspect="1"/>
          </p:cNvPicPr>
          <p:nvPr/>
        </p:nvPicPr>
        <p:blipFill rotWithShape="1">
          <a:blip r:embed="rId4"/>
          <a:srcRect b="13336"/>
          <a:stretch/>
        </p:blipFill>
        <p:spPr>
          <a:xfrm>
            <a:off x="6976400" y="2633293"/>
            <a:ext cx="4377399" cy="2683502"/>
          </a:xfrm>
          <a:prstGeom prst="rect">
            <a:avLst/>
          </a:prstGeom>
        </p:spPr>
      </p:pic>
    </p:spTree>
    <p:extLst>
      <p:ext uri="{BB962C8B-B14F-4D97-AF65-F5344CB8AC3E}">
        <p14:creationId xmlns:p14="http://schemas.microsoft.com/office/powerpoint/2010/main" val="266404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2BCD5-6828-46CE-8140-2D176CBD5A89}"/>
              </a:ext>
            </a:extLst>
          </p:cNvPr>
          <p:cNvSpPr>
            <a:spLocks noGrp="1"/>
          </p:cNvSpPr>
          <p:nvPr>
            <p:ph type="title"/>
          </p:nvPr>
        </p:nvSpPr>
        <p:spPr/>
        <p:txBody>
          <a:bodyPr>
            <a:noAutofit/>
          </a:bodyPr>
          <a:lstStyle/>
          <a:p>
            <a:pPr algn="ctr"/>
            <a:br>
              <a:rPr lang="cy-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More recently</a:t>
            </a:r>
          </a:p>
        </p:txBody>
      </p:sp>
      <p:pic>
        <p:nvPicPr>
          <p:cNvPr id="5" name="Content Placeholder 3">
            <a:extLst>
              <a:ext uri="{FF2B5EF4-FFF2-40B4-BE49-F238E27FC236}">
                <a16:creationId xmlns:a16="http://schemas.microsoft.com/office/drawing/2014/main" id="{33177114-51FB-4184-B494-856E0D116723}"/>
              </a:ext>
            </a:extLst>
          </p:cNvPr>
          <p:cNvPicPr>
            <a:picLocks noGrp="1" noChangeAspect="1"/>
          </p:cNvPicPr>
          <p:nvPr>
            <p:ph idx="1"/>
          </p:nvPr>
        </p:nvPicPr>
        <p:blipFill rotWithShape="1">
          <a:blip r:embed="rId3"/>
          <a:srcRect l="40927" t="22895" r="19111" b="32258"/>
          <a:stretch/>
        </p:blipFill>
        <p:spPr>
          <a:xfrm>
            <a:off x="3786626" y="2046193"/>
            <a:ext cx="4381267" cy="2765614"/>
          </a:xfrm>
          <a:prstGeom prst="rect">
            <a:avLst/>
          </a:prstGeom>
        </p:spPr>
      </p:pic>
    </p:spTree>
    <p:extLst>
      <p:ext uri="{BB962C8B-B14F-4D97-AF65-F5344CB8AC3E}">
        <p14:creationId xmlns:p14="http://schemas.microsoft.com/office/powerpoint/2010/main" val="250495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73FB-45F4-401E-BC41-30C4B8538A06}"/>
              </a:ext>
            </a:extLst>
          </p:cNvPr>
          <p:cNvSpPr>
            <a:spLocks noGrp="1"/>
          </p:cNvSpPr>
          <p:nvPr>
            <p:ph type="title"/>
          </p:nvPr>
        </p:nvSpPr>
        <p:spPr/>
        <p:txBody>
          <a:bodyPr>
            <a:normAutofit/>
          </a:bodyPr>
          <a:lstStyle/>
          <a:p>
            <a:pPr algn="ctr"/>
            <a:r>
              <a:rPr lang="en-GB" sz="5300" b="1" dirty="0">
                <a:solidFill>
                  <a:schemeClr val="accent1">
                    <a:lumMod val="75000"/>
                  </a:schemeClr>
                </a:solidFill>
                <a:latin typeface="Arial"/>
                <a:cs typeface="Arial"/>
              </a:rPr>
              <a:t>‘Blood and Honour’</a:t>
            </a:r>
          </a:p>
        </p:txBody>
      </p:sp>
      <p:pic>
        <p:nvPicPr>
          <p:cNvPr id="5" name="Content Placeholder 3">
            <a:extLst>
              <a:ext uri="{FF2B5EF4-FFF2-40B4-BE49-F238E27FC236}">
                <a16:creationId xmlns:a16="http://schemas.microsoft.com/office/drawing/2014/main" id="{395AD0F0-0D21-4826-89D1-1848512E2A13}"/>
              </a:ext>
            </a:extLst>
          </p:cNvPr>
          <p:cNvPicPr>
            <a:picLocks noGrp="1" noChangeAspect="1"/>
          </p:cNvPicPr>
          <p:nvPr>
            <p:ph idx="1"/>
          </p:nvPr>
        </p:nvPicPr>
        <p:blipFill rotWithShape="1">
          <a:blip r:embed="rId3"/>
          <a:srcRect l="40753" t="23974" r="19024" b="33491"/>
          <a:stretch/>
        </p:blipFill>
        <p:spPr>
          <a:xfrm>
            <a:off x="3307921" y="1961983"/>
            <a:ext cx="5576157" cy="3316854"/>
          </a:xfrm>
          <a:prstGeom prst="rect">
            <a:avLst/>
          </a:prstGeom>
        </p:spPr>
      </p:pic>
    </p:spTree>
    <p:extLst>
      <p:ext uri="{BB962C8B-B14F-4D97-AF65-F5344CB8AC3E}">
        <p14:creationId xmlns:p14="http://schemas.microsoft.com/office/powerpoint/2010/main" val="3713867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7E9C1-D38B-4E18-B1D0-C7DE7C2A37BE}"/>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Key Risk Indicators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E8B3A0-7C41-4B7E-B659-A15A77DCBBE0}"/>
              </a:ext>
            </a:extLst>
          </p:cNvPr>
          <p:cNvSpPr>
            <a:spLocks noGrp="1"/>
          </p:cNvSpPr>
          <p:nvPr>
            <p:ph sz="half" idx="1"/>
          </p:nvPr>
        </p:nvSpPr>
        <p:spPr>
          <a:xfrm>
            <a:off x="3860129" y="1716989"/>
            <a:ext cx="5156200" cy="3809862"/>
          </a:xfrm>
        </p:spPr>
        <p:txBody>
          <a:bodyPr vert="horz" lIns="91440" tIns="45720" rIns="91440" bIns="45720" rtlCol="0" anchor="t">
            <a:normAutofit fontScale="85000" lnSpcReduction="20000"/>
          </a:bodyPr>
          <a:lstStyle/>
          <a:p>
            <a:pPr marL="0" indent="0">
              <a:buNone/>
            </a:pPr>
            <a:r>
              <a:rPr lang="en-GB" dirty="0">
                <a:solidFill>
                  <a:schemeClr val="accent1">
                    <a:lumMod val="75000"/>
                  </a:schemeClr>
                </a:solidFill>
              </a:rPr>
              <a:t>1) Grievance; ‘What is really getting to you?’ </a:t>
            </a:r>
            <a:endParaRPr lang="en-US" dirty="0">
              <a:solidFill>
                <a:schemeClr val="accent1">
                  <a:lumMod val="75000"/>
                </a:schemeClr>
              </a:solidFill>
            </a:endParaRPr>
          </a:p>
          <a:p>
            <a:pPr marL="0" indent="0">
              <a:buNone/>
            </a:pPr>
            <a:r>
              <a:rPr lang="en-GB" dirty="0">
                <a:solidFill>
                  <a:schemeClr val="accent1">
                    <a:lumMod val="75000"/>
                  </a:schemeClr>
                </a:solidFill>
              </a:rPr>
              <a:t>2) Change-Transitional periods. </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3) Escalation and de-escalation</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4) Inadequacy</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5) Preparation </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6) Deviancy</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7) Safe Zone</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8) Communication</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9) Fixation</a:t>
            </a:r>
            <a:endParaRPr lang="en-GB" dirty="0">
              <a:solidFill>
                <a:schemeClr val="accent1">
                  <a:lumMod val="75000"/>
                </a:schemeClr>
              </a:solidFill>
              <a:cs typeface="Calibri" panose="020F0502020204030204"/>
            </a:endParaRPr>
          </a:p>
          <a:p>
            <a:endParaRPr lang="en-GB" dirty="0"/>
          </a:p>
        </p:txBody>
      </p:sp>
    </p:spTree>
    <p:extLst>
      <p:ext uri="{BB962C8B-B14F-4D97-AF65-F5344CB8AC3E}">
        <p14:creationId xmlns:p14="http://schemas.microsoft.com/office/powerpoint/2010/main" val="685722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F1B7-EC2A-41F6-90D9-A6FDC53D3A5B}"/>
              </a:ext>
            </a:extLst>
          </p:cNvPr>
          <p:cNvSpPr>
            <a:spLocks noGrp="1"/>
          </p:cNvSpPr>
          <p:nvPr>
            <p:ph type="title"/>
          </p:nvPr>
        </p:nvSpPr>
        <p:spPr/>
        <p:txBody>
          <a:bodyPr/>
          <a:lstStyle/>
          <a:p>
            <a:pPr algn="ctr"/>
            <a:r>
              <a:rPr lang="cy-GB" b="1" dirty="0">
                <a:latin typeface="Arial"/>
                <a:cs typeface="Arial"/>
              </a:rPr>
              <a:t> </a:t>
            </a:r>
            <a:r>
              <a:rPr lang="en-GB" b="1" dirty="0">
                <a:solidFill>
                  <a:schemeClr val="accent1">
                    <a:lumMod val="75000"/>
                  </a:schemeClr>
                </a:solidFill>
                <a:latin typeface="Arial"/>
                <a:cs typeface="Arial"/>
              </a:rPr>
              <a:t>Radicalisation Warning Signs</a:t>
            </a:r>
          </a:p>
        </p:txBody>
      </p:sp>
      <p:sp>
        <p:nvSpPr>
          <p:cNvPr id="7" name="Content Placeholder 6">
            <a:extLst>
              <a:ext uri="{FF2B5EF4-FFF2-40B4-BE49-F238E27FC236}">
                <a16:creationId xmlns:a16="http://schemas.microsoft.com/office/drawing/2014/main" id="{85D95855-6132-45EE-B13F-A7699C1D40DB}"/>
              </a:ext>
            </a:extLst>
          </p:cNvPr>
          <p:cNvSpPr>
            <a:spLocks noGrp="1"/>
          </p:cNvSpPr>
          <p:nvPr>
            <p:ph sz="half" idx="1"/>
          </p:nvPr>
        </p:nvSpPr>
        <p:spPr>
          <a:xfrm>
            <a:off x="2690447" y="1926601"/>
            <a:ext cx="8561753" cy="3809862"/>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Behavioural Changes/ Changes in baseline</a:t>
            </a:r>
          </a:p>
          <a:p>
            <a:r>
              <a:rPr lang="en-GB" dirty="0">
                <a:solidFill>
                  <a:schemeClr val="accent1">
                    <a:lumMod val="75000"/>
                  </a:schemeClr>
                </a:solidFill>
                <a:latin typeface="Arial" panose="020B0604020202020204" pitchFamily="34" charset="0"/>
                <a:cs typeface="Arial" panose="020B0604020202020204" pitchFamily="34" charset="0"/>
              </a:rPr>
              <a:t>Excessive internet Usage/ Desensitising</a:t>
            </a:r>
          </a:p>
          <a:p>
            <a:r>
              <a:rPr lang="en-GB" dirty="0">
                <a:solidFill>
                  <a:schemeClr val="accent1">
                    <a:lumMod val="75000"/>
                  </a:schemeClr>
                </a:solidFill>
                <a:latin typeface="Arial" panose="020B0604020202020204" pitchFamily="34" charset="0"/>
                <a:cs typeface="Arial" panose="020B0604020202020204" pitchFamily="34" charset="0"/>
              </a:rPr>
              <a:t>Appearance Change</a:t>
            </a:r>
          </a:p>
          <a:p>
            <a:r>
              <a:rPr lang="en-GB" dirty="0">
                <a:solidFill>
                  <a:schemeClr val="accent1">
                    <a:lumMod val="75000"/>
                  </a:schemeClr>
                </a:solidFill>
                <a:latin typeface="Arial" panose="020B0604020202020204" pitchFamily="34" charset="0"/>
                <a:cs typeface="Arial" panose="020B0604020202020204" pitchFamily="34" charset="0"/>
              </a:rPr>
              <a:t>Categorising people into groups</a:t>
            </a:r>
          </a:p>
          <a:p>
            <a:r>
              <a:rPr lang="en-GB" dirty="0">
                <a:solidFill>
                  <a:schemeClr val="accent1">
                    <a:lumMod val="75000"/>
                  </a:schemeClr>
                </a:solidFill>
                <a:latin typeface="Arial" panose="020B0604020202020204" pitchFamily="34" charset="0"/>
                <a:cs typeface="Arial" panose="020B0604020202020204" pitchFamily="34" charset="0"/>
              </a:rPr>
              <a:t>Conspiracy theories</a:t>
            </a:r>
          </a:p>
          <a:p>
            <a:r>
              <a:rPr lang="en-GB" dirty="0">
                <a:solidFill>
                  <a:schemeClr val="accent1">
                    <a:lumMod val="75000"/>
                  </a:schemeClr>
                </a:solidFill>
                <a:latin typeface="Arial" panose="020B0604020202020204" pitchFamily="34" charset="0"/>
                <a:cs typeface="Arial" panose="020B0604020202020204" pitchFamily="34" charset="0"/>
              </a:rPr>
              <a:t>Justifying violence</a:t>
            </a:r>
          </a:p>
          <a:p>
            <a:r>
              <a:rPr lang="en-GB" dirty="0">
                <a:solidFill>
                  <a:schemeClr val="accent1">
                    <a:lumMod val="75000"/>
                  </a:schemeClr>
                </a:solidFill>
                <a:latin typeface="Arial" panose="020B0604020202020204" pitchFamily="34" charset="0"/>
                <a:cs typeface="Arial" panose="020B0604020202020204" pitchFamily="34" charset="0"/>
              </a:rPr>
              <a:t>Repeating slogans/passages</a:t>
            </a:r>
          </a:p>
          <a:p>
            <a:r>
              <a:rPr lang="en-GB" dirty="0">
                <a:solidFill>
                  <a:schemeClr val="accent1">
                    <a:lumMod val="75000"/>
                  </a:schemeClr>
                </a:solidFill>
                <a:latin typeface="Arial" panose="020B0604020202020204" pitchFamily="34" charset="0"/>
                <a:cs typeface="Arial" panose="020B0604020202020204" pitchFamily="34" charset="0"/>
              </a:rPr>
              <a:t>Dehumanising the enemy- them and us</a:t>
            </a:r>
          </a:p>
          <a:p>
            <a:r>
              <a:rPr lang="en-GB" dirty="0">
                <a:solidFill>
                  <a:schemeClr val="accent1">
                    <a:lumMod val="75000"/>
                  </a:schemeClr>
                </a:solidFill>
                <a:latin typeface="Arial" panose="020B0604020202020204" pitchFamily="34" charset="0"/>
                <a:cs typeface="Arial" panose="020B0604020202020204" pitchFamily="34" charset="0"/>
              </a:rPr>
              <a:t>Blaming others</a:t>
            </a:r>
          </a:p>
          <a:p>
            <a:endParaRPr lang="en-GB" dirty="0"/>
          </a:p>
        </p:txBody>
      </p:sp>
    </p:spTree>
    <p:extLst>
      <p:ext uri="{BB962C8B-B14F-4D97-AF65-F5344CB8AC3E}">
        <p14:creationId xmlns:p14="http://schemas.microsoft.com/office/powerpoint/2010/main" val="2521351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734FD-E2BF-407B-9495-2297CA42D6F6}"/>
              </a:ext>
            </a:extLst>
          </p:cNvPr>
          <p:cNvSpPr>
            <a:spLocks noGrp="1"/>
          </p:cNvSpPr>
          <p:nvPr>
            <p:ph type="title"/>
          </p:nvPr>
        </p:nvSpPr>
        <p:spPr>
          <a:xfrm>
            <a:off x="811160" y="21698"/>
            <a:ext cx="10515600" cy="1325563"/>
          </a:xfrm>
        </p:spPr>
        <p:txBody>
          <a:bodyPr/>
          <a:lstStyle/>
          <a:p>
            <a:pPr algn="ctr"/>
            <a:r>
              <a:rPr lang="en-GB" b="1" dirty="0">
                <a:solidFill>
                  <a:schemeClr val="accent1">
                    <a:lumMod val="75000"/>
                  </a:schemeClr>
                </a:solidFill>
                <a:latin typeface="Arial"/>
                <a:cs typeface="Arial"/>
              </a:rPr>
              <a:t>What to do with a concern?</a:t>
            </a:r>
          </a:p>
        </p:txBody>
      </p:sp>
      <p:sp>
        <p:nvSpPr>
          <p:cNvPr id="5" name="Arrow: Down 4">
            <a:extLst>
              <a:ext uri="{FF2B5EF4-FFF2-40B4-BE49-F238E27FC236}">
                <a16:creationId xmlns:a16="http://schemas.microsoft.com/office/drawing/2014/main" id="{DF300802-D752-4DB4-9DB8-14C2A74FAFC3}"/>
              </a:ext>
            </a:extLst>
          </p:cNvPr>
          <p:cNvSpPr/>
          <p:nvPr/>
        </p:nvSpPr>
        <p:spPr>
          <a:xfrm>
            <a:off x="4413454" y="1603974"/>
            <a:ext cx="3311013" cy="1673942"/>
          </a:xfrm>
          <a:prstGeom prst="downArrow">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F2F0EFC-238E-42C5-9025-124CB663FC24}"/>
              </a:ext>
            </a:extLst>
          </p:cNvPr>
          <p:cNvSpPr txBox="1"/>
          <p:nvPr/>
        </p:nvSpPr>
        <p:spPr>
          <a:xfrm>
            <a:off x="5421260" y="1847748"/>
            <a:ext cx="1349477" cy="430887"/>
          </a:xfrm>
          <a:prstGeom prst="rect">
            <a:avLst/>
          </a:prstGeom>
          <a:noFill/>
        </p:spPr>
        <p:txBody>
          <a:bodyPr wrap="square" lIns="91440" tIns="45720" rIns="91440" bIns="45720" rtlCol="0" anchor="t">
            <a:spAutoFit/>
          </a:bodyPr>
          <a:lstStyle/>
          <a:p>
            <a:pPr algn="ctr"/>
            <a:r>
              <a:rPr lang="en-GB" sz="2200" b="1" dirty="0"/>
              <a:t>Notice</a:t>
            </a:r>
            <a:endParaRPr lang="en-US" dirty="0"/>
          </a:p>
        </p:txBody>
      </p:sp>
      <p:sp>
        <p:nvSpPr>
          <p:cNvPr id="7" name="Arrow: Down 6">
            <a:extLst>
              <a:ext uri="{FF2B5EF4-FFF2-40B4-BE49-F238E27FC236}">
                <a16:creationId xmlns:a16="http://schemas.microsoft.com/office/drawing/2014/main" id="{5D948511-F6A9-4F57-B275-2C40F57F0129}"/>
              </a:ext>
            </a:extLst>
          </p:cNvPr>
          <p:cNvSpPr/>
          <p:nvPr/>
        </p:nvSpPr>
        <p:spPr>
          <a:xfrm>
            <a:off x="4440491" y="3186249"/>
            <a:ext cx="3311013" cy="1673942"/>
          </a:xfrm>
          <a:prstGeom prst="downArrow">
            <a:avLst/>
          </a:prstGeom>
          <a:solidFill>
            <a:srgbClr val="FFC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E1C1B78-79BF-4A5D-A7E9-9DDBEF818D1B}"/>
              </a:ext>
            </a:extLst>
          </p:cNvPr>
          <p:cNvSpPr txBox="1"/>
          <p:nvPr/>
        </p:nvSpPr>
        <p:spPr>
          <a:xfrm>
            <a:off x="5204895" y="3638499"/>
            <a:ext cx="1672766" cy="430887"/>
          </a:xfrm>
          <a:prstGeom prst="rect">
            <a:avLst/>
          </a:prstGeom>
          <a:noFill/>
        </p:spPr>
        <p:txBody>
          <a:bodyPr wrap="square" lIns="91440" tIns="45720" rIns="91440" bIns="45720" rtlCol="0" anchor="t">
            <a:spAutoFit/>
          </a:bodyPr>
          <a:lstStyle/>
          <a:p>
            <a:pPr algn="ctr"/>
            <a:r>
              <a:rPr lang="en-GB" sz="2200" b="1" dirty="0"/>
              <a:t>Check</a:t>
            </a:r>
            <a:endParaRPr lang="en-US" dirty="0"/>
          </a:p>
        </p:txBody>
      </p:sp>
      <p:sp>
        <p:nvSpPr>
          <p:cNvPr id="9" name="Arrow: Down 8">
            <a:extLst>
              <a:ext uri="{FF2B5EF4-FFF2-40B4-BE49-F238E27FC236}">
                <a16:creationId xmlns:a16="http://schemas.microsoft.com/office/drawing/2014/main" id="{0C2933FA-B0DC-4C22-8617-698FFF9162ED}"/>
              </a:ext>
            </a:extLst>
          </p:cNvPr>
          <p:cNvSpPr/>
          <p:nvPr/>
        </p:nvSpPr>
        <p:spPr>
          <a:xfrm>
            <a:off x="4440491" y="4768525"/>
            <a:ext cx="3311013" cy="1673942"/>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216B6A7-340C-4323-B3D1-A243B1FB0A2E}"/>
              </a:ext>
            </a:extLst>
          </p:cNvPr>
          <p:cNvSpPr txBox="1"/>
          <p:nvPr/>
        </p:nvSpPr>
        <p:spPr>
          <a:xfrm>
            <a:off x="5232577" y="4705976"/>
            <a:ext cx="1672766" cy="1107996"/>
          </a:xfrm>
          <a:prstGeom prst="rect">
            <a:avLst/>
          </a:prstGeom>
          <a:noFill/>
        </p:spPr>
        <p:txBody>
          <a:bodyPr wrap="square" lIns="91440" tIns="45720" rIns="91440" bIns="45720" rtlCol="0" anchor="t">
            <a:spAutoFit/>
          </a:bodyPr>
          <a:lstStyle/>
          <a:p>
            <a:pPr algn="ctr"/>
            <a:endParaRPr lang="cy-GB" sz="2200" b="1" dirty="0">
              <a:cs typeface="Calibri"/>
            </a:endParaRPr>
          </a:p>
          <a:p>
            <a:pPr algn="ctr"/>
            <a:r>
              <a:rPr lang="en-GB" sz="2200" b="1" dirty="0"/>
              <a:t>Make a </a:t>
            </a:r>
          </a:p>
          <a:p>
            <a:pPr algn="ctr"/>
            <a:r>
              <a:rPr lang="en-GB" sz="2200" b="1" dirty="0"/>
              <a:t>referral</a:t>
            </a:r>
          </a:p>
        </p:txBody>
      </p:sp>
    </p:spTree>
    <p:extLst>
      <p:ext uri="{BB962C8B-B14F-4D97-AF65-F5344CB8AC3E}">
        <p14:creationId xmlns:p14="http://schemas.microsoft.com/office/powerpoint/2010/main" val="3046915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CC12-EF7B-487F-9EA3-AA0B720F6A7F}"/>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'Channel Panel'</a:t>
            </a:r>
          </a:p>
        </p:txBody>
      </p:sp>
      <p:sp>
        <p:nvSpPr>
          <p:cNvPr id="3" name="Content Placeholder 2">
            <a:extLst>
              <a:ext uri="{FF2B5EF4-FFF2-40B4-BE49-F238E27FC236}">
                <a16:creationId xmlns:a16="http://schemas.microsoft.com/office/drawing/2014/main" id="{98829392-838F-45B7-BB20-CCB832A168F9}"/>
              </a:ext>
            </a:extLst>
          </p:cNvPr>
          <p:cNvSpPr>
            <a:spLocks noGrp="1"/>
          </p:cNvSpPr>
          <p:nvPr>
            <p:ph idx="1"/>
          </p:nvPr>
        </p:nvSpPr>
        <p:spPr>
          <a:xfrm>
            <a:off x="2685604" y="1895915"/>
            <a:ext cx="7222385" cy="3640897"/>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Designated Safeguarding Person (DSP)/ Designated Safeguarding Officer (DSO)</a:t>
            </a:r>
          </a:p>
          <a:p>
            <a:r>
              <a:rPr lang="en-GB" dirty="0">
                <a:solidFill>
                  <a:schemeClr val="accent1">
                    <a:lumMod val="75000"/>
                  </a:schemeClr>
                </a:solidFill>
                <a:latin typeface="Arial" panose="020B0604020202020204" pitchFamily="34" charset="0"/>
                <a:cs typeface="Arial" panose="020B0604020202020204" pitchFamily="34" charset="0"/>
              </a:rPr>
              <a:t>Local Authority</a:t>
            </a:r>
          </a:p>
          <a:p>
            <a:r>
              <a:rPr lang="en-GB" dirty="0">
                <a:solidFill>
                  <a:schemeClr val="accent1">
                    <a:lumMod val="75000"/>
                  </a:schemeClr>
                </a:solidFill>
                <a:latin typeface="Arial" panose="020B0604020202020204" pitchFamily="34" charset="0"/>
                <a:cs typeface="Arial" panose="020B0604020202020204" pitchFamily="34" charset="0"/>
              </a:rPr>
              <a:t>Determine the extent</a:t>
            </a:r>
          </a:p>
        </p:txBody>
      </p:sp>
    </p:spTree>
    <p:extLst>
      <p:ext uri="{BB962C8B-B14F-4D97-AF65-F5344CB8AC3E}">
        <p14:creationId xmlns:p14="http://schemas.microsoft.com/office/powerpoint/2010/main" val="1259938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CF4E6-105E-4145-A006-F30AEC0FF23E}"/>
              </a:ext>
            </a:extLst>
          </p:cNvPr>
          <p:cNvSpPr>
            <a:spLocks noGrp="1"/>
          </p:cNvSpPr>
          <p:nvPr>
            <p:ph type="title"/>
          </p:nvPr>
        </p:nvSpPr>
        <p:spPr>
          <a:xfrm>
            <a:off x="233975" y="191221"/>
            <a:ext cx="11724048" cy="1325563"/>
          </a:xfrm>
        </p:spPr>
        <p:txBody>
          <a:bodyPr>
            <a:noAutofit/>
          </a:bodyPr>
          <a:lstStyle/>
          <a:p>
            <a:pPr algn="ctr"/>
            <a:r>
              <a:rPr lang="en-GB" sz="4800" b="1" dirty="0">
                <a:solidFill>
                  <a:schemeClr val="accent1">
                    <a:lumMod val="75000"/>
                  </a:schemeClr>
                </a:solidFill>
                <a:latin typeface="Arial"/>
                <a:cs typeface="Arial"/>
              </a:rPr>
              <a:t>Further information</a:t>
            </a:r>
          </a:p>
        </p:txBody>
      </p:sp>
      <p:pic>
        <p:nvPicPr>
          <p:cNvPr id="1026" name="Picture 2" descr="Wales Safeguarding Procedures – Apps on Google Play">
            <a:extLst>
              <a:ext uri="{FF2B5EF4-FFF2-40B4-BE49-F238E27FC236}">
                <a16:creationId xmlns:a16="http://schemas.microsoft.com/office/drawing/2014/main" id="{46EB1564-9421-49C8-9BAC-94242D62EE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67237" y="2897981"/>
            <a:ext cx="3057525" cy="1495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B30A05-6589-41FA-88C5-4C9E9589B2B1}"/>
              </a:ext>
            </a:extLst>
          </p:cNvPr>
          <p:cNvSpPr txBox="1"/>
          <p:nvPr/>
        </p:nvSpPr>
        <p:spPr>
          <a:xfrm>
            <a:off x="2286000" y="4779388"/>
            <a:ext cx="7706032" cy="830997"/>
          </a:xfrm>
          <a:prstGeom prst="rect">
            <a:avLst/>
          </a:prstGeom>
          <a:noFill/>
        </p:spPr>
        <p:txBody>
          <a:bodyPr wrap="square" rtlCol="0">
            <a:spAutoFit/>
          </a:bodyPr>
          <a:lstStyle/>
          <a:p>
            <a:pPr algn="ctr"/>
            <a:r>
              <a:rPr lang="cy-GB" dirty="0">
                <a:hlinkClick r:id="rId3"/>
              </a:rPr>
              <a:t>Trefniadau Diogelu Cymru</a:t>
            </a:r>
            <a:endParaRPr lang="cy-GB" dirty="0">
              <a:hlinkClick r:id="rId4"/>
            </a:endParaRPr>
          </a:p>
          <a:p>
            <a:pPr algn="ctr"/>
            <a:r>
              <a:rPr lang="en-GB" dirty="0">
                <a:hlinkClick r:id="rId4"/>
              </a:rPr>
              <a:t>Safeguarding Procedures Wales</a:t>
            </a:r>
            <a:endParaRPr lang="en-GB" dirty="0"/>
          </a:p>
        </p:txBody>
      </p:sp>
    </p:spTree>
    <p:extLst>
      <p:ext uri="{BB962C8B-B14F-4D97-AF65-F5344CB8AC3E}">
        <p14:creationId xmlns:p14="http://schemas.microsoft.com/office/powerpoint/2010/main" val="3321596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B9B3-303D-482E-A3A0-5444E4520588}"/>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NSPCC</a:t>
            </a:r>
          </a:p>
        </p:txBody>
      </p:sp>
      <p:pic>
        <p:nvPicPr>
          <p:cNvPr id="2050" name="Picture 2" descr="NSPCC rebrands to 'focus on solutions to child abuse rather than the  problem' | Third Sector">
            <a:extLst>
              <a:ext uri="{FF2B5EF4-FFF2-40B4-BE49-F238E27FC236}">
                <a16:creationId xmlns:a16="http://schemas.microsoft.com/office/drawing/2014/main" id="{0B0D1904-C7BF-4EED-AEF5-ADE57FB030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86312" y="2774156"/>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54A1D1-1071-43F5-AFC2-76A282FF2184}"/>
              </a:ext>
            </a:extLst>
          </p:cNvPr>
          <p:cNvSpPr txBox="1"/>
          <p:nvPr/>
        </p:nvSpPr>
        <p:spPr>
          <a:xfrm>
            <a:off x="4366750" y="3767703"/>
            <a:ext cx="3458497" cy="461665"/>
          </a:xfrm>
          <a:prstGeom prst="rect">
            <a:avLst/>
          </a:prstGeom>
          <a:noFill/>
        </p:spPr>
        <p:txBody>
          <a:bodyPr wrap="square" rtlCol="0">
            <a:spAutoFit/>
          </a:bodyPr>
          <a:lstStyle/>
          <a:p>
            <a:pPr algn="ctr"/>
            <a:r>
              <a:rPr lang="en-GB" dirty="0">
                <a:hlinkClick r:id="rId3"/>
              </a:rPr>
              <a:t>NSPCC</a:t>
            </a:r>
            <a:endParaRPr lang="en-GB" dirty="0"/>
          </a:p>
        </p:txBody>
      </p:sp>
    </p:spTree>
    <p:extLst>
      <p:ext uri="{BB962C8B-B14F-4D97-AF65-F5344CB8AC3E}">
        <p14:creationId xmlns:p14="http://schemas.microsoft.com/office/powerpoint/2010/main" val="355942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A59FA-2535-471B-9FD0-6B0E9F2B64D4}"/>
              </a:ext>
            </a:extLst>
          </p:cNvPr>
          <p:cNvSpPr>
            <a:spLocks noGrp="1"/>
          </p:cNvSpPr>
          <p:nvPr>
            <p:ph type="title"/>
          </p:nvPr>
        </p:nvSpPr>
        <p:spPr/>
        <p:txBody>
          <a:bodyPr/>
          <a:lstStyle/>
          <a:p>
            <a:pPr algn="ctr"/>
            <a:r>
              <a:rPr lang="en-GB" b="1">
                <a:solidFill>
                  <a:schemeClr val="accent1">
                    <a:lumMod val="75000"/>
                  </a:schemeClr>
                </a:solidFill>
                <a:latin typeface="Arial"/>
                <a:cs typeface="Arial"/>
              </a:rPr>
              <a:t>References</a:t>
            </a:r>
          </a:p>
        </p:txBody>
      </p:sp>
      <p:sp>
        <p:nvSpPr>
          <p:cNvPr id="3" name="TextBox 2">
            <a:extLst>
              <a:ext uri="{FF2B5EF4-FFF2-40B4-BE49-F238E27FC236}">
                <a16:creationId xmlns:a16="http://schemas.microsoft.com/office/drawing/2014/main" id="{54859548-B3C0-4094-932B-7C626BD9C931}"/>
              </a:ext>
            </a:extLst>
          </p:cNvPr>
          <p:cNvSpPr txBox="1"/>
          <p:nvPr/>
        </p:nvSpPr>
        <p:spPr>
          <a:xfrm>
            <a:off x="838200" y="1690689"/>
            <a:ext cx="10487025" cy="6032421"/>
          </a:xfrm>
          <a:prstGeom prst="rect">
            <a:avLst/>
          </a:prstGeom>
          <a:noFill/>
        </p:spPr>
        <p:txBody>
          <a:bodyPr wrap="square" rtlCol="0">
            <a:spAutoFit/>
          </a:bodyPr>
          <a:lstStyle/>
          <a:p>
            <a:r>
              <a:rPr lang="en-GB" sz="2000" dirty="0">
                <a:latin typeface="Arial" panose="020B0604020202020204" pitchFamily="34" charset="0"/>
                <a:ea typeface="Tahoma" panose="020B0604030504040204" pitchFamily="34" charset="0"/>
                <a:cs typeface="Arial" panose="020B0604020202020204" pitchFamily="34" charset="0"/>
              </a:rPr>
              <a:t>HM Government (2018) </a:t>
            </a:r>
            <a:r>
              <a:rPr lang="en-GB" sz="2000" i="1" dirty="0">
                <a:latin typeface="Arial" panose="020B0604020202020204" pitchFamily="34" charset="0"/>
                <a:ea typeface="Tahoma" panose="020B0604030504040204" pitchFamily="34" charset="0"/>
                <a:cs typeface="Arial" panose="020B0604020202020204" pitchFamily="34" charset="0"/>
              </a:rPr>
              <a:t>CONTEST: The United Kingdom’s Strategy for Countering Terrorism. </a:t>
            </a:r>
            <a:r>
              <a:rPr lang="en-GB" sz="2000" dirty="0">
                <a:latin typeface="Arial" panose="020B0604020202020204" pitchFamily="34" charset="0"/>
                <a:ea typeface="Tahoma" panose="020B0604030504040204" pitchFamily="34" charset="0"/>
                <a:cs typeface="Arial" panose="020B0604020202020204" pitchFamily="34" charset="0"/>
              </a:rPr>
              <a:t>Available at: </a:t>
            </a:r>
            <a:r>
              <a:rPr lang="en-GB" sz="2000" dirty="0">
                <a:latin typeface="Arial" panose="020B0604020202020204" pitchFamily="34" charset="0"/>
                <a:ea typeface="Tahoma" panose="020B0604030504040204" pitchFamily="34" charset="0"/>
                <a:cs typeface="Arial" panose="020B0604020202020204" pitchFamily="34" charset="0"/>
                <a:hlinkClick r:id="rId2"/>
              </a:rPr>
              <a:t>https://assets.publishing.service.gov.uk/government/uploads/system/uploads/attachment_data/file/716907/140618_CCS207_CCS0218929798-1_CONTEST_3.0_WEB.pdf</a:t>
            </a:r>
            <a:r>
              <a:rPr lang="en-GB" sz="2000" dirty="0">
                <a:latin typeface="Arial" panose="020B0604020202020204" pitchFamily="34" charset="0"/>
                <a:ea typeface="Tahoma" panose="020B0604030504040204" pitchFamily="34" charset="0"/>
                <a:cs typeface="Arial" panose="020B0604020202020204" pitchFamily="34" charset="0"/>
              </a:rPr>
              <a:t> (Accessed: May 27</a:t>
            </a:r>
            <a:r>
              <a:rPr lang="en-GB" sz="2000" baseline="30000" dirty="0">
                <a:latin typeface="Arial" panose="020B0604020202020204" pitchFamily="34" charset="0"/>
                <a:ea typeface="Tahoma" panose="020B0604030504040204" pitchFamily="34" charset="0"/>
                <a:cs typeface="Arial" panose="020B0604020202020204" pitchFamily="34" charset="0"/>
              </a:rPr>
              <a:t>th</a:t>
            </a:r>
            <a:r>
              <a:rPr lang="en-GB" sz="2000" dirty="0">
                <a:latin typeface="Arial" panose="020B0604020202020204" pitchFamily="34" charset="0"/>
                <a:ea typeface="Tahoma" panose="020B0604030504040204" pitchFamily="34" charset="0"/>
                <a:cs typeface="Arial" panose="020B0604020202020204" pitchFamily="34" charset="0"/>
              </a:rPr>
              <a:t> 2022).</a:t>
            </a:r>
          </a:p>
          <a:p>
            <a:endParaRPr lang="en-GB" sz="2000" dirty="0">
              <a:latin typeface="Arial" panose="020B0604020202020204" pitchFamily="34" charset="0"/>
              <a:ea typeface="Tahoma" panose="020B0604030504040204" pitchFamily="34" charset="0"/>
              <a:cs typeface="Arial" panose="020B0604020202020204" pitchFamily="34" charset="0"/>
            </a:endParaRPr>
          </a:p>
          <a:p>
            <a:r>
              <a:rPr lang="en-GB" sz="2000" dirty="0">
                <a:latin typeface="Arial" panose="020B0604020202020204" pitchFamily="34" charset="0"/>
                <a:ea typeface="Tahoma" panose="020B0604030504040204" pitchFamily="34" charset="0"/>
                <a:cs typeface="Arial" panose="020B0604020202020204" pitchFamily="34" charset="0"/>
              </a:rPr>
              <a:t>HM Government (2021) Individuals referred to and supported through the Prevent programme, England and Wales, April 2020 to March 2021. Available at: </a:t>
            </a:r>
            <a:r>
              <a:rPr lang="en-GB" sz="2000" dirty="0">
                <a:latin typeface="Arial" panose="020B0604020202020204" pitchFamily="34" charset="0"/>
                <a:ea typeface="Tahoma" panose="020B0604030504040204" pitchFamily="34" charset="0"/>
                <a:cs typeface="Arial" panose="020B0604020202020204" pitchFamily="34" charset="0"/>
                <a:hlinkClick r:id="rId3"/>
              </a:rPr>
              <a:t>https://www.gov.uk/government/statistics/individuals-referred-to-and-supported-through-the-prevent-programme-april-2020-to-march-2021/individuals-referred-to-and-supported-through-the-prevent-programme-england-and-wales-april-2020-to-march-2021</a:t>
            </a:r>
            <a:r>
              <a:rPr lang="en-GB" sz="2000" dirty="0">
                <a:latin typeface="Arial" panose="020B0604020202020204" pitchFamily="34" charset="0"/>
                <a:ea typeface="Tahoma" panose="020B0604030504040204" pitchFamily="34" charset="0"/>
                <a:cs typeface="Arial" panose="020B0604020202020204" pitchFamily="34" charset="0"/>
              </a:rPr>
              <a:t> (Accessed: May 27</a:t>
            </a:r>
            <a:r>
              <a:rPr lang="en-GB" sz="2000" baseline="30000" dirty="0">
                <a:latin typeface="Arial" panose="020B0604020202020204" pitchFamily="34" charset="0"/>
                <a:ea typeface="Tahoma" panose="020B0604030504040204" pitchFamily="34" charset="0"/>
                <a:cs typeface="Arial" panose="020B0604020202020204" pitchFamily="34" charset="0"/>
              </a:rPr>
              <a:t>th</a:t>
            </a:r>
            <a:r>
              <a:rPr lang="en-GB" sz="2000" dirty="0">
                <a:latin typeface="Arial" panose="020B0604020202020204" pitchFamily="34" charset="0"/>
                <a:ea typeface="Tahoma" panose="020B0604030504040204" pitchFamily="34" charset="0"/>
                <a:cs typeface="Arial" panose="020B0604020202020204" pitchFamily="34" charset="0"/>
              </a:rPr>
              <a:t> 2022).</a:t>
            </a: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dirty="0"/>
          </a:p>
        </p:txBody>
      </p:sp>
    </p:spTree>
    <p:extLst>
      <p:ext uri="{BB962C8B-B14F-4D97-AF65-F5344CB8AC3E}">
        <p14:creationId xmlns:p14="http://schemas.microsoft.com/office/powerpoint/2010/main" val="16551065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5.3.3511"/>
  <p:tag name="SLIDO_PRESENTATION_ID" val="00000000-0000-0000-0000-000000000000"/>
  <p:tag name="SLIDO_EVENT_UUID" val="5e52df70-c6d5-4233-9e8a-c6a5a4f0afca"/>
  <p:tag name="SLIDO_EVENT_SECTION_UUID" val="c4c372cf-bac4-4c6f-9daa-e2795b427a4f"/>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2Njk4OTg2MDR9"/>
  <p:tag name="SLIDO_TYPE" val="SlidoPoll"/>
  <p:tag name="SLIDO_POLL_UUID" val="51dde4b5-2401-4f60-a600-7917e26115e9"/>
  <p:tag name="SLIDO_TIMELINE" val="W3sicG9sbFF1ZXN0aW9uVXVpZCI6IjdlODE0MThhLTNlOTktNDdjYS04ODkwLWNiYzg2MzA5YzA0YSIsInNob3dSZXN1bHRzIjp0cnVlLCJzaG93Q29ycmVjdEFuc3dlcnMiOmZhbHNlLCJ2b3RpbmdMb2NrZWQiOmZhbHNlfV0="/>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5163DA-E249-4C19-8E76-8EF349EDE368}">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857815A4-B6D2-4046-B14E-0CA1287CC8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92C301-09EE-49DD-8C8E-B7436F89E0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1482</Words>
  <Application>Microsoft Office PowerPoint</Application>
  <PresentationFormat>Widescreen</PresentationFormat>
  <Paragraphs>221</Paragraphs>
  <Slides>24</Slides>
  <Notes>17</Notes>
  <HiddenSlides>0</HiddenSlides>
  <MMClips>0</MMClips>
  <ScaleCrop>false</ScaleCrop>
  <HeadingPairs>
    <vt:vector size="4" baseType="variant">
      <vt:variant>
        <vt:lpstr>Theme</vt:lpstr>
      </vt:variant>
      <vt:variant>
        <vt:i4>19</vt:i4>
      </vt:variant>
      <vt:variant>
        <vt:lpstr>Slide Titles</vt:lpstr>
      </vt:variant>
      <vt:variant>
        <vt:i4>24</vt:i4>
      </vt:variant>
    </vt:vector>
  </HeadingPairs>
  <TitlesOfParts>
    <vt:vector size="43"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PowerPoint Presentation</vt:lpstr>
      <vt:lpstr> What is Prevent</vt:lpstr>
      <vt:lpstr>Aims of Prevent</vt:lpstr>
      <vt:lpstr>Terms</vt:lpstr>
      <vt:lpstr>  Cannot prevent/ deter radicalisation if we don’t understand the psychology </vt:lpstr>
      <vt:lpstr> Case Study -Evan</vt:lpstr>
      <vt:lpstr>   What can radicalisation provide?</vt:lpstr>
      <vt:lpstr>What might we see here in Wales</vt:lpstr>
      <vt:lpstr>What does an extremist narrative look like?</vt:lpstr>
      <vt:lpstr>What does an extremist narrative look like?</vt:lpstr>
      <vt:lpstr>Extreme Right Wing (XRW) Symbols</vt:lpstr>
      <vt:lpstr> More Symbols</vt:lpstr>
      <vt:lpstr> More recently</vt:lpstr>
      <vt:lpstr>‘Blood and Honour’</vt:lpstr>
      <vt:lpstr>Key Risk Indicators</vt:lpstr>
      <vt:lpstr> Radicalisation Warning Signs</vt:lpstr>
      <vt:lpstr>What to do with a concern?</vt:lpstr>
      <vt:lpstr>'Channel Panel'</vt:lpstr>
      <vt:lpstr>Further information</vt:lpstr>
      <vt:lpstr>NSPCC</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141</cp:revision>
  <dcterms:created xsi:type="dcterms:W3CDTF">2022-05-27T08:38:17Z</dcterms:created>
  <dcterms:modified xsi:type="dcterms:W3CDTF">2023-09-20T11:51:38Z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1.5.3.3511</vt:lpwstr>
  </property>
  <property fmtid="{D5CDD505-2E9C-101B-9397-08002B2CF9AE}" pid="3" name="ContentTypeId">
    <vt:lpwstr>0x010100B144F219396AFE458016C97602F34B7A</vt:lpwstr>
  </property>
  <property fmtid="{D5CDD505-2E9C-101B-9397-08002B2CF9AE}" pid="4" name="MediaServiceImageTags">
    <vt:lpwstr/>
  </property>
</Properties>
</file>