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handoutMasterIdLst>
    <p:handoutMasterId r:id="rId13"/>
  </p:handoutMasterIdLst>
  <p:sldIdLst>
    <p:sldId id="277" r:id="rId2"/>
    <p:sldId id="284" r:id="rId3"/>
    <p:sldId id="283" r:id="rId4"/>
    <p:sldId id="278" r:id="rId5"/>
    <p:sldId id="279" r:id="rId6"/>
    <p:sldId id="280" r:id="rId7"/>
    <p:sldId id="281" r:id="rId8"/>
    <p:sldId id="286" r:id="rId9"/>
    <p:sldId id="285" r:id="rId10"/>
    <p:sldId id="282" r:id="rId1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333" autoAdjust="0"/>
  </p:normalViewPr>
  <p:slideViewPr>
    <p:cSldViewPr>
      <p:cViewPr varScale="1">
        <p:scale>
          <a:sx n="67" d="100"/>
          <a:sy n="67" d="100"/>
        </p:scale>
        <p:origin x="744"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1706536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21/07/2020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LCBB4005</a:t>
            </a:r>
          </a:p>
        </p:txBody>
      </p:sp>
      <p:sp>
        <p:nvSpPr>
          <p:cNvPr id="6147" name="Subtitle 4"/>
          <p:cNvSpPr>
            <a:spLocks noGrp="1"/>
          </p:cNvSpPr>
          <p:nvPr>
            <p:ph type="subTitle" idx="1"/>
          </p:nvPr>
        </p:nvSpPr>
        <p:spPr>
          <a:xfrm>
            <a:off x="2095472" y="1928802"/>
            <a:ext cx="8681048" cy="3732445"/>
          </a:xfrm>
        </p:spPr>
        <p:txBody>
          <a:bodyPr/>
          <a:lstStyle/>
          <a:p>
            <a:pPr eaLnBrk="1" hangingPunct="1"/>
            <a:r>
              <a:rPr lang="en-GB" altLang="en-US" sz="3600" b="1" dirty="0">
                <a:solidFill>
                  <a:schemeClr val="accent2"/>
                </a:solidFill>
              </a:rPr>
              <a:t>Global Business Environment</a:t>
            </a:r>
          </a:p>
          <a:p>
            <a:pPr eaLnBrk="1" hangingPunct="1"/>
            <a:endParaRPr lang="en-GB" altLang="en-US" dirty="0">
              <a:solidFill>
                <a:schemeClr val="accent2"/>
              </a:solidFill>
            </a:endParaRPr>
          </a:p>
          <a:p>
            <a:pPr eaLnBrk="1" hangingPunct="1"/>
            <a:r>
              <a:rPr lang="en-GB" altLang="en-US" sz="4800" b="1" dirty="0">
                <a:solidFill>
                  <a:schemeClr val="accent2"/>
                </a:solidFill>
              </a:rPr>
              <a:t>Assessment 2 Support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9559DF-EB22-F041-9E92-E64014C264F8}"/>
              </a:ext>
            </a:extLst>
          </p:cNvPr>
          <p:cNvSpPr>
            <a:spLocks noGrp="1"/>
          </p:cNvSpPr>
          <p:nvPr>
            <p:ph idx="1"/>
          </p:nvPr>
        </p:nvSpPr>
        <p:spPr>
          <a:xfrm>
            <a:off x="119336" y="908720"/>
            <a:ext cx="11737303" cy="4680520"/>
          </a:xfrm>
        </p:spPr>
        <p:txBody>
          <a:bodyPr/>
          <a:lstStyle/>
          <a:p>
            <a:r>
              <a:rPr lang="en-GB" sz="2800" dirty="0"/>
              <a:t>Upon the successful completion of this assessment, the student should be able to demonstrate the ability to: </a:t>
            </a:r>
          </a:p>
          <a:p>
            <a:pPr lvl="0"/>
            <a:r>
              <a:rPr lang="en-GB" sz="2800" dirty="0"/>
              <a:t>Use their knowledge of any academic framework and apply it to the electric car industry. </a:t>
            </a:r>
          </a:p>
          <a:p>
            <a:pPr lvl="0"/>
            <a:r>
              <a:rPr lang="en-GB" sz="2800" dirty="0"/>
              <a:t>Identify and critically explain why lifecycle and value chain analysis are important and their relationship with the critical inputs and outputs that are associated with the manufacturing of electric cars. </a:t>
            </a:r>
          </a:p>
          <a:p>
            <a:pPr lvl="0"/>
            <a:r>
              <a:rPr lang="en-GB" sz="2800" dirty="0"/>
              <a:t>Evaluate how an analysis using these academic frameworks can help firms some gain a competitive advantage over the long term.</a:t>
            </a:r>
          </a:p>
          <a:p>
            <a:pPr lvl="0"/>
            <a:endParaRPr lang="en-GB" sz="2800" dirty="0"/>
          </a:p>
          <a:p>
            <a:endParaRPr lang="en-US" dirty="0"/>
          </a:p>
        </p:txBody>
      </p:sp>
      <p:sp>
        <p:nvSpPr>
          <p:cNvPr id="4" name="Date Placeholder 3">
            <a:extLst>
              <a:ext uri="{FF2B5EF4-FFF2-40B4-BE49-F238E27FC236}">
                <a16:creationId xmlns:a16="http://schemas.microsoft.com/office/drawing/2014/main" id="{BD19EB6B-8581-404A-8C26-14BD2EC9004D}"/>
              </a:ext>
            </a:extLst>
          </p:cNvPr>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a:extLst>
              <a:ext uri="{FF2B5EF4-FFF2-40B4-BE49-F238E27FC236}">
                <a16:creationId xmlns:a16="http://schemas.microsoft.com/office/drawing/2014/main" id="{F442ECF2-D37A-8641-A347-8B60072EDB8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TextBox 6">
            <a:extLst>
              <a:ext uri="{FF2B5EF4-FFF2-40B4-BE49-F238E27FC236}">
                <a16:creationId xmlns:a16="http://schemas.microsoft.com/office/drawing/2014/main" id="{E80D1FEE-904D-004D-B911-F8F4835DB452}"/>
              </a:ext>
            </a:extLst>
          </p:cNvPr>
          <p:cNvSpPr txBox="1"/>
          <p:nvPr/>
        </p:nvSpPr>
        <p:spPr>
          <a:xfrm>
            <a:off x="2945868" y="449577"/>
            <a:ext cx="4111767" cy="861774"/>
          </a:xfrm>
          <a:prstGeom prst="rect">
            <a:avLst/>
          </a:prstGeom>
          <a:noFill/>
        </p:spPr>
        <p:txBody>
          <a:bodyPr wrap="none" rtlCol="0">
            <a:spAutoFit/>
          </a:bodyPr>
          <a:lstStyle/>
          <a:p>
            <a:pPr algn="ctr"/>
            <a:r>
              <a:rPr lang="en-GB" sz="3200" b="1" dirty="0">
                <a:latin typeface="+mj-lt"/>
              </a:rPr>
              <a:t>LEARNING OUTCOMES </a:t>
            </a:r>
            <a:endParaRPr lang="en-GB" sz="3200" dirty="0">
              <a:latin typeface="+mj-lt"/>
            </a:endParaRPr>
          </a:p>
          <a:p>
            <a:pPr algn="ctr"/>
            <a:endParaRPr lang="en-US" dirty="0"/>
          </a:p>
        </p:txBody>
      </p:sp>
    </p:spTree>
    <p:extLst>
      <p:ext uri="{BB962C8B-B14F-4D97-AF65-F5344CB8AC3E}">
        <p14:creationId xmlns:p14="http://schemas.microsoft.com/office/powerpoint/2010/main" val="83155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9DE97-CB07-9348-92CD-8EB466B7CB32}"/>
              </a:ext>
            </a:extLst>
          </p:cNvPr>
          <p:cNvSpPr>
            <a:spLocks noGrp="1"/>
          </p:cNvSpPr>
          <p:nvPr>
            <p:ph type="title"/>
          </p:nvPr>
        </p:nvSpPr>
        <p:spPr/>
        <p:txBody>
          <a:bodyPr/>
          <a:lstStyle/>
          <a:p>
            <a:r>
              <a:rPr lang="en-US" dirty="0"/>
              <a:t>Requirements</a:t>
            </a:r>
          </a:p>
        </p:txBody>
      </p:sp>
      <p:sp>
        <p:nvSpPr>
          <p:cNvPr id="3" name="Content Placeholder 2">
            <a:extLst>
              <a:ext uri="{FF2B5EF4-FFF2-40B4-BE49-F238E27FC236}">
                <a16:creationId xmlns:a16="http://schemas.microsoft.com/office/drawing/2014/main" id="{7AF87F48-AAFE-9E49-9B3E-2D7F923CB8E5}"/>
              </a:ext>
            </a:extLst>
          </p:cNvPr>
          <p:cNvSpPr>
            <a:spLocks noGrp="1"/>
          </p:cNvSpPr>
          <p:nvPr>
            <p:ph idx="1"/>
          </p:nvPr>
        </p:nvSpPr>
        <p:spPr>
          <a:xfrm>
            <a:off x="609600" y="1196752"/>
            <a:ext cx="10972800" cy="4320481"/>
          </a:xfrm>
        </p:spPr>
        <p:txBody>
          <a:bodyPr/>
          <a:lstStyle/>
          <a:p>
            <a:r>
              <a:rPr lang="en-US" dirty="0"/>
              <a:t>50% of the final Grade</a:t>
            </a:r>
          </a:p>
          <a:p>
            <a:r>
              <a:rPr lang="en-US" dirty="0"/>
              <a:t>2000 words (Plus or minus 10 percent).</a:t>
            </a:r>
          </a:p>
          <a:p>
            <a:r>
              <a:rPr lang="en-US" dirty="0"/>
              <a:t>Cover page</a:t>
            </a:r>
          </a:p>
          <a:p>
            <a:r>
              <a:rPr lang="en-US" dirty="0"/>
              <a:t>Introduction</a:t>
            </a:r>
          </a:p>
          <a:p>
            <a:r>
              <a:rPr lang="en-US" dirty="0"/>
              <a:t>Main body</a:t>
            </a:r>
          </a:p>
          <a:p>
            <a:r>
              <a:rPr lang="en-US" dirty="0"/>
              <a:t>Conclusion</a:t>
            </a:r>
          </a:p>
          <a:p>
            <a:r>
              <a:rPr lang="en-US" dirty="0"/>
              <a:t>Reference list</a:t>
            </a:r>
          </a:p>
        </p:txBody>
      </p:sp>
      <p:sp>
        <p:nvSpPr>
          <p:cNvPr id="4" name="Date Placeholder 3">
            <a:extLst>
              <a:ext uri="{FF2B5EF4-FFF2-40B4-BE49-F238E27FC236}">
                <a16:creationId xmlns:a16="http://schemas.microsoft.com/office/drawing/2014/main" id="{510A52CB-71C3-5C48-8F64-6A7D196370CB}"/>
              </a:ext>
            </a:extLst>
          </p:cNvPr>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a:extLst>
              <a:ext uri="{FF2B5EF4-FFF2-40B4-BE49-F238E27FC236}">
                <a16:creationId xmlns:a16="http://schemas.microsoft.com/office/drawing/2014/main" id="{38B8235C-DA48-7B40-A643-B4EE2799760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092855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Question</a:t>
            </a:r>
          </a:p>
        </p:txBody>
      </p:sp>
      <p:sp>
        <p:nvSpPr>
          <p:cNvPr id="3" name="Content Placeholder 2"/>
          <p:cNvSpPr>
            <a:spLocks noGrp="1"/>
          </p:cNvSpPr>
          <p:nvPr>
            <p:ph idx="1"/>
          </p:nvPr>
        </p:nvSpPr>
        <p:spPr>
          <a:xfrm>
            <a:off x="191344" y="1196752"/>
            <a:ext cx="11809312" cy="4320481"/>
          </a:xfrm>
        </p:spPr>
        <p:txBody>
          <a:bodyPr>
            <a:normAutofit/>
          </a:bodyPr>
          <a:lstStyle/>
          <a:p>
            <a:r>
              <a:rPr lang="en-GB" i="1" dirty="0"/>
              <a:t>Using your knowledge of Porter’s value chain or product life cycle, discuss and apply any of this model to the electric car industry. Relate this to any brand or car of your choice. </a:t>
            </a:r>
          </a:p>
          <a:p>
            <a:r>
              <a:rPr lang="en-GB" i="1" dirty="0"/>
              <a:t>You should use any of these two academic frameworks learnt in class: Product Life Cycle or/and Porters Value chain.</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0EC34-E32E-7845-BFD6-1FD83FB18B8E}"/>
              </a:ext>
            </a:extLst>
          </p:cNvPr>
          <p:cNvSpPr>
            <a:spLocks noGrp="1"/>
          </p:cNvSpPr>
          <p:nvPr>
            <p:ph type="title"/>
          </p:nvPr>
        </p:nvSpPr>
        <p:spPr>
          <a:xfrm>
            <a:off x="609600" y="136524"/>
            <a:ext cx="10972800" cy="916212"/>
          </a:xfrm>
        </p:spPr>
        <p:txBody>
          <a:bodyPr/>
          <a:lstStyle/>
          <a:p>
            <a:r>
              <a:rPr lang="en-US" dirty="0"/>
              <a:t>Introduction</a:t>
            </a:r>
          </a:p>
        </p:txBody>
      </p:sp>
      <p:sp>
        <p:nvSpPr>
          <p:cNvPr id="3" name="Content Placeholder 2">
            <a:extLst>
              <a:ext uri="{FF2B5EF4-FFF2-40B4-BE49-F238E27FC236}">
                <a16:creationId xmlns:a16="http://schemas.microsoft.com/office/drawing/2014/main" id="{7C02B336-15CF-014F-B72D-6038F44697D2}"/>
              </a:ext>
            </a:extLst>
          </p:cNvPr>
          <p:cNvSpPr>
            <a:spLocks noGrp="1"/>
          </p:cNvSpPr>
          <p:nvPr>
            <p:ph idx="1"/>
          </p:nvPr>
        </p:nvSpPr>
        <p:spPr>
          <a:xfrm>
            <a:off x="191344" y="1052736"/>
            <a:ext cx="11809312" cy="4464497"/>
          </a:xfrm>
        </p:spPr>
        <p:txBody>
          <a:bodyPr/>
          <a:lstStyle/>
          <a:p>
            <a:pPr marL="0" indent="0" algn="just">
              <a:buNone/>
            </a:pPr>
            <a:r>
              <a:rPr lang="en-US" dirty="0"/>
              <a:t>Provide a brief explanation of the changes that have taken place in the car industry in the last few years e.g. from internal combustion engines, hybrid and to the introduction of electric.</a:t>
            </a:r>
          </a:p>
          <a:p>
            <a:pPr marL="0" indent="0" algn="just">
              <a:buNone/>
            </a:pPr>
            <a:r>
              <a:rPr lang="en-US" dirty="0"/>
              <a:t>Briefly discuss why electric cars?</a:t>
            </a:r>
          </a:p>
          <a:p>
            <a:pPr marL="0" indent="0" algn="just">
              <a:buNone/>
            </a:pPr>
            <a:r>
              <a:rPr lang="en-US" dirty="0"/>
              <a:t>Introduce readers as to why you think lifecycle or value chain analysis may help readers to understand the trend, opportunities and challenges that this industry presents and the way forward. </a:t>
            </a:r>
          </a:p>
        </p:txBody>
      </p:sp>
      <p:sp>
        <p:nvSpPr>
          <p:cNvPr id="4" name="Date Placeholder 3">
            <a:extLst>
              <a:ext uri="{FF2B5EF4-FFF2-40B4-BE49-F238E27FC236}">
                <a16:creationId xmlns:a16="http://schemas.microsoft.com/office/drawing/2014/main" id="{EC7F1468-A7E2-1E4C-A3D2-15C5CF8FD637}"/>
              </a:ext>
            </a:extLst>
          </p:cNvPr>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a:extLst>
              <a:ext uri="{FF2B5EF4-FFF2-40B4-BE49-F238E27FC236}">
                <a16:creationId xmlns:a16="http://schemas.microsoft.com/office/drawing/2014/main" id="{53E3DB5A-A236-4E45-82B5-8DEA2BF0083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636250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E27E0-352D-F941-B497-1C53B9EFC7D4}"/>
              </a:ext>
            </a:extLst>
          </p:cNvPr>
          <p:cNvSpPr>
            <a:spLocks noGrp="1"/>
          </p:cNvSpPr>
          <p:nvPr>
            <p:ph type="title"/>
          </p:nvPr>
        </p:nvSpPr>
        <p:spPr>
          <a:xfrm>
            <a:off x="609600" y="274638"/>
            <a:ext cx="10972800" cy="634082"/>
          </a:xfrm>
        </p:spPr>
        <p:txBody>
          <a:bodyPr/>
          <a:lstStyle/>
          <a:p>
            <a:r>
              <a:rPr lang="en-US" dirty="0"/>
              <a:t>Main Body: Things to consider</a:t>
            </a:r>
          </a:p>
        </p:txBody>
      </p:sp>
      <p:sp>
        <p:nvSpPr>
          <p:cNvPr id="3" name="Content Placeholder 2">
            <a:extLst>
              <a:ext uri="{FF2B5EF4-FFF2-40B4-BE49-F238E27FC236}">
                <a16:creationId xmlns:a16="http://schemas.microsoft.com/office/drawing/2014/main" id="{2DB83300-7F66-6C40-9139-EA56A8798178}"/>
              </a:ext>
            </a:extLst>
          </p:cNvPr>
          <p:cNvSpPr>
            <a:spLocks noGrp="1"/>
          </p:cNvSpPr>
          <p:nvPr>
            <p:ph idx="1"/>
          </p:nvPr>
        </p:nvSpPr>
        <p:spPr>
          <a:xfrm>
            <a:off x="119336" y="908720"/>
            <a:ext cx="11881320" cy="4680520"/>
          </a:xfrm>
        </p:spPr>
        <p:txBody>
          <a:bodyPr/>
          <a:lstStyle/>
          <a:p>
            <a:r>
              <a:rPr lang="en-US" sz="2800" dirty="0"/>
              <a:t>Discuss and present your understanding of a Product Life Cycle or Porters Value Chain. </a:t>
            </a:r>
          </a:p>
          <a:p>
            <a:r>
              <a:rPr lang="en-US" sz="2800" dirty="0"/>
              <a:t>Apply this to the car industry.</a:t>
            </a:r>
          </a:p>
          <a:p>
            <a:r>
              <a:rPr lang="en-US" sz="2800" dirty="0"/>
              <a:t>Make sure you use any specific model, brand or business of your choice to present your ideas. </a:t>
            </a:r>
          </a:p>
          <a:p>
            <a:r>
              <a:rPr lang="en-US" sz="2800" dirty="0"/>
              <a:t>For example, you can discuss the involvement of a company like Volvo in the value chain and product lifecycle from </a:t>
            </a:r>
            <a:r>
              <a:rPr lang="en-GB" sz="2800" dirty="0"/>
              <a:t>raw material extraction/production, vehicle manufacture, transportation and use of its cars and decommissioning/disposal of its waste/recycling, etc.</a:t>
            </a:r>
            <a:endParaRPr lang="en-US" sz="2800" dirty="0"/>
          </a:p>
          <a:p>
            <a:endParaRPr lang="en-US" sz="2800" dirty="0"/>
          </a:p>
        </p:txBody>
      </p:sp>
      <p:sp>
        <p:nvSpPr>
          <p:cNvPr id="4" name="Date Placeholder 3">
            <a:extLst>
              <a:ext uri="{FF2B5EF4-FFF2-40B4-BE49-F238E27FC236}">
                <a16:creationId xmlns:a16="http://schemas.microsoft.com/office/drawing/2014/main" id="{50F8B4CC-7585-DD49-9AE4-46FFDADDD9CD}"/>
              </a:ext>
            </a:extLst>
          </p:cNvPr>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a:extLst>
              <a:ext uri="{FF2B5EF4-FFF2-40B4-BE49-F238E27FC236}">
                <a16:creationId xmlns:a16="http://schemas.microsoft.com/office/drawing/2014/main" id="{9349F298-0879-4C42-ACB5-F6028834D3C0}"/>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990306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C263C-0FA7-4141-8DEB-828A7C8347C7}"/>
              </a:ext>
            </a:extLst>
          </p:cNvPr>
          <p:cNvSpPr>
            <a:spLocks noGrp="1"/>
          </p:cNvSpPr>
          <p:nvPr>
            <p:ph type="title"/>
          </p:nvPr>
        </p:nvSpPr>
        <p:spPr>
          <a:xfrm>
            <a:off x="609600" y="274638"/>
            <a:ext cx="10972800" cy="778098"/>
          </a:xfrm>
        </p:spPr>
        <p:txBody>
          <a:bodyPr/>
          <a:lstStyle/>
          <a:p>
            <a:r>
              <a:rPr lang="en-US" dirty="0"/>
              <a:t>Main Body: Things to consider</a:t>
            </a:r>
          </a:p>
        </p:txBody>
      </p:sp>
      <p:sp>
        <p:nvSpPr>
          <p:cNvPr id="3" name="Content Placeholder 2">
            <a:extLst>
              <a:ext uri="{FF2B5EF4-FFF2-40B4-BE49-F238E27FC236}">
                <a16:creationId xmlns:a16="http://schemas.microsoft.com/office/drawing/2014/main" id="{7DC665F8-8D4B-5246-9745-64A0B57E39F9}"/>
              </a:ext>
            </a:extLst>
          </p:cNvPr>
          <p:cNvSpPr>
            <a:spLocks noGrp="1"/>
          </p:cNvSpPr>
          <p:nvPr>
            <p:ph idx="1"/>
          </p:nvPr>
        </p:nvSpPr>
        <p:spPr>
          <a:xfrm>
            <a:off x="191344" y="836712"/>
            <a:ext cx="11391056" cy="4680521"/>
          </a:xfrm>
        </p:spPr>
        <p:txBody>
          <a:bodyPr/>
          <a:lstStyle/>
          <a:p>
            <a:pPr algn="just"/>
            <a:r>
              <a:rPr lang="en-US" dirty="0"/>
              <a:t>Electric cars are designed to reduce greenhouse gas emissions and to help us to improve air quality. </a:t>
            </a:r>
          </a:p>
          <a:p>
            <a:pPr algn="just"/>
            <a:r>
              <a:rPr lang="en-US" dirty="0"/>
              <a:t>Will help the transportation industry reduce its reliance on fossil fuels. </a:t>
            </a:r>
          </a:p>
          <a:p>
            <a:pPr algn="just"/>
            <a:r>
              <a:rPr lang="en-US" dirty="0"/>
              <a:t>Adoption of electric cars may require an additional electricity power generation for use in powering the cars. </a:t>
            </a:r>
          </a:p>
          <a:p>
            <a:pPr algn="just"/>
            <a:r>
              <a:rPr lang="en-US" dirty="0"/>
              <a:t>From the conception of the idea, to the production, distribution and sales of electric cars, there are significant inflows and outflows. </a:t>
            </a:r>
          </a:p>
        </p:txBody>
      </p:sp>
      <p:sp>
        <p:nvSpPr>
          <p:cNvPr id="4" name="Date Placeholder 3">
            <a:extLst>
              <a:ext uri="{FF2B5EF4-FFF2-40B4-BE49-F238E27FC236}">
                <a16:creationId xmlns:a16="http://schemas.microsoft.com/office/drawing/2014/main" id="{E8DE9005-D1A4-2F46-9A20-4C76B1022E24}"/>
              </a:ext>
            </a:extLst>
          </p:cNvPr>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a:extLst>
              <a:ext uri="{FF2B5EF4-FFF2-40B4-BE49-F238E27FC236}">
                <a16:creationId xmlns:a16="http://schemas.microsoft.com/office/drawing/2014/main" id="{8CBA485A-ADE5-AA44-BB89-85B9ECCD9FA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782982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8850-996A-4240-BAA1-8E876135F2A7}"/>
              </a:ext>
            </a:extLst>
          </p:cNvPr>
          <p:cNvSpPr>
            <a:spLocks noGrp="1"/>
          </p:cNvSpPr>
          <p:nvPr>
            <p:ph type="title"/>
          </p:nvPr>
        </p:nvSpPr>
        <p:spPr>
          <a:xfrm>
            <a:off x="609600" y="114299"/>
            <a:ext cx="10972800" cy="650405"/>
          </a:xfrm>
        </p:spPr>
        <p:txBody>
          <a:bodyPr/>
          <a:lstStyle/>
          <a:p>
            <a:r>
              <a:rPr lang="en-US" dirty="0"/>
              <a:t>Main Body: Things to consider</a:t>
            </a:r>
            <a:endParaRPr lang="en-GB" dirty="0"/>
          </a:p>
        </p:txBody>
      </p:sp>
      <p:sp>
        <p:nvSpPr>
          <p:cNvPr id="3" name="Content Placeholder 2">
            <a:extLst>
              <a:ext uri="{FF2B5EF4-FFF2-40B4-BE49-F238E27FC236}">
                <a16:creationId xmlns:a16="http://schemas.microsoft.com/office/drawing/2014/main" id="{64D660F9-D554-4DC7-BB5C-5111298069E8}"/>
              </a:ext>
            </a:extLst>
          </p:cNvPr>
          <p:cNvSpPr>
            <a:spLocks noGrp="1"/>
          </p:cNvSpPr>
          <p:nvPr>
            <p:ph idx="1"/>
          </p:nvPr>
        </p:nvSpPr>
        <p:spPr>
          <a:xfrm>
            <a:off x="119337" y="764704"/>
            <a:ext cx="11881320" cy="4752529"/>
          </a:xfrm>
        </p:spPr>
        <p:txBody>
          <a:bodyPr/>
          <a:lstStyle/>
          <a:p>
            <a:r>
              <a:rPr lang="en-GB" dirty="0"/>
              <a:t>My opinion is that your ideas must reflect an understanding of the various processes, inflows and outflows required in the lifecycle and value chain in the manufacturing of electric cars from resource extraction, product manufacturing. </a:t>
            </a:r>
          </a:p>
          <a:p>
            <a:r>
              <a:rPr lang="en-GB" dirty="0"/>
              <a:t>We must also include our understanding of how the various natural resources extracted were converted into different components and how the finished product (electric cars), are used and maintained, and finally the end of life of the product (waste disposal, recycling, etc). </a:t>
            </a:r>
          </a:p>
          <a:p>
            <a:endParaRPr lang="en-GB" dirty="0"/>
          </a:p>
        </p:txBody>
      </p:sp>
      <p:sp>
        <p:nvSpPr>
          <p:cNvPr id="4" name="Date Placeholder 3">
            <a:extLst>
              <a:ext uri="{FF2B5EF4-FFF2-40B4-BE49-F238E27FC236}">
                <a16:creationId xmlns:a16="http://schemas.microsoft.com/office/drawing/2014/main" id="{3B9E1B80-9E61-4885-9B59-C71066EAF01F}"/>
              </a:ext>
            </a:extLst>
          </p:cNvPr>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a:extLst>
              <a:ext uri="{FF2B5EF4-FFF2-40B4-BE49-F238E27FC236}">
                <a16:creationId xmlns:a16="http://schemas.microsoft.com/office/drawing/2014/main" id="{0633044F-2BE2-40F1-86B7-B7819960A9A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429857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C49ED-C055-4649-8ABC-5BFB15FA3A88}"/>
              </a:ext>
            </a:extLst>
          </p:cNvPr>
          <p:cNvSpPr>
            <a:spLocks noGrp="1"/>
          </p:cNvSpPr>
          <p:nvPr>
            <p:ph type="title"/>
          </p:nvPr>
        </p:nvSpPr>
        <p:spPr/>
        <p:txBody>
          <a:bodyPr/>
          <a:lstStyle/>
          <a:p>
            <a:r>
              <a:rPr lang="en-GB" dirty="0"/>
              <a:t>Critical Analysis</a:t>
            </a:r>
          </a:p>
        </p:txBody>
      </p:sp>
      <p:sp>
        <p:nvSpPr>
          <p:cNvPr id="3" name="Content Placeholder 2">
            <a:extLst>
              <a:ext uri="{FF2B5EF4-FFF2-40B4-BE49-F238E27FC236}">
                <a16:creationId xmlns:a16="http://schemas.microsoft.com/office/drawing/2014/main" id="{DD567A5E-FE08-4EC5-83B7-F9B2CD64FAC8}"/>
              </a:ext>
            </a:extLst>
          </p:cNvPr>
          <p:cNvSpPr>
            <a:spLocks noGrp="1"/>
          </p:cNvSpPr>
          <p:nvPr>
            <p:ph idx="1"/>
          </p:nvPr>
        </p:nvSpPr>
        <p:spPr>
          <a:xfrm>
            <a:off x="191344" y="1417638"/>
            <a:ext cx="11881319" cy="4099595"/>
          </a:xfrm>
        </p:spPr>
        <p:txBody>
          <a:bodyPr/>
          <a:lstStyle/>
          <a:p>
            <a:r>
              <a:rPr lang="en-US" sz="2800" dirty="0"/>
              <a:t>Students must apply critical analyses in presenting their findings. </a:t>
            </a:r>
          </a:p>
          <a:p>
            <a:r>
              <a:rPr lang="en-US" sz="2800" dirty="0"/>
              <a:t>As part of critical analysis, you must not only state your findings, but, </a:t>
            </a:r>
          </a:p>
          <a:p>
            <a:r>
              <a:rPr lang="en-US" sz="2800" dirty="0"/>
              <a:t>consider both the pros and cons of an argument, explaining the benefits and challenges, </a:t>
            </a:r>
          </a:p>
          <a:p>
            <a:r>
              <a:rPr lang="en-US" sz="2800" dirty="0"/>
              <a:t>Explain ideas with specific examples, graphs, tables, etc. </a:t>
            </a:r>
          </a:p>
          <a:p>
            <a:r>
              <a:rPr lang="en-GB" sz="2800" dirty="0"/>
              <a:t>You must use Product Life Cycle or/and Porters Value chain, to explain your ideas but can also connect this to other academic frameworks learnt in class such as PESTEL, SWOT, Porter’s 5 Forces, etc.</a:t>
            </a:r>
          </a:p>
          <a:p>
            <a:endParaRPr lang="en-US" dirty="0"/>
          </a:p>
          <a:p>
            <a:endParaRPr lang="en-GB" dirty="0"/>
          </a:p>
        </p:txBody>
      </p:sp>
      <p:sp>
        <p:nvSpPr>
          <p:cNvPr id="4" name="Date Placeholder 3">
            <a:extLst>
              <a:ext uri="{FF2B5EF4-FFF2-40B4-BE49-F238E27FC236}">
                <a16:creationId xmlns:a16="http://schemas.microsoft.com/office/drawing/2014/main" id="{2FE77749-C483-48FE-BA46-61F9250BC572}"/>
              </a:ext>
            </a:extLst>
          </p:cNvPr>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a:extLst>
              <a:ext uri="{FF2B5EF4-FFF2-40B4-BE49-F238E27FC236}">
                <a16:creationId xmlns:a16="http://schemas.microsoft.com/office/drawing/2014/main" id="{0CE413AA-2558-4703-B64E-7871888034AB}"/>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341954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2B52-BE27-4847-BB17-DDFCAC02D643}"/>
              </a:ext>
            </a:extLst>
          </p:cNvPr>
          <p:cNvSpPr>
            <a:spLocks noGrp="1"/>
          </p:cNvSpPr>
          <p:nvPr>
            <p:ph type="title"/>
          </p:nvPr>
        </p:nvSpPr>
        <p:spPr/>
        <p:txBody>
          <a:bodyPr/>
          <a:lstStyle/>
          <a:p>
            <a:r>
              <a:rPr lang="en-US" dirty="0"/>
              <a:t>Materials to use</a:t>
            </a:r>
          </a:p>
        </p:txBody>
      </p:sp>
      <p:sp>
        <p:nvSpPr>
          <p:cNvPr id="3" name="Content Placeholder 2">
            <a:extLst>
              <a:ext uri="{FF2B5EF4-FFF2-40B4-BE49-F238E27FC236}">
                <a16:creationId xmlns:a16="http://schemas.microsoft.com/office/drawing/2014/main" id="{309C9413-D464-094F-B4E2-E62B0A011A39}"/>
              </a:ext>
            </a:extLst>
          </p:cNvPr>
          <p:cNvSpPr>
            <a:spLocks noGrp="1"/>
          </p:cNvSpPr>
          <p:nvPr>
            <p:ph idx="1"/>
          </p:nvPr>
        </p:nvSpPr>
        <p:spPr/>
        <p:txBody>
          <a:bodyPr/>
          <a:lstStyle/>
          <a:p>
            <a:r>
              <a:rPr lang="en-US" dirty="0"/>
              <a:t>Textbooks for basic understanding</a:t>
            </a:r>
          </a:p>
          <a:p>
            <a:r>
              <a:rPr lang="en-US" dirty="0"/>
              <a:t>Research Articles</a:t>
            </a:r>
          </a:p>
          <a:p>
            <a:r>
              <a:rPr lang="en-US" dirty="0"/>
              <a:t>Financial news such as financial times, morning star or Reuters </a:t>
            </a:r>
          </a:p>
        </p:txBody>
      </p:sp>
      <p:sp>
        <p:nvSpPr>
          <p:cNvPr id="4" name="Date Placeholder 3">
            <a:extLst>
              <a:ext uri="{FF2B5EF4-FFF2-40B4-BE49-F238E27FC236}">
                <a16:creationId xmlns:a16="http://schemas.microsoft.com/office/drawing/2014/main" id="{9021B4E9-367D-9E4E-A056-B6ACAA2569F6}"/>
              </a:ext>
            </a:extLst>
          </p:cNvPr>
          <p:cNvSpPr>
            <a:spLocks noGrp="1"/>
          </p:cNvSpPr>
          <p:nvPr>
            <p:ph type="dt" sz="half" idx="10"/>
          </p:nvPr>
        </p:nvSpPr>
        <p:spPr/>
        <p:txBody>
          <a:bodyPr/>
          <a:lstStyle/>
          <a:p>
            <a:pPr>
              <a:defRPr/>
            </a:pPr>
            <a:fld id="{2303D31F-598B-47EE-BA37-93F097A3D676}" type="datetime1">
              <a:rPr lang="en-GB" altLang="en-US" smtClean="0"/>
              <a:pPr>
                <a:defRPr/>
              </a:pPr>
              <a:t>21/07/2020</a:t>
            </a:fld>
            <a:endParaRPr lang="en-GB" altLang="en-US"/>
          </a:p>
        </p:txBody>
      </p:sp>
      <p:sp>
        <p:nvSpPr>
          <p:cNvPr id="5" name="Slide Number Placeholder 4">
            <a:extLst>
              <a:ext uri="{FF2B5EF4-FFF2-40B4-BE49-F238E27FC236}">
                <a16:creationId xmlns:a16="http://schemas.microsoft.com/office/drawing/2014/main" id="{96A92538-D4AF-9D4A-AE46-623ED0E121E8}"/>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1599247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2339</TotalTime>
  <Words>660</Words>
  <Application>Microsoft Office PowerPoint</Application>
  <PresentationFormat>Widescreen</PresentationFormat>
  <Paragraphs>67</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Myriad Pro</vt:lpstr>
      <vt:lpstr>Verdana</vt:lpstr>
      <vt:lpstr>20140311PresentationUWTSDTemplate</vt:lpstr>
      <vt:lpstr>LCBB4005</vt:lpstr>
      <vt:lpstr>PowerPoint Presentation</vt:lpstr>
      <vt:lpstr>Requirements</vt:lpstr>
      <vt:lpstr>Question</vt:lpstr>
      <vt:lpstr>Introduction</vt:lpstr>
      <vt:lpstr>Main Body: Things to consider</vt:lpstr>
      <vt:lpstr>Main Body: Things to consider</vt:lpstr>
      <vt:lpstr>Main Body: Things to consider</vt:lpstr>
      <vt:lpstr>Critical Analysis</vt:lpstr>
      <vt:lpstr>Materials to use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149</cp:revision>
  <cp:lastPrinted>2018-07-09T15:27:01Z</cp:lastPrinted>
  <dcterms:created xsi:type="dcterms:W3CDTF">2002-10-07T19:43:58Z</dcterms:created>
  <dcterms:modified xsi:type="dcterms:W3CDTF">2020-07-21T06:00:24Z</dcterms:modified>
</cp:coreProperties>
</file>