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7" r:id="rId10"/>
    <p:sldId id="268" r:id="rId11"/>
    <p:sldId id="269" r:id="rId12"/>
    <p:sldId id="270" r:id="rId13"/>
  </p:sldIdLst>
  <p:sldSz cx="18288000" cy="10287000"/>
  <p:notesSz cx="6858000" cy="9144000"/>
  <p:embeddedFontLst>
    <p:embeddedFont>
      <p:font typeface="Helios" panose="020B0604020202020204" charset="0"/>
      <p:regular r:id="rId14"/>
    </p:embeddedFont>
    <p:embeddedFont>
      <p:font typeface="Helios Bold" panose="020B0604020202020204" charset="0"/>
      <p:regular r:id="rId15"/>
    </p:embeddedFont>
    <p:embeddedFont>
      <p:font typeface="Open Sans" panose="020B0606030504020204" pitchFamily="34" charset="0"/>
      <p:regular r:id="rId16"/>
      <p:bold r:id="rId17"/>
      <p:italic r:id="rId18"/>
      <p:boldItalic r:id="rId19"/>
    </p:embeddedFont>
    <p:embeddedFont>
      <p:font typeface="Open Sans Bold" panose="020B0806030504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7" d="100"/>
          <a:sy n="47" d="100"/>
        </p:scale>
        <p:origin x="500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10" Type="http://schemas.openxmlformats.org/officeDocument/2006/relationships/image" Target="../media/image13.jpeg"/><Relationship Id="rId4" Type="http://schemas.openxmlformats.org/officeDocument/2006/relationships/image" Target="../media/image7.png"/><Relationship Id="rId9" Type="http://schemas.openxmlformats.org/officeDocument/2006/relationships/image" Target="../media/image1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baskool.com/marketing-mix/services/17406-hilton.html?utm_source=chatgpt.com" TargetMode="External"/><Relationship Id="rId3" Type="http://schemas.openxmlformats.org/officeDocument/2006/relationships/hyperlink" Target="https://companiesmarketcap.com/hilton-hotels/revenue/?utm_source=chatgpt.com" TargetMode="External"/><Relationship Id="rId7" Type="http://schemas.openxmlformats.org/officeDocument/2006/relationships/hyperlink" Target="https://www.marketing91.com/marketing-mix-hilton-hotels/?utm_source=chatgpt.com" TargetMode="External"/><Relationship Id="rId2" Type="http://schemas.openxmlformats.org/officeDocument/2006/relationships/hyperlink" Target="https://aithor.com/essay-examples/hilton-hotel-marketing-strategy-target-market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ir.hilton.com" TargetMode="External"/><Relationship Id="rId5" Type="http://schemas.openxmlformats.org/officeDocument/2006/relationships/hyperlink" Target="https://stories.hilton.com/history?utm_source=chatgpt.com" TargetMode="External"/><Relationship Id="rId10" Type="http://schemas.openxmlformats.org/officeDocument/2006/relationships/hyperlink" Target="https://www.weforum.org/organizations/hilton-worldwide/?utm_source=chatgpt.com" TargetMode="External"/><Relationship Id="rId4" Type="http://schemas.openxmlformats.org/officeDocument/2006/relationships/hyperlink" Target="https://www.hilton.com/en/hilton-honors/" TargetMode="External"/><Relationship Id="rId9" Type="http://schemas.openxmlformats.org/officeDocument/2006/relationships/hyperlink" Target="https://www.forbes.com/sites/paultalbot/2019/05/23/inside-hiltons-marketing-strategy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 rot="-2700000">
            <a:off x="5765232" y="9653277"/>
            <a:ext cx="5776308" cy="3366163"/>
            <a:chOff x="0" y="0"/>
            <a:chExt cx="1721191" cy="100303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721191" cy="1003030"/>
            </a:xfrm>
            <a:custGeom>
              <a:avLst/>
              <a:gdLst/>
              <a:ahLst/>
              <a:cxnLst/>
              <a:rect l="l" t="t" r="r" b="b"/>
              <a:pathLst>
                <a:path w="1721191" h="1003030">
                  <a:moveTo>
                    <a:pt x="0" y="0"/>
                  </a:moveTo>
                  <a:lnTo>
                    <a:pt x="1721191" y="0"/>
                  </a:lnTo>
                  <a:lnTo>
                    <a:pt x="1721191" y="1003030"/>
                  </a:lnTo>
                  <a:lnTo>
                    <a:pt x="0" y="1003030"/>
                  </a:lnTo>
                  <a:close/>
                </a:path>
              </a:pathLst>
            </a:custGeom>
            <a:solidFill>
              <a:srgbClr val="0F4984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1721191" cy="10506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 rot="-8100000">
            <a:off x="4315207" y="-1542801"/>
            <a:ext cx="4275519" cy="2511321"/>
            <a:chOff x="0" y="0"/>
            <a:chExt cx="1273995" cy="748309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273995" cy="748309"/>
            </a:xfrm>
            <a:custGeom>
              <a:avLst/>
              <a:gdLst/>
              <a:ahLst/>
              <a:cxnLst/>
              <a:rect l="l" t="t" r="r" b="b"/>
              <a:pathLst>
                <a:path w="1273995" h="748309">
                  <a:moveTo>
                    <a:pt x="0" y="0"/>
                  </a:moveTo>
                  <a:lnTo>
                    <a:pt x="1273995" y="0"/>
                  </a:lnTo>
                  <a:lnTo>
                    <a:pt x="1273995" y="748309"/>
                  </a:lnTo>
                  <a:lnTo>
                    <a:pt x="0" y="748309"/>
                  </a:lnTo>
                  <a:close/>
                </a:path>
              </a:pathLst>
            </a:custGeom>
            <a:solidFill>
              <a:srgbClr val="16599D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1273995" cy="7959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 rot="8100000">
            <a:off x="7965362" y="10637768"/>
            <a:ext cx="5636927" cy="605970"/>
          </a:xfrm>
          <a:custGeom>
            <a:avLst/>
            <a:gdLst/>
            <a:ahLst/>
            <a:cxnLst/>
            <a:rect l="l" t="t" r="r" b="b"/>
            <a:pathLst>
              <a:path w="5636927" h="605970">
                <a:moveTo>
                  <a:pt x="0" y="0"/>
                </a:moveTo>
                <a:lnTo>
                  <a:pt x="5636927" y="0"/>
                </a:lnTo>
                <a:lnTo>
                  <a:pt x="5636927" y="605969"/>
                </a:lnTo>
                <a:lnTo>
                  <a:pt x="0" y="60596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13" name="Group 13"/>
          <p:cNvGrpSpPr/>
          <p:nvPr/>
        </p:nvGrpSpPr>
        <p:grpSpPr>
          <a:xfrm rot="-2700000">
            <a:off x="11008024" y="9288739"/>
            <a:ext cx="4361993" cy="2440924"/>
            <a:chOff x="0" y="0"/>
            <a:chExt cx="1299762" cy="727333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299762" cy="727333"/>
            </a:xfrm>
            <a:custGeom>
              <a:avLst/>
              <a:gdLst/>
              <a:ahLst/>
              <a:cxnLst/>
              <a:rect l="l" t="t" r="r" b="b"/>
              <a:pathLst>
                <a:path w="1299762" h="727333">
                  <a:moveTo>
                    <a:pt x="0" y="0"/>
                  </a:moveTo>
                  <a:lnTo>
                    <a:pt x="1299762" y="0"/>
                  </a:lnTo>
                  <a:lnTo>
                    <a:pt x="1299762" y="727333"/>
                  </a:lnTo>
                  <a:lnTo>
                    <a:pt x="0" y="727333"/>
                  </a:lnTo>
                  <a:close/>
                </a:path>
              </a:pathLst>
            </a:custGeom>
            <a:solidFill>
              <a:srgbClr val="16599D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47625"/>
              <a:ext cx="1299762" cy="774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 rot="-2700000">
            <a:off x="14702645" y="9087177"/>
            <a:ext cx="3837308" cy="2550578"/>
            <a:chOff x="0" y="0"/>
            <a:chExt cx="1143419" cy="760006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143419" cy="760006"/>
            </a:xfrm>
            <a:custGeom>
              <a:avLst/>
              <a:gdLst/>
              <a:ahLst/>
              <a:cxnLst/>
              <a:rect l="l" t="t" r="r" b="b"/>
              <a:pathLst>
                <a:path w="1143419" h="760006">
                  <a:moveTo>
                    <a:pt x="0" y="0"/>
                  </a:moveTo>
                  <a:lnTo>
                    <a:pt x="1143419" y="0"/>
                  </a:lnTo>
                  <a:lnTo>
                    <a:pt x="1143419" y="760006"/>
                  </a:lnTo>
                  <a:lnTo>
                    <a:pt x="0" y="760006"/>
                  </a:lnTo>
                  <a:close/>
                </a:path>
              </a:pathLst>
            </a:custGeom>
            <a:solidFill>
              <a:srgbClr val="2978C8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47625"/>
              <a:ext cx="1143419" cy="80763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 rot="-10800000">
            <a:off x="1028700" y="6634124"/>
            <a:ext cx="934250" cy="106173"/>
            <a:chOff x="0" y="0"/>
            <a:chExt cx="278383" cy="3163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78383" cy="31637"/>
            </a:xfrm>
            <a:custGeom>
              <a:avLst/>
              <a:gdLst/>
              <a:ahLst/>
              <a:cxnLst/>
              <a:rect l="l" t="t" r="r" b="b"/>
              <a:pathLst>
                <a:path w="278383" h="31637">
                  <a:moveTo>
                    <a:pt x="15818" y="0"/>
                  </a:moveTo>
                  <a:lnTo>
                    <a:pt x="262564" y="0"/>
                  </a:lnTo>
                  <a:cubicBezTo>
                    <a:pt x="266759" y="0"/>
                    <a:pt x="270783" y="1667"/>
                    <a:pt x="273749" y="4633"/>
                  </a:cubicBezTo>
                  <a:cubicBezTo>
                    <a:pt x="276716" y="7600"/>
                    <a:pt x="278383" y="11623"/>
                    <a:pt x="278383" y="15818"/>
                  </a:cubicBezTo>
                  <a:lnTo>
                    <a:pt x="278383" y="15818"/>
                  </a:lnTo>
                  <a:cubicBezTo>
                    <a:pt x="278383" y="24555"/>
                    <a:pt x="271300" y="31637"/>
                    <a:pt x="262564" y="31637"/>
                  </a:cubicBezTo>
                  <a:lnTo>
                    <a:pt x="15818" y="31637"/>
                  </a:lnTo>
                  <a:cubicBezTo>
                    <a:pt x="11623" y="31637"/>
                    <a:pt x="7600" y="29970"/>
                    <a:pt x="4633" y="27004"/>
                  </a:cubicBezTo>
                  <a:cubicBezTo>
                    <a:pt x="1667" y="24037"/>
                    <a:pt x="0" y="20014"/>
                    <a:pt x="0" y="15818"/>
                  </a:cubicBezTo>
                  <a:lnTo>
                    <a:pt x="0" y="15818"/>
                  </a:lnTo>
                  <a:cubicBezTo>
                    <a:pt x="0" y="11623"/>
                    <a:pt x="1667" y="7600"/>
                    <a:pt x="4633" y="4633"/>
                  </a:cubicBezTo>
                  <a:cubicBezTo>
                    <a:pt x="7600" y="1667"/>
                    <a:pt x="11623" y="0"/>
                    <a:pt x="15818" y="0"/>
                  </a:cubicBezTo>
                  <a:close/>
                </a:path>
              </a:pathLst>
            </a:custGeom>
            <a:solidFill>
              <a:srgbClr val="2978C8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278383" cy="792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 rot="-10800000">
            <a:off x="2058200" y="6634124"/>
            <a:ext cx="312889" cy="106173"/>
            <a:chOff x="0" y="0"/>
            <a:chExt cx="93233" cy="31637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93233" cy="31637"/>
            </a:xfrm>
            <a:custGeom>
              <a:avLst/>
              <a:gdLst/>
              <a:ahLst/>
              <a:cxnLst/>
              <a:rect l="l" t="t" r="r" b="b"/>
              <a:pathLst>
                <a:path w="93233" h="31637">
                  <a:moveTo>
                    <a:pt x="15818" y="0"/>
                  </a:moveTo>
                  <a:lnTo>
                    <a:pt x="77415" y="0"/>
                  </a:lnTo>
                  <a:cubicBezTo>
                    <a:pt x="86151" y="0"/>
                    <a:pt x="93233" y="7082"/>
                    <a:pt x="93233" y="15818"/>
                  </a:cubicBezTo>
                  <a:lnTo>
                    <a:pt x="93233" y="15818"/>
                  </a:lnTo>
                  <a:cubicBezTo>
                    <a:pt x="93233" y="20014"/>
                    <a:pt x="91566" y="24037"/>
                    <a:pt x="88600" y="27004"/>
                  </a:cubicBezTo>
                  <a:cubicBezTo>
                    <a:pt x="85633" y="29970"/>
                    <a:pt x="81610" y="31637"/>
                    <a:pt x="77415" y="31637"/>
                  </a:cubicBezTo>
                  <a:lnTo>
                    <a:pt x="15818" y="31637"/>
                  </a:lnTo>
                  <a:cubicBezTo>
                    <a:pt x="11623" y="31637"/>
                    <a:pt x="7600" y="29970"/>
                    <a:pt x="4633" y="27004"/>
                  </a:cubicBezTo>
                  <a:cubicBezTo>
                    <a:pt x="1667" y="24037"/>
                    <a:pt x="0" y="20014"/>
                    <a:pt x="0" y="15818"/>
                  </a:cubicBezTo>
                  <a:lnTo>
                    <a:pt x="0" y="15818"/>
                  </a:lnTo>
                  <a:cubicBezTo>
                    <a:pt x="0" y="11623"/>
                    <a:pt x="1667" y="7600"/>
                    <a:pt x="4633" y="4633"/>
                  </a:cubicBezTo>
                  <a:cubicBezTo>
                    <a:pt x="7600" y="1667"/>
                    <a:pt x="11623" y="0"/>
                    <a:pt x="15818" y="0"/>
                  </a:cubicBezTo>
                  <a:close/>
                </a:path>
              </a:pathLst>
            </a:custGeom>
            <a:solidFill>
              <a:srgbClr val="292A2B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47625"/>
              <a:ext cx="93233" cy="792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5" name="Freeform 25"/>
          <p:cNvSpPr/>
          <p:nvPr/>
        </p:nvSpPr>
        <p:spPr>
          <a:xfrm>
            <a:off x="8197364" y="0"/>
            <a:ext cx="10090636" cy="7695582"/>
          </a:xfrm>
          <a:custGeom>
            <a:avLst/>
            <a:gdLst/>
            <a:ahLst/>
            <a:cxnLst/>
            <a:rect l="l" t="t" r="r" b="b"/>
            <a:pathLst>
              <a:path w="10090636" h="7695582">
                <a:moveTo>
                  <a:pt x="0" y="0"/>
                </a:moveTo>
                <a:lnTo>
                  <a:pt x="10090636" y="0"/>
                </a:lnTo>
                <a:lnTo>
                  <a:pt x="10090636" y="7695582"/>
                </a:lnTo>
                <a:lnTo>
                  <a:pt x="0" y="769558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26" name="TextBox 26"/>
          <p:cNvSpPr txBox="1"/>
          <p:nvPr/>
        </p:nvSpPr>
        <p:spPr>
          <a:xfrm>
            <a:off x="921517" y="3144799"/>
            <a:ext cx="6615789" cy="212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249"/>
              </a:lnSpc>
            </a:pPr>
            <a:r>
              <a:rPr lang="en-US" sz="7499" b="1">
                <a:solidFill>
                  <a:srgbClr val="16599D"/>
                </a:solidFill>
                <a:latin typeface="Helios Bold"/>
                <a:ea typeface="Helios Bold"/>
                <a:cs typeface="Helios Bold"/>
                <a:sym typeface="Helios Bold"/>
              </a:rPr>
              <a:t>MARKETING MIX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7264021"/>
            <a:ext cx="3200711" cy="358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Helios"/>
                <a:ea typeface="Helios"/>
                <a:cs typeface="Helios"/>
                <a:sym typeface="Helios"/>
              </a:rPr>
              <a:t>Presented By: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7660837"/>
            <a:ext cx="4392334" cy="882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DANIEL LUQUE FERNANDEZ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700000">
            <a:off x="7001768" y="1126950"/>
            <a:ext cx="5636927" cy="605970"/>
          </a:xfrm>
          <a:custGeom>
            <a:avLst/>
            <a:gdLst/>
            <a:ahLst/>
            <a:cxnLst/>
            <a:rect l="l" t="t" r="r" b="b"/>
            <a:pathLst>
              <a:path w="5636927" h="605970">
                <a:moveTo>
                  <a:pt x="0" y="0"/>
                </a:moveTo>
                <a:lnTo>
                  <a:pt x="5636927" y="0"/>
                </a:lnTo>
                <a:lnTo>
                  <a:pt x="5636927" y="605970"/>
                </a:lnTo>
                <a:lnTo>
                  <a:pt x="0" y="6059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 rot="-8100000">
            <a:off x="8515005" y="-553860"/>
            <a:ext cx="5359870" cy="2511321"/>
            <a:chOff x="0" y="0"/>
            <a:chExt cx="1597103" cy="74830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97103" cy="748309"/>
            </a:xfrm>
            <a:custGeom>
              <a:avLst/>
              <a:gdLst/>
              <a:ahLst/>
              <a:cxnLst/>
              <a:rect l="l" t="t" r="r" b="b"/>
              <a:pathLst>
                <a:path w="1597103" h="748309">
                  <a:moveTo>
                    <a:pt x="0" y="0"/>
                  </a:moveTo>
                  <a:lnTo>
                    <a:pt x="1597103" y="0"/>
                  </a:lnTo>
                  <a:lnTo>
                    <a:pt x="1597103" y="748309"/>
                  </a:lnTo>
                  <a:lnTo>
                    <a:pt x="0" y="748309"/>
                  </a:lnTo>
                  <a:close/>
                </a:path>
              </a:pathLst>
            </a:custGeom>
            <a:solidFill>
              <a:srgbClr val="0F4984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1597103" cy="7959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2700000">
            <a:off x="9928259" y="810181"/>
            <a:ext cx="5636927" cy="605970"/>
          </a:xfrm>
          <a:custGeom>
            <a:avLst/>
            <a:gdLst/>
            <a:ahLst/>
            <a:cxnLst/>
            <a:rect l="l" t="t" r="r" b="b"/>
            <a:pathLst>
              <a:path w="5636927" h="605970">
                <a:moveTo>
                  <a:pt x="0" y="0"/>
                </a:moveTo>
                <a:lnTo>
                  <a:pt x="5636926" y="0"/>
                </a:lnTo>
                <a:lnTo>
                  <a:pt x="5636926" y="605969"/>
                </a:lnTo>
                <a:lnTo>
                  <a:pt x="0" y="60596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Freeform 7"/>
          <p:cNvSpPr/>
          <p:nvPr/>
        </p:nvSpPr>
        <p:spPr>
          <a:xfrm rot="-2700000">
            <a:off x="-4317047" y="-3837181"/>
            <a:ext cx="11641929" cy="11641929"/>
          </a:xfrm>
          <a:custGeom>
            <a:avLst/>
            <a:gdLst/>
            <a:ahLst/>
            <a:cxnLst/>
            <a:rect l="l" t="t" r="r" b="b"/>
            <a:pathLst>
              <a:path w="11641929" h="11641929">
                <a:moveTo>
                  <a:pt x="0" y="0"/>
                </a:moveTo>
                <a:lnTo>
                  <a:pt x="11641929" y="0"/>
                </a:lnTo>
                <a:lnTo>
                  <a:pt x="11641929" y="11641929"/>
                </a:lnTo>
                <a:lnTo>
                  <a:pt x="0" y="1164192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999"/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8" name="Group 8"/>
          <p:cNvGrpSpPr/>
          <p:nvPr/>
        </p:nvGrpSpPr>
        <p:grpSpPr>
          <a:xfrm rot="-2700000">
            <a:off x="-3985629" y="-3505764"/>
            <a:ext cx="10863149" cy="10863149"/>
            <a:chOff x="0" y="0"/>
            <a:chExt cx="2041549" cy="204154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041549" cy="2041549"/>
            </a:xfrm>
            <a:custGeom>
              <a:avLst/>
              <a:gdLst/>
              <a:ahLst/>
              <a:cxnLst/>
              <a:rect l="l" t="t" r="r" b="b"/>
              <a:pathLst>
                <a:path w="2041549" h="2041549">
                  <a:moveTo>
                    <a:pt x="71268" y="0"/>
                  </a:moveTo>
                  <a:lnTo>
                    <a:pt x="1970282" y="0"/>
                  </a:lnTo>
                  <a:cubicBezTo>
                    <a:pt x="1989183" y="0"/>
                    <a:pt x="2007310" y="7509"/>
                    <a:pt x="2020675" y="20874"/>
                  </a:cubicBezTo>
                  <a:cubicBezTo>
                    <a:pt x="2034041" y="34239"/>
                    <a:pt x="2041549" y="52366"/>
                    <a:pt x="2041549" y="71268"/>
                  </a:cubicBezTo>
                  <a:lnTo>
                    <a:pt x="2041549" y="1970282"/>
                  </a:lnTo>
                  <a:cubicBezTo>
                    <a:pt x="2041549" y="2009642"/>
                    <a:pt x="2009642" y="2041549"/>
                    <a:pt x="1970282" y="2041549"/>
                  </a:cubicBezTo>
                  <a:lnTo>
                    <a:pt x="71268" y="2041549"/>
                  </a:lnTo>
                  <a:cubicBezTo>
                    <a:pt x="31908" y="2041549"/>
                    <a:pt x="0" y="2009642"/>
                    <a:pt x="0" y="1970282"/>
                  </a:cubicBezTo>
                  <a:lnTo>
                    <a:pt x="0" y="71268"/>
                  </a:lnTo>
                  <a:cubicBezTo>
                    <a:pt x="0" y="31908"/>
                    <a:pt x="31908" y="0"/>
                    <a:pt x="71268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2041549" cy="20891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62650" y="6421392"/>
            <a:ext cx="2138429" cy="2713734"/>
            <a:chOff x="0" y="0"/>
            <a:chExt cx="563208" cy="71472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563208" cy="714728"/>
            </a:xfrm>
            <a:custGeom>
              <a:avLst/>
              <a:gdLst/>
              <a:ahLst/>
              <a:cxnLst/>
              <a:rect l="l" t="t" r="r" b="b"/>
              <a:pathLst>
                <a:path w="563208" h="714728">
                  <a:moveTo>
                    <a:pt x="0" y="0"/>
                  </a:moveTo>
                  <a:lnTo>
                    <a:pt x="563208" y="0"/>
                  </a:lnTo>
                  <a:lnTo>
                    <a:pt x="563208" y="714728"/>
                  </a:lnTo>
                  <a:lnTo>
                    <a:pt x="0" y="714728"/>
                  </a:lnTo>
                  <a:close/>
                </a:path>
              </a:pathLst>
            </a:custGeom>
            <a:solidFill>
              <a:srgbClr val="F7FB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563208" cy="7623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 rot="-2700000">
            <a:off x="9790314" y="2257197"/>
            <a:ext cx="10898709" cy="10898709"/>
          </a:xfrm>
          <a:custGeom>
            <a:avLst/>
            <a:gdLst/>
            <a:ahLst/>
            <a:cxnLst/>
            <a:rect l="l" t="t" r="r" b="b"/>
            <a:pathLst>
              <a:path w="10898709" h="10898709">
                <a:moveTo>
                  <a:pt x="0" y="0"/>
                </a:moveTo>
                <a:lnTo>
                  <a:pt x="10898710" y="0"/>
                </a:lnTo>
                <a:lnTo>
                  <a:pt x="10898710" y="10898709"/>
                </a:lnTo>
                <a:lnTo>
                  <a:pt x="0" y="1089870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8000"/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15" name="Group 15"/>
          <p:cNvGrpSpPr/>
          <p:nvPr/>
        </p:nvGrpSpPr>
        <p:grpSpPr>
          <a:xfrm rot="-2700000">
            <a:off x="10100574" y="2567456"/>
            <a:ext cx="10169646" cy="10169646"/>
            <a:chOff x="0" y="0"/>
            <a:chExt cx="2041549" cy="2041549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041549" cy="2041549"/>
            </a:xfrm>
            <a:custGeom>
              <a:avLst/>
              <a:gdLst/>
              <a:ahLst/>
              <a:cxnLst/>
              <a:rect l="l" t="t" r="r" b="b"/>
              <a:pathLst>
                <a:path w="2041549" h="2041549">
                  <a:moveTo>
                    <a:pt x="76128" y="0"/>
                  </a:moveTo>
                  <a:lnTo>
                    <a:pt x="1965422" y="0"/>
                  </a:lnTo>
                  <a:cubicBezTo>
                    <a:pt x="1985612" y="0"/>
                    <a:pt x="2004975" y="8021"/>
                    <a:pt x="2019252" y="22297"/>
                  </a:cubicBezTo>
                  <a:cubicBezTo>
                    <a:pt x="2033529" y="36574"/>
                    <a:pt x="2041549" y="55937"/>
                    <a:pt x="2041549" y="76128"/>
                  </a:cubicBezTo>
                  <a:lnTo>
                    <a:pt x="2041549" y="1965422"/>
                  </a:lnTo>
                  <a:cubicBezTo>
                    <a:pt x="2041549" y="1985612"/>
                    <a:pt x="2033529" y="2004975"/>
                    <a:pt x="2019252" y="2019252"/>
                  </a:cubicBezTo>
                  <a:cubicBezTo>
                    <a:pt x="2004975" y="2033529"/>
                    <a:pt x="1985612" y="2041549"/>
                    <a:pt x="1965422" y="2041549"/>
                  </a:cubicBezTo>
                  <a:lnTo>
                    <a:pt x="76128" y="2041549"/>
                  </a:lnTo>
                  <a:cubicBezTo>
                    <a:pt x="55937" y="2041549"/>
                    <a:pt x="36574" y="2033529"/>
                    <a:pt x="22297" y="2019252"/>
                  </a:cubicBezTo>
                  <a:cubicBezTo>
                    <a:pt x="8021" y="2004975"/>
                    <a:pt x="0" y="1985612"/>
                    <a:pt x="0" y="1965422"/>
                  </a:cubicBezTo>
                  <a:lnTo>
                    <a:pt x="0" y="76128"/>
                  </a:lnTo>
                  <a:cubicBezTo>
                    <a:pt x="0" y="55937"/>
                    <a:pt x="8021" y="36574"/>
                    <a:pt x="22297" y="22297"/>
                  </a:cubicBezTo>
                  <a:cubicBezTo>
                    <a:pt x="36574" y="8021"/>
                    <a:pt x="55937" y="0"/>
                    <a:pt x="76128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2041549" cy="20891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911588" y="1378470"/>
            <a:ext cx="12547618" cy="12547618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12111" y="12111"/>
              <a:ext cx="788579" cy="788579"/>
            </a:xfrm>
            <a:custGeom>
              <a:avLst/>
              <a:gdLst/>
              <a:ahLst/>
              <a:cxnLst/>
              <a:rect l="l" t="t" r="r" b="b"/>
              <a:pathLst>
                <a:path w="788579" h="788579">
                  <a:moveTo>
                    <a:pt x="421339" y="14939"/>
                  </a:moveTo>
                  <a:lnTo>
                    <a:pt x="773639" y="367239"/>
                  </a:lnTo>
                  <a:cubicBezTo>
                    <a:pt x="788578" y="382178"/>
                    <a:pt x="788578" y="406400"/>
                    <a:pt x="773639" y="421339"/>
                  </a:cubicBezTo>
                  <a:lnTo>
                    <a:pt x="421339" y="773639"/>
                  </a:lnTo>
                  <a:cubicBezTo>
                    <a:pt x="406400" y="788578"/>
                    <a:pt x="382178" y="788578"/>
                    <a:pt x="367239" y="773639"/>
                  </a:cubicBezTo>
                  <a:lnTo>
                    <a:pt x="14939" y="421339"/>
                  </a:lnTo>
                  <a:cubicBezTo>
                    <a:pt x="0" y="406400"/>
                    <a:pt x="0" y="382178"/>
                    <a:pt x="14939" y="367239"/>
                  </a:cubicBezTo>
                  <a:lnTo>
                    <a:pt x="367239" y="14939"/>
                  </a:lnTo>
                  <a:cubicBezTo>
                    <a:pt x="382178" y="0"/>
                    <a:pt x="406400" y="0"/>
                    <a:pt x="421339" y="14939"/>
                  </a:cubicBezTo>
                  <a:close/>
                </a:path>
              </a:pathLst>
            </a:custGeom>
            <a:blipFill>
              <a:blip r:embed="rId4"/>
              <a:stretch>
                <a:fillRect l="-29775" r="-29775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20" name="Group 20"/>
          <p:cNvGrpSpPr/>
          <p:nvPr/>
        </p:nvGrpSpPr>
        <p:grpSpPr>
          <a:xfrm rot="-8100000">
            <a:off x="10669360" y="993471"/>
            <a:ext cx="10132302" cy="2304198"/>
            <a:chOff x="0" y="0"/>
            <a:chExt cx="3019165" cy="686592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3019165" cy="686592"/>
            </a:xfrm>
            <a:custGeom>
              <a:avLst/>
              <a:gdLst/>
              <a:ahLst/>
              <a:cxnLst/>
              <a:rect l="l" t="t" r="r" b="b"/>
              <a:pathLst>
                <a:path w="3019165" h="686592">
                  <a:moveTo>
                    <a:pt x="0" y="0"/>
                  </a:moveTo>
                  <a:lnTo>
                    <a:pt x="3019165" y="0"/>
                  </a:lnTo>
                  <a:lnTo>
                    <a:pt x="3019165" y="686592"/>
                  </a:lnTo>
                  <a:lnTo>
                    <a:pt x="0" y="686592"/>
                  </a:lnTo>
                  <a:close/>
                </a:path>
              </a:pathLst>
            </a:custGeom>
            <a:solidFill>
              <a:srgbClr val="16599D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47625"/>
              <a:ext cx="3019165" cy="7342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3" name="Freeform 23"/>
          <p:cNvSpPr/>
          <p:nvPr/>
        </p:nvSpPr>
        <p:spPr>
          <a:xfrm rot="2700000">
            <a:off x="13557061" y="1280279"/>
            <a:ext cx="5636927" cy="605970"/>
          </a:xfrm>
          <a:custGeom>
            <a:avLst/>
            <a:gdLst/>
            <a:ahLst/>
            <a:cxnLst/>
            <a:rect l="l" t="t" r="r" b="b"/>
            <a:pathLst>
              <a:path w="5636927" h="605970">
                <a:moveTo>
                  <a:pt x="0" y="0"/>
                </a:moveTo>
                <a:lnTo>
                  <a:pt x="5636926" y="0"/>
                </a:lnTo>
                <a:lnTo>
                  <a:pt x="5636926" y="605970"/>
                </a:lnTo>
                <a:lnTo>
                  <a:pt x="0" y="6059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24" name="Group 24"/>
          <p:cNvGrpSpPr/>
          <p:nvPr/>
        </p:nvGrpSpPr>
        <p:grpSpPr>
          <a:xfrm rot="-8100000">
            <a:off x="15049711" y="-350832"/>
            <a:ext cx="5000402" cy="2304198"/>
            <a:chOff x="0" y="0"/>
            <a:chExt cx="1489991" cy="686592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489991" cy="686592"/>
            </a:xfrm>
            <a:custGeom>
              <a:avLst/>
              <a:gdLst/>
              <a:ahLst/>
              <a:cxnLst/>
              <a:rect l="l" t="t" r="r" b="b"/>
              <a:pathLst>
                <a:path w="1489991" h="686592">
                  <a:moveTo>
                    <a:pt x="0" y="0"/>
                  </a:moveTo>
                  <a:lnTo>
                    <a:pt x="1489991" y="0"/>
                  </a:lnTo>
                  <a:lnTo>
                    <a:pt x="1489991" y="686592"/>
                  </a:lnTo>
                  <a:lnTo>
                    <a:pt x="0" y="686592"/>
                  </a:lnTo>
                  <a:close/>
                </a:path>
              </a:pathLst>
            </a:custGeom>
            <a:solidFill>
              <a:srgbClr val="2978C8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47625"/>
              <a:ext cx="1489991" cy="7342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028700" y="1189974"/>
            <a:ext cx="6615789" cy="793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49"/>
              </a:lnSpc>
            </a:pPr>
            <a:r>
              <a:rPr lang="en-US" sz="5499" b="1">
                <a:solidFill>
                  <a:srgbClr val="16599D"/>
                </a:solidFill>
                <a:latin typeface="Helios Bold"/>
                <a:ea typeface="Helios Bold"/>
                <a:cs typeface="Helios Bold"/>
                <a:sym typeface="Helios Bold"/>
              </a:rPr>
              <a:t>INTRODUCTION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28700" y="1964733"/>
            <a:ext cx="7249850" cy="606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99"/>
              </a:lnSpc>
            </a:pPr>
            <a:r>
              <a:rPr lang="en-US" sz="3499">
                <a:solidFill>
                  <a:srgbClr val="292A2B"/>
                </a:solidFill>
                <a:latin typeface="Helios"/>
                <a:ea typeface="Helios"/>
                <a:cs typeface="Helios"/>
                <a:sym typeface="Helios"/>
              </a:rPr>
              <a:t>THE COMPANY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97320" y="2909624"/>
            <a:ext cx="8278550" cy="5929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Founded: 1919 by Conrad Hilton (first hotel the Mobley in Cisco, Texas)</a:t>
            </a:r>
          </a:p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First hotel under “Hilton” name opened in 1925 in Dallas.</a:t>
            </a:r>
          </a:p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Global presence: Over 4,700 hotels in 104 countries and territories (775,000 rooms) </a:t>
            </a:r>
          </a:p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Recent financials: Trailing-twelve-month revenue approx. US$11.48 billion as of 2025</a:t>
            </a:r>
          </a:p>
          <a:p>
            <a:pPr algn="l">
              <a:lnSpc>
                <a:spcPts val="3920"/>
              </a:lnSpc>
            </a:pPr>
            <a:r>
              <a:rPr lang="en-US" sz="28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</a:t>
            </a:r>
          </a:p>
          <a:p>
            <a:pPr algn="l">
              <a:lnSpc>
                <a:spcPts val="3920"/>
              </a:lnSpc>
            </a:pPr>
            <a:r>
              <a:rPr lang="en-US" sz="28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• Selected because it is a leading global hospitality brand with a clear implementation of the marketing mix (5Ps) model.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66310" y="8718621"/>
            <a:ext cx="309261" cy="278721"/>
          </a:xfrm>
          <a:custGeom>
            <a:avLst/>
            <a:gdLst/>
            <a:ahLst/>
            <a:cxnLst/>
            <a:rect l="l" t="t" r="r" b="b"/>
            <a:pathLst>
              <a:path w="309261" h="278721">
                <a:moveTo>
                  <a:pt x="0" y="0"/>
                </a:moveTo>
                <a:lnTo>
                  <a:pt x="309261" y="0"/>
                </a:lnTo>
                <a:lnTo>
                  <a:pt x="309261" y="278721"/>
                </a:lnTo>
                <a:lnTo>
                  <a:pt x="0" y="27872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5811022" y="8703351"/>
            <a:ext cx="309261" cy="309261"/>
          </a:xfrm>
          <a:custGeom>
            <a:avLst/>
            <a:gdLst/>
            <a:ahLst/>
            <a:cxnLst/>
            <a:rect l="l" t="t" r="r" b="b"/>
            <a:pathLst>
              <a:path w="309261" h="309261">
                <a:moveTo>
                  <a:pt x="0" y="0"/>
                </a:moveTo>
                <a:lnTo>
                  <a:pt x="309261" y="0"/>
                </a:lnTo>
                <a:lnTo>
                  <a:pt x="309261" y="309261"/>
                </a:lnTo>
                <a:lnTo>
                  <a:pt x="0" y="30926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>
            <a:off x="1266310" y="7613566"/>
            <a:ext cx="309261" cy="309261"/>
          </a:xfrm>
          <a:custGeom>
            <a:avLst/>
            <a:gdLst/>
            <a:ahLst/>
            <a:cxnLst/>
            <a:rect l="l" t="t" r="r" b="b"/>
            <a:pathLst>
              <a:path w="309261" h="309261">
                <a:moveTo>
                  <a:pt x="0" y="0"/>
                </a:moveTo>
                <a:lnTo>
                  <a:pt x="309261" y="0"/>
                </a:lnTo>
                <a:lnTo>
                  <a:pt x="309261" y="309261"/>
                </a:lnTo>
                <a:lnTo>
                  <a:pt x="0" y="30926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Freeform 5"/>
          <p:cNvSpPr/>
          <p:nvPr/>
        </p:nvSpPr>
        <p:spPr>
          <a:xfrm>
            <a:off x="5811022" y="7627676"/>
            <a:ext cx="309261" cy="281041"/>
          </a:xfrm>
          <a:custGeom>
            <a:avLst/>
            <a:gdLst/>
            <a:ahLst/>
            <a:cxnLst/>
            <a:rect l="l" t="t" r="r" b="b"/>
            <a:pathLst>
              <a:path w="309261" h="281041">
                <a:moveTo>
                  <a:pt x="0" y="0"/>
                </a:moveTo>
                <a:lnTo>
                  <a:pt x="309261" y="0"/>
                </a:lnTo>
                <a:lnTo>
                  <a:pt x="309261" y="281041"/>
                </a:lnTo>
                <a:lnTo>
                  <a:pt x="0" y="28104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Freeform 6"/>
          <p:cNvSpPr/>
          <p:nvPr/>
        </p:nvSpPr>
        <p:spPr>
          <a:xfrm>
            <a:off x="8458200" y="2073916"/>
            <a:ext cx="9204256" cy="6139167"/>
          </a:xfrm>
          <a:custGeom>
            <a:avLst/>
            <a:gdLst/>
            <a:ahLst/>
            <a:cxnLst/>
            <a:rect l="l" t="t" r="r" b="b"/>
            <a:pathLst>
              <a:path w="9204256" h="6139167">
                <a:moveTo>
                  <a:pt x="0" y="0"/>
                </a:moveTo>
                <a:lnTo>
                  <a:pt x="9204257" y="0"/>
                </a:lnTo>
                <a:lnTo>
                  <a:pt x="9204257" y="6139166"/>
                </a:lnTo>
                <a:lnTo>
                  <a:pt x="0" y="6139166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TextBox 7"/>
          <p:cNvSpPr txBox="1"/>
          <p:nvPr/>
        </p:nvSpPr>
        <p:spPr>
          <a:xfrm>
            <a:off x="1248113" y="711531"/>
            <a:ext cx="7414449" cy="681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99"/>
              </a:lnSpc>
            </a:pPr>
            <a:r>
              <a:rPr lang="en-US" sz="6000" b="1" dirty="0">
                <a:solidFill>
                  <a:srgbClr val="16599D"/>
                </a:solidFill>
                <a:latin typeface="Helios Bold"/>
                <a:ea typeface="Helios Bold"/>
                <a:cs typeface="Helios Bold"/>
                <a:sym typeface="Helios Bold"/>
              </a:rPr>
              <a:t>P1: PRODUCT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60776" y="1669242"/>
            <a:ext cx="9025517" cy="7188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22"/>
              </a:lnSpc>
            </a:pPr>
            <a:r>
              <a:rPr lang="en-US" sz="3251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• Accommodation.</a:t>
            </a:r>
          </a:p>
          <a:p>
            <a:pPr algn="l">
              <a:lnSpc>
                <a:spcPts val="5722"/>
              </a:lnSpc>
            </a:pPr>
            <a:r>
              <a:rPr lang="en-US" sz="3251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• Food &amp; Beverage.</a:t>
            </a:r>
          </a:p>
          <a:p>
            <a:pPr algn="l">
              <a:lnSpc>
                <a:spcPts val="5722"/>
              </a:lnSpc>
            </a:pPr>
            <a:r>
              <a:rPr lang="en-US" sz="3251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• Event &amp; Meeting Spaces.</a:t>
            </a:r>
          </a:p>
          <a:p>
            <a:pPr algn="l">
              <a:lnSpc>
                <a:spcPts val="5722"/>
              </a:lnSpc>
            </a:pPr>
            <a:r>
              <a:rPr lang="en-US" sz="3251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• Recreational Facilities.</a:t>
            </a:r>
          </a:p>
          <a:p>
            <a:pPr algn="l">
              <a:lnSpc>
                <a:spcPts val="5722"/>
              </a:lnSpc>
            </a:pPr>
            <a:r>
              <a:rPr lang="en-US" sz="3251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• Business Services.</a:t>
            </a:r>
          </a:p>
          <a:p>
            <a:pPr algn="l">
              <a:lnSpc>
                <a:spcPts val="5722"/>
              </a:lnSpc>
            </a:pPr>
            <a:r>
              <a:rPr lang="en-US" sz="3251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• Loyalty Programme – Hilton Honors</a:t>
            </a:r>
          </a:p>
          <a:p>
            <a:pPr algn="l">
              <a:lnSpc>
                <a:spcPts val="5722"/>
              </a:lnSpc>
            </a:pPr>
            <a:r>
              <a:rPr lang="en-US" sz="3251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• Digital Services.</a:t>
            </a:r>
          </a:p>
          <a:p>
            <a:pPr algn="l">
              <a:lnSpc>
                <a:spcPts val="5722"/>
              </a:lnSpc>
            </a:pPr>
            <a:r>
              <a:rPr lang="en-US" sz="3251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• Special Experiences.</a:t>
            </a:r>
          </a:p>
          <a:p>
            <a:pPr algn="l">
              <a:lnSpc>
                <a:spcPts val="5722"/>
              </a:lnSpc>
            </a:pPr>
            <a:r>
              <a:rPr lang="en-US" sz="3251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• Safety &amp; Sustainability.</a:t>
            </a:r>
          </a:p>
          <a:p>
            <a:pPr algn="l">
              <a:lnSpc>
                <a:spcPts val="5722"/>
              </a:lnSpc>
            </a:pPr>
            <a:r>
              <a:rPr lang="en-US" sz="3251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• Brand Portfolio (20 brands).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09722" y="722312"/>
            <a:ext cx="6397241" cy="8229600"/>
            <a:chOff x="0" y="0"/>
            <a:chExt cx="8529655" cy="109728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25748" r="22428"/>
            <a:stretch>
              <a:fillRect/>
            </a:stretch>
          </p:blipFill>
          <p:spPr>
            <a:xfrm flipH="1">
              <a:off x="0" y="0"/>
              <a:ext cx="8529655" cy="10972800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2283784" y="5806965"/>
            <a:ext cx="7036271" cy="3002336"/>
            <a:chOff x="0" y="0"/>
            <a:chExt cx="1853174" cy="79073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53174" cy="790739"/>
            </a:xfrm>
            <a:custGeom>
              <a:avLst/>
              <a:gdLst/>
              <a:ahLst/>
              <a:cxnLst/>
              <a:rect l="l" t="t" r="r" b="b"/>
              <a:pathLst>
                <a:path w="1853174" h="790739">
                  <a:moveTo>
                    <a:pt x="47312" y="0"/>
                  </a:moveTo>
                  <a:lnTo>
                    <a:pt x="1805862" y="0"/>
                  </a:lnTo>
                  <a:cubicBezTo>
                    <a:pt x="1818410" y="0"/>
                    <a:pt x="1830444" y="4985"/>
                    <a:pt x="1839317" y="13857"/>
                  </a:cubicBezTo>
                  <a:cubicBezTo>
                    <a:pt x="1848190" y="22730"/>
                    <a:pt x="1853174" y="34764"/>
                    <a:pt x="1853174" y="47312"/>
                  </a:cubicBezTo>
                  <a:lnTo>
                    <a:pt x="1853174" y="743426"/>
                  </a:lnTo>
                  <a:cubicBezTo>
                    <a:pt x="1853174" y="769556"/>
                    <a:pt x="1831992" y="790739"/>
                    <a:pt x="1805862" y="790739"/>
                  </a:cubicBezTo>
                  <a:lnTo>
                    <a:pt x="47312" y="790739"/>
                  </a:lnTo>
                  <a:cubicBezTo>
                    <a:pt x="34764" y="790739"/>
                    <a:pt x="22730" y="785754"/>
                    <a:pt x="13857" y="776881"/>
                  </a:cubicBezTo>
                  <a:cubicBezTo>
                    <a:pt x="4985" y="768009"/>
                    <a:pt x="0" y="755974"/>
                    <a:pt x="0" y="743426"/>
                  </a:cubicBezTo>
                  <a:lnTo>
                    <a:pt x="0" y="47312"/>
                  </a:lnTo>
                  <a:cubicBezTo>
                    <a:pt x="0" y="34764"/>
                    <a:pt x="4985" y="22730"/>
                    <a:pt x="13857" y="13857"/>
                  </a:cubicBezTo>
                  <a:cubicBezTo>
                    <a:pt x="22730" y="4985"/>
                    <a:pt x="34764" y="0"/>
                    <a:pt x="47312" y="0"/>
                  </a:cubicBezTo>
                  <a:close/>
                </a:path>
              </a:pathLst>
            </a:custGeom>
            <a:solidFill>
              <a:srgbClr val="0F4984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1853174" cy="8383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3529748" y="6362700"/>
            <a:ext cx="559897" cy="1675029"/>
            <a:chOff x="0" y="0"/>
            <a:chExt cx="147463" cy="44116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47463" cy="441160"/>
            </a:xfrm>
            <a:custGeom>
              <a:avLst/>
              <a:gdLst/>
              <a:ahLst/>
              <a:cxnLst/>
              <a:rect l="l" t="t" r="r" b="b"/>
              <a:pathLst>
                <a:path w="147463" h="441160">
                  <a:moveTo>
                    <a:pt x="0" y="0"/>
                  </a:moveTo>
                  <a:lnTo>
                    <a:pt x="147463" y="0"/>
                  </a:lnTo>
                  <a:lnTo>
                    <a:pt x="147463" y="441160"/>
                  </a:lnTo>
                  <a:lnTo>
                    <a:pt x="0" y="44116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147463" cy="4887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6545908" y="6782752"/>
            <a:ext cx="559897" cy="1254977"/>
            <a:chOff x="0" y="0"/>
            <a:chExt cx="147463" cy="330529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47463" cy="330529"/>
            </a:xfrm>
            <a:custGeom>
              <a:avLst/>
              <a:gdLst/>
              <a:ahLst/>
              <a:cxnLst/>
              <a:rect l="l" t="t" r="r" b="b"/>
              <a:pathLst>
                <a:path w="147463" h="330529">
                  <a:moveTo>
                    <a:pt x="0" y="0"/>
                  </a:moveTo>
                  <a:lnTo>
                    <a:pt x="147463" y="0"/>
                  </a:lnTo>
                  <a:lnTo>
                    <a:pt x="147463" y="330529"/>
                  </a:lnTo>
                  <a:lnTo>
                    <a:pt x="0" y="33052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147463" cy="3781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190803" y="6631845"/>
            <a:ext cx="559897" cy="1405884"/>
            <a:chOff x="0" y="0"/>
            <a:chExt cx="147463" cy="370274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47463" cy="370274"/>
            </a:xfrm>
            <a:custGeom>
              <a:avLst/>
              <a:gdLst/>
              <a:ahLst/>
              <a:cxnLst/>
              <a:rect l="l" t="t" r="r" b="b"/>
              <a:pathLst>
                <a:path w="147463" h="370274">
                  <a:moveTo>
                    <a:pt x="0" y="0"/>
                  </a:moveTo>
                  <a:lnTo>
                    <a:pt x="147463" y="0"/>
                  </a:lnTo>
                  <a:lnTo>
                    <a:pt x="147463" y="370274"/>
                  </a:lnTo>
                  <a:lnTo>
                    <a:pt x="0" y="37027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47625"/>
              <a:ext cx="147463" cy="4178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7206963" y="6362700"/>
            <a:ext cx="559897" cy="1675029"/>
            <a:chOff x="0" y="0"/>
            <a:chExt cx="147463" cy="44116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7463" cy="441160"/>
            </a:xfrm>
            <a:custGeom>
              <a:avLst/>
              <a:gdLst/>
              <a:ahLst/>
              <a:cxnLst/>
              <a:rect l="l" t="t" r="r" b="b"/>
              <a:pathLst>
                <a:path w="147463" h="441160">
                  <a:moveTo>
                    <a:pt x="0" y="0"/>
                  </a:moveTo>
                  <a:lnTo>
                    <a:pt x="147463" y="0"/>
                  </a:lnTo>
                  <a:lnTo>
                    <a:pt x="147463" y="441160"/>
                  </a:lnTo>
                  <a:lnTo>
                    <a:pt x="0" y="44116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47625"/>
              <a:ext cx="147463" cy="4887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4851858" y="7075156"/>
            <a:ext cx="559897" cy="962573"/>
            <a:chOff x="0" y="0"/>
            <a:chExt cx="147463" cy="25351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47463" cy="253517"/>
            </a:xfrm>
            <a:custGeom>
              <a:avLst/>
              <a:gdLst/>
              <a:ahLst/>
              <a:cxnLst/>
              <a:rect l="l" t="t" r="r" b="b"/>
              <a:pathLst>
                <a:path w="147463" h="253517">
                  <a:moveTo>
                    <a:pt x="0" y="0"/>
                  </a:moveTo>
                  <a:lnTo>
                    <a:pt x="147463" y="0"/>
                  </a:lnTo>
                  <a:lnTo>
                    <a:pt x="147463" y="253517"/>
                  </a:lnTo>
                  <a:lnTo>
                    <a:pt x="0" y="25351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147463" cy="3011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871635" y="7075156"/>
            <a:ext cx="559897" cy="962573"/>
            <a:chOff x="0" y="0"/>
            <a:chExt cx="147463" cy="253517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47463" cy="253517"/>
            </a:xfrm>
            <a:custGeom>
              <a:avLst/>
              <a:gdLst/>
              <a:ahLst/>
              <a:cxnLst/>
              <a:rect l="l" t="t" r="r" b="b"/>
              <a:pathLst>
                <a:path w="147463" h="253517">
                  <a:moveTo>
                    <a:pt x="0" y="0"/>
                  </a:moveTo>
                  <a:lnTo>
                    <a:pt x="147463" y="0"/>
                  </a:lnTo>
                  <a:lnTo>
                    <a:pt x="147463" y="253517"/>
                  </a:lnTo>
                  <a:lnTo>
                    <a:pt x="0" y="25351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47625"/>
              <a:ext cx="147463" cy="3011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5" name="AutoShape 25"/>
          <p:cNvSpPr/>
          <p:nvPr/>
        </p:nvSpPr>
        <p:spPr>
          <a:xfrm>
            <a:off x="3246520" y="8037729"/>
            <a:ext cx="2448463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s-ES"/>
          </a:p>
        </p:txBody>
      </p:sp>
      <p:sp>
        <p:nvSpPr>
          <p:cNvPr id="26" name="AutoShape 26"/>
          <p:cNvSpPr/>
          <p:nvPr/>
        </p:nvSpPr>
        <p:spPr>
          <a:xfrm>
            <a:off x="6262680" y="8037729"/>
            <a:ext cx="2448463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s-ES"/>
          </a:p>
        </p:txBody>
      </p:sp>
      <p:sp>
        <p:nvSpPr>
          <p:cNvPr id="27" name="Freeform 27"/>
          <p:cNvSpPr/>
          <p:nvPr/>
        </p:nvSpPr>
        <p:spPr>
          <a:xfrm rot="-2700000">
            <a:off x="12542618" y="1487169"/>
            <a:ext cx="11641929" cy="11641929"/>
          </a:xfrm>
          <a:custGeom>
            <a:avLst/>
            <a:gdLst/>
            <a:ahLst/>
            <a:cxnLst/>
            <a:rect l="l" t="t" r="r" b="b"/>
            <a:pathLst>
              <a:path w="11641929" h="11641929">
                <a:moveTo>
                  <a:pt x="0" y="0"/>
                </a:moveTo>
                <a:lnTo>
                  <a:pt x="11641929" y="0"/>
                </a:lnTo>
                <a:lnTo>
                  <a:pt x="11641929" y="11641929"/>
                </a:lnTo>
                <a:lnTo>
                  <a:pt x="0" y="1164192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999"/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28" name="Group 28"/>
          <p:cNvGrpSpPr/>
          <p:nvPr/>
        </p:nvGrpSpPr>
        <p:grpSpPr>
          <a:xfrm rot="-2700000">
            <a:off x="11043082" y="2393903"/>
            <a:ext cx="10863149" cy="10863149"/>
            <a:chOff x="0" y="0"/>
            <a:chExt cx="2041549" cy="2041549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2041549" cy="2041549"/>
            </a:xfrm>
            <a:custGeom>
              <a:avLst/>
              <a:gdLst/>
              <a:ahLst/>
              <a:cxnLst/>
              <a:rect l="l" t="t" r="r" b="b"/>
              <a:pathLst>
                <a:path w="2041549" h="2041549">
                  <a:moveTo>
                    <a:pt x="71268" y="0"/>
                  </a:moveTo>
                  <a:lnTo>
                    <a:pt x="1970282" y="0"/>
                  </a:lnTo>
                  <a:cubicBezTo>
                    <a:pt x="1989183" y="0"/>
                    <a:pt x="2007310" y="7509"/>
                    <a:pt x="2020675" y="20874"/>
                  </a:cubicBezTo>
                  <a:cubicBezTo>
                    <a:pt x="2034041" y="34239"/>
                    <a:pt x="2041549" y="52366"/>
                    <a:pt x="2041549" y="71268"/>
                  </a:cubicBezTo>
                  <a:lnTo>
                    <a:pt x="2041549" y="1970282"/>
                  </a:lnTo>
                  <a:cubicBezTo>
                    <a:pt x="2041549" y="2009642"/>
                    <a:pt x="2009642" y="2041549"/>
                    <a:pt x="1970282" y="2041549"/>
                  </a:cubicBezTo>
                  <a:lnTo>
                    <a:pt x="71268" y="2041549"/>
                  </a:lnTo>
                  <a:cubicBezTo>
                    <a:pt x="31908" y="2041549"/>
                    <a:pt x="0" y="2009642"/>
                    <a:pt x="0" y="1970282"/>
                  </a:cubicBezTo>
                  <a:lnTo>
                    <a:pt x="0" y="71268"/>
                  </a:lnTo>
                  <a:cubicBezTo>
                    <a:pt x="0" y="31908"/>
                    <a:pt x="31908" y="0"/>
                    <a:pt x="71268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47625"/>
              <a:ext cx="2041549" cy="20891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1" name="Freeform 31"/>
          <p:cNvSpPr/>
          <p:nvPr/>
        </p:nvSpPr>
        <p:spPr>
          <a:xfrm>
            <a:off x="1610436" y="2530336"/>
            <a:ext cx="673348" cy="689649"/>
          </a:xfrm>
          <a:custGeom>
            <a:avLst/>
            <a:gdLst/>
            <a:ahLst/>
            <a:cxnLst/>
            <a:rect l="l" t="t" r="r" b="b"/>
            <a:pathLst>
              <a:path w="673348" h="689649">
                <a:moveTo>
                  <a:pt x="0" y="0"/>
                </a:moveTo>
                <a:lnTo>
                  <a:pt x="673348" y="0"/>
                </a:lnTo>
                <a:lnTo>
                  <a:pt x="673348" y="689650"/>
                </a:lnTo>
                <a:lnTo>
                  <a:pt x="0" y="68965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2" name="TextBox 32"/>
          <p:cNvSpPr txBox="1"/>
          <p:nvPr/>
        </p:nvSpPr>
        <p:spPr>
          <a:xfrm>
            <a:off x="9490978" y="674687"/>
            <a:ext cx="7044422" cy="6668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199"/>
              </a:lnSpc>
            </a:pPr>
            <a:r>
              <a:rPr lang="en-US" sz="4400" b="1" dirty="0">
                <a:solidFill>
                  <a:srgbClr val="16599D"/>
                </a:solidFill>
                <a:latin typeface="Helios Bold"/>
                <a:ea typeface="Helios Bold"/>
                <a:cs typeface="Helios Bold"/>
                <a:sym typeface="Helios Bold"/>
              </a:rPr>
              <a:t>P2: PRICING STRATEGY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474395" y="1873885"/>
            <a:ext cx="7501274" cy="7425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 b="1" dirty="0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• Premium pricing for upscale/luxury positioning</a:t>
            </a:r>
          </a:p>
          <a:p>
            <a:pPr algn="l">
              <a:lnSpc>
                <a:spcPts val="3919"/>
              </a:lnSpc>
            </a:pPr>
            <a:r>
              <a:rPr lang="en-US" sz="2799" b="1" dirty="0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Dynamic pricing based on demand, seasonality, events</a:t>
            </a:r>
          </a:p>
          <a:p>
            <a:pPr algn="l">
              <a:lnSpc>
                <a:spcPts val="3919"/>
              </a:lnSpc>
            </a:pPr>
            <a:r>
              <a:rPr lang="en-US" sz="2799" b="1" dirty="0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Different pricing for different offerings: resorts, airport hotels, city hotels</a:t>
            </a:r>
          </a:p>
          <a:p>
            <a:pPr algn="l">
              <a:lnSpc>
                <a:spcPts val="3919"/>
              </a:lnSpc>
            </a:pPr>
            <a:r>
              <a:rPr lang="en-US" sz="2799" b="1" dirty="0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Value-added services influence price (spa, Wi-Fi, breakfast, parking)</a:t>
            </a:r>
          </a:p>
          <a:p>
            <a:pPr algn="l">
              <a:lnSpc>
                <a:spcPts val="3919"/>
              </a:lnSpc>
            </a:pPr>
            <a:r>
              <a:rPr lang="en-US" sz="2799" b="1" dirty="0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Brand exclusivity maintained through higher-than-average tariffs</a:t>
            </a:r>
          </a:p>
          <a:p>
            <a:pPr algn="l">
              <a:lnSpc>
                <a:spcPts val="3919"/>
              </a:lnSpc>
            </a:pPr>
            <a:r>
              <a:rPr lang="en-US" sz="2799" b="1" dirty="0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Discounts &amp; benefits: late check-out, free Wi-Fi, Hilton Honors rewards</a:t>
            </a:r>
          </a:p>
          <a:p>
            <a:pPr algn="l">
              <a:lnSpc>
                <a:spcPts val="3919"/>
              </a:lnSpc>
            </a:pPr>
            <a:r>
              <a:rPr lang="en-US" sz="2799" b="1" dirty="0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Goal: serve premium market while adding value to justify pricing</a:t>
            </a:r>
          </a:p>
          <a:p>
            <a:pPr algn="l">
              <a:lnSpc>
                <a:spcPts val="3919"/>
              </a:lnSpc>
              <a:spcBef>
                <a:spcPct val="0"/>
              </a:spcBef>
            </a:pPr>
            <a:endParaRPr lang="en-US" sz="2799" b="1" dirty="0">
              <a:solidFill>
                <a:srgbClr val="000000"/>
              </a:solidFill>
              <a:latin typeface="Helios Bold"/>
              <a:ea typeface="Helios Bold"/>
              <a:cs typeface="Helios Bold"/>
              <a:sym typeface="Helios Bold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100000">
            <a:off x="12774863" y="-2076769"/>
            <a:ext cx="11641929" cy="11641929"/>
          </a:xfrm>
          <a:custGeom>
            <a:avLst/>
            <a:gdLst/>
            <a:ahLst/>
            <a:cxnLst/>
            <a:rect l="l" t="t" r="r" b="b"/>
            <a:pathLst>
              <a:path w="11641929" h="11641929">
                <a:moveTo>
                  <a:pt x="0" y="0"/>
                </a:moveTo>
                <a:lnTo>
                  <a:pt x="11641929" y="0"/>
                </a:lnTo>
                <a:lnTo>
                  <a:pt x="11641929" y="11641929"/>
                </a:lnTo>
                <a:lnTo>
                  <a:pt x="0" y="116419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999"/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 rot="-8100000">
            <a:off x="13106280" y="-1629406"/>
            <a:ext cx="10863149" cy="10863149"/>
            <a:chOff x="0" y="0"/>
            <a:chExt cx="2041549" cy="204154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041549" cy="2041549"/>
            </a:xfrm>
            <a:custGeom>
              <a:avLst/>
              <a:gdLst/>
              <a:ahLst/>
              <a:cxnLst/>
              <a:rect l="l" t="t" r="r" b="b"/>
              <a:pathLst>
                <a:path w="2041549" h="2041549">
                  <a:moveTo>
                    <a:pt x="71268" y="0"/>
                  </a:moveTo>
                  <a:lnTo>
                    <a:pt x="1970282" y="0"/>
                  </a:lnTo>
                  <a:cubicBezTo>
                    <a:pt x="1989183" y="0"/>
                    <a:pt x="2007310" y="7509"/>
                    <a:pt x="2020675" y="20874"/>
                  </a:cubicBezTo>
                  <a:cubicBezTo>
                    <a:pt x="2034041" y="34239"/>
                    <a:pt x="2041549" y="52366"/>
                    <a:pt x="2041549" y="71268"/>
                  </a:cubicBezTo>
                  <a:lnTo>
                    <a:pt x="2041549" y="1970282"/>
                  </a:lnTo>
                  <a:cubicBezTo>
                    <a:pt x="2041549" y="2009642"/>
                    <a:pt x="2009642" y="2041549"/>
                    <a:pt x="1970282" y="2041549"/>
                  </a:cubicBezTo>
                  <a:lnTo>
                    <a:pt x="71268" y="2041549"/>
                  </a:lnTo>
                  <a:cubicBezTo>
                    <a:pt x="31908" y="2041549"/>
                    <a:pt x="0" y="2009642"/>
                    <a:pt x="0" y="1970282"/>
                  </a:cubicBezTo>
                  <a:lnTo>
                    <a:pt x="0" y="71268"/>
                  </a:lnTo>
                  <a:cubicBezTo>
                    <a:pt x="0" y="31908"/>
                    <a:pt x="31908" y="0"/>
                    <a:pt x="71268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2041549" cy="20891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28700" y="2611024"/>
            <a:ext cx="6435173" cy="6647276"/>
            <a:chOff x="0" y="0"/>
            <a:chExt cx="1694860" cy="175072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694861" cy="1750723"/>
            </a:xfrm>
            <a:custGeom>
              <a:avLst/>
              <a:gdLst/>
              <a:ahLst/>
              <a:cxnLst/>
              <a:rect l="l" t="t" r="r" b="b"/>
              <a:pathLst>
                <a:path w="1694861" h="1750723">
                  <a:moveTo>
                    <a:pt x="36092" y="0"/>
                  </a:moveTo>
                  <a:lnTo>
                    <a:pt x="1658769" y="0"/>
                  </a:lnTo>
                  <a:cubicBezTo>
                    <a:pt x="1678702" y="0"/>
                    <a:pt x="1694861" y="16159"/>
                    <a:pt x="1694861" y="36092"/>
                  </a:cubicBezTo>
                  <a:lnTo>
                    <a:pt x="1694861" y="1714631"/>
                  </a:lnTo>
                  <a:cubicBezTo>
                    <a:pt x="1694861" y="1724203"/>
                    <a:pt x="1691058" y="1733383"/>
                    <a:pt x="1684289" y="1740152"/>
                  </a:cubicBezTo>
                  <a:cubicBezTo>
                    <a:pt x="1677521" y="1746920"/>
                    <a:pt x="1668341" y="1750723"/>
                    <a:pt x="1658769" y="1750723"/>
                  </a:cubicBezTo>
                  <a:lnTo>
                    <a:pt x="36092" y="1750723"/>
                  </a:lnTo>
                  <a:cubicBezTo>
                    <a:pt x="26520" y="1750723"/>
                    <a:pt x="17340" y="1746920"/>
                    <a:pt x="10571" y="1740152"/>
                  </a:cubicBezTo>
                  <a:cubicBezTo>
                    <a:pt x="3803" y="1733383"/>
                    <a:pt x="0" y="1724203"/>
                    <a:pt x="0" y="1714631"/>
                  </a:cubicBezTo>
                  <a:lnTo>
                    <a:pt x="0" y="36092"/>
                  </a:lnTo>
                  <a:cubicBezTo>
                    <a:pt x="0" y="26520"/>
                    <a:pt x="3803" y="17340"/>
                    <a:pt x="10571" y="10571"/>
                  </a:cubicBezTo>
                  <a:cubicBezTo>
                    <a:pt x="17340" y="3803"/>
                    <a:pt x="26520" y="0"/>
                    <a:pt x="36092" y="0"/>
                  </a:cubicBezTo>
                  <a:close/>
                </a:path>
              </a:pathLst>
            </a:custGeom>
            <a:solidFill>
              <a:srgbClr val="16599D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66675"/>
              <a:ext cx="1694860" cy="18173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79"/>
                </a:lnSpc>
              </a:pPr>
              <a:r>
                <a:rPr lang="en-US" sz="3199">
                  <a:solidFill>
                    <a:srgbClr val="FFFFFF"/>
                  </a:solidFill>
                  <a:latin typeface="Helios"/>
                  <a:ea typeface="Helios"/>
                  <a:cs typeface="Helios"/>
                  <a:sym typeface="Helios"/>
                </a:rPr>
                <a:t>• Hotels in 124+ countries</a:t>
              </a:r>
            </a:p>
            <a:p>
              <a:pPr algn="ctr">
                <a:lnSpc>
                  <a:spcPts val="4479"/>
                </a:lnSpc>
              </a:pPr>
              <a:r>
                <a:rPr lang="en-US" sz="3199">
                  <a:solidFill>
                    <a:srgbClr val="FFFFFF"/>
                  </a:solidFill>
                  <a:latin typeface="Helios"/>
                  <a:ea typeface="Helios"/>
                  <a:cs typeface="Helios"/>
                  <a:sym typeface="Helios"/>
                </a:rPr>
                <a:t> • 570 flagship Hilton Hotels &amp; Resorts</a:t>
              </a:r>
            </a:p>
            <a:p>
              <a:pPr algn="ctr">
                <a:lnSpc>
                  <a:spcPts val="4479"/>
                </a:lnSpc>
              </a:pPr>
              <a:r>
                <a:rPr lang="en-US" sz="3199">
                  <a:solidFill>
                    <a:srgbClr val="FFFFFF"/>
                  </a:solidFill>
                  <a:latin typeface="Helios"/>
                  <a:ea typeface="Helios"/>
                  <a:cs typeface="Helios"/>
                  <a:sym typeface="Helios"/>
                </a:rPr>
                <a:t> • Key locations: airports, beaches, business districts</a:t>
              </a:r>
            </a:p>
            <a:p>
              <a:pPr algn="ctr">
                <a:lnSpc>
                  <a:spcPts val="4479"/>
                </a:lnSpc>
              </a:pPr>
              <a:r>
                <a:rPr lang="en-US" sz="3199">
                  <a:solidFill>
                    <a:srgbClr val="FFFFFF"/>
                  </a:solidFill>
                  <a:latin typeface="Helios"/>
                  <a:ea typeface="Helios"/>
                  <a:cs typeface="Helios"/>
                  <a:sym typeface="Helios"/>
                </a:rPr>
                <a:t> • Owned, managed, or franchised properties</a:t>
              </a:r>
            </a:p>
            <a:p>
              <a:pPr algn="ctr">
                <a:lnSpc>
                  <a:spcPts val="4479"/>
                </a:lnSpc>
              </a:pPr>
              <a:r>
                <a:rPr lang="en-US" sz="3199">
                  <a:solidFill>
                    <a:srgbClr val="FFFFFF"/>
                  </a:solidFill>
                  <a:latin typeface="Helios"/>
                  <a:ea typeface="Helios"/>
                  <a:cs typeface="Helios"/>
                  <a:sym typeface="Helios"/>
                </a:rPr>
                <a:t> • Direct bookings: website, app</a:t>
              </a:r>
            </a:p>
            <a:p>
              <a:pPr algn="ctr">
                <a:lnSpc>
                  <a:spcPts val="4479"/>
                </a:lnSpc>
              </a:pPr>
              <a:r>
                <a:rPr lang="en-US" sz="3199">
                  <a:solidFill>
                    <a:srgbClr val="FFFFFF"/>
                  </a:solidFill>
                  <a:latin typeface="Helios"/>
                  <a:ea typeface="Helios"/>
                  <a:cs typeface="Helios"/>
                  <a:sym typeface="Helios"/>
                </a:rPr>
                <a:t> • Indirect: OTAs (Booking), GDS, travel agencies</a:t>
              </a:r>
            </a:p>
          </p:txBody>
        </p:sp>
      </p:grpSp>
      <p:sp>
        <p:nvSpPr>
          <p:cNvPr id="9" name="Freeform 9"/>
          <p:cNvSpPr/>
          <p:nvPr/>
        </p:nvSpPr>
        <p:spPr>
          <a:xfrm>
            <a:off x="8962913" y="0"/>
            <a:ext cx="9325087" cy="5222049"/>
          </a:xfrm>
          <a:custGeom>
            <a:avLst/>
            <a:gdLst/>
            <a:ahLst/>
            <a:cxnLst/>
            <a:rect l="l" t="t" r="r" b="b"/>
            <a:pathLst>
              <a:path w="9325087" h="5222049">
                <a:moveTo>
                  <a:pt x="0" y="0"/>
                </a:moveTo>
                <a:lnTo>
                  <a:pt x="9325087" y="0"/>
                </a:lnTo>
                <a:lnTo>
                  <a:pt x="9325087" y="5222049"/>
                </a:lnTo>
                <a:lnTo>
                  <a:pt x="0" y="522204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0" name="Freeform 10"/>
          <p:cNvSpPr/>
          <p:nvPr/>
        </p:nvSpPr>
        <p:spPr>
          <a:xfrm>
            <a:off x="9013606" y="5222049"/>
            <a:ext cx="9274394" cy="5812824"/>
          </a:xfrm>
          <a:custGeom>
            <a:avLst/>
            <a:gdLst/>
            <a:ahLst/>
            <a:cxnLst/>
            <a:rect l="l" t="t" r="r" b="b"/>
            <a:pathLst>
              <a:path w="9274394" h="5812824">
                <a:moveTo>
                  <a:pt x="0" y="0"/>
                </a:moveTo>
                <a:lnTo>
                  <a:pt x="9274394" y="0"/>
                </a:lnTo>
                <a:lnTo>
                  <a:pt x="9274394" y="5812824"/>
                </a:lnTo>
                <a:lnTo>
                  <a:pt x="0" y="581282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1" name="TextBox 11"/>
          <p:cNvSpPr txBox="1"/>
          <p:nvPr/>
        </p:nvSpPr>
        <p:spPr>
          <a:xfrm>
            <a:off x="3196115" y="612457"/>
            <a:ext cx="7660333" cy="7289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09"/>
              </a:lnSpc>
            </a:pPr>
            <a:r>
              <a:rPr lang="en-US" sz="4699" b="1" dirty="0">
                <a:solidFill>
                  <a:srgbClr val="16599D"/>
                </a:solidFill>
                <a:latin typeface="Helios Bold"/>
                <a:ea typeface="Helios Bold"/>
                <a:cs typeface="Helios Bold"/>
                <a:sym typeface="Helios Bold"/>
              </a:rPr>
              <a:t>P3: PLACE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00754" y="1734388"/>
            <a:ext cx="8404119" cy="5338250"/>
          </a:xfrm>
          <a:custGeom>
            <a:avLst/>
            <a:gdLst/>
            <a:ahLst/>
            <a:cxnLst/>
            <a:rect l="l" t="t" r="r" b="b"/>
            <a:pathLst>
              <a:path w="8404119" h="5338250">
                <a:moveTo>
                  <a:pt x="0" y="0"/>
                </a:moveTo>
                <a:lnTo>
                  <a:pt x="8404118" y="0"/>
                </a:lnTo>
                <a:lnTo>
                  <a:pt x="8404118" y="5338250"/>
                </a:lnTo>
                <a:lnTo>
                  <a:pt x="0" y="533825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 l="-17754" r="-17754"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>
            <a:off x="9298111" y="6437384"/>
            <a:ext cx="7698145" cy="3849616"/>
            <a:chOff x="0" y="0"/>
            <a:chExt cx="2027495" cy="101389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027495" cy="1013891"/>
            </a:xfrm>
            <a:custGeom>
              <a:avLst/>
              <a:gdLst/>
              <a:ahLst/>
              <a:cxnLst/>
              <a:rect l="l" t="t" r="r" b="b"/>
              <a:pathLst>
                <a:path w="2027495" h="1013891">
                  <a:moveTo>
                    <a:pt x="43245" y="0"/>
                  </a:moveTo>
                  <a:lnTo>
                    <a:pt x="1984250" y="0"/>
                  </a:lnTo>
                  <a:cubicBezTo>
                    <a:pt x="2008134" y="0"/>
                    <a:pt x="2027495" y="19361"/>
                    <a:pt x="2027495" y="43245"/>
                  </a:cubicBezTo>
                  <a:lnTo>
                    <a:pt x="2027495" y="970646"/>
                  </a:lnTo>
                  <a:cubicBezTo>
                    <a:pt x="2027495" y="994530"/>
                    <a:pt x="2008134" y="1013891"/>
                    <a:pt x="1984250" y="1013891"/>
                  </a:cubicBezTo>
                  <a:lnTo>
                    <a:pt x="43245" y="1013891"/>
                  </a:lnTo>
                  <a:cubicBezTo>
                    <a:pt x="19361" y="1013891"/>
                    <a:pt x="0" y="994530"/>
                    <a:pt x="0" y="970646"/>
                  </a:cubicBezTo>
                  <a:lnTo>
                    <a:pt x="0" y="43245"/>
                  </a:lnTo>
                  <a:cubicBezTo>
                    <a:pt x="0" y="19361"/>
                    <a:pt x="19361" y="0"/>
                    <a:pt x="43245" y="0"/>
                  </a:cubicBezTo>
                  <a:close/>
                </a:path>
              </a:pathLst>
            </a:custGeom>
            <a:solidFill>
              <a:srgbClr val="0F4984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027495" cy="10710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r>
                <a:rPr lang="en-US" sz="2599">
                  <a:solidFill>
                    <a:srgbClr val="FFFFFF"/>
                  </a:solidFill>
                  <a:latin typeface="Helios"/>
                  <a:ea typeface="Helios"/>
                  <a:cs typeface="Helios"/>
                  <a:sym typeface="Helios"/>
                </a:rPr>
                <a:t>Focus on key target groups:</a:t>
              </a:r>
            </a:p>
            <a:p>
              <a:pPr algn="ctr">
                <a:lnSpc>
                  <a:spcPts val="3639"/>
                </a:lnSpc>
              </a:pPr>
              <a:r>
                <a:rPr lang="en-US" sz="2599">
                  <a:solidFill>
                    <a:srgbClr val="FFFFFF"/>
                  </a:solidFill>
                  <a:latin typeface="Helios"/>
                  <a:ea typeface="Helios"/>
                  <a:cs typeface="Helios"/>
                  <a:sym typeface="Helios"/>
                </a:rPr>
                <a:t> – Business travellers</a:t>
              </a:r>
            </a:p>
            <a:p>
              <a:pPr algn="ctr">
                <a:lnSpc>
                  <a:spcPts val="3639"/>
                </a:lnSpc>
              </a:pPr>
              <a:r>
                <a:rPr lang="en-US" sz="2599">
                  <a:solidFill>
                    <a:srgbClr val="FFFFFF"/>
                  </a:solidFill>
                  <a:latin typeface="Helios"/>
                  <a:ea typeface="Helios"/>
                  <a:cs typeface="Helios"/>
                  <a:sym typeface="Helios"/>
                </a:rPr>
                <a:t> – Leisure travellers</a:t>
              </a:r>
            </a:p>
            <a:p>
              <a:pPr algn="ctr">
                <a:lnSpc>
                  <a:spcPts val="3639"/>
                </a:lnSpc>
              </a:pPr>
              <a:r>
                <a:rPr lang="en-US" sz="2599">
                  <a:solidFill>
                    <a:srgbClr val="FFFFFF"/>
                  </a:solidFill>
                  <a:latin typeface="Helios"/>
                  <a:ea typeface="Helios"/>
                  <a:cs typeface="Helios"/>
                  <a:sym typeface="Helios"/>
                </a:rPr>
                <a:t> – Group/event planners</a:t>
              </a:r>
            </a:p>
            <a:p>
              <a:pPr algn="ctr">
                <a:lnSpc>
                  <a:spcPts val="3639"/>
                </a:lnSpc>
              </a:pPr>
              <a:r>
                <a:rPr lang="en-US" sz="2599">
                  <a:solidFill>
                    <a:srgbClr val="FFFFFF"/>
                  </a:solidFill>
                  <a:latin typeface="Helios"/>
                  <a:ea typeface="Helios"/>
                  <a:cs typeface="Helios"/>
                  <a:sym typeface="Helios"/>
                </a:rPr>
                <a:t> – International travellers (&gt;70% of bookings from outside USA)</a:t>
              </a:r>
            </a:p>
            <a:p>
              <a:pPr algn="ctr">
                <a:lnSpc>
                  <a:spcPts val="3639"/>
                </a:lnSpc>
              </a:pPr>
              <a:r>
                <a:rPr lang="en-US" sz="2599">
                  <a:solidFill>
                    <a:srgbClr val="FFFFFF"/>
                  </a:solidFill>
                  <a:latin typeface="Helios"/>
                  <a:ea typeface="Helios"/>
                  <a:cs typeface="Helios"/>
                  <a:sym typeface="Helios"/>
                </a:rPr>
                <a:t> – Hilton Honors loyalty members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67485" y="7289948"/>
            <a:ext cx="2171502" cy="2588807"/>
            <a:chOff x="0" y="0"/>
            <a:chExt cx="571918" cy="68182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71918" cy="681826"/>
            </a:xfrm>
            <a:custGeom>
              <a:avLst/>
              <a:gdLst/>
              <a:ahLst/>
              <a:cxnLst/>
              <a:rect l="l" t="t" r="r" b="b"/>
              <a:pathLst>
                <a:path w="571918" h="681826">
                  <a:moveTo>
                    <a:pt x="153305" y="0"/>
                  </a:moveTo>
                  <a:lnTo>
                    <a:pt x="418613" y="0"/>
                  </a:lnTo>
                  <a:cubicBezTo>
                    <a:pt x="459272" y="0"/>
                    <a:pt x="498266" y="16152"/>
                    <a:pt x="527016" y="44902"/>
                  </a:cubicBezTo>
                  <a:cubicBezTo>
                    <a:pt x="555766" y="73652"/>
                    <a:pt x="571918" y="112646"/>
                    <a:pt x="571918" y="153305"/>
                  </a:cubicBezTo>
                  <a:lnTo>
                    <a:pt x="571918" y="528521"/>
                  </a:lnTo>
                  <a:cubicBezTo>
                    <a:pt x="571918" y="569180"/>
                    <a:pt x="555766" y="608173"/>
                    <a:pt x="527016" y="636924"/>
                  </a:cubicBezTo>
                  <a:cubicBezTo>
                    <a:pt x="498266" y="665674"/>
                    <a:pt x="459272" y="681826"/>
                    <a:pt x="418613" y="681826"/>
                  </a:cubicBezTo>
                  <a:lnTo>
                    <a:pt x="153305" y="681826"/>
                  </a:lnTo>
                  <a:cubicBezTo>
                    <a:pt x="112646" y="681826"/>
                    <a:pt x="73652" y="665674"/>
                    <a:pt x="44902" y="636924"/>
                  </a:cubicBezTo>
                  <a:cubicBezTo>
                    <a:pt x="16152" y="608173"/>
                    <a:pt x="0" y="569180"/>
                    <a:pt x="0" y="528521"/>
                  </a:cubicBezTo>
                  <a:lnTo>
                    <a:pt x="0" y="153305"/>
                  </a:lnTo>
                  <a:cubicBezTo>
                    <a:pt x="0" y="112646"/>
                    <a:pt x="16152" y="73652"/>
                    <a:pt x="44902" y="44902"/>
                  </a:cubicBezTo>
                  <a:cubicBezTo>
                    <a:pt x="73652" y="16152"/>
                    <a:pt x="112646" y="0"/>
                    <a:pt x="153305" y="0"/>
                  </a:cubicBezTo>
                  <a:close/>
                </a:path>
              </a:pathLst>
            </a:custGeom>
            <a:solidFill>
              <a:srgbClr val="16599D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571918" cy="7294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028700" y="8008730"/>
            <a:ext cx="1049071" cy="1151244"/>
          </a:xfrm>
          <a:custGeom>
            <a:avLst/>
            <a:gdLst/>
            <a:ahLst/>
            <a:cxnLst/>
            <a:rect l="l" t="t" r="r" b="b"/>
            <a:pathLst>
              <a:path w="1049071" h="1151244">
                <a:moveTo>
                  <a:pt x="0" y="0"/>
                </a:moveTo>
                <a:lnTo>
                  <a:pt x="1049071" y="0"/>
                </a:lnTo>
                <a:lnTo>
                  <a:pt x="1049071" y="1151243"/>
                </a:lnTo>
                <a:lnTo>
                  <a:pt x="0" y="115124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0" name="Freeform 10"/>
          <p:cNvSpPr/>
          <p:nvPr/>
        </p:nvSpPr>
        <p:spPr>
          <a:xfrm>
            <a:off x="8804872" y="468477"/>
            <a:ext cx="8684622" cy="5787487"/>
          </a:xfrm>
          <a:custGeom>
            <a:avLst/>
            <a:gdLst/>
            <a:ahLst/>
            <a:cxnLst/>
            <a:rect l="l" t="t" r="r" b="b"/>
            <a:pathLst>
              <a:path w="8684622" h="5787487">
                <a:moveTo>
                  <a:pt x="0" y="0"/>
                </a:moveTo>
                <a:lnTo>
                  <a:pt x="8684623" y="0"/>
                </a:lnTo>
                <a:lnTo>
                  <a:pt x="8684623" y="5787487"/>
                </a:lnTo>
                <a:lnTo>
                  <a:pt x="0" y="578748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1" name="TextBox 11"/>
          <p:cNvSpPr txBox="1"/>
          <p:nvPr/>
        </p:nvSpPr>
        <p:spPr>
          <a:xfrm>
            <a:off x="1467143" y="612457"/>
            <a:ext cx="7660333" cy="7289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09"/>
              </a:lnSpc>
            </a:pPr>
            <a:r>
              <a:rPr lang="en-US" sz="4699" b="1" dirty="0">
                <a:solidFill>
                  <a:srgbClr val="16599D"/>
                </a:solidFill>
                <a:latin typeface="Helios Bold"/>
                <a:ea typeface="Helios Bold"/>
                <a:cs typeface="Helios Bold"/>
                <a:sym typeface="Helios Bold"/>
              </a:rPr>
              <a:t>P4: PROMOTION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485" y="2719677"/>
            <a:ext cx="8058047" cy="32438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156"/>
              </a:lnSpc>
            </a:pPr>
            <a:r>
              <a:rPr lang="en-US" sz="2254" dirty="0">
                <a:solidFill>
                  <a:srgbClr val="000000"/>
                </a:solidFill>
                <a:latin typeface="Helios"/>
                <a:ea typeface="Helios"/>
                <a:cs typeface="Helios"/>
                <a:sym typeface="Helios"/>
              </a:rPr>
              <a:t>• </a:t>
            </a:r>
            <a:r>
              <a:rPr lang="en-US" sz="2254" b="1" dirty="0">
                <a:solidFill>
                  <a:srgbClr val="000000"/>
                </a:solidFill>
                <a:latin typeface="Helios"/>
                <a:ea typeface="Helios"/>
                <a:cs typeface="Helios"/>
                <a:sym typeface="Helios"/>
              </a:rPr>
              <a:t>Global brand campaigns </a:t>
            </a:r>
            <a:r>
              <a:rPr lang="en-US" sz="2254" dirty="0">
                <a:solidFill>
                  <a:srgbClr val="000000"/>
                </a:solidFill>
                <a:latin typeface="Helios"/>
                <a:ea typeface="Helios"/>
                <a:cs typeface="Helios"/>
                <a:sym typeface="Helios"/>
              </a:rPr>
              <a:t>positioning Hilton as a premium full-service hotel</a:t>
            </a:r>
          </a:p>
          <a:p>
            <a:pPr algn="just">
              <a:lnSpc>
                <a:spcPts val="3156"/>
              </a:lnSpc>
            </a:pPr>
            <a:r>
              <a:rPr lang="en-US" sz="2254" dirty="0">
                <a:solidFill>
                  <a:srgbClr val="000000"/>
                </a:solidFill>
                <a:latin typeface="Helios"/>
                <a:ea typeface="Helios"/>
                <a:cs typeface="Helios"/>
                <a:sym typeface="Helios"/>
              </a:rPr>
              <a:t> • </a:t>
            </a:r>
            <a:r>
              <a:rPr lang="en-US" sz="2254" b="1" dirty="0">
                <a:solidFill>
                  <a:srgbClr val="000000"/>
                </a:solidFill>
                <a:latin typeface="Helios"/>
                <a:ea typeface="Helios"/>
                <a:cs typeface="Helios"/>
                <a:sym typeface="Helios"/>
              </a:rPr>
              <a:t>Digital marketing</a:t>
            </a:r>
            <a:r>
              <a:rPr lang="en-US" sz="2254" dirty="0">
                <a:solidFill>
                  <a:srgbClr val="000000"/>
                </a:solidFill>
                <a:latin typeface="Helios"/>
                <a:ea typeface="Helios"/>
                <a:cs typeface="Helios"/>
                <a:sym typeface="Helios"/>
              </a:rPr>
              <a:t>: mobile campaigns, display ads, social media, SEO</a:t>
            </a:r>
          </a:p>
          <a:p>
            <a:pPr algn="just">
              <a:lnSpc>
                <a:spcPts val="3156"/>
              </a:lnSpc>
            </a:pPr>
            <a:r>
              <a:rPr lang="en-US" sz="2254" dirty="0">
                <a:solidFill>
                  <a:srgbClr val="000000"/>
                </a:solidFill>
                <a:latin typeface="Helios"/>
                <a:ea typeface="Helios"/>
                <a:cs typeface="Helios"/>
                <a:sym typeface="Helios"/>
              </a:rPr>
              <a:t> • </a:t>
            </a:r>
            <a:r>
              <a:rPr lang="en-US" sz="2254" b="1" dirty="0">
                <a:solidFill>
                  <a:srgbClr val="000000"/>
                </a:solidFill>
                <a:latin typeface="Helios"/>
                <a:ea typeface="Helios"/>
                <a:cs typeface="Helios"/>
                <a:sym typeface="Helios"/>
              </a:rPr>
              <a:t>Strategic partnerships</a:t>
            </a:r>
            <a:r>
              <a:rPr lang="en-US" sz="2254" dirty="0">
                <a:solidFill>
                  <a:srgbClr val="000000"/>
                </a:solidFill>
                <a:latin typeface="Helios"/>
                <a:ea typeface="Helios"/>
                <a:cs typeface="Helios"/>
                <a:sym typeface="Helios"/>
              </a:rPr>
              <a:t>: Expedia, airlines, credit card companies</a:t>
            </a:r>
          </a:p>
          <a:p>
            <a:pPr algn="just">
              <a:lnSpc>
                <a:spcPts val="3156"/>
              </a:lnSpc>
              <a:spcBef>
                <a:spcPct val="0"/>
              </a:spcBef>
            </a:pPr>
            <a:r>
              <a:rPr lang="en-US" sz="2254" dirty="0">
                <a:solidFill>
                  <a:srgbClr val="000000"/>
                </a:solidFill>
                <a:latin typeface="Helios"/>
                <a:ea typeface="Helios"/>
                <a:cs typeface="Helios"/>
                <a:sym typeface="Helios"/>
              </a:rPr>
              <a:t> • </a:t>
            </a:r>
            <a:r>
              <a:rPr lang="en-US" sz="2254" b="1" dirty="0">
                <a:solidFill>
                  <a:srgbClr val="000000"/>
                </a:solidFill>
                <a:latin typeface="Helios"/>
                <a:ea typeface="Helios"/>
                <a:cs typeface="Helios"/>
                <a:sym typeface="Helios"/>
              </a:rPr>
              <a:t>Regional/geographic segmentation</a:t>
            </a:r>
            <a:r>
              <a:rPr lang="en-US" sz="2254" dirty="0">
                <a:solidFill>
                  <a:srgbClr val="000000"/>
                </a:solidFill>
                <a:latin typeface="Helios"/>
                <a:ea typeface="Helios"/>
                <a:cs typeface="Helios"/>
                <a:sym typeface="Helios"/>
              </a:rPr>
              <a:t>: promotions adapted to local markets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91239" y="2773453"/>
            <a:ext cx="5749622" cy="6484847"/>
            <a:chOff x="0" y="0"/>
            <a:chExt cx="1514304" cy="17079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14304" cy="1707943"/>
            </a:xfrm>
            <a:custGeom>
              <a:avLst/>
              <a:gdLst/>
              <a:ahLst/>
              <a:cxnLst/>
              <a:rect l="l" t="t" r="r" b="b"/>
              <a:pathLst>
                <a:path w="1514304" h="1707943">
                  <a:moveTo>
                    <a:pt x="57900" y="0"/>
                  </a:moveTo>
                  <a:lnTo>
                    <a:pt x="1456404" y="0"/>
                  </a:lnTo>
                  <a:cubicBezTo>
                    <a:pt x="1488381" y="0"/>
                    <a:pt x="1514304" y="25923"/>
                    <a:pt x="1514304" y="57900"/>
                  </a:cubicBezTo>
                  <a:lnTo>
                    <a:pt x="1514304" y="1650043"/>
                  </a:lnTo>
                  <a:cubicBezTo>
                    <a:pt x="1514304" y="1682021"/>
                    <a:pt x="1488381" y="1707943"/>
                    <a:pt x="1456404" y="1707943"/>
                  </a:cubicBezTo>
                  <a:lnTo>
                    <a:pt x="57900" y="1707943"/>
                  </a:lnTo>
                  <a:cubicBezTo>
                    <a:pt x="42544" y="1707943"/>
                    <a:pt x="27817" y="1701843"/>
                    <a:pt x="16958" y="1690985"/>
                  </a:cubicBezTo>
                  <a:cubicBezTo>
                    <a:pt x="6100" y="1680126"/>
                    <a:pt x="0" y="1665399"/>
                    <a:pt x="0" y="1650043"/>
                  </a:cubicBezTo>
                  <a:lnTo>
                    <a:pt x="0" y="57900"/>
                  </a:lnTo>
                  <a:cubicBezTo>
                    <a:pt x="0" y="42544"/>
                    <a:pt x="6100" y="27817"/>
                    <a:pt x="16958" y="16958"/>
                  </a:cubicBezTo>
                  <a:cubicBezTo>
                    <a:pt x="27817" y="6100"/>
                    <a:pt x="42544" y="0"/>
                    <a:pt x="57900" y="0"/>
                  </a:cubicBezTo>
                  <a:close/>
                </a:path>
              </a:pathLst>
            </a:custGeom>
            <a:solidFill>
              <a:srgbClr val="0F4984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1514304" cy="17746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339"/>
                </a:lnSpc>
              </a:pPr>
              <a:r>
                <a:rPr lang="en-US" sz="3099" dirty="0">
                  <a:solidFill>
                    <a:srgbClr val="FFFFFF"/>
                  </a:solidFill>
                  <a:latin typeface="Helios"/>
                  <a:ea typeface="Helios"/>
                  <a:cs typeface="Helios"/>
                  <a:sym typeface="Helios"/>
                </a:rPr>
                <a:t> • Hilton Honors promotions: exclusive discounts, point bonuses, upgrades</a:t>
              </a:r>
            </a:p>
            <a:p>
              <a:pPr algn="ctr">
                <a:lnSpc>
                  <a:spcPts val="4339"/>
                </a:lnSpc>
              </a:pPr>
              <a:r>
                <a:rPr lang="en-US" sz="3099" dirty="0">
                  <a:solidFill>
                    <a:srgbClr val="FFFFFF"/>
                  </a:solidFill>
                  <a:latin typeface="Helios"/>
                  <a:ea typeface="Helios"/>
                  <a:cs typeface="Helios"/>
                  <a:sym typeface="Helios"/>
                </a:rPr>
                <a:t> • Strong PR and sustainability communication to build brand trust</a:t>
              </a:r>
            </a:p>
            <a:p>
              <a:pPr algn="ctr">
                <a:lnSpc>
                  <a:spcPts val="4339"/>
                </a:lnSpc>
              </a:pPr>
              <a:r>
                <a:rPr lang="en-US" sz="3099" dirty="0">
                  <a:solidFill>
                    <a:srgbClr val="FFFFFF"/>
                  </a:solidFill>
                  <a:latin typeface="Helios"/>
                  <a:ea typeface="Helios"/>
                  <a:cs typeface="Helios"/>
                  <a:sym typeface="Helios"/>
                </a:rPr>
                <a:t> • Promotion supports global expansion and brand visibility</a:t>
              </a:r>
            </a:p>
          </p:txBody>
        </p:sp>
      </p:grpSp>
      <p:sp>
        <p:nvSpPr>
          <p:cNvPr id="5" name="Freeform 5"/>
          <p:cNvSpPr/>
          <p:nvPr/>
        </p:nvSpPr>
        <p:spPr>
          <a:xfrm>
            <a:off x="7029158" y="1585091"/>
            <a:ext cx="10992302" cy="7340405"/>
          </a:xfrm>
          <a:custGeom>
            <a:avLst/>
            <a:gdLst/>
            <a:ahLst/>
            <a:cxnLst/>
            <a:rect l="l" t="t" r="r" b="b"/>
            <a:pathLst>
              <a:path w="10992302" h="7340405">
                <a:moveTo>
                  <a:pt x="0" y="0"/>
                </a:moveTo>
                <a:lnTo>
                  <a:pt x="10992302" y="0"/>
                </a:lnTo>
                <a:lnTo>
                  <a:pt x="10992302" y="7340405"/>
                </a:lnTo>
                <a:lnTo>
                  <a:pt x="0" y="734040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TextBox 6"/>
          <p:cNvSpPr txBox="1"/>
          <p:nvPr/>
        </p:nvSpPr>
        <p:spPr>
          <a:xfrm>
            <a:off x="1467143" y="612457"/>
            <a:ext cx="7660333" cy="775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09"/>
              </a:lnSpc>
            </a:pPr>
            <a:r>
              <a:rPr lang="en-US" sz="4699" b="1">
                <a:solidFill>
                  <a:srgbClr val="16599D"/>
                </a:solidFill>
                <a:latin typeface="Helios Bold"/>
                <a:ea typeface="Helios Bold"/>
                <a:cs typeface="Helios Bold"/>
                <a:sym typeface="Helios Bold"/>
              </a:rPr>
              <a:t>PROMOTION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7758827" y="577543"/>
            <a:ext cx="7028718" cy="4114800"/>
            <a:chOff x="0" y="0"/>
            <a:chExt cx="9371625" cy="5486400"/>
          </a:xfrm>
        </p:grpSpPr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/>
            <a:srcRect b="12240"/>
            <a:stretch>
              <a:fillRect/>
            </a:stretch>
          </p:blipFill>
          <p:spPr>
            <a:xfrm>
              <a:off x="0" y="0"/>
              <a:ext cx="9371625" cy="5486400"/>
            </a:xfrm>
            <a:prstGeom prst="rect">
              <a:avLst/>
            </a:prstGeom>
          </p:spPr>
        </p:pic>
      </p:grpSp>
      <p:grpSp>
        <p:nvGrpSpPr>
          <p:cNvPr id="8" name="Group 8"/>
          <p:cNvGrpSpPr/>
          <p:nvPr/>
        </p:nvGrpSpPr>
        <p:grpSpPr>
          <a:xfrm>
            <a:off x="455605" y="5731510"/>
            <a:ext cx="7660333" cy="4114800"/>
            <a:chOff x="0" y="0"/>
            <a:chExt cx="10213777" cy="5486400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3"/>
            <a:srcRect l="14274" t="22465" b="5160"/>
            <a:stretch>
              <a:fillRect/>
            </a:stretch>
          </p:blipFill>
          <p:spPr>
            <a:xfrm flipH="1">
              <a:off x="0" y="0"/>
              <a:ext cx="10213777" cy="5486400"/>
            </a:xfrm>
            <a:prstGeom prst="rect">
              <a:avLst/>
            </a:prstGeom>
          </p:spPr>
        </p:pic>
      </p:grpSp>
      <p:sp>
        <p:nvSpPr>
          <p:cNvPr id="10" name="TextBox 10"/>
          <p:cNvSpPr txBox="1"/>
          <p:nvPr/>
        </p:nvSpPr>
        <p:spPr>
          <a:xfrm>
            <a:off x="1219200" y="1485900"/>
            <a:ext cx="7660333" cy="10743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69"/>
              </a:lnSpc>
            </a:pPr>
            <a:r>
              <a:rPr lang="en-US" sz="6899" b="1" dirty="0">
                <a:solidFill>
                  <a:srgbClr val="16599D"/>
                </a:solidFill>
                <a:latin typeface="Helios Bold"/>
                <a:ea typeface="Helios Bold"/>
                <a:cs typeface="Helios Bold"/>
                <a:sym typeface="Helios Bold"/>
              </a:rPr>
              <a:t>P5: PEOPLE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144000" y="5674360"/>
            <a:ext cx="8391498" cy="3583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59"/>
              </a:lnSpc>
            </a:pPr>
            <a:r>
              <a:rPr lang="en-US" sz="2899" b="1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• 159,000+ employees worldwide</a:t>
            </a:r>
          </a:p>
          <a:p>
            <a:pPr algn="l">
              <a:lnSpc>
                <a:spcPts val="4059"/>
              </a:lnSpc>
            </a:pPr>
            <a:r>
              <a:rPr lang="en-US" sz="2899" b="1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Extensive training through Hilton University</a:t>
            </a:r>
          </a:p>
          <a:p>
            <a:pPr algn="l">
              <a:lnSpc>
                <a:spcPts val="4059"/>
              </a:lnSpc>
            </a:pPr>
            <a:r>
              <a:rPr lang="en-US" sz="2899" b="1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Service culture: professionalism, friendliness, diversity, inclusion</a:t>
            </a:r>
          </a:p>
          <a:p>
            <a:pPr algn="l">
              <a:lnSpc>
                <a:spcPts val="4059"/>
              </a:lnSpc>
            </a:pPr>
            <a:r>
              <a:rPr lang="en-US" sz="2899" b="1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Motivated employees → better guest experience</a:t>
            </a:r>
          </a:p>
          <a:p>
            <a:pPr algn="l">
              <a:lnSpc>
                <a:spcPts val="4059"/>
              </a:lnSpc>
              <a:spcBef>
                <a:spcPct val="0"/>
              </a:spcBef>
            </a:pPr>
            <a:r>
              <a:rPr lang="en-US" sz="2899" b="1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Staff crucial to Hilton’s luxury brand identity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939233" y="510395"/>
            <a:ext cx="7660333" cy="1415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89"/>
              </a:lnSpc>
            </a:pPr>
            <a:r>
              <a:rPr lang="en-US" sz="4299" b="1">
                <a:solidFill>
                  <a:srgbClr val="16599D"/>
                </a:solidFill>
                <a:latin typeface="Helios Bold"/>
                <a:ea typeface="Helios Bold"/>
                <a:cs typeface="Helios Bold"/>
                <a:sym typeface="Helios Bold"/>
              </a:rPr>
              <a:t>STAKEHOLDERS &amp; VALUE CREATION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9233" y="2708394"/>
            <a:ext cx="6191935" cy="5641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059"/>
              </a:lnSpc>
            </a:pPr>
            <a:r>
              <a:rPr lang="en-US" sz="2899" b="1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Stakeholders:</a:t>
            </a:r>
          </a:p>
          <a:p>
            <a:pPr algn="just">
              <a:lnSpc>
                <a:spcPts val="4059"/>
              </a:lnSpc>
            </a:pPr>
            <a:r>
              <a:rPr lang="en-US" sz="2899" b="1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Guests – comfort, convenience, loyalty benefits</a:t>
            </a:r>
          </a:p>
          <a:p>
            <a:pPr algn="just">
              <a:lnSpc>
                <a:spcPts val="4059"/>
              </a:lnSpc>
            </a:pPr>
            <a:r>
              <a:rPr lang="en-US" sz="2899" b="1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Employees – training, career growth, wellbeing</a:t>
            </a:r>
          </a:p>
          <a:p>
            <a:pPr algn="just">
              <a:lnSpc>
                <a:spcPts val="4059"/>
              </a:lnSpc>
            </a:pPr>
            <a:r>
              <a:rPr lang="en-US" sz="2899" b="1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Investors – stable brand, global performance</a:t>
            </a:r>
          </a:p>
          <a:p>
            <a:pPr algn="just">
              <a:lnSpc>
                <a:spcPts val="4059"/>
              </a:lnSpc>
            </a:pPr>
            <a:r>
              <a:rPr lang="en-US" sz="2899" b="1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Communities – jobs, tourism, partnerships</a:t>
            </a:r>
          </a:p>
          <a:p>
            <a:pPr algn="just">
              <a:lnSpc>
                <a:spcPts val="4059"/>
              </a:lnSpc>
              <a:spcBef>
                <a:spcPct val="0"/>
              </a:spcBef>
            </a:pPr>
            <a:r>
              <a:rPr lang="en-US" sz="2899" b="1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Suppliers – long-term contracts and standards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8104660" y="5557640"/>
            <a:ext cx="8985430" cy="3128030"/>
            <a:chOff x="0" y="0"/>
            <a:chExt cx="2366533" cy="82384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366533" cy="823843"/>
            </a:xfrm>
            <a:custGeom>
              <a:avLst/>
              <a:gdLst/>
              <a:ahLst/>
              <a:cxnLst/>
              <a:rect l="l" t="t" r="r" b="b"/>
              <a:pathLst>
                <a:path w="2366533" h="823843">
                  <a:moveTo>
                    <a:pt x="25848" y="0"/>
                  </a:moveTo>
                  <a:lnTo>
                    <a:pt x="2340685" y="0"/>
                  </a:lnTo>
                  <a:cubicBezTo>
                    <a:pt x="2354960" y="0"/>
                    <a:pt x="2366533" y="11573"/>
                    <a:pt x="2366533" y="25848"/>
                  </a:cubicBezTo>
                  <a:lnTo>
                    <a:pt x="2366533" y="797995"/>
                  </a:lnTo>
                  <a:cubicBezTo>
                    <a:pt x="2366533" y="812271"/>
                    <a:pt x="2354960" y="823843"/>
                    <a:pt x="2340685" y="823843"/>
                  </a:cubicBezTo>
                  <a:lnTo>
                    <a:pt x="25848" y="823843"/>
                  </a:lnTo>
                  <a:cubicBezTo>
                    <a:pt x="11573" y="823843"/>
                    <a:pt x="0" y="812271"/>
                    <a:pt x="0" y="797995"/>
                  </a:cubicBezTo>
                  <a:lnTo>
                    <a:pt x="0" y="25848"/>
                  </a:lnTo>
                  <a:cubicBezTo>
                    <a:pt x="0" y="11573"/>
                    <a:pt x="11573" y="0"/>
                    <a:pt x="25848" y="0"/>
                  </a:cubicBezTo>
                  <a:close/>
                </a:path>
              </a:pathLst>
            </a:custGeom>
            <a:solidFill>
              <a:srgbClr val="16599D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2366533" cy="8714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8419464" y="6486020"/>
            <a:ext cx="8670626" cy="1590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Helios"/>
                <a:ea typeface="Helios"/>
                <a:cs typeface="Helios"/>
                <a:sym typeface="Helios"/>
              </a:rPr>
              <a:t> • Strong 5Ps → guest satisfaction → brand loyalty</a:t>
            </a:r>
          </a:p>
          <a:p>
            <a:pPr algn="just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Helios"/>
                <a:ea typeface="Helios"/>
                <a:cs typeface="Helios"/>
                <a:sym typeface="Helios"/>
              </a:rPr>
              <a:t> • Global consistency + local adaptation</a:t>
            </a:r>
          </a:p>
          <a:p>
            <a:pPr algn="just">
              <a:lnSpc>
                <a:spcPts val="4200"/>
              </a:lnSpc>
              <a:spcBef>
                <a:spcPct val="0"/>
              </a:spcBef>
            </a:pPr>
            <a:r>
              <a:rPr lang="en-US" sz="3000" dirty="0">
                <a:solidFill>
                  <a:srgbClr val="FFFFFF"/>
                </a:solidFill>
                <a:latin typeface="Helios"/>
                <a:ea typeface="Helios"/>
                <a:cs typeface="Helios"/>
                <a:sym typeface="Helios"/>
              </a:rPr>
              <a:t> • Supports long-term competitive advantage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565667" y="5744514"/>
            <a:ext cx="5513159" cy="497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059"/>
              </a:lnSpc>
              <a:spcBef>
                <a:spcPct val="0"/>
              </a:spcBef>
            </a:pPr>
            <a:r>
              <a:rPr lang="en-US" sz="2899" b="1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VALUE CREATION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9836200" y="1028700"/>
            <a:ext cx="9040082" cy="3737225"/>
            <a:chOff x="0" y="0"/>
            <a:chExt cx="12053443" cy="4982967"/>
          </a:xfrm>
        </p:grpSpPr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2"/>
            <a:srcRect t="8167" b="29899"/>
            <a:stretch>
              <a:fillRect/>
            </a:stretch>
          </p:blipFill>
          <p:spPr>
            <a:xfrm>
              <a:off x="0" y="0"/>
              <a:ext cx="12053443" cy="498296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>
          <a:xfrm rot="2700000">
            <a:off x="7001768" y="1126950"/>
            <a:ext cx="5636927" cy="605970"/>
          </a:xfrm>
          <a:custGeom>
            <a:avLst/>
            <a:gdLst/>
            <a:ahLst/>
            <a:cxnLst/>
            <a:rect l="l" t="t" r="r" b="b"/>
            <a:pathLst>
              <a:path w="5636927" h="605970">
                <a:moveTo>
                  <a:pt x="0" y="0"/>
                </a:moveTo>
                <a:lnTo>
                  <a:pt x="5636927" y="0"/>
                </a:lnTo>
                <a:lnTo>
                  <a:pt x="5636927" y="605970"/>
                </a:lnTo>
                <a:lnTo>
                  <a:pt x="0" y="6059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7" name="Group 7"/>
          <p:cNvGrpSpPr/>
          <p:nvPr/>
        </p:nvGrpSpPr>
        <p:grpSpPr>
          <a:xfrm rot="-8100000">
            <a:off x="8515005" y="-553860"/>
            <a:ext cx="5359870" cy="2511321"/>
            <a:chOff x="0" y="0"/>
            <a:chExt cx="1597103" cy="74830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597103" cy="748309"/>
            </a:xfrm>
            <a:custGeom>
              <a:avLst/>
              <a:gdLst/>
              <a:ahLst/>
              <a:cxnLst/>
              <a:rect l="l" t="t" r="r" b="b"/>
              <a:pathLst>
                <a:path w="1597103" h="748309">
                  <a:moveTo>
                    <a:pt x="0" y="0"/>
                  </a:moveTo>
                  <a:lnTo>
                    <a:pt x="1597103" y="0"/>
                  </a:lnTo>
                  <a:lnTo>
                    <a:pt x="1597103" y="748309"/>
                  </a:lnTo>
                  <a:lnTo>
                    <a:pt x="0" y="748309"/>
                  </a:lnTo>
                  <a:close/>
                </a:path>
              </a:pathLst>
            </a:custGeom>
            <a:solidFill>
              <a:srgbClr val="0F4984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1597103" cy="7959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rot="2700000">
            <a:off x="9928259" y="810181"/>
            <a:ext cx="5636927" cy="605970"/>
          </a:xfrm>
          <a:custGeom>
            <a:avLst/>
            <a:gdLst/>
            <a:ahLst/>
            <a:cxnLst/>
            <a:rect l="l" t="t" r="r" b="b"/>
            <a:pathLst>
              <a:path w="5636927" h="605970">
                <a:moveTo>
                  <a:pt x="0" y="0"/>
                </a:moveTo>
                <a:lnTo>
                  <a:pt x="5636926" y="0"/>
                </a:lnTo>
                <a:lnTo>
                  <a:pt x="5636926" y="605969"/>
                </a:lnTo>
                <a:lnTo>
                  <a:pt x="0" y="60596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1" name="Freeform 11"/>
          <p:cNvSpPr/>
          <p:nvPr/>
        </p:nvSpPr>
        <p:spPr>
          <a:xfrm rot="-2700000">
            <a:off x="9790314" y="2257197"/>
            <a:ext cx="10898709" cy="10898709"/>
          </a:xfrm>
          <a:custGeom>
            <a:avLst/>
            <a:gdLst/>
            <a:ahLst/>
            <a:cxnLst/>
            <a:rect l="l" t="t" r="r" b="b"/>
            <a:pathLst>
              <a:path w="10898709" h="10898709">
                <a:moveTo>
                  <a:pt x="0" y="0"/>
                </a:moveTo>
                <a:lnTo>
                  <a:pt x="10898710" y="0"/>
                </a:lnTo>
                <a:lnTo>
                  <a:pt x="10898710" y="10898709"/>
                </a:lnTo>
                <a:lnTo>
                  <a:pt x="0" y="1089870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8000"/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12" name="Group 12"/>
          <p:cNvGrpSpPr/>
          <p:nvPr/>
        </p:nvGrpSpPr>
        <p:grpSpPr>
          <a:xfrm rot="-2700000">
            <a:off x="10100574" y="2567456"/>
            <a:ext cx="10169646" cy="10169646"/>
            <a:chOff x="0" y="0"/>
            <a:chExt cx="2041549" cy="204154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041549" cy="2041549"/>
            </a:xfrm>
            <a:custGeom>
              <a:avLst/>
              <a:gdLst/>
              <a:ahLst/>
              <a:cxnLst/>
              <a:rect l="l" t="t" r="r" b="b"/>
              <a:pathLst>
                <a:path w="2041549" h="2041549">
                  <a:moveTo>
                    <a:pt x="76128" y="0"/>
                  </a:moveTo>
                  <a:lnTo>
                    <a:pt x="1965422" y="0"/>
                  </a:lnTo>
                  <a:cubicBezTo>
                    <a:pt x="1985612" y="0"/>
                    <a:pt x="2004975" y="8021"/>
                    <a:pt x="2019252" y="22297"/>
                  </a:cubicBezTo>
                  <a:cubicBezTo>
                    <a:pt x="2033529" y="36574"/>
                    <a:pt x="2041549" y="55937"/>
                    <a:pt x="2041549" y="76128"/>
                  </a:cubicBezTo>
                  <a:lnTo>
                    <a:pt x="2041549" y="1965422"/>
                  </a:lnTo>
                  <a:cubicBezTo>
                    <a:pt x="2041549" y="1985612"/>
                    <a:pt x="2033529" y="2004975"/>
                    <a:pt x="2019252" y="2019252"/>
                  </a:cubicBezTo>
                  <a:cubicBezTo>
                    <a:pt x="2004975" y="2033529"/>
                    <a:pt x="1985612" y="2041549"/>
                    <a:pt x="1965422" y="2041549"/>
                  </a:cubicBezTo>
                  <a:lnTo>
                    <a:pt x="76128" y="2041549"/>
                  </a:lnTo>
                  <a:cubicBezTo>
                    <a:pt x="55937" y="2041549"/>
                    <a:pt x="36574" y="2033529"/>
                    <a:pt x="22297" y="2019252"/>
                  </a:cubicBezTo>
                  <a:cubicBezTo>
                    <a:pt x="8021" y="2004975"/>
                    <a:pt x="0" y="1985612"/>
                    <a:pt x="0" y="1965422"/>
                  </a:cubicBezTo>
                  <a:lnTo>
                    <a:pt x="0" y="76128"/>
                  </a:lnTo>
                  <a:cubicBezTo>
                    <a:pt x="0" y="55937"/>
                    <a:pt x="8021" y="36574"/>
                    <a:pt x="22297" y="22297"/>
                  </a:cubicBezTo>
                  <a:cubicBezTo>
                    <a:pt x="36574" y="8021"/>
                    <a:pt x="55937" y="0"/>
                    <a:pt x="76128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2041549" cy="20891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737720" y="1028700"/>
            <a:ext cx="12547618" cy="12547618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12111" y="12111"/>
              <a:ext cx="788579" cy="788579"/>
            </a:xfrm>
            <a:custGeom>
              <a:avLst/>
              <a:gdLst/>
              <a:ahLst/>
              <a:cxnLst/>
              <a:rect l="l" t="t" r="r" b="b"/>
              <a:pathLst>
                <a:path w="788579" h="788579">
                  <a:moveTo>
                    <a:pt x="421339" y="14939"/>
                  </a:moveTo>
                  <a:lnTo>
                    <a:pt x="773639" y="367239"/>
                  </a:lnTo>
                  <a:cubicBezTo>
                    <a:pt x="788578" y="382178"/>
                    <a:pt x="788578" y="406400"/>
                    <a:pt x="773639" y="421339"/>
                  </a:cubicBezTo>
                  <a:lnTo>
                    <a:pt x="421339" y="773639"/>
                  </a:lnTo>
                  <a:cubicBezTo>
                    <a:pt x="406400" y="788578"/>
                    <a:pt x="382178" y="788578"/>
                    <a:pt x="367239" y="773639"/>
                  </a:cubicBezTo>
                  <a:lnTo>
                    <a:pt x="14939" y="421339"/>
                  </a:lnTo>
                  <a:cubicBezTo>
                    <a:pt x="0" y="406400"/>
                    <a:pt x="0" y="382178"/>
                    <a:pt x="14939" y="367239"/>
                  </a:cubicBezTo>
                  <a:lnTo>
                    <a:pt x="367239" y="14939"/>
                  </a:lnTo>
                  <a:cubicBezTo>
                    <a:pt x="382178" y="0"/>
                    <a:pt x="406400" y="0"/>
                    <a:pt x="421339" y="14939"/>
                  </a:cubicBez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17" name="Group 17"/>
          <p:cNvGrpSpPr/>
          <p:nvPr/>
        </p:nvGrpSpPr>
        <p:grpSpPr>
          <a:xfrm rot="-8100000">
            <a:off x="10669360" y="993471"/>
            <a:ext cx="10132302" cy="2304198"/>
            <a:chOff x="0" y="0"/>
            <a:chExt cx="3019165" cy="686592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3019165" cy="686592"/>
            </a:xfrm>
            <a:custGeom>
              <a:avLst/>
              <a:gdLst/>
              <a:ahLst/>
              <a:cxnLst/>
              <a:rect l="l" t="t" r="r" b="b"/>
              <a:pathLst>
                <a:path w="3019165" h="686592">
                  <a:moveTo>
                    <a:pt x="0" y="0"/>
                  </a:moveTo>
                  <a:lnTo>
                    <a:pt x="3019165" y="0"/>
                  </a:lnTo>
                  <a:lnTo>
                    <a:pt x="3019165" y="686592"/>
                  </a:lnTo>
                  <a:lnTo>
                    <a:pt x="0" y="686592"/>
                  </a:lnTo>
                  <a:close/>
                </a:path>
              </a:pathLst>
            </a:custGeom>
            <a:solidFill>
              <a:srgbClr val="16599D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3019165" cy="7342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 rot="2700000">
            <a:off x="13557061" y="1280279"/>
            <a:ext cx="5636927" cy="605970"/>
          </a:xfrm>
          <a:custGeom>
            <a:avLst/>
            <a:gdLst/>
            <a:ahLst/>
            <a:cxnLst/>
            <a:rect l="l" t="t" r="r" b="b"/>
            <a:pathLst>
              <a:path w="5636927" h="605970">
                <a:moveTo>
                  <a:pt x="0" y="0"/>
                </a:moveTo>
                <a:lnTo>
                  <a:pt x="5636926" y="0"/>
                </a:lnTo>
                <a:lnTo>
                  <a:pt x="5636926" y="605970"/>
                </a:lnTo>
                <a:lnTo>
                  <a:pt x="0" y="6059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21" name="Group 21"/>
          <p:cNvGrpSpPr/>
          <p:nvPr/>
        </p:nvGrpSpPr>
        <p:grpSpPr>
          <a:xfrm rot="-8100000">
            <a:off x="15049711" y="-350832"/>
            <a:ext cx="5000402" cy="2304198"/>
            <a:chOff x="0" y="0"/>
            <a:chExt cx="1489991" cy="686592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489991" cy="686592"/>
            </a:xfrm>
            <a:custGeom>
              <a:avLst/>
              <a:gdLst/>
              <a:ahLst/>
              <a:cxnLst/>
              <a:rect l="l" t="t" r="r" b="b"/>
              <a:pathLst>
                <a:path w="1489991" h="686592">
                  <a:moveTo>
                    <a:pt x="0" y="0"/>
                  </a:moveTo>
                  <a:lnTo>
                    <a:pt x="1489991" y="0"/>
                  </a:lnTo>
                  <a:lnTo>
                    <a:pt x="1489991" y="686592"/>
                  </a:lnTo>
                  <a:lnTo>
                    <a:pt x="0" y="686592"/>
                  </a:lnTo>
                  <a:close/>
                </a:path>
              </a:pathLst>
            </a:custGeom>
            <a:solidFill>
              <a:srgbClr val="2978C8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47625"/>
              <a:ext cx="1489991" cy="7342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1028700" y="1268776"/>
            <a:ext cx="5177866" cy="793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49"/>
              </a:lnSpc>
            </a:pPr>
            <a:r>
              <a:rPr lang="en-US" sz="5499" b="1">
                <a:solidFill>
                  <a:srgbClr val="16599D"/>
                </a:solidFill>
                <a:latin typeface="Helios Bold"/>
                <a:ea typeface="Helios Bold"/>
                <a:cs typeface="Helios Bold"/>
                <a:sym typeface="Helios Bold"/>
              </a:rPr>
              <a:t>CONCLUSION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5962650" y="3811184"/>
            <a:ext cx="3550140" cy="1845171"/>
            <a:chOff x="0" y="0"/>
            <a:chExt cx="935016" cy="485971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935016" cy="485971"/>
            </a:xfrm>
            <a:custGeom>
              <a:avLst/>
              <a:gdLst/>
              <a:ahLst/>
              <a:cxnLst/>
              <a:rect l="l" t="t" r="r" b="b"/>
              <a:pathLst>
                <a:path w="935016" h="485971">
                  <a:moveTo>
                    <a:pt x="0" y="0"/>
                  </a:moveTo>
                  <a:lnTo>
                    <a:pt x="935016" y="0"/>
                  </a:lnTo>
                  <a:lnTo>
                    <a:pt x="935016" y="485971"/>
                  </a:lnTo>
                  <a:lnTo>
                    <a:pt x="0" y="485971"/>
                  </a:lnTo>
                  <a:close/>
                </a:path>
              </a:pathLst>
            </a:custGeom>
            <a:solidFill>
              <a:srgbClr val="F7FB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47625"/>
              <a:ext cx="935016" cy="5335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889627" y="2294891"/>
            <a:ext cx="6643490" cy="6720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94"/>
              </a:lnSpc>
            </a:pPr>
            <a:r>
              <a:rPr lang="en-US" sz="3424" b="1" dirty="0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• Hilton uses the 5Ps in a balanced and effective way</a:t>
            </a:r>
          </a:p>
          <a:p>
            <a:pPr algn="l">
              <a:lnSpc>
                <a:spcPts val="4794"/>
              </a:lnSpc>
            </a:pPr>
            <a:r>
              <a:rPr lang="en-US" sz="3424" b="1" dirty="0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Strong product mix + premium pricing + global promotion</a:t>
            </a:r>
          </a:p>
          <a:p>
            <a:pPr algn="l">
              <a:lnSpc>
                <a:spcPts val="4794"/>
              </a:lnSpc>
            </a:pPr>
            <a:r>
              <a:rPr lang="en-US" sz="3424" b="1" dirty="0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Digital tools and trained staff improve service quality</a:t>
            </a:r>
          </a:p>
          <a:p>
            <a:pPr algn="l">
              <a:lnSpc>
                <a:spcPts val="4794"/>
              </a:lnSpc>
            </a:pPr>
            <a:r>
              <a:rPr lang="en-US" sz="3424" b="1" dirty="0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Physical evidence supports the luxury identity</a:t>
            </a:r>
          </a:p>
          <a:p>
            <a:pPr algn="l">
              <a:lnSpc>
                <a:spcPts val="4794"/>
              </a:lnSpc>
              <a:spcBef>
                <a:spcPct val="0"/>
              </a:spcBef>
            </a:pPr>
            <a:r>
              <a:rPr lang="en-US" sz="3424" b="1" dirty="0">
                <a:solidFill>
                  <a:srgbClr val="000000"/>
                </a:solidFill>
                <a:latin typeface="Helios Bold"/>
                <a:ea typeface="Helios Bold"/>
                <a:cs typeface="Helios Bold"/>
                <a:sym typeface="Helios Bold"/>
              </a:rPr>
              <a:t> • The 5Ps help Hilton remain a global industry leader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700000">
            <a:off x="-6708426" y="1007040"/>
            <a:ext cx="11641929" cy="11641929"/>
          </a:xfrm>
          <a:custGeom>
            <a:avLst/>
            <a:gdLst/>
            <a:ahLst/>
            <a:cxnLst/>
            <a:rect l="l" t="t" r="r" b="b"/>
            <a:pathLst>
              <a:path w="11641929" h="11641929">
                <a:moveTo>
                  <a:pt x="0" y="0"/>
                </a:moveTo>
                <a:lnTo>
                  <a:pt x="11641929" y="0"/>
                </a:lnTo>
                <a:lnTo>
                  <a:pt x="11641929" y="11641929"/>
                </a:lnTo>
                <a:lnTo>
                  <a:pt x="0" y="116419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999"/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 rot="-2700000">
            <a:off x="-6377009" y="1338457"/>
            <a:ext cx="10863149" cy="10863149"/>
            <a:chOff x="0" y="0"/>
            <a:chExt cx="2041549" cy="204154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041549" cy="2041549"/>
            </a:xfrm>
            <a:custGeom>
              <a:avLst/>
              <a:gdLst/>
              <a:ahLst/>
              <a:cxnLst/>
              <a:rect l="l" t="t" r="r" b="b"/>
              <a:pathLst>
                <a:path w="2041549" h="2041549">
                  <a:moveTo>
                    <a:pt x="71268" y="0"/>
                  </a:moveTo>
                  <a:lnTo>
                    <a:pt x="1970282" y="0"/>
                  </a:lnTo>
                  <a:cubicBezTo>
                    <a:pt x="1989183" y="0"/>
                    <a:pt x="2007310" y="7509"/>
                    <a:pt x="2020675" y="20874"/>
                  </a:cubicBezTo>
                  <a:cubicBezTo>
                    <a:pt x="2034041" y="34239"/>
                    <a:pt x="2041549" y="52366"/>
                    <a:pt x="2041549" y="71268"/>
                  </a:cubicBezTo>
                  <a:lnTo>
                    <a:pt x="2041549" y="1970282"/>
                  </a:lnTo>
                  <a:cubicBezTo>
                    <a:pt x="2041549" y="2009642"/>
                    <a:pt x="2009642" y="2041549"/>
                    <a:pt x="1970282" y="2041549"/>
                  </a:cubicBezTo>
                  <a:lnTo>
                    <a:pt x="71268" y="2041549"/>
                  </a:lnTo>
                  <a:cubicBezTo>
                    <a:pt x="31908" y="2041549"/>
                    <a:pt x="0" y="2009642"/>
                    <a:pt x="0" y="1970282"/>
                  </a:cubicBezTo>
                  <a:lnTo>
                    <a:pt x="0" y="71268"/>
                  </a:lnTo>
                  <a:cubicBezTo>
                    <a:pt x="0" y="31908"/>
                    <a:pt x="31908" y="0"/>
                    <a:pt x="71268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2041549" cy="20891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2700000">
            <a:off x="3826817" y="519180"/>
            <a:ext cx="5636927" cy="605970"/>
          </a:xfrm>
          <a:custGeom>
            <a:avLst/>
            <a:gdLst/>
            <a:ahLst/>
            <a:cxnLst/>
            <a:rect l="l" t="t" r="r" b="b"/>
            <a:pathLst>
              <a:path w="5636927" h="605970">
                <a:moveTo>
                  <a:pt x="0" y="0"/>
                </a:moveTo>
                <a:lnTo>
                  <a:pt x="5636927" y="0"/>
                </a:lnTo>
                <a:lnTo>
                  <a:pt x="5636927" y="605969"/>
                </a:lnTo>
                <a:lnTo>
                  <a:pt x="0" y="60596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7" name="Group 7"/>
          <p:cNvGrpSpPr/>
          <p:nvPr/>
        </p:nvGrpSpPr>
        <p:grpSpPr>
          <a:xfrm rot="-8100000">
            <a:off x="5876289" y="161638"/>
            <a:ext cx="4275519" cy="1410169"/>
            <a:chOff x="0" y="0"/>
            <a:chExt cx="1273995" cy="42019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273995" cy="420194"/>
            </a:xfrm>
            <a:custGeom>
              <a:avLst/>
              <a:gdLst/>
              <a:ahLst/>
              <a:cxnLst/>
              <a:rect l="l" t="t" r="r" b="b"/>
              <a:pathLst>
                <a:path w="1273995" h="420194">
                  <a:moveTo>
                    <a:pt x="0" y="0"/>
                  </a:moveTo>
                  <a:lnTo>
                    <a:pt x="1273995" y="0"/>
                  </a:lnTo>
                  <a:lnTo>
                    <a:pt x="1273995" y="420194"/>
                  </a:lnTo>
                  <a:lnTo>
                    <a:pt x="0" y="420194"/>
                  </a:lnTo>
                  <a:close/>
                </a:path>
              </a:pathLst>
            </a:custGeom>
            <a:solidFill>
              <a:srgbClr val="16599D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1273995" cy="4678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rot="2700000">
            <a:off x="4743053" y="-287989"/>
            <a:ext cx="5636927" cy="605970"/>
          </a:xfrm>
          <a:custGeom>
            <a:avLst/>
            <a:gdLst/>
            <a:ahLst/>
            <a:cxnLst/>
            <a:rect l="l" t="t" r="r" b="b"/>
            <a:pathLst>
              <a:path w="5636927" h="605970">
                <a:moveTo>
                  <a:pt x="0" y="0"/>
                </a:moveTo>
                <a:lnTo>
                  <a:pt x="5636926" y="0"/>
                </a:lnTo>
                <a:lnTo>
                  <a:pt x="5636926" y="605970"/>
                </a:lnTo>
                <a:lnTo>
                  <a:pt x="0" y="6059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11" name="Group 11"/>
          <p:cNvGrpSpPr/>
          <p:nvPr/>
        </p:nvGrpSpPr>
        <p:grpSpPr>
          <a:xfrm rot="-8100000">
            <a:off x="6778257" y="-611085"/>
            <a:ext cx="4275519" cy="1369813"/>
            <a:chOff x="0" y="0"/>
            <a:chExt cx="1273995" cy="40816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273995" cy="408169"/>
            </a:xfrm>
            <a:custGeom>
              <a:avLst/>
              <a:gdLst/>
              <a:ahLst/>
              <a:cxnLst/>
              <a:rect l="l" t="t" r="r" b="b"/>
              <a:pathLst>
                <a:path w="1273995" h="408169">
                  <a:moveTo>
                    <a:pt x="0" y="0"/>
                  </a:moveTo>
                  <a:lnTo>
                    <a:pt x="1273995" y="0"/>
                  </a:lnTo>
                  <a:lnTo>
                    <a:pt x="1273995" y="408169"/>
                  </a:lnTo>
                  <a:lnTo>
                    <a:pt x="0" y="408169"/>
                  </a:lnTo>
                  <a:close/>
                </a:path>
              </a:pathLst>
            </a:custGeom>
            <a:solidFill>
              <a:srgbClr val="2978C8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1273995" cy="4557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 rot="-2700000">
            <a:off x="9562903" y="-1975037"/>
            <a:ext cx="11641929" cy="11641929"/>
          </a:xfrm>
          <a:custGeom>
            <a:avLst/>
            <a:gdLst/>
            <a:ahLst/>
            <a:cxnLst/>
            <a:rect l="l" t="t" r="r" b="b"/>
            <a:pathLst>
              <a:path w="11641929" h="11641929">
                <a:moveTo>
                  <a:pt x="0" y="0"/>
                </a:moveTo>
                <a:lnTo>
                  <a:pt x="11641929" y="0"/>
                </a:lnTo>
                <a:lnTo>
                  <a:pt x="11641929" y="11641930"/>
                </a:lnTo>
                <a:lnTo>
                  <a:pt x="0" y="116419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8000"/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15" name="Group 15"/>
          <p:cNvGrpSpPr/>
          <p:nvPr/>
        </p:nvGrpSpPr>
        <p:grpSpPr>
          <a:xfrm rot="-2700000">
            <a:off x="9894321" y="-1643619"/>
            <a:ext cx="10863149" cy="10863149"/>
            <a:chOff x="0" y="0"/>
            <a:chExt cx="2041549" cy="2041549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041549" cy="2041549"/>
            </a:xfrm>
            <a:custGeom>
              <a:avLst/>
              <a:gdLst/>
              <a:ahLst/>
              <a:cxnLst/>
              <a:rect l="l" t="t" r="r" b="b"/>
              <a:pathLst>
                <a:path w="2041549" h="2041549">
                  <a:moveTo>
                    <a:pt x="71268" y="0"/>
                  </a:moveTo>
                  <a:lnTo>
                    <a:pt x="1970282" y="0"/>
                  </a:lnTo>
                  <a:cubicBezTo>
                    <a:pt x="1989183" y="0"/>
                    <a:pt x="2007310" y="7509"/>
                    <a:pt x="2020675" y="20874"/>
                  </a:cubicBezTo>
                  <a:cubicBezTo>
                    <a:pt x="2034041" y="34239"/>
                    <a:pt x="2041549" y="52366"/>
                    <a:pt x="2041549" y="71268"/>
                  </a:cubicBezTo>
                  <a:lnTo>
                    <a:pt x="2041549" y="1970282"/>
                  </a:lnTo>
                  <a:cubicBezTo>
                    <a:pt x="2041549" y="2009642"/>
                    <a:pt x="2009642" y="2041549"/>
                    <a:pt x="1970282" y="2041549"/>
                  </a:cubicBezTo>
                  <a:lnTo>
                    <a:pt x="71268" y="2041549"/>
                  </a:lnTo>
                  <a:cubicBezTo>
                    <a:pt x="31908" y="2041549"/>
                    <a:pt x="0" y="2009642"/>
                    <a:pt x="0" y="1970282"/>
                  </a:cubicBezTo>
                  <a:lnTo>
                    <a:pt x="0" y="71268"/>
                  </a:lnTo>
                  <a:cubicBezTo>
                    <a:pt x="0" y="31908"/>
                    <a:pt x="31908" y="0"/>
                    <a:pt x="71268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2041549" cy="20891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768018" y="-435050"/>
            <a:ext cx="8446010" cy="8446010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23540" y="23540"/>
              <a:ext cx="765719" cy="765719"/>
            </a:xfrm>
            <a:custGeom>
              <a:avLst/>
              <a:gdLst/>
              <a:ahLst/>
              <a:cxnLst/>
              <a:rect l="l" t="t" r="r" b="b"/>
              <a:pathLst>
                <a:path w="765719" h="765719">
                  <a:moveTo>
                    <a:pt x="423046" y="16646"/>
                  </a:moveTo>
                  <a:lnTo>
                    <a:pt x="749074" y="342674"/>
                  </a:lnTo>
                  <a:cubicBezTo>
                    <a:pt x="759732" y="353332"/>
                    <a:pt x="765720" y="367787"/>
                    <a:pt x="765720" y="382860"/>
                  </a:cubicBezTo>
                  <a:cubicBezTo>
                    <a:pt x="765720" y="397933"/>
                    <a:pt x="759732" y="412388"/>
                    <a:pt x="749074" y="423046"/>
                  </a:cubicBezTo>
                  <a:lnTo>
                    <a:pt x="423046" y="749074"/>
                  </a:lnTo>
                  <a:cubicBezTo>
                    <a:pt x="412388" y="759732"/>
                    <a:pt x="397933" y="765720"/>
                    <a:pt x="382860" y="765720"/>
                  </a:cubicBezTo>
                  <a:cubicBezTo>
                    <a:pt x="367787" y="765720"/>
                    <a:pt x="353332" y="759732"/>
                    <a:pt x="342674" y="749074"/>
                  </a:cubicBezTo>
                  <a:lnTo>
                    <a:pt x="16646" y="423046"/>
                  </a:lnTo>
                  <a:cubicBezTo>
                    <a:pt x="5988" y="412388"/>
                    <a:pt x="0" y="397933"/>
                    <a:pt x="0" y="382860"/>
                  </a:cubicBezTo>
                  <a:cubicBezTo>
                    <a:pt x="0" y="367787"/>
                    <a:pt x="5988" y="353332"/>
                    <a:pt x="16646" y="342674"/>
                  </a:cubicBezTo>
                  <a:lnTo>
                    <a:pt x="342674" y="16646"/>
                  </a:lnTo>
                  <a:cubicBezTo>
                    <a:pt x="353332" y="5988"/>
                    <a:pt x="367787" y="0"/>
                    <a:pt x="382860" y="0"/>
                  </a:cubicBezTo>
                  <a:cubicBezTo>
                    <a:pt x="397933" y="0"/>
                    <a:pt x="412388" y="5988"/>
                    <a:pt x="423046" y="16646"/>
                  </a:cubicBezTo>
                  <a:close/>
                </a:path>
              </a:pathLst>
            </a:custGeom>
            <a:blipFill>
              <a:blip r:embed="rId4"/>
              <a:stretch>
                <a:fillRect l="-19736" r="-19736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20" name="Freeform 20"/>
          <p:cNvSpPr/>
          <p:nvPr/>
        </p:nvSpPr>
        <p:spPr>
          <a:xfrm rot="8100000">
            <a:off x="7965362" y="10637768"/>
            <a:ext cx="5636927" cy="605970"/>
          </a:xfrm>
          <a:custGeom>
            <a:avLst/>
            <a:gdLst/>
            <a:ahLst/>
            <a:cxnLst/>
            <a:rect l="l" t="t" r="r" b="b"/>
            <a:pathLst>
              <a:path w="5636927" h="605970">
                <a:moveTo>
                  <a:pt x="0" y="0"/>
                </a:moveTo>
                <a:lnTo>
                  <a:pt x="5636927" y="0"/>
                </a:lnTo>
                <a:lnTo>
                  <a:pt x="5636927" y="605969"/>
                </a:lnTo>
                <a:lnTo>
                  <a:pt x="0" y="60596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21" name="Group 21"/>
          <p:cNvGrpSpPr/>
          <p:nvPr/>
        </p:nvGrpSpPr>
        <p:grpSpPr>
          <a:xfrm rot="-2700000">
            <a:off x="10719628" y="6615897"/>
            <a:ext cx="10211745" cy="2440924"/>
            <a:chOff x="0" y="0"/>
            <a:chExt cx="3042837" cy="727333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3042837" cy="727333"/>
            </a:xfrm>
            <a:custGeom>
              <a:avLst/>
              <a:gdLst/>
              <a:ahLst/>
              <a:cxnLst/>
              <a:rect l="l" t="t" r="r" b="b"/>
              <a:pathLst>
                <a:path w="3042837" h="727333">
                  <a:moveTo>
                    <a:pt x="0" y="0"/>
                  </a:moveTo>
                  <a:lnTo>
                    <a:pt x="3042837" y="0"/>
                  </a:lnTo>
                  <a:lnTo>
                    <a:pt x="3042837" y="727333"/>
                  </a:lnTo>
                  <a:lnTo>
                    <a:pt x="0" y="727333"/>
                  </a:lnTo>
                  <a:close/>
                </a:path>
              </a:pathLst>
            </a:custGeom>
            <a:solidFill>
              <a:srgbClr val="16599D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47625"/>
              <a:ext cx="3042837" cy="774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 rot="8100000">
            <a:off x="13721104" y="8138017"/>
            <a:ext cx="5636927" cy="605970"/>
          </a:xfrm>
          <a:custGeom>
            <a:avLst/>
            <a:gdLst/>
            <a:ahLst/>
            <a:cxnLst/>
            <a:rect l="l" t="t" r="r" b="b"/>
            <a:pathLst>
              <a:path w="5636927" h="605970">
                <a:moveTo>
                  <a:pt x="0" y="0"/>
                </a:moveTo>
                <a:lnTo>
                  <a:pt x="5636926" y="0"/>
                </a:lnTo>
                <a:lnTo>
                  <a:pt x="5636926" y="605970"/>
                </a:lnTo>
                <a:lnTo>
                  <a:pt x="0" y="6059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25" name="Group 25"/>
          <p:cNvGrpSpPr/>
          <p:nvPr/>
        </p:nvGrpSpPr>
        <p:grpSpPr>
          <a:xfrm rot="-2700000">
            <a:off x="14773604" y="8138004"/>
            <a:ext cx="5641848" cy="2550578"/>
            <a:chOff x="0" y="0"/>
            <a:chExt cx="1681125" cy="760006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681125" cy="760006"/>
            </a:xfrm>
            <a:custGeom>
              <a:avLst/>
              <a:gdLst/>
              <a:ahLst/>
              <a:cxnLst/>
              <a:rect l="l" t="t" r="r" b="b"/>
              <a:pathLst>
                <a:path w="1681125" h="760006">
                  <a:moveTo>
                    <a:pt x="0" y="0"/>
                  </a:moveTo>
                  <a:lnTo>
                    <a:pt x="1681125" y="0"/>
                  </a:lnTo>
                  <a:lnTo>
                    <a:pt x="1681125" y="760006"/>
                  </a:lnTo>
                  <a:lnTo>
                    <a:pt x="0" y="760006"/>
                  </a:lnTo>
                  <a:close/>
                </a:path>
              </a:pathLst>
            </a:custGeom>
            <a:solidFill>
              <a:srgbClr val="2978C8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47625"/>
              <a:ext cx="1681125" cy="80763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8" name="Group 28"/>
          <p:cNvGrpSpPr/>
          <p:nvPr/>
        </p:nvGrpSpPr>
        <p:grpSpPr>
          <a:xfrm rot="-10800000">
            <a:off x="1028700" y="5772330"/>
            <a:ext cx="934250" cy="106173"/>
            <a:chOff x="0" y="0"/>
            <a:chExt cx="278383" cy="31637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278383" cy="31637"/>
            </a:xfrm>
            <a:custGeom>
              <a:avLst/>
              <a:gdLst/>
              <a:ahLst/>
              <a:cxnLst/>
              <a:rect l="l" t="t" r="r" b="b"/>
              <a:pathLst>
                <a:path w="278383" h="31637">
                  <a:moveTo>
                    <a:pt x="15818" y="0"/>
                  </a:moveTo>
                  <a:lnTo>
                    <a:pt x="262564" y="0"/>
                  </a:lnTo>
                  <a:cubicBezTo>
                    <a:pt x="266759" y="0"/>
                    <a:pt x="270783" y="1667"/>
                    <a:pt x="273749" y="4633"/>
                  </a:cubicBezTo>
                  <a:cubicBezTo>
                    <a:pt x="276716" y="7600"/>
                    <a:pt x="278383" y="11623"/>
                    <a:pt x="278383" y="15818"/>
                  </a:cubicBezTo>
                  <a:lnTo>
                    <a:pt x="278383" y="15818"/>
                  </a:lnTo>
                  <a:cubicBezTo>
                    <a:pt x="278383" y="24555"/>
                    <a:pt x="271300" y="31637"/>
                    <a:pt x="262564" y="31637"/>
                  </a:cubicBezTo>
                  <a:lnTo>
                    <a:pt x="15818" y="31637"/>
                  </a:lnTo>
                  <a:cubicBezTo>
                    <a:pt x="11623" y="31637"/>
                    <a:pt x="7600" y="29970"/>
                    <a:pt x="4633" y="27004"/>
                  </a:cubicBezTo>
                  <a:cubicBezTo>
                    <a:pt x="1667" y="24037"/>
                    <a:pt x="0" y="20014"/>
                    <a:pt x="0" y="15818"/>
                  </a:cubicBezTo>
                  <a:lnTo>
                    <a:pt x="0" y="15818"/>
                  </a:lnTo>
                  <a:cubicBezTo>
                    <a:pt x="0" y="11623"/>
                    <a:pt x="1667" y="7600"/>
                    <a:pt x="4633" y="4633"/>
                  </a:cubicBezTo>
                  <a:cubicBezTo>
                    <a:pt x="7600" y="1667"/>
                    <a:pt x="11623" y="0"/>
                    <a:pt x="15818" y="0"/>
                  </a:cubicBezTo>
                  <a:close/>
                </a:path>
              </a:pathLst>
            </a:custGeom>
            <a:solidFill>
              <a:srgbClr val="2978C8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47625"/>
              <a:ext cx="278383" cy="792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1" name="Group 31"/>
          <p:cNvGrpSpPr/>
          <p:nvPr/>
        </p:nvGrpSpPr>
        <p:grpSpPr>
          <a:xfrm rot="-10800000">
            <a:off x="2058200" y="5772330"/>
            <a:ext cx="312889" cy="106173"/>
            <a:chOff x="0" y="0"/>
            <a:chExt cx="93233" cy="31637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93233" cy="31637"/>
            </a:xfrm>
            <a:custGeom>
              <a:avLst/>
              <a:gdLst/>
              <a:ahLst/>
              <a:cxnLst/>
              <a:rect l="l" t="t" r="r" b="b"/>
              <a:pathLst>
                <a:path w="93233" h="31637">
                  <a:moveTo>
                    <a:pt x="15818" y="0"/>
                  </a:moveTo>
                  <a:lnTo>
                    <a:pt x="77415" y="0"/>
                  </a:lnTo>
                  <a:cubicBezTo>
                    <a:pt x="86151" y="0"/>
                    <a:pt x="93233" y="7082"/>
                    <a:pt x="93233" y="15818"/>
                  </a:cubicBezTo>
                  <a:lnTo>
                    <a:pt x="93233" y="15818"/>
                  </a:lnTo>
                  <a:cubicBezTo>
                    <a:pt x="93233" y="20014"/>
                    <a:pt x="91566" y="24037"/>
                    <a:pt x="88600" y="27004"/>
                  </a:cubicBezTo>
                  <a:cubicBezTo>
                    <a:pt x="85633" y="29970"/>
                    <a:pt x="81610" y="31637"/>
                    <a:pt x="77415" y="31637"/>
                  </a:cubicBezTo>
                  <a:lnTo>
                    <a:pt x="15818" y="31637"/>
                  </a:lnTo>
                  <a:cubicBezTo>
                    <a:pt x="11623" y="31637"/>
                    <a:pt x="7600" y="29970"/>
                    <a:pt x="4633" y="27004"/>
                  </a:cubicBezTo>
                  <a:cubicBezTo>
                    <a:pt x="1667" y="24037"/>
                    <a:pt x="0" y="20014"/>
                    <a:pt x="0" y="15818"/>
                  </a:cubicBezTo>
                  <a:lnTo>
                    <a:pt x="0" y="15818"/>
                  </a:lnTo>
                  <a:cubicBezTo>
                    <a:pt x="0" y="11623"/>
                    <a:pt x="1667" y="7600"/>
                    <a:pt x="4633" y="4633"/>
                  </a:cubicBezTo>
                  <a:cubicBezTo>
                    <a:pt x="7600" y="1667"/>
                    <a:pt x="11623" y="0"/>
                    <a:pt x="15818" y="0"/>
                  </a:cubicBezTo>
                  <a:close/>
                </a:path>
              </a:pathLst>
            </a:custGeom>
            <a:solidFill>
              <a:srgbClr val="292A2B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47625"/>
              <a:ext cx="93233" cy="792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028700" y="2591090"/>
            <a:ext cx="6615789" cy="1118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69"/>
              </a:lnSpc>
            </a:pPr>
            <a:r>
              <a:rPr lang="en-US" sz="7699" b="1">
                <a:solidFill>
                  <a:srgbClr val="16599D"/>
                </a:solidFill>
                <a:latin typeface="Helios Bold"/>
                <a:ea typeface="Helios Bold"/>
                <a:cs typeface="Helios Bold"/>
                <a:sym typeface="Helios Bold"/>
              </a:rPr>
              <a:t>THANK YOU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28700" y="3715782"/>
            <a:ext cx="6192835" cy="6958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63"/>
              </a:lnSpc>
              <a:spcBef>
                <a:spcPct val="0"/>
              </a:spcBef>
            </a:pPr>
            <a:r>
              <a:rPr lang="en-US" sz="4045">
                <a:solidFill>
                  <a:srgbClr val="292A2B"/>
                </a:solidFill>
                <a:latin typeface="Helios"/>
                <a:ea typeface="Helios"/>
                <a:cs typeface="Helios"/>
                <a:sym typeface="Helios"/>
              </a:rPr>
              <a:t>FOR YOUR ATTENTION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87195" y="516261"/>
            <a:ext cx="4190901" cy="920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60"/>
              </a:lnSpc>
            </a:pPr>
            <a:r>
              <a:rPr lang="en-US" sz="54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0" y="1592302"/>
            <a:ext cx="18288000" cy="8405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1. Aithor.com (2024) Hilton Hotel Marketing Strategy and Target Market. Available at: </a:t>
            </a:r>
            <a:r>
              <a:rPr lang="en-US" sz="2599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2" tooltip="https://aithor.com/essay-examples/hilton-hotel-marketing-strategy-target-market?utm_source=chatgpt.com"/>
              </a:rPr>
              <a:t>https://aithor.com/essay-examples/hilton-hotel-marketing-strategy-target-market</a:t>
            </a: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(Accessed: 25 November 2025).</a:t>
            </a:r>
          </a:p>
          <a:p>
            <a:pPr algn="ctr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2. CompaniesMarketCap.com (2025) Hilton Worldwide Revenue (2010–2025). Available at: </a:t>
            </a:r>
            <a:r>
              <a:rPr lang="en-US" sz="2599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3" tooltip="https://companiesmarketcap.com/hilton-hotels/revenue/?utm_source=chatgpt.com"/>
              </a:rPr>
              <a:t>https://companiesmarketcap.com/hilton-hotels/revenue/</a:t>
            </a: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(Accessed: 19 November 2025).</a:t>
            </a:r>
          </a:p>
          <a:p>
            <a:pPr algn="ctr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3. Hilton (2024) Hilton Honors – </a:t>
            </a:r>
            <a:r>
              <a:rPr lang="en-US" sz="2599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Programme</a:t>
            </a: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Overview. Available at: </a:t>
            </a:r>
            <a:r>
              <a:rPr lang="en-US" sz="2599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4" tooltip="https://www.hilton.com/en/hilton-honors/"/>
              </a:rPr>
              <a:t>https://www.hilton.com/en/hilton-honors/</a:t>
            </a: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(Accessed: 18 November 2025).</a:t>
            </a:r>
          </a:p>
          <a:p>
            <a:pPr algn="ctr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4. Hilton (2024) Our History. Available at: </a:t>
            </a:r>
            <a:r>
              <a:rPr lang="en-US" sz="2599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5" tooltip="https://stories.hilton.com/history?utm_source=chatgpt.com"/>
              </a:rPr>
              <a:t>https://stories.hilton.com/history</a:t>
            </a: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(Accessed: 18 November 2025).</a:t>
            </a:r>
          </a:p>
          <a:p>
            <a:pPr algn="ctr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5. Hilton Worldwide Holdings Inc. (2024) Annual Report 2023. Available at: </a:t>
            </a:r>
            <a:r>
              <a:rPr lang="en-US" sz="2599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6" tooltip="https://ir.hilton.com"/>
              </a:rPr>
              <a:t>https://ir.hilton.com</a:t>
            </a: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(Accessed: 18 November 2025).</a:t>
            </a:r>
          </a:p>
          <a:p>
            <a:pPr algn="ctr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6. Marketing91 (2024) Marketing Mix of Hilton Hotels &amp; Resorts (4Ps). Available at: </a:t>
            </a:r>
            <a:r>
              <a:rPr lang="en-US" sz="2599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7" tooltip="https://www.marketing91.com/marketing-mix-hilton-hotels/?utm_source=chatgpt.com"/>
              </a:rPr>
              <a:t>https://www.marketing91.com/marketing-mix-hilton-hotels/</a:t>
            </a: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(Accessed: 25 November 2025).</a:t>
            </a:r>
          </a:p>
          <a:p>
            <a:pPr algn="ctr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7. MBA </a:t>
            </a:r>
            <a:r>
              <a:rPr lang="en-US" sz="2599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Skool</a:t>
            </a: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Team (n.d.) Marketing Mix of Hilton. Available at: </a:t>
            </a:r>
            <a:r>
              <a:rPr lang="en-US" sz="2599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8" tooltip="https://www.mbaskool.com/marketing-mix/services/17406-hilton.html?utm_source=chatgpt.com"/>
              </a:rPr>
              <a:t>https://www.mbaskool.com/marketing-mix/services/17406-hilton.html</a:t>
            </a: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(Accessed: 18 November 2025).</a:t>
            </a:r>
          </a:p>
          <a:p>
            <a:pPr algn="ctr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8. Talbot, P. (2019) ‘Inside Hilton’s Marketing Strategy’, Forbes, 23 May. Available at: </a:t>
            </a:r>
            <a:r>
              <a:rPr lang="en-US" sz="2599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9" tooltip="https://www.forbes.com/sites/paultalbot/2019/05/23/inside-hiltons-marketing-strategy/?utm_source=chatgpt.com"/>
              </a:rPr>
              <a:t>https://www.forbes.com/sites/paultalbot/2019/05/23/inside-hiltons-marketing-strategy/</a:t>
            </a: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(Accessed: 19 November 2025).</a:t>
            </a:r>
          </a:p>
          <a:p>
            <a:pPr algn="ctr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9. World Economic Forum (2023) Hilton Worldwide Company Profile. Available at: </a:t>
            </a:r>
            <a:r>
              <a:rPr lang="en-US" sz="2599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10" tooltip="https://www.weforum.org/organizations/hilton-worldwide/?utm_source=chatgpt.com"/>
              </a:rPr>
              <a:t>https://www.weforum.org/organizations/hilton-worldwide/</a:t>
            </a: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(Accessed</a:t>
            </a:r>
            <a:r>
              <a:rPr lang="en-US" sz="25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: 25 </a:t>
            </a:r>
            <a:r>
              <a:rPr lang="en-US" sz="259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November 2025).</a:t>
            </a:r>
          </a:p>
          <a:p>
            <a:pPr algn="ctr">
              <a:lnSpc>
                <a:spcPts val="104"/>
              </a:lnSpc>
            </a:pPr>
            <a:endParaRPr lang="en-US" sz="259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924</Words>
  <Application>Microsoft Office PowerPoint</Application>
  <PresentationFormat>Personalizado</PresentationFormat>
  <Paragraphs>87</Paragraphs>
  <Slides>12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6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12</vt:i4>
      </vt:variant>
    </vt:vector>
  </HeadingPairs>
  <TitlesOfParts>
    <vt:vector size="19" baseType="lpstr">
      <vt:lpstr>Helios</vt:lpstr>
      <vt:lpstr>Calibri</vt:lpstr>
      <vt:lpstr>Arial</vt:lpstr>
      <vt:lpstr>Helios Bold</vt:lpstr>
      <vt:lpstr>Open Sans Bold</vt:lpstr>
      <vt:lpstr>Open Sans</vt:lpstr>
      <vt:lpstr>Office Theme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DANIEL LUQUE FERNANDEZ</dc:title>
  <cp:lastModifiedBy>Lara Medina Barcenilla (2334177)</cp:lastModifiedBy>
  <cp:revision>1</cp:revision>
  <dcterms:created xsi:type="dcterms:W3CDTF">2006-08-16T00:00:00Z</dcterms:created>
  <dcterms:modified xsi:type="dcterms:W3CDTF">2025-12-01T14:43:27Z</dcterms:modified>
  <dc:identifier>DAG4-C7xado</dc:identifier>
</cp:coreProperties>
</file>