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61" r:id="rId4"/>
    <p:sldId id="262" r:id="rId5"/>
    <p:sldId id="272" r:id="rId6"/>
    <p:sldId id="263" r:id="rId7"/>
    <p:sldId id="265" r:id="rId8"/>
    <p:sldId id="266" r:id="rId9"/>
    <p:sldId id="267" r:id="rId10"/>
    <p:sldId id="269" r:id="rId11"/>
    <p:sldId id="270" r:id="rId12"/>
    <p:sldId id="260" r:id="rId13"/>
    <p:sldId id="264" r:id="rId14"/>
    <p:sldId id="268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87931" autoAdjust="0"/>
  </p:normalViewPr>
  <p:slideViewPr>
    <p:cSldViewPr snapToGrid="0">
      <p:cViewPr varScale="1">
        <p:scale>
          <a:sx n="61" d="100"/>
          <a:sy n="61" d="100"/>
        </p:scale>
        <p:origin x="109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sv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svg"/><Relationship Id="rId1" Type="http://schemas.openxmlformats.org/officeDocument/2006/relationships/image" Target="../media/image14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4E7634-9A54-4413-A313-8695B43FD7E0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4DF4421-B3E8-4075-B2D6-5BABC0DC289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rgbClr val="002060"/>
              </a:solidFill>
            </a:rPr>
            <a:t>Chosen innovation: The NHS App (NHS England, 2019)</a:t>
          </a:r>
          <a:endParaRPr lang="en-US" dirty="0">
            <a:solidFill>
              <a:srgbClr val="002060"/>
            </a:solidFill>
          </a:endParaRPr>
        </a:p>
      </dgm:t>
    </dgm:pt>
    <dgm:pt modelId="{DE395A5A-8296-4692-B53E-72BA9F46CF9D}" type="parTrans" cxnId="{50ED1AD4-7CCE-4220-9152-11EB666EC3EF}">
      <dgm:prSet/>
      <dgm:spPr/>
      <dgm:t>
        <a:bodyPr/>
        <a:lstStyle/>
        <a:p>
          <a:endParaRPr lang="en-US"/>
        </a:p>
      </dgm:t>
    </dgm:pt>
    <dgm:pt modelId="{36DB35CE-F8E2-4289-A1AD-CA1157B28FEB}" type="sibTrans" cxnId="{50ED1AD4-7CCE-4220-9152-11EB666EC3EF}">
      <dgm:prSet/>
      <dgm:spPr/>
      <dgm:t>
        <a:bodyPr/>
        <a:lstStyle/>
        <a:p>
          <a:endParaRPr lang="en-US"/>
        </a:p>
      </dgm:t>
    </dgm:pt>
    <dgm:pt modelId="{31D844F0-7BC9-4D61-9750-8E8A312F675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rgbClr val="002060"/>
              </a:solidFill>
            </a:rPr>
            <a:t>Importance: </a:t>
          </a:r>
          <a:r>
            <a:rPr lang="en-GB" b="1" dirty="0">
              <a:solidFill>
                <a:srgbClr val="002060"/>
              </a:solidFill>
            </a:rPr>
            <a:t>Access, Transparency, Efficiency</a:t>
          </a:r>
          <a:endParaRPr lang="en-US" dirty="0">
            <a:solidFill>
              <a:srgbClr val="002060"/>
            </a:solidFill>
          </a:endParaRPr>
        </a:p>
      </dgm:t>
    </dgm:pt>
    <dgm:pt modelId="{0940C898-BFAA-416A-83CD-C0C956CD3860}" type="parTrans" cxnId="{B5CC118C-E8D8-4C5A-A0BF-F0C0D5DE57D4}">
      <dgm:prSet/>
      <dgm:spPr/>
      <dgm:t>
        <a:bodyPr/>
        <a:lstStyle/>
        <a:p>
          <a:endParaRPr lang="en-US"/>
        </a:p>
      </dgm:t>
    </dgm:pt>
    <dgm:pt modelId="{AA29AC86-582E-45CC-A5E0-280FAD6A6302}" type="sibTrans" cxnId="{B5CC118C-E8D8-4C5A-A0BF-F0C0D5DE57D4}">
      <dgm:prSet/>
      <dgm:spPr/>
      <dgm:t>
        <a:bodyPr/>
        <a:lstStyle/>
        <a:p>
          <a:endParaRPr lang="en-US"/>
        </a:p>
      </dgm:t>
    </dgm:pt>
    <dgm:pt modelId="{2E17EEC4-9CA0-4FB8-A9CE-897BB04C9B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rgbClr val="002060"/>
              </a:solidFill>
            </a:rPr>
            <a:t>Key areas: </a:t>
          </a:r>
          <a:r>
            <a:rPr lang="en-GB" b="1" dirty="0">
              <a:solidFill>
                <a:srgbClr val="002060"/>
              </a:solidFill>
            </a:rPr>
            <a:t>Workforce, Service Delivery, Community </a:t>
          </a:r>
          <a:endParaRPr lang="en-US" dirty="0">
            <a:solidFill>
              <a:srgbClr val="002060"/>
            </a:solidFill>
          </a:endParaRPr>
        </a:p>
      </dgm:t>
    </dgm:pt>
    <dgm:pt modelId="{93FE4CDB-DCA3-47CE-B054-C4C3A611D750}" type="parTrans" cxnId="{8827157B-E1A8-4B88-8D37-B4A17AE57B9C}">
      <dgm:prSet/>
      <dgm:spPr/>
      <dgm:t>
        <a:bodyPr/>
        <a:lstStyle/>
        <a:p>
          <a:endParaRPr lang="en-US"/>
        </a:p>
      </dgm:t>
    </dgm:pt>
    <dgm:pt modelId="{28C17CDA-F278-4853-88ED-999F94AB6B25}" type="sibTrans" cxnId="{8827157B-E1A8-4B88-8D37-B4A17AE57B9C}">
      <dgm:prSet/>
      <dgm:spPr/>
      <dgm:t>
        <a:bodyPr/>
        <a:lstStyle/>
        <a:p>
          <a:endParaRPr lang="en-US"/>
        </a:p>
      </dgm:t>
    </dgm:pt>
    <dgm:pt modelId="{6F8CB840-646D-4F68-9847-395403D8B922}" type="pres">
      <dgm:prSet presAssocID="{064E7634-9A54-4413-A313-8695B43FD7E0}" presName="root" presStyleCnt="0">
        <dgm:presLayoutVars>
          <dgm:dir/>
          <dgm:resizeHandles val="exact"/>
        </dgm:presLayoutVars>
      </dgm:prSet>
      <dgm:spPr/>
    </dgm:pt>
    <dgm:pt modelId="{3549B7F5-5ED5-4A7C-9F33-ACB844A7C30F}" type="pres">
      <dgm:prSet presAssocID="{04DF4421-B3E8-4075-B2D6-5BABC0DC289D}" presName="compNode" presStyleCnt="0"/>
      <dgm:spPr/>
    </dgm:pt>
    <dgm:pt modelId="{FCB6EC7C-FE1C-4294-B900-9E6132E7D616}" type="pres">
      <dgm:prSet presAssocID="{04DF4421-B3E8-4075-B2D6-5BABC0DC289D}" presName="bgRect" presStyleLbl="bgShp" presStyleIdx="0" presStyleCnt="3"/>
      <dgm:spPr/>
    </dgm:pt>
    <dgm:pt modelId="{F1022329-5C2C-4354-A126-58D10576D1B7}" type="pres">
      <dgm:prSet presAssocID="{04DF4421-B3E8-4075-B2D6-5BABC0DC289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202F3ADC-A841-4842-96E6-BA75B2411D7F}" type="pres">
      <dgm:prSet presAssocID="{04DF4421-B3E8-4075-B2D6-5BABC0DC289D}" presName="spaceRect" presStyleCnt="0"/>
      <dgm:spPr/>
    </dgm:pt>
    <dgm:pt modelId="{5457973E-0955-4AC7-A9EE-E71F23783880}" type="pres">
      <dgm:prSet presAssocID="{04DF4421-B3E8-4075-B2D6-5BABC0DC289D}" presName="parTx" presStyleLbl="revTx" presStyleIdx="0" presStyleCnt="3">
        <dgm:presLayoutVars>
          <dgm:chMax val="0"/>
          <dgm:chPref val="0"/>
        </dgm:presLayoutVars>
      </dgm:prSet>
      <dgm:spPr/>
    </dgm:pt>
    <dgm:pt modelId="{F31152EB-6AE6-4A19-8937-FBA687C242D7}" type="pres">
      <dgm:prSet presAssocID="{36DB35CE-F8E2-4289-A1AD-CA1157B28FEB}" presName="sibTrans" presStyleCnt="0"/>
      <dgm:spPr/>
    </dgm:pt>
    <dgm:pt modelId="{36803EBD-F67D-4EAF-A142-4C4F36D45AF3}" type="pres">
      <dgm:prSet presAssocID="{31D844F0-7BC9-4D61-9750-8E8A312F675B}" presName="compNode" presStyleCnt="0"/>
      <dgm:spPr/>
    </dgm:pt>
    <dgm:pt modelId="{20D41150-C7C6-460F-A29F-46613973AE6D}" type="pres">
      <dgm:prSet presAssocID="{31D844F0-7BC9-4D61-9750-8E8A312F675B}" presName="bgRect" presStyleLbl="bgShp" presStyleIdx="1" presStyleCnt="3"/>
      <dgm:spPr/>
    </dgm:pt>
    <dgm:pt modelId="{6DA72AB7-CF5C-4666-BE18-12F80D49CD5E}" type="pres">
      <dgm:prSet presAssocID="{31D844F0-7BC9-4D61-9750-8E8A312F675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12901C04-0256-4A9E-BFA3-41A16A8EC6BD}" type="pres">
      <dgm:prSet presAssocID="{31D844F0-7BC9-4D61-9750-8E8A312F675B}" presName="spaceRect" presStyleCnt="0"/>
      <dgm:spPr/>
    </dgm:pt>
    <dgm:pt modelId="{89D986DD-4CB0-40CC-A8A9-C521FD2FB6A3}" type="pres">
      <dgm:prSet presAssocID="{31D844F0-7BC9-4D61-9750-8E8A312F675B}" presName="parTx" presStyleLbl="revTx" presStyleIdx="1" presStyleCnt="3">
        <dgm:presLayoutVars>
          <dgm:chMax val="0"/>
          <dgm:chPref val="0"/>
        </dgm:presLayoutVars>
      </dgm:prSet>
      <dgm:spPr/>
    </dgm:pt>
    <dgm:pt modelId="{73601404-9517-4EB5-BE8D-B9823A82B22B}" type="pres">
      <dgm:prSet presAssocID="{AA29AC86-582E-45CC-A5E0-280FAD6A6302}" presName="sibTrans" presStyleCnt="0"/>
      <dgm:spPr/>
    </dgm:pt>
    <dgm:pt modelId="{DBBC0438-859D-4A6E-990A-1924DC88274C}" type="pres">
      <dgm:prSet presAssocID="{2E17EEC4-9CA0-4FB8-A9CE-897BB04C9B6A}" presName="compNode" presStyleCnt="0"/>
      <dgm:spPr/>
    </dgm:pt>
    <dgm:pt modelId="{48EE3206-F22F-49DA-AE30-ED5F78FBCE5B}" type="pres">
      <dgm:prSet presAssocID="{2E17EEC4-9CA0-4FB8-A9CE-897BB04C9B6A}" presName="bgRect" presStyleLbl="bgShp" presStyleIdx="2" presStyleCnt="3"/>
      <dgm:spPr/>
    </dgm:pt>
    <dgm:pt modelId="{D563FBFF-CDB1-4BB1-891B-A3FAE937CFD6}" type="pres">
      <dgm:prSet presAssocID="{2E17EEC4-9CA0-4FB8-A9CE-897BB04C9B6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6427C8E1-A535-4032-A640-CD018EC6B231}" type="pres">
      <dgm:prSet presAssocID="{2E17EEC4-9CA0-4FB8-A9CE-897BB04C9B6A}" presName="spaceRect" presStyleCnt="0"/>
      <dgm:spPr/>
    </dgm:pt>
    <dgm:pt modelId="{400059A1-4748-4F10-AD11-A0301CA52248}" type="pres">
      <dgm:prSet presAssocID="{2E17EEC4-9CA0-4FB8-A9CE-897BB04C9B6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B31F6774-0C2F-4793-8896-82573F12BF70}" type="presOf" srcId="{064E7634-9A54-4413-A313-8695B43FD7E0}" destId="{6F8CB840-646D-4F68-9847-395403D8B922}" srcOrd="0" destOrd="0" presId="urn:microsoft.com/office/officeart/2018/2/layout/IconVerticalSolidList"/>
    <dgm:cxn modelId="{E1DC017A-39B4-48AA-A47B-5722AFB2E3D9}" type="presOf" srcId="{31D844F0-7BC9-4D61-9750-8E8A312F675B}" destId="{89D986DD-4CB0-40CC-A8A9-C521FD2FB6A3}" srcOrd="0" destOrd="0" presId="urn:microsoft.com/office/officeart/2018/2/layout/IconVerticalSolidList"/>
    <dgm:cxn modelId="{8827157B-E1A8-4B88-8D37-B4A17AE57B9C}" srcId="{064E7634-9A54-4413-A313-8695B43FD7E0}" destId="{2E17EEC4-9CA0-4FB8-A9CE-897BB04C9B6A}" srcOrd="2" destOrd="0" parTransId="{93FE4CDB-DCA3-47CE-B054-C4C3A611D750}" sibTransId="{28C17CDA-F278-4853-88ED-999F94AB6B25}"/>
    <dgm:cxn modelId="{B5CC118C-E8D8-4C5A-A0BF-F0C0D5DE57D4}" srcId="{064E7634-9A54-4413-A313-8695B43FD7E0}" destId="{31D844F0-7BC9-4D61-9750-8E8A312F675B}" srcOrd="1" destOrd="0" parTransId="{0940C898-BFAA-416A-83CD-C0C956CD3860}" sibTransId="{AA29AC86-582E-45CC-A5E0-280FAD6A6302}"/>
    <dgm:cxn modelId="{07B25AA9-8B5A-4E34-9C59-E390A44B3FC6}" type="presOf" srcId="{2E17EEC4-9CA0-4FB8-A9CE-897BB04C9B6A}" destId="{400059A1-4748-4F10-AD11-A0301CA52248}" srcOrd="0" destOrd="0" presId="urn:microsoft.com/office/officeart/2018/2/layout/IconVerticalSolidList"/>
    <dgm:cxn modelId="{50ED1AD4-7CCE-4220-9152-11EB666EC3EF}" srcId="{064E7634-9A54-4413-A313-8695B43FD7E0}" destId="{04DF4421-B3E8-4075-B2D6-5BABC0DC289D}" srcOrd="0" destOrd="0" parTransId="{DE395A5A-8296-4692-B53E-72BA9F46CF9D}" sibTransId="{36DB35CE-F8E2-4289-A1AD-CA1157B28FEB}"/>
    <dgm:cxn modelId="{D46DA7EF-5281-40D9-AA2E-00148736B5D2}" type="presOf" srcId="{04DF4421-B3E8-4075-B2D6-5BABC0DC289D}" destId="{5457973E-0955-4AC7-A9EE-E71F23783880}" srcOrd="0" destOrd="0" presId="urn:microsoft.com/office/officeart/2018/2/layout/IconVerticalSolidList"/>
    <dgm:cxn modelId="{559C2AC6-C101-4EF5-9E50-8B9E0AF6E41E}" type="presParOf" srcId="{6F8CB840-646D-4F68-9847-395403D8B922}" destId="{3549B7F5-5ED5-4A7C-9F33-ACB844A7C30F}" srcOrd="0" destOrd="0" presId="urn:microsoft.com/office/officeart/2018/2/layout/IconVerticalSolidList"/>
    <dgm:cxn modelId="{9081BB35-FEE6-444A-A981-1C40E3C80332}" type="presParOf" srcId="{3549B7F5-5ED5-4A7C-9F33-ACB844A7C30F}" destId="{FCB6EC7C-FE1C-4294-B900-9E6132E7D616}" srcOrd="0" destOrd="0" presId="urn:microsoft.com/office/officeart/2018/2/layout/IconVerticalSolidList"/>
    <dgm:cxn modelId="{58BEE70D-BBAC-4F4B-8FA3-8A6037442E87}" type="presParOf" srcId="{3549B7F5-5ED5-4A7C-9F33-ACB844A7C30F}" destId="{F1022329-5C2C-4354-A126-58D10576D1B7}" srcOrd="1" destOrd="0" presId="urn:microsoft.com/office/officeart/2018/2/layout/IconVerticalSolidList"/>
    <dgm:cxn modelId="{38D854A6-F980-4D00-880A-53A6F4ED4084}" type="presParOf" srcId="{3549B7F5-5ED5-4A7C-9F33-ACB844A7C30F}" destId="{202F3ADC-A841-4842-96E6-BA75B2411D7F}" srcOrd="2" destOrd="0" presId="urn:microsoft.com/office/officeart/2018/2/layout/IconVerticalSolidList"/>
    <dgm:cxn modelId="{5C682803-50BC-4DBA-A612-E587E277014C}" type="presParOf" srcId="{3549B7F5-5ED5-4A7C-9F33-ACB844A7C30F}" destId="{5457973E-0955-4AC7-A9EE-E71F23783880}" srcOrd="3" destOrd="0" presId="urn:microsoft.com/office/officeart/2018/2/layout/IconVerticalSolidList"/>
    <dgm:cxn modelId="{2A38F3BE-2867-4B00-A11A-4CE1474383F0}" type="presParOf" srcId="{6F8CB840-646D-4F68-9847-395403D8B922}" destId="{F31152EB-6AE6-4A19-8937-FBA687C242D7}" srcOrd="1" destOrd="0" presId="urn:microsoft.com/office/officeart/2018/2/layout/IconVerticalSolidList"/>
    <dgm:cxn modelId="{7216874F-EDF5-445C-B902-B2F29C380905}" type="presParOf" srcId="{6F8CB840-646D-4F68-9847-395403D8B922}" destId="{36803EBD-F67D-4EAF-A142-4C4F36D45AF3}" srcOrd="2" destOrd="0" presId="urn:microsoft.com/office/officeart/2018/2/layout/IconVerticalSolidList"/>
    <dgm:cxn modelId="{B555BDDE-4544-4E73-B5DA-55885938B1B5}" type="presParOf" srcId="{36803EBD-F67D-4EAF-A142-4C4F36D45AF3}" destId="{20D41150-C7C6-460F-A29F-46613973AE6D}" srcOrd="0" destOrd="0" presId="urn:microsoft.com/office/officeart/2018/2/layout/IconVerticalSolidList"/>
    <dgm:cxn modelId="{22B67825-067C-484E-95FB-44F1068A710E}" type="presParOf" srcId="{36803EBD-F67D-4EAF-A142-4C4F36D45AF3}" destId="{6DA72AB7-CF5C-4666-BE18-12F80D49CD5E}" srcOrd="1" destOrd="0" presId="urn:microsoft.com/office/officeart/2018/2/layout/IconVerticalSolidList"/>
    <dgm:cxn modelId="{1703291D-B0C7-4145-A795-66F374C0E371}" type="presParOf" srcId="{36803EBD-F67D-4EAF-A142-4C4F36D45AF3}" destId="{12901C04-0256-4A9E-BFA3-41A16A8EC6BD}" srcOrd="2" destOrd="0" presId="urn:microsoft.com/office/officeart/2018/2/layout/IconVerticalSolidList"/>
    <dgm:cxn modelId="{C6641814-BEDD-45FF-9A53-5FC4CAA96D9F}" type="presParOf" srcId="{36803EBD-F67D-4EAF-A142-4C4F36D45AF3}" destId="{89D986DD-4CB0-40CC-A8A9-C521FD2FB6A3}" srcOrd="3" destOrd="0" presId="urn:microsoft.com/office/officeart/2018/2/layout/IconVerticalSolidList"/>
    <dgm:cxn modelId="{D1665F60-BF89-4467-9712-2BBE0493B06D}" type="presParOf" srcId="{6F8CB840-646D-4F68-9847-395403D8B922}" destId="{73601404-9517-4EB5-BE8D-B9823A82B22B}" srcOrd="3" destOrd="0" presId="urn:microsoft.com/office/officeart/2018/2/layout/IconVerticalSolidList"/>
    <dgm:cxn modelId="{918CAAF1-4251-4687-9DF9-2E99928ED938}" type="presParOf" srcId="{6F8CB840-646D-4F68-9847-395403D8B922}" destId="{DBBC0438-859D-4A6E-990A-1924DC88274C}" srcOrd="4" destOrd="0" presId="urn:microsoft.com/office/officeart/2018/2/layout/IconVerticalSolidList"/>
    <dgm:cxn modelId="{F332095E-A1FC-4532-AEE7-5479EB3217E8}" type="presParOf" srcId="{DBBC0438-859D-4A6E-990A-1924DC88274C}" destId="{48EE3206-F22F-49DA-AE30-ED5F78FBCE5B}" srcOrd="0" destOrd="0" presId="urn:microsoft.com/office/officeart/2018/2/layout/IconVerticalSolidList"/>
    <dgm:cxn modelId="{0F5FC84D-EF18-44DA-97F7-88748DAE9E11}" type="presParOf" srcId="{DBBC0438-859D-4A6E-990A-1924DC88274C}" destId="{D563FBFF-CDB1-4BB1-891B-A3FAE937CFD6}" srcOrd="1" destOrd="0" presId="urn:microsoft.com/office/officeart/2018/2/layout/IconVerticalSolidList"/>
    <dgm:cxn modelId="{93EA1315-E0B1-4A24-B358-081A3F6549F9}" type="presParOf" srcId="{DBBC0438-859D-4A6E-990A-1924DC88274C}" destId="{6427C8E1-A535-4032-A640-CD018EC6B231}" srcOrd="2" destOrd="0" presId="urn:microsoft.com/office/officeart/2018/2/layout/IconVerticalSolidList"/>
    <dgm:cxn modelId="{4729F330-6E71-4620-9028-4D9C65B44705}" type="presParOf" srcId="{DBBC0438-859D-4A6E-990A-1924DC88274C}" destId="{400059A1-4748-4F10-AD11-A0301CA5224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E31F4E-D38D-47A1-99B2-3780C62EB3F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B81B3D8-2218-494E-9B7F-C5ED7D5A9C6E}">
      <dgm:prSet/>
      <dgm:spPr/>
      <dgm:t>
        <a:bodyPr/>
        <a:lstStyle/>
        <a:p>
          <a:r>
            <a:rPr lang="en-GB" dirty="0"/>
            <a:t>Provides access to booking, prescriptions and health records.</a:t>
          </a:r>
          <a:endParaRPr lang="en-US" dirty="0"/>
        </a:p>
      </dgm:t>
    </dgm:pt>
    <dgm:pt modelId="{BB050C24-0520-476F-BD07-B5F901CE5649}" type="parTrans" cxnId="{6958925F-294F-424B-909B-97C000CEFCAC}">
      <dgm:prSet/>
      <dgm:spPr/>
      <dgm:t>
        <a:bodyPr/>
        <a:lstStyle/>
        <a:p>
          <a:endParaRPr lang="en-US"/>
        </a:p>
      </dgm:t>
    </dgm:pt>
    <dgm:pt modelId="{1BB47EC8-D814-4D83-8706-1F4B6A57608E}" type="sibTrans" cxnId="{6958925F-294F-424B-909B-97C000CEFCAC}">
      <dgm:prSet/>
      <dgm:spPr/>
      <dgm:t>
        <a:bodyPr/>
        <a:lstStyle/>
        <a:p>
          <a:endParaRPr lang="en-US"/>
        </a:p>
      </dgm:t>
    </dgm:pt>
    <dgm:pt modelId="{D666510C-74F8-412D-8155-3B65CAB68312}">
      <dgm:prSet/>
      <dgm:spPr/>
      <dgm:t>
        <a:bodyPr/>
        <a:lstStyle/>
        <a:p>
          <a:r>
            <a:rPr lang="en-GB" dirty="0"/>
            <a:t>Developed by NHS England and NHS Digital (2019).</a:t>
          </a:r>
          <a:endParaRPr lang="en-US" dirty="0"/>
        </a:p>
      </dgm:t>
    </dgm:pt>
    <dgm:pt modelId="{B88D59A6-8C1A-4326-AC0F-A9EE108809FB}" type="parTrans" cxnId="{BA80B979-0180-4B80-A6A2-AC9696C6AB9A}">
      <dgm:prSet/>
      <dgm:spPr/>
      <dgm:t>
        <a:bodyPr/>
        <a:lstStyle/>
        <a:p>
          <a:endParaRPr lang="en-US"/>
        </a:p>
      </dgm:t>
    </dgm:pt>
    <dgm:pt modelId="{A416483C-9DCA-4F01-9558-172C4CB081BF}" type="sibTrans" cxnId="{BA80B979-0180-4B80-A6A2-AC9696C6AB9A}">
      <dgm:prSet/>
      <dgm:spPr/>
      <dgm:t>
        <a:bodyPr/>
        <a:lstStyle/>
        <a:p>
          <a:endParaRPr lang="en-US"/>
        </a:p>
      </dgm:t>
    </dgm:pt>
    <dgm:pt modelId="{A88890EC-DFD0-4B61-A3CA-AA5163226120}">
      <dgm:prSet/>
      <dgm:spPr/>
      <dgm:t>
        <a:bodyPr/>
        <a:lstStyle/>
        <a:p>
          <a:r>
            <a:rPr lang="en-GB" dirty="0"/>
            <a:t>Over 34 million registered users by 2025 (NHS England, 2025).</a:t>
          </a:r>
          <a:endParaRPr lang="en-US" dirty="0"/>
        </a:p>
      </dgm:t>
    </dgm:pt>
    <dgm:pt modelId="{0E6FCC90-5617-47DD-9B8C-0626EE4E488D}" type="parTrans" cxnId="{D554ED45-F5B5-4F2C-A2D6-0D5FC24142F3}">
      <dgm:prSet/>
      <dgm:spPr/>
      <dgm:t>
        <a:bodyPr/>
        <a:lstStyle/>
        <a:p>
          <a:endParaRPr lang="en-US"/>
        </a:p>
      </dgm:t>
    </dgm:pt>
    <dgm:pt modelId="{6C1DA7BF-EF7B-48C5-A2D8-C9D94CF7AA2E}" type="sibTrans" cxnId="{D554ED45-F5B5-4F2C-A2D6-0D5FC24142F3}">
      <dgm:prSet/>
      <dgm:spPr/>
      <dgm:t>
        <a:bodyPr/>
        <a:lstStyle/>
        <a:p>
          <a:endParaRPr lang="en-US"/>
        </a:p>
      </dgm:t>
    </dgm:pt>
    <dgm:pt modelId="{FFC68602-6FD9-42A7-888A-3F4356CA2C7E}">
      <dgm:prSet/>
      <dgm:spPr/>
      <dgm:t>
        <a:bodyPr/>
        <a:lstStyle/>
        <a:p>
          <a:r>
            <a:rPr lang="en-GB"/>
            <a:t>A ‘digital front door to the NHS’ (Benger, 2022). </a:t>
          </a:r>
          <a:endParaRPr lang="en-US"/>
        </a:p>
      </dgm:t>
    </dgm:pt>
    <dgm:pt modelId="{7DD6A5D1-3C86-45E3-ACE4-1242DE614C32}" type="parTrans" cxnId="{3BD4C6D3-79B8-4058-994A-A1A8B80B5AED}">
      <dgm:prSet/>
      <dgm:spPr/>
      <dgm:t>
        <a:bodyPr/>
        <a:lstStyle/>
        <a:p>
          <a:endParaRPr lang="en-US"/>
        </a:p>
      </dgm:t>
    </dgm:pt>
    <dgm:pt modelId="{6A271EB5-417C-4459-9179-DDED2976BC8A}" type="sibTrans" cxnId="{3BD4C6D3-79B8-4058-994A-A1A8B80B5AED}">
      <dgm:prSet/>
      <dgm:spPr/>
      <dgm:t>
        <a:bodyPr/>
        <a:lstStyle/>
        <a:p>
          <a:endParaRPr lang="en-US"/>
        </a:p>
      </dgm:t>
    </dgm:pt>
    <dgm:pt modelId="{8DFD9F94-BF9A-4DA2-BB80-3841DC22AFFF}" type="pres">
      <dgm:prSet presAssocID="{59E31F4E-D38D-47A1-99B2-3780C62EB3F8}" presName="linear" presStyleCnt="0">
        <dgm:presLayoutVars>
          <dgm:animLvl val="lvl"/>
          <dgm:resizeHandles val="exact"/>
        </dgm:presLayoutVars>
      </dgm:prSet>
      <dgm:spPr/>
    </dgm:pt>
    <dgm:pt modelId="{406E1840-891F-462B-AF18-AD6B92CDC457}" type="pres">
      <dgm:prSet presAssocID="{FB81B3D8-2218-494E-9B7F-C5ED7D5A9C6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62CFFAC-148C-49B8-AFE4-40A6A8235B2B}" type="pres">
      <dgm:prSet presAssocID="{1BB47EC8-D814-4D83-8706-1F4B6A57608E}" presName="spacer" presStyleCnt="0"/>
      <dgm:spPr/>
    </dgm:pt>
    <dgm:pt modelId="{B4EEF9D0-C35C-486B-903C-7A6D879C60E5}" type="pres">
      <dgm:prSet presAssocID="{D666510C-74F8-412D-8155-3B65CAB6831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B63AB18-9285-460D-A06D-32144AC915E5}" type="pres">
      <dgm:prSet presAssocID="{A416483C-9DCA-4F01-9558-172C4CB081BF}" presName="spacer" presStyleCnt="0"/>
      <dgm:spPr/>
    </dgm:pt>
    <dgm:pt modelId="{7736224C-9D45-453F-BC02-894081A56874}" type="pres">
      <dgm:prSet presAssocID="{A88890EC-DFD0-4B61-A3CA-AA516322612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5C883B7-7DB6-40D0-899B-82F40E6AC1A6}" type="pres">
      <dgm:prSet presAssocID="{6C1DA7BF-EF7B-48C5-A2D8-C9D94CF7AA2E}" presName="spacer" presStyleCnt="0"/>
      <dgm:spPr/>
    </dgm:pt>
    <dgm:pt modelId="{C5C56F2D-FEFD-4F0C-9FCA-C35CADCCD29A}" type="pres">
      <dgm:prSet presAssocID="{FFC68602-6FD9-42A7-888A-3F4356CA2C7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0383F804-73B0-4115-B9DE-2BF9B73F2455}" type="presOf" srcId="{A88890EC-DFD0-4B61-A3CA-AA5163226120}" destId="{7736224C-9D45-453F-BC02-894081A56874}" srcOrd="0" destOrd="0" presId="urn:microsoft.com/office/officeart/2005/8/layout/vList2"/>
    <dgm:cxn modelId="{6958925F-294F-424B-909B-97C000CEFCAC}" srcId="{59E31F4E-D38D-47A1-99B2-3780C62EB3F8}" destId="{FB81B3D8-2218-494E-9B7F-C5ED7D5A9C6E}" srcOrd="0" destOrd="0" parTransId="{BB050C24-0520-476F-BD07-B5F901CE5649}" sibTransId="{1BB47EC8-D814-4D83-8706-1F4B6A57608E}"/>
    <dgm:cxn modelId="{56CCEF44-0D68-4951-8AB2-AD7E146F68A0}" type="presOf" srcId="{59E31F4E-D38D-47A1-99B2-3780C62EB3F8}" destId="{8DFD9F94-BF9A-4DA2-BB80-3841DC22AFFF}" srcOrd="0" destOrd="0" presId="urn:microsoft.com/office/officeart/2005/8/layout/vList2"/>
    <dgm:cxn modelId="{D554ED45-F5B5-4F2C-A2D6-0D5FC24142F3}" srcId="{59E31F4E-D38D-47A1-99B2-3780C62EB3F8}" destId="{A88890EC-DFD0-4B61-A3CA-AA5163226120}" srcOrd="2" destOrd="0" parTransId="{0E6FCC90-5617-47DD-9B8C-0626EE4E488D}" sibTransId="{6C1DA7BF-EF7B-48C5-A2D8-C9D94CF7AA2E}"/>
    <dgm:cxn modelId="{737BCE47-F8A1-4CA6-94D5-3F01BDCCCA6A}" type="presOf" srcId="{FB81B3D8-2218-494E-9B7F-C5ED7D5A9C6E}" destId="{406E1840-891F-462B-AF18-AD6B92CDC457}" srcOrd="0" destOrd="0" presId="urn:microsoft.com/office/officeart/2005/8/layout/vList2"/>
    <dgm:cxn modelId="{BA80B979-0180-4B80-A6A2-AC9696C6AB9A}" srcId="{59E31F4E-D38D-47A1-99B2-3780C62EB3F8}" destId="{D666510C-74F8-412D-8155-3B65CAB68312}" srcOrd="1" destOrd="0" parTransId="{B88D59A6-8C1A-4326-AC0F-A9EE108809FB}" sibTransId="{A416483C-9DCA-4F01-9558-172C4CB081BF}"/>
    <dgm:cxn modelId="{1B30E78C-74EE-459D-BBE9-F59B3E4DA103}" type="presOf" srcId="{FFC68602-6FD9-42A7-888A-3F4356CA2C7E}" destId="{C5C56F2D-FEFD-4F0C-9FCA-C35CADCCD29A}" srcOrd="0" destOrd="0" presId="urn:microsoft.com/office/officeart/2005/8/layout/vList2"/>
    <dgm:cxn modelId="{D1C09ABF-997F-4B2B-A8F1-CB6E871D917B}" type="presOf" srcId="{D666510C-74F8-412D-8155-3B65CAB68312}" destId="{B4EEF9D0-C35C-486B-903C-7A6D879C60E5}" srcOrd="0" destOrd="0" presId="urn:microsoft.com/office/officeart/2005/8/layout/vList2"/>
    <dgm:cxn modelId="{3BD4C6D3-79B8-4058-994A-A1A8B80B5AED}" srcId="{59E31F4E-D38D-47A1-99B2-3780C62EB3F8}" destId="{FFC68602-6FD9-42A7-888A-3F4356CA2C7E}" srcOrd="3" destOrd="0" parTransId="{7DD6A5D1-3C86-45E3-ACE4-1242DE614C32}" sibTransId="{6A271EB5-417C-4459-9179-DDED2976BC8A}"/>
    <dgm:cxn modelId="{56F79C0E-6891-4668-8543-D4A1E06B8CB6}" type="presParOf" srcId="{8DFD9F94-BF9A-4DA2-BB80-3841DC22AFFF}" destId="{406E1840-891F-462B-AF18-AD6B92CDC457}" srcOrd="0" destOrd="0" presId="urn:microsoft.com/office/officeart/2005/8/layout/vList2"/>
    <dgm:cxn modelId="{46977BB4-2744-4A99-9DE7-AD707E3207BC}" type="presParOf" srcId="{8DFD9F94-BF9A-4DA2-BB80-3841DC22AFFF}" destId="{B62CFFAC-148C-49B8-AFE4-40A6A8235B2B}" srcOrd="1" destOrd="0" presId="urn:microsoft.com/office/officeart/2005/8/layout/vList2"/>
    <dgm:cxn modelId="{C5DC5E71-C081-48F2-92CF-A87DFBB899CD}" type="presParOf" srcId="{8DFD9F94-BF9A-4DA2-BB80-3841DC22AFFF}" destId="{B4EEF9D0-C35C-486B-903C-7A6D879C60E5}" srcOrd="2" destOrd="0" presId="urn:microsoft.com/office/officeart/2005/8/layout/vList2"/>
    <dgm:cxn modelId="{7C204D74-DF0C-43CD-9EAD-0306B39A5309}" type="presParOf" srcId="{8DFD9F94-BF9A-4DA2-BB80-3841DC22AFFF}" destId="{4B63AB18-9285-460D-A06D-32144AC915E5}" srcOrd="3" destOrd="0" presId="urn:microsoft.com/office/officeart/2005/8/layout/vList2"/>
    <dgm:cxn modelId="{A9EF70A6-981C-4B14-99FB-02661050F5F8}" type="presParOf" srcId="{8DFD9F94-BF9A-4DA2-BB80-3841DC22AFFF}" destId="{7736224C-9D45-453F-BC02-894081A56874}" srcOrd="4" destOrd="0" presId="urn:microsoft.com/office/officeart/2005/8/layout/vList2"/>
    <dgm:cxn modelId="{D8D446B0-1CEF-4C29-89EC-FCD0F7CB9FC2}" type="presParOf" srcId="{8DFD9F94-BF9A-4DA2-BB80-3841DC22AFFF}" destId="{35C883B7-7DB6-40D0-899B-82F40E6AC1A6}" srcOrd="5" destOrd="0" presId="urn:microsoft.com/office/officeart/2005/8/layout/vList2"/>
    <dgm:cxn modelId="{9039D826-CCE7-4750-9324-B74A46EE1FFB}" type="presParOf" srcId="{8DFD9F94-BF9A-4DA2-BB80-3841DC22AFFF}" destId="{C5C56F2D-FEFD-4F0C-9FCA-C35CADCCD29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76FE3E2-6FE2-4A54-95DD-B60ACCA6006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0A4D8C-87C1-44E1-9A0F-9D6CC4645DB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b="1" dirty="0">
              <a:solidFill>
                <a:schemeClr val="bg1"/>
              </a:solidFill>
            </a:rPr>
            <a:t>Transition from phone/paper to digital communication.</a:t>
          </a:r>
          <a:endParaRPr lang="en-US" sz="2000" b="1" dirty="0">
            <a:solidFill>
              <a:schemeClr val="bg1"/>
            </a:solidFill>
          </a:endParaRPr>
        </a:p>
      </dgm:t>
    </dgm:pt>
    <dgm:pt modelId="{D7CBF233-0841-4878-86BE-42B5DF697ED1}" type="parTrans" cxnId="{5FD5EF80-D559-4953-B3DB-39379B437C30}">
      <dgm:prSet/>
      <dgm:spPr/>
      <dgm:t>
        <a:bodyPr/>
        <a:lstStyle/>
        <a:p>
          <a:endParaRPr lang="en-US"/>
        </a:p>
      </dgm:t>
    </dgm:pt>
    <dgm:pt modelId="{2F0E2E77-B2E8-48BD-92A6-CBFE8DF7EC88}" type="sibTrans" cxnId="{5FD5EF80-D559-4953-B3DB-39379B437C3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A28C744-17E4-4A23-BB00-11E29CA0B8E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1" dirty="0">
              <a:solidFill>
                <a:schemeClr val="bg1"/>
              </a:solidFill>
            </a:rPr>
            <a:t>87% of hospitals use the NHS App (GOV.UK, 2025).</a:t>
          </a:r>
          <a:endParaRPr lang="en-US" sz="1800" b="1" dirty="0">
            <a:solidFill>
              <a:schemeClr val="bg1"/>
            </a:solidFill>
          </a:endParaRPr>
        </a:p>
      </dgm:t>
    </dgm:pt>
    <dgm:pt modelId="{709F2BB0-38CF-479D-B810-8A34838C24ED}" type="parTrans" cxnId="{5C92F953-AB6D-4FCE-A724-400906EC4F05}">
      <dgm:prSet/>
      <dgm:spPr/>
      <dgm:t>
        <a:bodyPr/>
        <a:lstStyle/>
        <a:p>
          <a:endParaRPr lang="en-US"/>
        </a:p>
      </dgm:t>
    </dgm:pt>
    <dgm:pt modelId="{FEEBA278-52DD-4E99-806A-4E0B987AD596}" type="sibTrans" cxnId="{5C92F953-AB6D-4FCE-A724-400906EC4F0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1124F6F-7965-4E74-89D3-B5849FA4BEB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1" dirty="0">
              <a:solidFill>
                <a:schemeClr val="bg1"/>
              </a:solidFill>
            </a:rPr>
            <a:t>Efficiency: £622 million saved in staff time (GOV.UK, 2025).</a:t>
          </a:r>
          <a:endParaRPr lang="en-US" sz="1800" b="1" dirty="0">
            <a:solidFill>
              <a:schemeClr val="bg1"/>
            </a:solidFill>
          </a:endParaRPr>
        </a:p>
      </dgm:t>
    </dgm:pt>
    <dgm:pt modelId="{255D6029-5E8D-4A9A-B720-2C3ADE1CDDF5}" type="parTrans" cxnId="{9EA5A833-6B79-41E3-97B2-CE9AF63AF9A4}">
      <dgm:prSet/>
      <dgm:spPr/>
      <dgm:t>
        <a:bodyPr/>
        <a:lstStyle/>
        <a:p>
          <a:endParaRPr lang="en-US"/>
        </a:p>
      </dgm:t>
    </dgm:pt>
    <dgm:pt modelId="{92DC269B-D3FD-47BF-A0C6-F913C13C6847}" type="sibTrans" cxnId="{9EA5A833-6B79-41E3-97B2-CE9AF63AF9A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563235C-0EA8-4283-A828-16ACB3F7BAD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b="1" dirty="0">
              <a:solidFill>
                <a:schemeClr val="bg1"/>
              </a:solidFill>
            </a:rPr>
            <a:t>Improved waiting times: 3% rise in elective performance (GOV.UK, 2025). </a:t>
          </a:r>
          <a:endParaRPr lang="en-US" sz="1800" b="1" dirty="0">
            <a:solidFill>
              <a:schemeClr val="bg1"/>
            </a:solidFill>
          </a:endParaRPr>
        </a:p>
      </dgm:t>
    </dgm:pt>
    <dgm:pt modelId="{26D3E4A7-89A7-43EC-B667-CE4235109D7C}" type="parTrans" cxnId="{F6A9089E-1F9F-497F-B2C0-C19A6257B676}">
      <dgm:prSet/>
      <dgm:spPr/>
      <dgm:t>
        <a:bodyPr/>
        <a:lstStyle/>
        <a:p>
          <a:endParaRPr lang="en-US"/>
        </a:p>
      </dgm:t>
    </dgm:pt>
    <dgm:pt modelId="{A75EE53A-B3A2-45E4-BE42-7070247A8133}" type="sibTrans" cxnId="{F6A9089E-1F9F-497F-B2C0-C19A6257B676}">
      <dgm:prSet/>
      <dgm:spPr/>
      <dgm:t>
        <a:bodyPr/>
        <a:lstStyle/>
        <a:p>
          <a:endParaRPr lang="en-US"/>
        </a:p>
      </dgm:t>
    </dgm:pt>
    <dgm:pt modelId="{683F7F46-0CFE-4392-A058-07C0E14089D3}" type="pres">
      <dgm:prSet presAssocID="{076FE3E2-6FE2-4A54-95DD-B60ACCA6006A}" presName="root" presStyleCnt="0">
        <dgm:presLayoutVars>
          <dgm:dir/>
          <dgm:resizeHandles val="exact"/>
        </dgm:presLayoutVars>
      </dgm:prSet>
      <dgm:spPr/>
    </dgm:pt>
    <dgm:pt modelId="{48B4C667-7399-4E7C-B03B-566BECC78D4D}" type="pres">
      <dgm:prSet presAssocID="{076FE3E2-6FE2-4A54-95DD-B60ACCA6006A}" presName="container" presStyleCnt="0">
        <dgm:presLayoutVars>
          <dgm:dir/>
          <dgm:resizeHandles val="exact"/>
        </dgm:presLayoutVars>
      </dgm:prSet>
      <dgm:spPr/>
    </dgm:pt>
    <dgm:pt modelId="{B9B10927-1513-4366-A672-5D6FC2B835F1}" type="pres">
      <dgm:prSet presAssocID="{CC0A4D8C-87C1-44E1-9A0F-9D6CC4645DB9}" presName="compNode" presStyleCnt="0"/>
      <dgm:spPr/>
    </dgm:pt>
    <dgm:pt modelId="{219DB2AD-164A-4DD1-B4E8-69660B3EEC4C}" type="pres">
      <dgm:prSet presAssocID="{CC0A4D8C-87C1-44E1-9A0F-9D6CC4645DB9}" presName="iconBgRect" presStyleLbl="bgShp" presStyleIdx="0" presStyleCnt="4"/>
      <dgm:spPr/>
    </dgm:pt>
    <dgm:pt modelId="{5F59D52C-F3F6-47A8-87E1-D5138BB0C720}" type="pres">
      <dgm:prSet presAssocID="{CC0A4D8C-87C1-44E1-9A0F-9D6CC4645DB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1C623DE1-0DE4-4527-BF66-E5BE7E3EC2F6}" type="pres">
      <dgm:prSet presAssocID="{CC0A4D8C-87C1-44E1-9A0F-9D6CC4645DB9}" presName="spaceRect" presStyleCnt="0"/>
      <dgm:spPr/>
    </dgm:pt>
    <dgm:pt modelId="{A24FB840-868C-470E-BB90-5E49FD364595}" type="pres">
      <dgm:prSet presAssocID="{CC0A4D8C-87C1-44E1-9A0F-9D6CC4645DB9}" presName="textRect" presStyleLbl="revTx" presStyleIdx="0" presStyleCnt="4">
        <dgm:presLayoutVars>
          <dgm:chMax val="1"/>
          <dgm:chPref val="1"/>
        </dgm:presLayoutVars>
      </dgm:prSet>
      <dgm:spPr/>
    </dgm:pt>
    <dgm:pt modelId="{013144DF-8201-4D6A-8903-BF889E8624BA}" type="pres">
      <dgm:prSet presAssocID="{2F0E2E77-B2E8-48BD-92A6-CBFE8DF7EC88}" presName="sibTrans" presStyleLbl="sibTrans2D1" presStyleIdx="0" presStyleCnt="0"/>
      <dgm:spPr/>
    </dgm:pt>
    <dgm:pt modelId="{4D816E2E-4C23-49DD-BDF4-E795E31083D0}" type="pres">
      <dgm:prSet presAssocID="{BA28C744-17E4-4A23-BB00-11E29CA0B8EB}" presName="compNode" presStyleCnt="0"/>
      <dgm:spPr/>
    </dgm:pt>
    <dgm:pt modelId="{72103F6B-DF1B-4854-BB86-782DBA5FADD7}" type="pres">
      <dgm:prSet presAssocID="{BA28C744-17E4-4A23-BB00-11E29CA0B8EB}" presName="iconBgRect" presStyleLbl="bgShp" presStyleIdx="1" presStyleCnt="4"/>
      <dgm:spPr/>
    </dgm:pt>
    <dgm:pt modelId="{C4DBFBE6-4E3A-47BD-96EA-106D991FD10B}" type="pres">
      <dgm:prSet presAssocID="{BA28C744-17E4-4A23-BB00-11E29CA0B8E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1B98EC49-90E3-4F62-8096-C0FBE21B1FD2}" type="pres">
      <dgm:prSet presAssocID="{BA28C744-17E4-4A23-BB00-11E29CA0B8EB}" presName="spaceRect" presStyleCnt="0"/>
      <dgm:spPr/>
    </dgm:pt>
    <dgm:pt modelId="{91929BA9-2A06-4348-A3DD-DBA61958D2FC}" type="pres">
      <dgm:prSet presAssocID="{BA28C744-17E4-4A23-BB00-11E29CA0B8EB}" presName="textRect" presStyleLbl="revTx" presStyleIdx="1" presStyleCnt="4">
        <dgm:presLayoutVars>
          <dgm:chMax val="1"/>
          <dgm:chPref val="1"/>
        </dgm:presLayoutVars>
      </dgm:prSet>
      <dgm:spPr/>
    </dgm:pt>
    <dgm:pt modelId="{F9DAB57F-61B1-4C18-BCC1-6D05287EDB17}" type="pres">
      <dgm:prSet presAssocID="{FEEBA278-52DD-4E99-806A-4E0B987AD596}" presName="sibTrans" presStyleLbl="sibTrans2D1" presStyleIdx="0" presStyleCnt="0"/>
      <dgm:spPr/>
    </dgm:pt>
    <dgm:pt modelId="{D1ABD670-5298-4377-9574-EE1B67F68253}" type="pres">
      <dgm:prSet presAssocID="{61124F6F-7965-4E74-89D3-B5849FA4BEBA}" presName="compNode" presStyleCnt="0"/>
      <dgm:spPr/>
    </dgm:pt>
    <dgm:pt modelId="{B0B3A234-DD67-4229-8AF5-5881AB175619}" type="pres">
      <dgm:prSet presAssocID="{61124F6F-7965-4E74-89D3-B5849FA4BEBA}" presName="iconBgRect" presStyleLbl="bgShp" presStyleIdx="2" presStyleCnt="4"/>
      <dgm:spPr/>
    </dgm:pt>
    <dgm:pt modelId="{D5324BF4-6152-4EA1-9ADC-524CB9C57549}" type="pres">
      <dgm:prSet presAssocID="{61124F6F-7965-4E74-89D3-B5849FA4BEB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k"/>
        </a:ext>
      </dgm:extLst>
    </dgm:pt>
    <dgm:pt modelId="{1AFA0AF1-CEFE-4C3B-A4B4-519ACB0F4238}" type="pres">
      <dgm:prSet presAssocID="{61124F6F-7965-4E74-89D3-B5849FA4BEBA}" presName="spaceRect" presStyleCnt="0"/>
      <dgm:spPr/>
    </dgm:pt>
    <dgm:pt modelId="{38D5B5F7-0F1F-4D82-BDA5-654003F14BE3}" type="pres">
      <dgm:prSet presAssocID="{61124F6F-7965-4E74-89D3-B5849FA4BEBA}" presName="textRect" presStyleLbl="revTx" presStyleIdx="2" presStyleCnt="4">
        <dgm:presLayoutVars>
          <dgm:chMax val="1"/>
          <dgm:chPref val="1"/>
        </dgm:presLayoutVars>
      </dgm:prSet>
      <dgm:spPr/>
    </dgm:pt>
    <dgm:pt modelId="{723DCA1D-BF5E-4836-8AB0-B2EC42174BAE}" type="pres">
      <dgm:prSet presAssocID="{92DC269B-D3FD-47BF-A0C6-F913C13C6847}" presName="sibTrans" presStyleLbl="sibTrans2D1" presStyleIdx="0" presStyleCnt="0"/>
      <dgm:spPr/>
    </dgm:pt>
    <dgm:pt modelId="{F9DB7181-F8B0-49BF-BA09-BE30BD2641E2}" type="pres">
      <dgm:prSet presAssocID="{5563235C-0EA8-4283-A828-16ACB3F7BADE}" presName="compNode" presStyleCnt="0"/>
      <dgm:spPr/>
    </dgm:pt>
    <dgm:pt modelId="{F431D886-6261-431F-BAAA-893DDF457112}" type="pres">
      <dgm:prSet presAssocID="{5563235C-0EA8-4283-A828-16ACB3F7BADE}" presName="iconBgRect" presStyleLbl="bgShp" presStyleIdx="3" presStyleCnt="4"/>
      <dgm:spPr/>
    </dgm:pt>
    <dgm:pt modelId="{A03395EF-1ED5-4621-ADAC-D8F65FBB4F36}" type="pres">
      <dgm:prSet presAssocID="{5563235C-0EA8-4283-A828-16ACB3F7BAD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FC8FC01C-9E47-4480-A4BF-8B75B30C034A}" type="pres">
      <dgm:prSet presAssocID="{5563235C-0EA8-4283-A828-16ACB3F7BADE}" presName="spaceRect" presStyleCnt="0"/>
      <dgm:spPr/>
    </dgm:pt>
    <dgm:pt modelId="{939ABD17-28E2-460C-98B5-F7E6E09A4552}" type="pres">
      <dgm:prSet presAssocID="{5563235C-0EA8-4283-A828-16ACB3F7BAD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724B021-0C8E-468B-A5C6-73AC298B3B5C}" type="presOf" srcId="{92DC269B-D3FD-47BF-A0C6-F913C13C6847}" destId="{723DCA1D-BF5E-4836-8AB0-B2EC42174BAE}" srcOrd="0" destOrd="0" presId="urn:microsoft.com/office/officeart/2018/2/layout/IconCircleList"/>
    <dgm:cxn modelId="{878F0724-9290-40EF-8067-4E23622C505A}" type="presOf" srcId="{CC0A4D8C-87C1-44E1-9A0F-9D6CC4645DB9}" destId="{A24FB840-868C-470E-BB90-5E49FD364595}" srcOrd="0" destOrd="0" presId="urn:microsoft.com/office/officeart/2018/2/layout/IconCircleList"/>
    <dgm:cxn modelId="{9EA5A833-6B79-41E3-97B2-CE9AF63AF9A4}" srcId="{076FE3E2-6FE2-4A54-95DD-B60ACCA6006A}" destId="{61124F6F-7965-4E74-89D3-B5849FA4BEBA}" srcOrd="2" destOrd="0" parTransId="{255D6029-5E8D-4A9A-B720-2C3ADE1CDDF5}" sibTransId="{92DC269B-D3FD-47BF-A0C6-F913C13C6847}"/>
    <dgm:cxn modelId="{F7CF8E46-769C-4E2E-ACCD-A69ED0FDF864}" type="presOf" srcId="{5563235C-0EA8-4283-A828-16ACB3F7BADE}" destId="{939ABD17-28E2-460C-98B5-F7E6E09A4552}" srcOrd="0" destOrd="0" presId="urn:microsoft.com/office/officeart/2018/2/layout/IconCircleList"/>
    <dgm:cxn modelId="{DA288B70-3B1F-49B5-8C7D-BBA161BB175D}" type="presOf" srcId="{2F0E2E77-B2E8-48BD-92A6-CBFE8DF7EC88}" destId="{013144DF-8201-4D6A-8903-BF889E8624BA}" srcOrd="0" destOrd="0" presId="urn:microsoft.com/office/officeart/2018/2/layout/IconCircleList"/>
    <dgm:cxn modelId="{5C92F953-AB6D-4FCE-A724-400906EC4F05}" srcId="{076FE3E2-6FE2-4A54-95DD-B60ACCA6006A}" destId="{BA28C744-17E4-4A23-BB00-11E29CA0B8EB}" srcOrd="1" destOrd="0" parTransId="{709F2BB0-38CF-479D-B810-8A34838C24ED}" sibTransId="{FEEBA278-52DD-4E99-806A-4E0B987AD596}"/>
    <dgm:cxn modelId="{5FD5EF80-D559-4953-B3DB-39379B437C30}" srcId="{076FE3E2-6FE2-4A54-95DD-B60ACCA6006A}" destId="{CC0A4D8C-87C1-44E1-9A0F-9D6CC4645DB9}" srcOrd="0" destOrd="0" parTransId="{D7CBF233-0841-4878-86BE-42B5DF697ED1}" sibTransId="{2F0E2E77-B2E8-48BD-92A6-CBFE8DF7EC88}"/>
    <dgm:cxn modelId="{F6A9089E-1F9F-497F-B2C0-C19A6257B676}" srcId="{076FE3E2-6FE2-4A54-95DD-B60ACCA6006A}" destId="{5563235C-0EA8-4283-A828-16ACB3F7BADE}" srcOrd="3" destOrd="0" parTransId="{26D3E4A7-89A7-43EC-B667-CE4235109D7C}" sibTransId="{A75EE53A-B3A2-45E4-BE42-7070247A8133}"/>
    <dgm:cxn modelId="{CEDD53C8-263E-48A5-BBBC-546DC8D4872B}" type="presOf" srcId="{61124F6F-7965-4E74-89D3-B5849FA4BEBA}" destId="{38D5B5F7-0F1F-4D82-BDA5-654003F14BE3}" srcOrd="0" destOrd="0" presId="urn:microsoft.com/office/officeart/2018/2/layout/IconCircleList"/>
    <dgm:cxn modelId="{2CF25FCB-5485-4558-8233-217458DEFF60}" type="presOf" srcId="{FEEBA278-52DD-4E99-806A-4E0B987AD596}" destId="{F9DAB57F-61B1-4C18-BCC1-6D05287EDB17}" srcOrd="0" destOrd="0" presId="urn:microsoft.com/office/officeart/2018/2/layout/IconCircleList"/>
    <dgm:cxn modelId="{372CD8D9-07E1-444F-BF56-874FEB26E870}" type="presOf" srcId="{BA28C744-17E4-4A23-BB00-11E29CA0B8EB}" destId="{91929BA9-2A06-4348-A3DD-DBA61958D2FC}" srcOrd="0" destOrd="0" presId="urn:microsoft.com/office/officeart/2018/2/layout/IconCircleList"/>
    <dgm:cxn modelId="{60F564F2-D0A5-463C-BAF3-A97F2F5EA588}" type="presOf" srcId="{076FE3E2-6FE2-4A54-95DD-B60ACCA6006A}" destId="{683F7F46-0CFE-4392-A058-07C0E14089D3}" srcOrd="0" destOrd="0" presId="urn:microsoft.com/office/officeart/2018/2/layout/IconCircleList"/>
    <dgm:cxn modelId="{48952C02-456D-47C4-9E4B-543374E35DAF}" type="presParOf" srcId="{683F7F46-0CFE-4392-A058-07C0E14089D3}" destId="{48B4C667-7399-4E7C-B03B-566BECC78D4D}" srcOrd="0" destOrd="0" presId="urn:microsoft.com/office/officeart/2018/2/layout/IconCircleList"/>
    <dgm:cxn modelId="{BC2D599E-CEA2-4F07-837C-D80F8BB5C7C6}" type="presParOf" srcId="{48B4C667-7399-4E7C-B03B-566BECC78D4D}" destId="{B9B10927-1513-4366-A672-5D6FC2B835F1}" srcOrd="0" destOrd="0" presId="urn:microsoft.com/office/officeart/2018/2/layout/IconCircleList"/>
    <dgm:cxn modelId="{BC2188D3-3A60-4AAB-BA7F-3CF8181A441B}" type="presParOf" srcId="{B9B10927-1513-4366-A672-5D6FC2B835F1}" destId="{219DB2AD-164A-4DD1-B4E8-69660B3EEC4C}" srcOrd="0" destOrd="0" presId="urn:microsoft.com/office/officeart/2018/2/layout/IconCircleList"/>
    <dgm:cxn modelId="{D7B86B69-2A8D-401E-BEB5-1B630136439F}" type="presParOf" srcId="{B9B10927-1513-4366-A672-5D6FC2B835F1}" destId="{5F59D52C-F3F6-47A8-87E1-D5138BB0C720}" srcOrd="1" destOrd="0" presId="urn:microsoft.com/office/officeart/2018/2/layout/IconCircleList"/>
    <dgm:cxn modelId="{FD8446F4-A11E-474B-82AE-4E226A3877EE}" type="presParOf" srcId="{B9B10927-1513-4366-A672-5D6FC2B835F1}" destId="{1C623DE1-0DE4-4527-BF66-E5BE7E3EC2F6}" srcOrd="2" destOrd="0" presId="urn:microsoft.com/office/officeart/2018/2/layout/IconCircleList"/>
    <dgm:cxn modelId="{752AF0E6-F155-42DB-9928-6522B9743B11}" type="presParOf" srcId="{B9B10927-1513-4366-A672-5D6FC2B835F1}" destId="{A24FB840-868C-470E-BB90-5E49FD364595}" srcOrd="3" destOrd="0" presId="urn:microsoft.com/office/officeart/2018/2/layout/IconCircleList"/>
    <dgm:cxn modelId="{048C605F-30CD-4441-BF00-7650E0C245B5}" type="presParOf" srcId="{48B4C667-7399-4E7C-B03B-566BECC78D4D}" destId="{013144DF-8201-4D6A-8903-BF889E8624BA}" srcOrd="1" destOrd="0" presId="urn:microsoft.com/office/officeart/2018/2/layout/IconCircleList"/>
    <dgm:cxn modelId="{56D360E4-E52A-4098-87A8-4DA69395F2AB}" type="presParOf" srcId="{48B4C667-7399-4E7C-B03B-566BECC78D4D}" destId="{4D816E2E-4C23-49DD-BDF4-E795E31083D0}" srcOrd="2" destOrd="0" presId="urn:microsoft.com/office/officeart/2018/2/layout/IconCircleList"/>
    <dgm:cxn modelId="{A9CEC5E2-BDC7-4F13-B1F3-3754876EE9D3}" type="presParOf" srcId="{4D816E2E-4C23-49DD-BDF4-E795E31083D0}" destId="{72103F6B-DF1B-4854-BB86-782DBA5FADD7}" srcOrd="0" destOrd="0" presId="urn:microsoft.com/office/officeart/2018/2/layout/IconCircleList"/>
    <dgm:cxn modelId="{B17B4185-88E4-4514-B2AE-8A6C3F257628}" type="presParOf" srcId="{4D816E2E-4C23-49DD-BDF4-E795E31083D0}" destId="{C4DBFBE6-4E3A-47BD-96EA-106D991FD10B}" srcOrd="1" destOrd="0" presId="urn:microsoft.com/office/officeart/2018/2/layout/IconCircleList"/>
    <dgm:cxn modelId="{72294D76-7E87-4A04-A097-A40C2AAA33EC}" type="presParOf" srcId="{4D816E2E-4C23-49DD-BDF4-E795E31083D0}" destId="{1B98EC49-90E3-4F62-8096-C0FBE21B1FD2}" srcOrd="2" destOrd="0" presId="urn:microsoft.com/office/officeart/2018/2/layout/IconCircleList"/>
    <dgm:cxn modelId="{79125712-96EB-4899-BBD9-DA1D01574FCE}" type="presParOf" srcId="{4D816E2E-4C23-49DD-BDF4-E795E31083D0}" destId="{91929BA9-2A06-4348-A3DD-DBA61958D2FC}" srcOrd="3" destOrd="0" presId="urn:microsoft.com/office/officeart/2018/2/layout/IconCircleList"/>
    <dgm:cxn modelId="{751CA9EB-BEDB-49F8-B0DA-7AE137088586}" type="presParOf" srcId="{48B4C667-7399-4E7C-B03B-566BECC78D4D}" destId="{F9DAB57F-61B1-4C18-BCC1-6D05287EDB17}" srcOrd="3" destOrd="0" presId="urn:microsoft.com/office/officeart/2018/2/layout/IconCircleList"/>
    <dgm:cxn modelId="{A2DB47B9-5CC2-46FC-BFC7-9AAFCBAE5AD0}" type="presParOf" srcId="{48B4C667-7399-4E7C-B03B-566BECC78D4D}" destId="{D1ABD670-5298-4377-9574-EE1B67F68253}" srcOrd="4" destOrd="0" presId="urn:microsoft.com/office/officeart/2018/2/layout/IconCircleList"/>
    <dgm:cxn modelId="{CDCAD3FE-A5E8-42C7-81E1-9E2DE76D3941}" type="presParOf" srcId="{D1ABD670-5298-4377-9574-EE1B67F68253}" destId="{B0B3A234-DD67-4229-8AF5-5881AB175619}" srcOrd="0" destOrd="0" presId="urn:microsoft.com/office/officeart/2018/2/layout/IconCircleList"/>
    <dgm:cxn modelId="{AACAB4BD-60C6-4553-8D60-4AE536589B76}" type="presParOf" srcId="{D1ABD670-5298-4377-9574-EE1B67F68253}" destId="{D5324BF4-6152-4EA1-9ADC-524CB9C57549}" srcOrd="1" destOrd="0" presId="urn:microsoft.com/office/officeart/2018/2/layout/IconCircleList"/>
    <dgm:cxn modelId="{FDA84E6B-185B-497D-BBBC-4FEF8A059180}" type="presParOf" srcId="{D1ABD670-5298-4377-9574-EE1B67F68253}" destId="{1AFA0AF1-CEFE-4C3B-A4B4-519ACB0F4238}" srcOrd="2" destOrd="0" presId="urn:microsoft.com/office/officeart/2018/2/layout/IconCircleList"/>
    <dgm:cxn modelId="{DF6C4D0C-574F-4830-8871-F14BAE86FCC3}" type="presParOf" srcId="{D1ABD670-5298-4377-9574-EE1B67F68253}" destId="{38D5B5F7-0F1F-4D82-BDA5-654003F14BE3}" srcOrd="3" destOrd="0" presId="urn:microsoft.com/office/officeart/2018/2/layout/IconCircleList"/>
    <dgm:cxn modelId="{E67A2F09-F83C-4553-A95E-3C5B190F8D94}" type="presParOf" srcId="{48B4C667-7399-4E7C-B03B-566BECC78D4D}" destId="{723DCA1D-BF5E-4836-8AB0-B2EC42174BAE}" srcOrd="5" destOrd="0" presId="urn:microsoft.com/office/officeart/2018/2/layout/IconCircleList"/>
    <dgm:cxn modelId="{02927922-1CB1-4BF0-9890-ABD748E2C615}" type="presParOf" srcId="{48B4C667-7399-4E7C-B03B-566BECC78D4D}" destId="{F9DB7181-F8B0-49BF-BA09-BE30BD2641E2}" srcOrd="6" destOrd="0" presId="urn:microsoft.com/office/officeart/2018/2/layout/IconCircleList"/>
    <dgm:cxn modelId="{6DBFA927-CBD6-4842-AB77-7BFA9633762C}" type="presParOf" srcId="{F9DB7181-F8B0-49BF-BA09-BE30BD2641E2}" destId="{F431D886-6261-431F-BAAA-893DDF457112}" srcOrd="0" destOrd="0" presId="urn:microsoft.com/office/officeart/2018/2/layout/IconCircleList"/>
    <dgm:cxn modelId="{CF1ECA4E-AF0C-44D1-BAAE-44564A90CFF3}" type="presParOf" srcId="{F9DB7181-F8B0-49BF-BA09-BE30BD2641E2}" destId="{A03395EF-1ED5-4621-ADAC-D8F65FBB4F36}" srcOrd="1" destOrd="0" presId="urn:microsoft.com/office/officeart/2018/2/layout/IconCircleList"/>
    <dgm:cxn modelId="{170CE35B-9E81-4937-B5FC-45B2102C444F}" type="presParOf" srcId="{F9DB7181-F8B0-49BF-BA09-BE30BD2641E2}" destId="{FC8FC01C-9E47-4480-A4BF-8B75B30C034A}" srcOrd="2" destOrd="0" presId="urn:microsoft.com/office/officeart/2018/2/layout/IconCircleList"/>
    <dgm:cxn modelId="{04FF080A-5A43-4BBF-B1D1-581F858D43C8}" type="presParOf" srcId="{F9DB7181-F8B0-49BF-BA09-BE30BD2641E2}" destId="{939ABD17-28E2-460C-98B5-F7E6E09A455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74FED98-E3B4-42BA-BCA5-A810FC8687AF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24A7F818-F4EA-448B-9E45-EE684717B02E}">
      <dgm:prSet/>
      <dgm:spPr>
        <a:solidFill>
          <a:schemeClr val="bg2">
            <a:lumMod val="50000"/>
            <a:lumOff val="50000"/>
          </a:schemeClr>
        </a:solidFill>
      </dgm:spPr>
      <dgm:t>
        <a:bodyPr/>
        <a:lstStyle/>
        <a:p>
          <a:r>
            <a:rPr lang="en-GB" dirty="0"/>
            <a:t>Positives: Easier access for rural users (Rural Digital Health Inequalities, 2022), support for carers and families. </a:t>
          </a:r>
          <a:endParaRPr lang="en-US" dirty="0"/>
        </a:p>
      </dgm:t>
    </dgm:pt>
    <dgm:pt modelId="{8B204EE2-18C1-4E06-99BE-DAC9380C9338}" type="parTrans" cxnId="{D1627FDA-EC4F-4C6D-8AFA-447F53AFC0A3}">
      <dgm:prSet/>
      <dgm:spPr/>
      <dgm:t>
        <a:bodyPr/>
        <a:lstStyle/>
        <a:p>
          <a:endParaRPr lang="en-US"/>
        </a:p>
      </dgm:t>
    </dgm:pt>
    <dgm:pt modelId="{B3E85AE2-5B70-4905-A044-6DA9E8C52831}" type="sibTrans" cxnId="{D1627FDA-EC4F-4C6D-8AFA-447F53AFC0A3}">
      <dgm:prSet/>
      <dgm:spPr>
        <a:ln>
          <a:solidFill>
            <a:schemeClr val="bg2">
              <a:lumMod val="50000"/>
              <a:lumOff val="50000"/>
            </a:schemeClr>
          </a:solidFill>
        </a:ln>
      </dgm:spPr>
      <dgm:t>
        <a:bodyPr/>
        <a:lstStyle/>
        <a:p>
          <a:endParaRPr lang="en-US"/>
        </a:p>
      </dgm:t>
    </dgm:pt>
    <dgm:pt modelId="{1FA6CB4D-A3AD-49BC-A15C-92D020AAA81C}">
      <dgm:prSet/>
      <dgm:spPr>
        <a:solidFill>
          <a:schemeClr val="bg2">
            <a:lumMod val="50000"/>
            <a:lumOff val="50000"/>
          </a:schemeClr>
        </a:solidFill>
      </dgm:spPr>
      <dgm:t>
        <a:bodyPr/>
        <a:lstStyle/>
        <a:p>
          <a:r>
            <a:rPr lang="en-GB" dirty="0"/>
            <a:t>Toolkits: ‘Help your community use the NHS app’ (NHS Digital, 2025). </a:t>
          </a:r>
          <a:endParaRPr lang="en-US" dirty="0"/>
        </a:p>
      </dgm:t>
    </dgm:pt>
    <dgm:pt modelId="{C8EEA6D8-1E08-4E53-AE21-9E1C8A23DA2D}" type="parTrans" cxnId="{D9C3FD43-A1AE-475B-9747-9EED914578E1}">
      <dgm:prSet/>
      <dgm:spPr/>
      <dgm:t>
        <a:bodyPr/>
        <a:lstStyle/>
        <a:p>
          <a:endParaRPr lang="en-US"/>
        </a:p>
      </dgm:t>
    </dgm:pt>
    <dgm:pt modelId="{CDFC06A4-4320-418B-9316-2486EA829101}" type="sibTrans" cxnId="{D9C3FD43-A1AE-475B-9747-9EED914578E1}">
      <dgm:prSet/>
      <dgm:spPr>
        <a:ln>
          <a:solidFill>
            <a:schemeClr val="bg2">
              <a:lumMod val="50000"/>
              <a:lumOff val="50000"/>
            </a:schemeClr>
          </a:solidFill>
        </a:ln>
      </dgm:spPr>
      <dgm:t>
        <a:bodyPr/>
        <a:lstStyle/>
        <a:p>
          <a:endParaRPr lang="en-US"/>
        </a:p>
      </dgm:t>
    </dgm:pt>
    <dgm:pt modelId="{44B94F4E-1974-45F9-BEBB-0E54D87E8378}">
      <dgm:prSet/>
      <dgm:spPr>
        <a:solidFill>
          <a:schemeClr val="bg2">
            <a:lumMod val="50000"/>
            <a:lumOff val="50000"/>
          </a:schemeClr>
        </a:solidFill>
      </dgm:spPr>
      <dgm:t>
        <a:bodyPr/>
        <a:lstStyle/>
        <a:p>
          <a:r>
            <a:rPr lang="en-GB"/>
            <a:t>Challenges: Poor Wi-Fi, affordability, and low confidence.</a:t>
          </a:r>
          <a:endParaRPr lang="en-US"/>
        </a:p>
      </dgm:t>
    </dgm:pt>
    <dgm:pt modelId="{1C2E5792-83B3-43FC-8424-D48EAE45B94A}" type="parTrans" cxnId="{1E51E201-1077-4858-A491-20B0FC3A76F2}">
      <dgm:prSet/>
      <dgm:spPr/>
      <dgm:t>
        <a:bodyPr/>
        <a:lstStyle/>
        <a:p>
          <a:endParaRPr lang="en-US"/>
        </a:p>
      </dgm:t>
    </dgm:pt>
    <dgm:pt modelId="{AD272B19-BCB2-46F3-AC6D-EFCD22952876}" type="sibTrans" cxnId="{1E51E201-1077-4858-A491-20B0FC3A76F2}">
      <dgm:prSet/>
      <dgm:spPr>
        <a:solidFill>
          <a:schemeClr val="bg2">
            <a:lumMod val="50000"/>
            <a:lumOff val="50000"/>
          </a:schemeClr>
        </a:solidFill>
        <a:ln>
          <a:solidFill>
            <a:schemeClr val="bg2">
              <a:lumMod val="50000"/>
              <a:lumOff val="50000"/>
            </a:schemeClr>
          </a:solidFill>
        </a:ln>
      </dgm:spPr>
      <dgm:t>
        <a:bodyPr/>
        <a:lstStyle/>
        <a:p>
          <a:endParaRPr lang="en-US"/>
        </a:p>
      </dgm:t>
    </dgm:pt>
    <dgm:pt modelId="{8F7AE7CD-7DB2-4D2C-9229-16DA3D0C2EA8}">
      <dgm:prSet/>
      <dgm:spPr>
        <a:solidFill>
          <a:schemeClr val="bg2">
            <a:lumMod val="50000"/>
            <a:lumOff val="50000"/>
          </a:schemeClr>
        </a:solidFill>
      </dgm:spPr>
      <dgm:t>
        <a:bodyPr/>
        <a:lstStyle/>
        <a:p>
          <a:r>
            <a:rPr lang="en-GB" dirty="0"/>
            <a:t>Example: Rural Exclusion (Colquhoun, 2025; Kc et al., 2024).</a:t>
          </a:r>
          <a:endParaRPr lang="en-US" dirty="0"/>
        </a:p>
      </dgm:t>
    </dgm:pt>
    <dgm:pt modelId="{55B01581-F69F-4976-A8C2-3E2B08B619C8}" type="parTrans" cxnId="{949CA2EC-D9A7-4EED-AACB-064CD7C2A4F0}">
      <dgm:prSet/>
      <dgm:spPr/>
      <dgm:t>
        <a:bodyPr/>
        <a:lstStyle/>
        <a:p>
          <a:endParaRPr lang="en-US"/>
        </a:p>
      </dgm:t>
    </dgm:pt>
    <dgm:pt modelId="{7F8FD34D-ED45-4F0C-91F2-95C0B67CCF2D}" type="sibTrans" cxnId="{949CA2EC-D9A7-4EED-AACB-064CD7C2A4F0}">
      <dgm:prSet/>
      <dgm:spPr/>
      <dgm:t>
        <a:bodyPr/>
        <a:lstStyle/>
        <a:p>
          <a:endParaRPr lang="en-US"/>
        </a:p>
      </dgm:t>
    </dgm:pt>
    <dgm:pt modelId="{A5A81E29-C449-44A4-ABB8-F1EB387335D8}">
      <dgm:prSet/>
      <dgm:spPr>
        <a:solidFill>
          <a:schemeClr val="bg2">
            <a:lumMod val="50000"/>
            <a:lumOff val="50000"/>
          </a:schemeClr>
        </a:solidFill>
      </dgm:spPr>
      <dgm:t>
        <a:bodyPr/>
        <a:lstStyle/>
        <a:p>
          <a:r>
            <a:rPr lang="en-GB"/>
            <a:t>Solution: Free Wi-Fi, local training sessions. </a:t>
          </a:r>
          <a:endParaRPr lang="en-US"/>
        </a:p>
      </dgm:t>
    </dgm:pt>
    <dgm:pt modelId="{D4E49865-72FE-4552-9C06-34EFD37234ED}" type="parTrans" cxnId="{74A676CD-793B-4606-B513-744D30FE67DB}">
      <dgm:prSet/>
      <dgm:spPr/>
      <dgm:t>
        <a:bodyPr/>
        <a:lstStyle/>
        <a:p>
          <a:endParaRPr lang="en-US"/>
        </a:p>
      </dgm:t>
    </dgm:pt>
    <dgm:pt modelId="{BDDE6743-CE43-4427-B309-AA34BBEC99AE}" type="sibTrans" cxnId="{74A676CD-793B-4606-B513-744D30FE67DB}">
      <dgm:prSet/>
      <dgm:spPr/>
      <dgm:t>
        <a:bodyPr/>
        <a:lstStyle/>
        <a:p>
          <a:endParaRPr lang="en-US"/>
        </a:p>
      </dgm:t>
    </dgm:pt>
    <dgm:pt modelId="{C06BB98F-CA84-422C-B9B1-C43BCF6AFCA4}" type="pres">
      <dgm:prSet presAssocID="{F74FED98-E3B4-42BA-BCA5-A810FC8687AF}" presName="Name0" presStyleCnt="0">
        <dgm:presLayoutVars>
          <dgm:dir/>
          <dgm:resizeHandles val="exact"/>
        </dgm:presLayoutVars>
      </dgm:prSet>
      <dgm:spPr/>
    </dgm:pt>
    <dgm:pt modelId="{16D2F267-5E7B-49FC-B03F-CE1A1E9286D8}" type="pres">
      <dgm:prSet presAssocID="{24A7F818-F4EA-448B-9E45-EE684717B02E}" presName="node" presStyleLbl="node1" presStyleIdx="0" presStyleCnt="5">
        <dgm:presLayoutVars>
          <dgm:bulletEnabled val="1"/>
        </dgm:presLayoutVars>
      </dgm:prSet>
      <dgm:spPr/>
    </dgm:pt>
    <dgm:pt modelId="{84FAE3EF-0D06-4A3B-8426-5D7D38167B7A}" type="pres">
      <dgm:prSet presAssocID="{B3E85AE2-5B70-4905-A044-6DA9E8C52831}" presName="sibTrans" presStyleLbl="sibTrans1D1" presStyleIdx="0" presStyleCnt="4"/>
      <dgm:spPr/>
    </dgm:pt>
    <dgm:pt modelId="{40DC8578-0983-494D-B90A-AFD16AC6A818}" type="pres">
      <dgm:prSet presAssocID="{B3E85AE2-5B70-4905-A044-6DA9E8C52831}" presName="connectorText" presStyleLbl="sibTrans1D1" presStyleIdx="0" presStyleCnt="4"/>
      <dgm:spPr/>
    </dgm:pt>
    <dgm:pt modelId="{3FA07037-BD2D-4788-B2B0-B599012E7278}" type="pres">
      <dgm:prSet presAssocID="{1FA6CB4D-A3AD-49BC-A15C-92D020AAA81C}" presName="node" presStyleLbl="node1" presStyleIdx="1" presStyleCnt="5">
        <dgm:presLayoutVars>
          <dgm:bulletEnabled val="1"/>
        </dgm:presLayoutVars>
      </dgm:prSet>
      <dgm:spPr/>
    </dgm:pt>
    <dgm:pt modelId="{2E7CB50C-B4D7-4421-B97A-1E93EC86FA81}" type="pres">
      <dgm:prSet presAssocID="{CDFC06A4-4320-418B-9316-2486EA829101}" presName="sibTrans" presStyleLbl="sibTrans1D1" presStyleIdx="1" presStyleCnt="4"/>
      <dgm:spPr/>
    </dgm:pt>
    <dgm:pt modelId="{A6E404F0-CD7E-4295-8087-6E77C33D7E8B}" type="pres">
      <dgm:prSet presAssocID="{CDFC06A4-4320-418B-9316-2486EA829101}" presName="connectorText" presStyleLbl="sibTrans1D1" presStyleIdx="1" presStyleCnt="4"/>
      <dgm:spPr/>
    </dgm:pt>
    <dgm:pt modelId="{A9A9A331-1E6F-415A-8C28-581517AB088D}" type="pres">
      <dgm:prSet presAssocID="{44B94F4E-1974-45F9-BEBB-0E54D87E8378}" presName="node" presStyleLbl="node1" presStyleIdx="2" presStyleCnt="5">
        <dgm:presLayoutVars>
          <dgm:bulletEnabled val="1"/>
        </dgm:presLayoutVars>
      </dgm:prSet>
      <dgm:spPr/>
    </dgm:pt>
    <dgm:pt modelId="{D3047F6A-2B56-408C-9417-32728AC0CF5B}" type="pres">
      <dgm:prSet presAssocID="{AD272B19-BCB2-46F3-AC6D-EFCD22952876}" presName="sibTrans" presStyleLbl="sibTrans1D1" presStyleIdx="2" presStyleCnt="4"/>
      <dgm:spPr/>
    </dgm:pt>
    <dgm:pt modelId="{B6AA321F-9977-43DF-8BCE-FFABCAD9B8F5}" type="pres">
      <dgm:prSet presAssocID="{AD272B19-BCB2-46F3-AC6D-EFCD22952876}" presName="connectorText" presStyleLbl="sibTrans1D1" presStyleIdx="2" presStyleCnt="4"/>
      <dgm:spPr/>
    </dgm:pt>
    <dgm:pt modelId="{C8C43BCB-9D19-4775-971B-157FEB24302B}" type="pres">
      <dgm:prSet presAssocID="{8F7AE7CD-7DB2-4D2C-9229-16DA3D0C2EA8}" presName="node" presStyleLbl="node1" presStyleIdx="3" presStyleCnt="5">
        <dgm:presLayoutVars>
          <dgm:bulletEnabled val="1"/>
        </dgm:presLayoutVars>
      </dgm:prSet>
      <dgm:spPr/>
    </dgm:pt>
    <dgm:pt modelId="{8FDEBDA7-8B4C-4F21-A32A-64FF94139C09}" type="pres">
      <dgm:prSet presAssocID="{7F8FD34D-ED45-4F0C-91F2-95C0B67CCF2D}" presName="sibTrans" presStyleLbl="sibTrans1D1" presStyleIdx="3" presStyleCnt="4"/>
      <dgm:spPr/>
    </dgm:pt>
    <dgm:pt modelId="{536C2B78-0A68-4E08-A6DE-0E72368A9295}" type="pres">
      <dgm:prSet presAssocID="{7F8FD34D-ED45-4F0C-91F2-95C0B67CCF2D}" presName="connectorText" presStyleLbl="sibTrans1D1" presStyleIdx="3" presStyleCnt="4"/>
      <dgm:spPr/>
    </dgm:pt>
    <dgm:pt modelId="{358F933F-5283-4FDE-989F-CA527741F854}" type="pres">
      <dgm:prSet presAssocID="{A5A81E29-C449-44A4-ABB8-F1EB387335D8}" presName="node" presStyleLbl="node1" presStyleIdx="4" presStyleCnt="5">
        <dgm:presLayoutVars>
          <dgm:bulletEnabled val="1"/>
        </dgm:presLayoutVars>
      </dgm:prSet>
      <dgm:spPr/>
    </dgm:pt>
  </dgm:ptLst>
  <dgm:cxnLst>
    <dgm:cxn modelId="{1E51E201-1077-4858-A491-20B0FC3A76F2}" srcId="{F74FED98-E3B4-42BA-BCA5-A810FC8687AF}" destId="{44B94F4E-1974-45F9-BEBB-0E54D87E8378}" srcOrd="2" destOrd="0" parTransId="{1C2E5792-83B3-43FC-8424-D48EAE45B94A}" sibTransId="{AD272B19-BCB2-46F3-AC6D-EFCD22952876}"/>
    <dgm:cxn modelId="{8DDE9102-94EF-468C-B496-88D227039F9D}" type="presOf" srcId="{B3E85AE2-5B70-4905-A044-6DA9E8C52831}" destId="{40DC8578-0983-494D-B90A-AFD16AC6A818}" srcOrd="1" destOrd="0" presId="urn:microsoft.com/office/officeart/2016/7/layout/RepeatingBendingProcessNew"/>
    <dgm:cxn modelId="{4CE2360C-4236-407F-96CB-8789BCBFBDAD}" type="presOf" srcId="{8F7AE7CD-7DB2-4D2C-9229-16DA3D0C2EA8}" destId="{C8C43BCB-9D19-4775-971B-157FEB24302B}" srcOrd="0" destOrd="0" presId="urn:microsoft.com/office/officeart/2016/7/layout/RepeatingBendingProcessNew"/>
    <dgm:cxn modelId="{BEF1960E-A7B5-44D1-AC67-F907F6B632D6}" type="presOf" srcId="{24A7F818-F4EA-448B-9E45-EE684717B02E}" destId="{16D2F267-5E7B-49FC-B03F-CE1A1E9286D8}" srcOrd="0" destOrd="0" presId="urn:microsoft.com/office/officeart/2016/7/layout/RepeatingBendingProcessNew"/>
    <dgm:cxn modelId="{A6900316-B2D4-4EBE-B11A-9AFFAC3108BE}" type="presOf" srcId="{AD272B19-BCB2-46F3-AC6D-EFCD22952876}" destId="{D3047F6A-2B56-408C-9417-32728AC0CF5B}" srcOrd="0" destOrd="0" presId="urn:microsoft.com/office/officeart/2016/7/layout/RepeatingBendingProcessNew"/>
    <dgm:cxn modelId="{E8B54127-F783-45F0-818B-2DB21F1F295D}" type="presOf" srcId="{AD272B19-BCB2-46F3-AC6D-EFCD22952876}" destId="{B6AA321F-9977-43DF-8BCE-FFABCAD9B8F5}" srcOrd="1" destOrd="0" presId="urn:microsoft.com/office/officeart/2016/7/layout/RepeatingBendingProcessNew"/>
    <dgm:cxn modelId="{FC3ACD29-10CA-42BF-9355-341F1E3B290E}" type="presOf" srcId="{CDFC06A4-4320-418B-9316-2486EA829101}" destId="{A6E404F0-CD7E-4295-8087-6E77C33D7E8B}" srcOrd="1" destOrd="0" presId="urn:microsoft.com/office/officeart/2016/7/layout/RepeatingBendingProcessNew"/>
    <dgm:cxn modelId="{17087C3C-A11C-4F7D-9440-07A86DA459F1}" type="presOf" srcId="{7F8FD34D-ED45-4F0C-91F2-95C0B67CCF2D}" destId="{8FDEBDA7-8B4C-4F21-A32A-64FF94139C09}" srcOrd="0" destOrd="0" presId="urn:microsoft.com/office/officeart/2016/7/layout/RepeatingBendingProcessNew"/>
    <dgm:cxn modelId="{F5E4C463-4875-4654-8D49-0B32F594B945}" type="presOf" srcId="{B3E85AE2-5B70-4905-A044-6DA9E8C52831}" destId="{84FAE3EF-0D06-4A3B-8426-5D7D38167B7A}" srcOrd="0" destOrd="0" presId="urn:microsoft.com/office/officeart/2016/7/layout/RepeatingBendingProcessNew"/>
    <dgm:cxn modelId="{D9C3FD43-A1AE-475B-9747-9EED914578E1}" srcId="{F74FED98-E3B4-42BA-BCA5-A810FC8687AF}" destId="{1FA6CB4D-A3AD-49BC-A15C-92D020AAA81C}" srcOrd="1" destOrd="0" parTransId="{C8EEA6D8-1E08-4E53-AE21-9E1C8A23DA2D}" sibTransId="{CDFC06A4-4320-418B-9316-2486EA829101}"/>
    <dgm:cxn modelId="{3A901F4F-CC1A-4F9E-BABA-546881AD23A5}" type="presOf" srcId="{1FA6CB4D-A3AD-49BC-A15C-92D020AAA81C}" destId="{3FA07037-BD2D-4788-B2B0-B599012E7278}" srcOrd="0" destOrd="0" presId="urn:microsoft.com/office/officeart/2016/7/layout/RepeatingBendingProcessNew"/>
    <dgm:cxn modelId="{D9F37372-C9BA-4C46-8FDF-9777E5A1C7DC}" type="presOf" srcId="{A5A81E29-C449-44A4-ABB8-F1EB387335D8}" destId="{358F933F-5283-4FDE-989F-CA527741F854}" srcOrd="0" destOrd="0" presId="urn:microsoft.com/office/officeart/2016/7/layout/RepeatingBendingProcessNew"/>
    <dgm:cxn modelId="{CD656AA0-8808-49C3-A88D-9B9995D32EFA}" type="presOf" srcId="{F74FED98-E3B4-42BA-BCA5-A810FC8687AF}" destId="{C06BB98F-CA84-422C-B9B1-C43BCF6AFCA4}" srcOrd="0" destOrd="0" presId="urn:microsoft.com/office/officeart/2016/7/layout/RepeatingBendingProcessNew"/>
    <dgm:cxn modelId="{8F937CA1-CE7A-4289-B76F-5EF593DE6307}" type="presOf" srcId="{44B94F4E-1974-45F9-BEBB-0E54D87E8378}" destId="{A9A9A331-1E6F-415A-8C28-581517AB088D}" srcOrd="0" destOrd="0" presId="urn:microsoft.com/office/officeart/2016/7/layout/RepeatingBendingProcessNew"/>
    <dgm:cxn modelId="{74A676CD-793B-4606-B513-744D30FE67DB}" srcId="{F74FED98-E3B4-42BA-BCA5-A810FC8687AF}" destId="{A5A81E29-C449-44A4-ABB8-F1EB387335D8}" srcOrd="4" destOrd="0" parTransId="{D4E49865-72FE-4552-9C06-34EFD37234ED}" sibTransId="{BDDE6743-CE43-4427-B309-AA34BBEC99AE}"/>
    <dgm:cxn modelId="{1C37C5D1-933B-41BC-85F2-8044C208091A}" type="presOf" srcId="{CDFC06A4-4320-418B-9316-2486EA829101}" destId="{2E7CB50C-B4D7-4421-B97A-1E93EC86FA81}" srcOrd="0" destOrd="0" presId="urn:microsoft.com/office/officeart/2016/7/layout/RepeatingBendingProcessNew"/>
    <dgm:cxn modelId="{D1627FDA-EC4F-4C6D-8AFA-447F53AFC0A3}" srcId="{F74FED98-E3B4-42BA-BCA5-A810FC8687AF}" destId="{24A7F818-F4EA-448B-9E45-EE684717B02E}" srcOrd="0" destOrd="0" parTransId="{8B204EE2-18C1-4E06-99BE-DAC9380C9338}" sibTransId="{B3E85AE2-5B70-4905-A044-6DA9E8C52831}"/>
    <dgm:cxn modelId="{D11EDFDC-3E58-416D-8B11-E54F30353371}" type="presOf" srcId="{7F8FD34D-ED45-4F0C-91F2-95C0B67CCF2D}" destId="{536C2B78-0A68-4E08-A6DE-0E72368A9295}" srcOrd="1" destOrd="0" presId="urn:microsoft.com/office/officeart/2016/7/layout/RepeatingBendingProcessNew"/>
    <dgm:cxn modelId="{949CA2EC-D9A7-4EED-AACB-064CD7C2A4F0}" srcId="{F74FED98-E3B4-42BA-BCA5-A810FC8687AF}" destId="{8F7AE7CD-7DB2-4D2C-9229-16DA3D0C2EA8}" srcOrd="3" destOrd="0" parTransId="{55B01581-F69F-4976-A8C2-3E2B08B619C8}" sibTransId="{7F8FD34D-ED45-4F0C-91F2-95C0B67CCF2D}"/>
    <dgm:cxn modelId="{2C456A94-519A-4525-AB9C-DBD108C73073}" type="presParOf" srcId="{C06BB98F-CA84-422C-B9B1-C43BCF6AFCA4}" destId="{16D2F267-5E7B-49FC-B03F-CE1A1E9286D8}" srcOrd="0" destOrd="0" presId="urn:microsoft.com/office/officeart/2016/7/layout/RepeatingBendingProcessNew"/>
    <dgm:cxn modelId="{7B92A9CF-D7A3-43A4-9049-79812DA8593D}" type="presParOf" srcId="{C06BB98F-CA84-422C-B9B1-C43BCF6AFCA4}" destId="{84FAE3EF-0D06-4A3B-8426-5D7D38167B7A}" srcOrd="1" destOrd="0" presId="urn:microsoft.com/office/officeart/2016/7/layout/RepeatingBendingProcessNew"/>
    <dgm:cxn modelId="{E5C68A49-8140-4285-97F5-D0F3A4084B95}" type="presParOf" srcId="{84FAE3EF-0D06-4A3B-8426-5D7D38167B7A}" destId="{40DC8578-0983-494D-B90A-AFD16AC6A818}" srcOrd="0" destOrd="0" presId="urn:microsoft.com/office/officeart/2016/7/layout/RepeatingBendingProcessNew"/>
    <dgm:cxn modelId="{61F750EB-1900-4F89-A37D-01224EC7B957}" type="presParOf" srcId="{C06BB98F-CA84-422C-B9B1-C43BCF6AFCA4}" destId="{3FA07037-BD2D-4788-B2B0-B599012E7278}" srcOrd="2" destOrd="0" presId="urn:microsoft.com/office/officeart/2016/7/layout/RepeatingBendingProcessNew"/>
    <dgm:cxn modelId="{474075D5-7555-4B94-9592-05C7016F7106}" type="presParOf" srcId="{C06BB98F-CA84-422C-B9B1-C43BCF6AFCA4}" destId="{2E7CB50C-B4D7-4421-B97A-1E93EC86FA81}" srcOrd="3" destOrd="0" presId="urn:microsoft.com/office/officeart/2016/7/layout/RepeatingBendingProcessNew"/>
    <dgm:cxn modelId="{97524BBE-19DB-467D-A465-09A35AA9ABB4}" type="presParOf" srcId="{2E7CB50C-B4D7-4421-B97A-1E93EC86FA81}" destId="{A6E404F0-CD7E-4295-8087-6E77C33D7E8B}" srcOrd="0" destOrd="0" presId="urn:microsoft.com/office/officeart/2016/7/layout/RepeatingBendingProcessNew"/>
    <dgm:cxn modelId="{80F76C12-36E2-4C4B-A8E7-23AED95B1CEC}" type="presParOf" srcId="{C06BB98F-CA84-422C-B9B1-C43BCF6AFCA4}" destId="{A9A9A331-1E6F-415A-8C28-581517AB088D}" srcOrd="4" destOrd="0" presId="urn:microsoft.com/office/officeart/2016/7/layout/RepeatingBendingProcessNew"/>
    <dgm:cxn modelId="{02F74949-884A-4B85-97BF-5CDAC72C4164}" type="presParOf" srcId="{C06BB98F-CA84-422C-B9B1-C43BCF6AFCA4}" destId="{D3047F6A-2B56-408C-9417-32728AC0CF5B}" srcOrd="5" destOrd="0" presId="urn:microsoft.com/office/officeart/2016/7/layout/RepeatingBendingProcessNew"/>
    <dgm:cxn modelId="{E70A5E68-1B97-4822-9804-865C3F748BBC}" type="presParOf" srcId="{D3047F6A-2B56-408C-9417-32728AC0CF5B}" destId="{B6AA321F-9977-43DF-8BCE-FFABCAD9B8F5}" srcOrd="0" destOrd="0" presId="urn:microsoft.com/office/officeart/2016/7/layout/RepeatingBendingProcessNew"/>
    <dgm:cxn modelId="{4CA34F7E-6604-45F3-848F-1E54751DBC72}" type="presParOf" srcId="{C06BB98F-CA84-422C-B9B1-C43BCF6AFCA4}" destId="{C8C43BCB-9D19-4775-971B-157FEB24302B}" srcOrd="6" destOrd="0" presId="urn:microsoft.com/office/officeart/2016/7/layout/RepeatingBendingProcessNew"/>
    <dgm:cxn modelId="{74C1041F-EFD5-4ACA-9CDB-A24E3E183FD4}" type="presParOf" srcId="{C06BB98F-CA84-422C-B9B1-C43BCF6AFCA4}" destId="{8FDEBDA7-8B4C-4F21-A32A-64FF94139C09}" srcOrd="7" destOrd="0" presId="urn:microsoft.com/office/officeart/2016/7/layout/RepeatingBendingProcessNew"/>
    <dgm:cxn modelId="{33C60F3B-6A8C-4557-91D1-E4678FB7B2F1}" type="presParOf" srcId="{8FDEBDA7-8B4C-4F21-A32A-64FF94139C09}" destId="{536C2B78-0A68-4E08-A6DE-0E72368A9295}" srcOrd="0" destOrd="0" presId="urn:microsoft.com/office/officeart/2016/7/layout/RepeatingBendingProcessNew"/>
    <dgm:cxn modelId="{73CB675E-A44B-45C0-BDFB-406948EDC84E}" type="presParOf" srcId="{C06BB98F-CA84-422C-B9B1-C43BCF6AFCA4}" destId="{358F933F-5283-4FDE-989F-CA527741F854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B6EC7C-FE1C-4294-B900-9E6132E7D616}">
      <dsp:nvSpPr>
        <dsp:cNvPr id="0" name=""/>
        <dsp:cNvSpPr/>
      </dsp:nvSpPr>
      <dsp:spPr>
        <a:xfrm>
          <a:off x="0" y="531"/>
          <a:ext cx="4846504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022329-5C2C-4354-A126-58D10576D1B7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57973E-0955-4AC7-A9EE-E71F23783880}">
      <dsp:nvSpPr>
        <dsp:cNvPr id="0" name=""/>
        <dsp:cNvSpPr/>
      </dsp:nvSpPr>
      <dsp:spPr>
        <a:xfrm>
          <a:off x="1435590" y="531"/>
          <a:ext cx="3410913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rgbClr val="002060"/>
              </a:solidFill>
            </a:rPr>
            <a:t>Chosen innovation: The NHS App (NHS England, 2019)</a:t>
          </a:r>
          <a:endParaRPr lang="en-US" sz="2100" kern="1200" dirty="0">
            <a:solidFill>
              <a:srgbClr val="002060"/>
            </a:solidFill>
          </a:endParaRPr>
        </a:p>
      </dsp:txBody>
      <dsp:txXfrm>
        <a:off x="1435590" y="531"/>
        <a:ext cx="3410913" cy="1242935"/>
      </dsp:txXfrm>
    </dsp:sp>
    <dsp:sp modelId="{20D41150-C7C6-460F-A29F-46613973AE6D}">
      <dsp:nvSpPr>
        <dsp:cNvPr id="0" name=""/>
        <dsp:cNvSpPr/>
      </dsp:nvSpPr>
      <dsp:spPr>
        <a:xfrm>
          <a:off x="0" y="1554201"/>
          <a:ext cx="4846504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A72AB7-CF5C-4666-BE18-12F80D49CD5E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D986DD-4CB0-40CC-A8A9-C521FD2FB6A3}">
      <dsp:nvSpPr>
        <dsp:cNvPr id="0" name=""/>
        <dsp:cNvSpPr/>
      </dsp:nvSpPr>
      <dsp:spPr>
        <a:xfrm>
          <a:off x="1435590" y="1554201"/>
          <a:ext cx="3410913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rgbClr val="002060"/>
              </a:solidFill>
            </a:rPr>
            <a:t>Importance: </a:t>
          </a:r>
          <a:r>
            <a:rPr lang="en-GB" sz="2100" b="1" kern="1200" dirty="0">
              <a:solidFill>
                <a:srgbClr val="002060"/>
              </a:solidFill>
            </a:rPr>
            <a:t>Access, Transparency, Efficiency</a:t>
          </a:r>
          <a:endParaRPr lang="en-US" sz="2100" kern="1200" dirty="0">
            <a:solidFill>
              <a:srgbClr val="002060"/>
            </a:solidFill>
          </a:endParaRPr>
        </a:p>
      </dsp:txBody>
      <dsp:txXfrm>
        <a:off x="1435590" y="1554201"/>
        <a:ext cx="3410913" cy="1242935"/>
      </dsp:txXfrm>
    </dsp:sp>
    <dsp:sp modelId="{48EE3206-F22F-49DA-AE30-ED5F78FBCE5B}">
      <dsp:nvSpPr>
        <dsp:cNvPr id="0" name=""/>
        <dsp:cNvSpPr/>
      </dsp:nvSpPr>
      <dsp:spPr>
        <a:xfrm>
          <a:off x="0" y="3107870"/>
          <a:ext cx="4846504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63FBFF-CDB1-4BB1-891B-A3FAE937CFD6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0059A1-4748-4F10-AD11-A0301CA52248}">
      <dsp:nvSpPr>
        <dsp:cNvPr id="0" name=""/>
        <dsp:cNvSpPr/>
      </dsp:nvSpPr>
      <dsp:spPr>
        <a:xfrm>
          <a:off x="1435590" y="3107870"/>
          <a:ext cx="3410913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>
              <a:solidFill>
                <a:srgbClr val="002060"/>
              </a:solidFill>
            </a:rPr>
            <a:t>Key areas: </a:t>
          </a:r>
          <a:r>
            <a:rPr lang="en-GB" sz="2100" b="1" kern="1200" dirty="0">
              <a:solidFill>
                <a:srgbClr val="002060"/>
              </a:solidFill>
            </a:rPr>
            <a:t>Workforce, Service Delivery, Community </a:t>
          </a:r>
          <a:endParaRPr lang="en-US" sz="2100" kern="1200" dirty="0">
            <a:solidFill>
              <a:srgbClr val="002060"/>
            </a:solidFill>
          </a:endParaRPr>
        </a:p>
      </dsp:txBody>
      <dsp:txXfrm>
        <a:off x="1435590" y="3107870"/>
        <a:ext cx="3410913" cy="12429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6E1840-891F-462B-AF18-AD6B92CDC457}">
      <dsp:nvSpPr>
        <dsp:cNvPr id="0" name=""/>
        <dsp:cNvSpPr/>
      </dsp:nvSpPr>
      <dsp:spPr>
        <a:xfrm>
          <a:off x="0" y="571869"/>
          <a:ext cx="10515600" cy="7370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Provides access to booking, prescriptions and health records.</a:t>
          </a:r>
          <a:endParaRPr lang="en-US" sz="3000" kern="1200" dirty="0"/>
        </a:p>
      </dsp:txBody>
      <dsp:txXfrm>
        <a:off x="35982" y="607851"/>
        <a:ext cx="10443636" cy="665135"/>
      </dsp:txXfrm>
    </dsp:sp>
    <dsp:sp modelId="{B4EEF9D0-C35C-486B-903C-7A6D879C60E5}">
      <dsp:nvSpPr>
        <dsp:cNvPr id="0" name=""/>
        <dsp:cNvSpPr/>
      </dsp:nvSpPr>
      <dsp:spPr>
        <a:xfrm>
          <a:off x="0" y="1395369"/>
          <a:ext cx="10515600" cy="7370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Developed by NHS England and NHS Digital (2019).</a:t>
          </a:r>
          <a:endParaRPr lang="en-US" sz="3000" kern="1200" dirty="0"/>
        </a:p>
      </dsp:txBody>
      <dsp:txXfrm>
        <a:off x="35982" y="1431351"/>
        <a:ext cx="10443636" cy="665135"/>
      </dsp:txXfrm>
    </dsp:sp>
    <dsp:sp modelId="{7736224C-9D45-453F-BC02-894081A56874}">
      <dsp:nvSpPr>
        <dsp:cNvPr id="0" name=""/>
        <dsp:cNvSpPr/>
      </dsp:nvSpPr>
      <dsp:spPr>
        <a:xfrm>
          <a:off x="0" y="2218869"/>
          <a:ext cx="10515600" cy="7370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Over 34 million registered users by 2025 (NHS England, 2025).</a:t>
          </a:r>
          <a:endParaRPr lang="en-US" sz="3000" kern="1200" dirty="0"/>
        </a:p>
      </dsp:txBody>
      <dsp:txXfrm>
        <a:off x="35982" y="2254851"/>
        <a:ext cx="10443636" cy="665135"/>
      </dsp:txXfrm>
    </dsp:sp>
    <dsp:sp modelId="{C5C56F2D-FEFD-4F0C-9FCA-C35CADCCD29A}">
      <dsp:nvSpPr>
        <dsp:cNvPr id="0" name=""/>
        <dsp:cNvSpPr/>
      </dsp:nvSpPr>
      <dsp:spPr>
        <a:xfrm>
          <a:off x="0" y="3042369"/>
          <a:ext cx="10515600" cy="73709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 ‘digital front door to the NHS’ (Benger, 2022). </a:t>
          </a:r>
          <a:endParaRPr lang="en-US" sz="3000" kern="1200"/>
        </a:p>
      </dsp:txBody>
      <dsp:txXfrm>
        <a:off x="35982" y="3078351"/>
        <a:ext cx="10443636" cy="6651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9DB2AD-164A-4DD1-B4E8-69660B3EEC4C}">
      <dsp:nvSpPr>
        <dsp:cNvPr id="0" name=""/>
        <dsp:cNvSpPr/>
      </dsp:nvSpPr>
      <dsp:spPr>
        <a:xfrm>
          <a:off x="1022875" y="47057"/>
          <a:ext cx="1266424" cy="126642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59D52C-F3F6-47A8-87E1-D5138BB0C720}">
      <dsp:nvSpPr>
        <dsp:cNvPr id="0" name=""/>
        <dsp:cNvSpPr/>
      </dsp:nvSpPr>
      <dsp:spPr>
        <a:xfrm>
          <a:off x="1288824" y="313006"/>
          <a:ext cx="734526" cy="7345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4FB840-868C-470E-BB90-5E49FD364595}">
      <dsp:nvSpPr>
        <dsp:cNvPr id="0" name=""/>
        <dsp:cNvSpPr/>
      </dsp:nvSpPr>
      <dsp:spPr>
        <a:xfrm>
          <a:off x="2560676" y="47057"/>
          <a:ext cx="2985143" cy="1266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bg1"/>
              </a:solidFill>
            </a:rPr>
            <a:t>Transition from phone/paper to digital communication.</a:t>
          </a:r>
          <a:endParaRPr lang="en-US" sz="2000" b="1" kern="1200" dirty="0">
            <a:solidFill>
              <a:schemeClr val="bg1"/>
            </a:solidFill>
          </a:endParaRPr>
        </a:p>
      </dsp:txBody>
      <dsp:txXfrm>
        <a:off x="2560676" y="47057"/>
        <a:ext cx="2985143" cy="1266424"/>
      </dsp:txXfrm>
    </dsp:sp>
    <dsp:sp modelId="{72103F6B-DF1B-4854-BB86-782DBA5FADD7}">
      <dsp:nvSpPr>
        <dsp:cNvPr id="0" name=""/>
        <dsp:cNvSpPr/>
      </dsp:nvSpPr>
      <dsp:spPr>
        <a:xfrm>
          <a:off x="6065958" y="47057"/>
          <a:ext cx="1266424" cy="126642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DBFBE6-4E3A-47BD-96EA-106D991FD10B}">
      <dsp:nvSpPr>
        <dsp:cNvPr id="0" name=""/>
        <dsp:cNvSpPr/>
      </dsp:nvSpPr>
      <dsp:spPr>
        <a:xfrm>
          <a:off x="6331907" y="313006"/>
          <a:ext cx="734526" cy="7345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929BA9-2A06-4348-A3DD-DBA61958D2FC}">
      <dsp:nvSpPr>
        <dsp:cNvPr id="0" name=""/>
        <dsp:cNvSpPr/>
      </dsp:nvSpPr>
      <dsp:spPr>
        <a:xfrm>
          <a:off x="7603759" y="47057"/>
          <a:ext cx="2985143" cy="1266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87% of hospitals use the NHS App (GOV.UK, 2025).</a:t>
          </a:r>
          <a:endParaRPr lang="en-US" sz="1800" b="1" kern="1200" dirty="0">
            <a:solidFill>
              <a:schemeClr val="bg1"/>
            </a:solidFill>
          </a:endParaRPr>
        </a:p>
      </dsp:txBody>
      <dsp:txXfrm>
        <a:off x="7603759" y="47057"/>
        <a:ext cx="2985143" cy="1266424"/>
      </dsp:txXfrm>
    </dsp:sp>
    <dsp:sp modelId="{B0B3A234-DD67-4229-8AF5-5881AB175619}">
      <dsp:nvSpPr>
        <dsp:cNvPr id="0" name=""/>
        <dsp:cNvSpPr/>
      </dsp:nvSpPr>
      <dsp:spPr>
        <a:xfrm>
          <a:off x="1022875" y="1851534"/>
          <a:ext cx="1266424" cy="126642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324BF4-6152-4EA1-9ADC-524CB9C57549}">
      <dsp:nvSpPr>
        <dsp:cNvPr id="0" name=""/>
        <dsp:cNvSpPr/>
      </dsp:nvSpPr>
      <dsp:spPr>
        <a:xfrm>
          <a:off x="1288824" y="2117483"/>
          <a:ext cx="734526" cy="7345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D5B5F7-0F1F-4D82-BDA5-654003F14BE3}">
      <dsp:nvSpPr>
        <dsp:cNvPr id="0" name=""/>
        <dsp:cNvSpPr/>
      </dsp:nvSpPr>
      <dsp:spPr>
        <a:xfrm>
          <a:off x="2560676" y="1851534"/>
          <a:ext cx="2985143" cy="1266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Efficiency: £622 million saved in staff time (GOV.UK, 2025).</a:t>
          </a:r>
          <a:endParaRPr lang="en-US" sz="1800" b="1" kern="1200" dirty="0">
            <a:solidFill>
              <a:schemeClr val="bg1"/>
            </a:solidFill>
          </a:endParaRPr>
        </a:p>
      </dsp:txBody>
      <dsp:txXfrm>
        <a:off x="2560676" y="1851534"/>
        <a:ext cx="2985143" cy="1266424"/>
      </dsp:txXfrm>
    </dsp:sp>
    <dsp:sp modelId="{F431D886-6261-431F-BAAA-893DDF457112}">
      <dsp:nvSpPr>
        <dsp:cNvPr id="0" name=""/>
        <dsp:cNvSpPr/>
      </dsp:nvSpPr>
      <dsp:spPr>
        <a:xfrm>
          <a:off x="6065958" y="1851534"/>
          <a:ext cx="1266424" cy="126642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3395EF-1ED5-4621-ADAC-D8F65FBB4F36}">
      <dsp:nvSpPr>
        <dsp:cNvPr id="0" name=""/>
        <dsp:cNvSpPr/>
      </dsp:nvSpPr>
      <dsp:spPr>
        <a:xfrm>
          <a:off x="6331907" y="2117483"/>
          <a:ext cx="734526" cy="7345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9ABD17-28E2-460C-98B5-F7E6E09A4552}">
      <dsp:nvSpPr>
        <dsp:cNvPr id="0" name=""/>
        <dsp:cNvSpPr/>
      </dsp:nvSpPr>
      <dsp:spPr>
        <a:xfrm>
          <a:off x="7603759" y="1851534"/>
          <a:ext cx="2985143" cy="12664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bg1"/>
              </a:solidFill>
            </a:rPr>
            <a:t>Improved waiting times: 3% rise in elective performance (GOV.UK, 2025). </a:t>
          </a:r>
          <a:endParaRPr lang="en-US" sz="1800" b="1" kern="1200" dirty="0">
            <a:solidFill>
              <a:schemeClr val="bg1"/>
            </a:solidFill>
          </a:endParaRPr>
        </a:p>
      </dsp:txBody>
      <dsp:txXfrm>
        <a:off x="7603759" y="1851534"/>
        <a:ext cx="2985143" cy="126642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FAE3EF-0D06-4A3B-8426-5D7D38167B7A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bg2">
              <a:lumMod val="50000"/>
              <a:lumOff val="5000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16D2F267-5E7B-49FC-B03F-CE1A1E9286D8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bg2">
            <a:lumMod val="50000"/>
            <a:lumOff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Positives: Easier access for rural users (Rural Digital Health Inequalities, 2022), support for carers and families. </a:t>
          </a:r>
          <a:endParaRPr lang="en-US" sz="1800" kern="1200" dirty="0"/>
        </a:p>
      </dsp:txBody>
      <dsp:txXfrm>
        <a:off x="8061" y="5979"/>
        <a:ext cx="3034531" cy="1820718"/>
      </dsp:txXfrm>
    </dsp:sp>
    <dsp:sp modelId="{2E7CB50C-B4D7-4421-B97A-1E93EC86FA81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bg2">
              <a:lumMod val="50000"/>
              <a:lumOff val="5000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3FA07037-BD2D-4788-B2B0-B599012E7278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bg2">
            <a:lumMod val="50000"/>
            <a:lumOff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Toolkits: ‘Help your community use the NHS app’ (NHS Digital, 2025). </a:t>
          </a:r>
          <a:endParaRPr lang="en-US" sz="1800" kern="1200" dirty="0"/>
        </a:p>
      </dsp:txBody>
      <dsp:txXfrm>
        <a:off x="3740534" y="5979"/>
        <a:ext cx="3034531" cy="1820718"/>
      </dsp:txXfrm>
    </dsp:sp>
    <dsp:sp modelId="{D3047F6A-2B56-408C-9417-32728AC0CF5B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bg2">
              <a:lumMod val="50000"/>
              <a:lumOff val="5000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A9A9A331-1E6F-415A-8C28-581517AB088D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bg2">
            <a:lumMod val="50000"/>
            <a:lumOff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Challenges: Poor Wi-Fi, affordability, and low confidence.</a:t>
          </a:r>
          <a:endParaRPr lang="en-US" sz="1800" kern="1200"/>
        </a:p>
      </dsp:txBody>
      <dsp:txXfrm>
        <a:off x="7473007" y="5979"/>
        <a:ext cx="3034531" cy="1820718"/>
      </dsp:txXfrm>
    </dsp:sp>
    <dsp:sp modelId="{8FDEBDA7-8B4C-4F21-A32A-64FF94139C09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C8C43BCB-9D19-4775-971B-157FEB24302B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bg2">
            <a:lumMod val="50000"/>
            <a:lumOff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Example: Rural Exclusion (Colquhoun, 2025; Kc et al., 2024).</a:t>
          </a:r>
          <a:endParaRPr lang="en-US" sz="1800" kern="1200" dirty="0"/>
        </a:p>
      </dsp:txBody>
      <dsp:txXfrm>
        <a:off x="8061" y="2524640"/>
        <a:ext cx="3034531" cy="1820718"/>
      </dsp:txXfrm>
    </dsp:sp>
    <dsp:sp modelId="{358F933F-5283-4FDE-989F-CA527741F854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bg2">
            <a:lumMod val="50000"/>
            <a:lumOff val="5000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Solution: Free Wi-Fi, local training sessions. </a:t>
          </a:r>
          <a:endParaRPr lang="en-US" sz="1800" kern="1200"/>
        </a:p>
      </dsp:txBody>
      <dsp:txXfrm>
        <a:off x="3740534" y="2524640"/>
        <a:ext cx="3034531" cy="1820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35D802-5F31-4599-A0C8-3E6AFE9EA91B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A17137-CA0D-4D82-BA5A-85CB9A2F9A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88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A17137-CA0D-4D82-BA5A-85CB9A2F9A4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9512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A17137-CA0D-4D82-BA5A-85CB9A2F9A4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4449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1B26E7-92E7-7597-6B99-33696C0967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EB219AC-0B37-10D4-B228-918F2DE7DEC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A98595-AB9F-1559-D6FF-8B5DD71156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339BD7-BFEE-AA5F-1613-9E24A911A0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A17137-CA0D-4D82-BA5A-85CB9A2F9A4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1275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13623F-84B5-E433-B6A6-F80F1C2681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F563ED7-ACA4-D50C-DC49-1F9DEE2BB61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C97ADB-9560-96CF-C90F-6322161C20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1C47BF-7072-B0A1-1F10-97094B6242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A17137-CA0D-4D82-BA5A-85CB9A2F9A4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898045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A17137-CA0D-4D82-BA5A-85CB9A2F9A4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7201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6F3CEF-B4FF-A085-FFA6-0618C9C0E6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ED20C7D-897E-EA2F-80B2-779D03BA885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B4FD22-A32E-BC07-D38F-BD9537ABAB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18AB1AD-B083-6F5E-664E-19D56E5DCAC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A17137-CA0D-4D82-BA5A-85CB9A2F9A4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8914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53C3FE-4ABB-0F55-5E68-812A8579AD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01293A-E3A9-BA6D-381F-C72990D560D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7DE4DC0-8688-8798-20D5-9C6B0DE8AE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B44C24-A3E7-6CEA-A4AD-2A7E83D94B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A17137-CA0D-4D82-BA5A-85CB9A2F9A4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8217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B2210A-9C32-6ECD-5F84-7440BAE2C0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22884F-CC0F-E5C7-6FBB-24D47616D64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3A75DAE-1B44-35E1-2391-3BCB00A09FE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170203-ED2A-2160-B31C-5B5931239E1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A17137-CA0D-4D82-BA5A-85CB9A2F9A4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4787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B7ACE-19D4-991B-3187-1CBCE3E797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5717AA-64AF-1C40-46FD-072C2557FE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5430BC-FCBF-1255-1B83-B574613872A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BE6B47-7D2B-2774-5262-3ADF1F5B99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A17137-CA0D-4D82-BA5A-85CB9A2F9A4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8788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3D96D3-5D08-F499-4C72-275CB98C1B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BEA5EC4-3752-7AEF-D5AB-20587B309C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05785E3-0F72-A2E1-67C1-DF5990F93AB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217C2C-9774-41FE-38AF-CDE5871C7B0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A17137-CA0D-4D82-BA5A-85CB9A2F9A4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8327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1F3D03-B4FC-43E8-42AA-81897008A1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67B3A2-F750-C64F-7E42-2679FE3BCE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7ABF815-CEAF-72A0-F1AE-544C55E936A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9D5936D-ED53-AA16-0F25-B41317C1BCE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7A17137-CA0D-4D82-BA5A-85CB9A2F9A4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39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BB07E-04F2-99AC-77B0-873B5211F8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596A8D-7821-4979-4B06-22392B3D4A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4A0DC2-9733-96A7-7802-CB36BE44AD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C84-5A66-4DD1-9A83-4BB1FD7CEDCC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F9801-9DEB-C727-5F05-71C8A1357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61FF60-27FF-E812-BD69-B96C1952B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42B9-5A20-4E75-9044-68D9D8B5B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1358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0B2C9-FF0A-6CD9-FD8E-24F4CCBBD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BE508-9617-D65F-9276-00E51813F7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64A160-5F75-7EE4-0668-D3737418E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C84-5A66-4DD1-9A83-4BB1FD7CEDCC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216AAA-DCF7-95FE-7A70-2F100A6174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6722E7-F8B1-5D2B-1F43-EBCD2D4C7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42B9-5A20-4E75-9044-68D9D8B5B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142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33E80-AE7D-5293-50D8-C42F6B1C78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4A8EF8-E95B-7D9C-0620-6BA536474F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10AB06-020D-A581-56C2-C5EA07B3A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C84-5A66-4DD1-9A83-4BB1FD7CEDCC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1D331A-0202-40C5-17E9-2C8263CBA2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A0D8F7-8C2D-9189-4F1C-ABF68D43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42B9-5A20-4E75-9044-68D9D8B5B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885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DB562-A940-9966-C40C-19026A365F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034865-7704-ED61-7E04-8793943082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DC0C9C-37B6-C40C-FC77-556B3DE56D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FCE668-DAFC-5000-5DE2-9447EA816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C84-5A66-4DD1-9A83-4BB1FD7CEDCC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417CE2-CCEE-203E-8AF2-D46BDBB4A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58C9F4-61F4-9BA5-7414-3C57AAC5F1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42B9-5A20-4E75-9044-68D9D8B5B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011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5B03E-02A6-EF47-D1B1-08F32C4D5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E15803-F5CB-5614-2F88-C0CCEE95AF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375A55-F622-8E86-DADD-5677987F33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936AD3D-C4B7-BA5F-FD7A-9230EF9A06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8082F92-187E-B47B-B860-70F71A9A322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A71EC1-566F-DDF6-3200-7800959DB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C84-5A66-4DD1-9A83-4BB1FD7CEDCC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74A9A5-D71B-4150-F8C2-084D649949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8F06C4-52C4-2EA6-D341-8E4824618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42B9-5A20-4E75-9044-68D9D8B5B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3334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BA7B52-16A6-39BE-8D53-4E633BE8B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EB4D38-2655-BF0D-2B83-CEF370026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C84-5A66-4DD1-9A83-4BB1FD7CEDCC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0BF477-4CCE-956A-5A2E-F6B250E44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F8B20E-7DD0-6104-44C4-8DA6E68565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42B9-5A20-4E75-9044-68D9D8B5B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3957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744FC0A-5CA3-0A96-E28F-0A07E63EF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C84-5A66-4DD1-9A83-4BB1FD7CEDCC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EEB91EF-CAC8-4905-DF90-4A4EA3B60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28189B-A446-187A-71B8-AFAA8CBC2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42B9-5A20-4E75-9044-68D9D8B5B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797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61FD06-13A7-D964-78E4-B6EF29132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E650F-1833-658D-2E88-B0410D545D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414C6B-6755-CF66-7157-5D48E1C3CC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84A8DB-39C6-7064-2368-D19ED44435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C84-5A66-4DD1-9A83-4BB1FD7CEDCC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61D819-6009-BBC7-E913-F40EF0B2A3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FB4614-C758-E55D-52F4-211D50957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42B9-5A20-4E75-9044-68D9D8B5B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2878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85ADC-2B65-E304-4DCB-04CDD9DFD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CDDF26-7683-2E7E-0C66-B32A8439AA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AF5E54-533C-CE53-066D-32B34EC891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447037-53B6-1807-6D59-CBFBD93311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C84-5A66-4DD1-9A83-4BB1FD7CEDCC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97C998-9122-8BF1-60AC-B973EA3A7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B6891D-95AF-D779-66D7-D29581ADC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42B9-5A20-4E75-9044-68D9D8B5B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8207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BA545-7C32-4A92-420B-3C522EAE7E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1B0C9A-792A-B3C7-C2BE-F97D6F08CA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1F603-57DF-7474-6EAF-D99408C240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C84-5A66-4DD1-9A83-4BB1FD7CEDCC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782066-0745-1DC6-7800-B86D2A406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02523A-C0E4-30CD-BADB-AA9D51240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42B9-5A20-4E75-9044-68D9D8B5B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287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F65724-B8F6-DC9B-F02C-0A3CF1B69C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465A15-70ED-E15A-02D8-39E2865BB0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642E1-0CD3-AB45-FE47-9528632E8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04C84-5A66-4DD1-9A83-4BB1FD7CEDCC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1A0CF8-2272-7C6E-AA1A-6A608F137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18658A-7C55-84F8-81D5-98A308260A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FB42B9-5A20-4E75-9044-68D9D8B5B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8892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E1AF6B4-A2D4-23CC-E02E-78EC61B1F9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995E84-F4A2-731D-D00E-3397E1E995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23160C-CD99-CA7D-7A5A-77C8C80509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E104C84-5A66-4DD1-9A83-4BB1FD7CEDCC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E5A74-F756-9B65-17DE-18719DBC179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A8A5D5-D72E-8944-C673-ED4C789ED6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8FB42B9-5A20-4E75-9044-68D9D8B5B3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338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sv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1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23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svg"/><Relationship Id="rId4" Type="http://schemas.openxmlformats.org/officeDocument/2006/relationships/image" Target="../media/image2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case-studies/the-nhs-app-groundbreaking-technology-expands-its-reach" TargetMode="External"/><Relationship Id="rId7" Type="http://schemas.openxmlformats.org/officeDocument/2006/relationships/hyperlink" Target="https://www.eastbasildonpcn.nhs.uk/local-support-advice/nhs-app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ispensingdoctor.org/news/dda-warns-nhs-app-against-rural-inequity/" TargetMode="External"/><Relationship Id="rId5" Type="http://schemas.openxmlformats.org/officeDocument/2006/relationships/hyperlink" Target="https://digital.nhs.uk/blog/transformation-blog/2021/overcoming-digital-barriers-in-the-nursing-profession" TargetMode="External"/><Relationship Id="rId4" Type="http://schemas.openxmlformats.org/officeDocument/2006/relationships/hyperlink" Target="https://digital.nhs.uk/blog/transformation-blog/2022/what-does-creating-a-digital-front-door-mean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free-photo/people-stacking-hands-together-park_3469641.htm#fromView=keyword&amp;page=1&amp;position=0&amp;uuid=36ec0901-63e5-443b-9a6f-88b54cf74e61&amp;query=Community+hands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-transformation.hee.nhs.uk/building-a-digital-workforce/digital-literacy/digital-champions" TargetMode="External"/><Relationship Id="rId5" Type="http://schemas.openxmlformats.org/officeDocument/2006/relationships/hyperlink" Target="https://www.nhsconfed.org/publications/digital-health-and-care-plan" TargetMode="External"/><Relationship Id="rId4" Type="http://schemas.openxmlformats.org/officeDocument/2006/relationships/hyperlink" Target="https://healthinnovationnetwork.com/insight/the-nhs-app-and-how-it-is-scaling-personalised-and-effective-care/?cn-reloaded=1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boro.ac.uk/news-events/news/2023/november/patient-safety-course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england.nhs.uk/long-read/review-of-nhs-performance-and-delivery/" TargetMode="External"/><Relationship Id="rId4" Type="http://schemas.openxmlformats.org/officeDocument/2006/relationships/hyperlink" Target="https://www.england.nhs.uk/2019/01/nhs-app-begins-public-rollout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long-read/review-of-nhs-performance-and-delivery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wansurgery.org.uk/nhs-app/" TargetMode="External"/><Relationship Id="rId5" Type="http://schemas.openxmlformats.org/officeDocument/2006/relationships/hyperlink" Target="https://www.devoncommunities.org.uk/sites/default/files/users/LauraDixon/Rural%20Digital%20Health%20Inequalities%20final%20report%20May%202022.pdf" TargetMode="External"/><Relationship Id="rId4" Type="http://schemas.openxmlformats.org/officeDocument/2006/relationships/hyperlink" Target="https://www.nhs.uk/nhs-app/nhs-app-help-and-support/nhs-app-technical-information/technical-issues-with-the-nhs-app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52000">
              <a:srgbClr val="376D92"/>
            </a:gs>
            <a:gs pos="0">
              <a:schemeClr val="tx2">
                <a:lumMod val="90000"/>
                <a:lumOff val="1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65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EFED631-C0E8-C1B9-A28C-157F68CFB5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2435205"/>
          </a:xfrm>
        </p:spPr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chemeClr val="bg1"/>
                </a:solidFill>
                <a:latin typeface="Aptos Body"/>
                <a:cs typeface="Times New Roman" panose="02020603050405020304" pitchFamily="18" charset="0"/>
              </a:rPr>
              <a:t>Parveen Akhtar</a:t>
            </a:r>
          </a:p>
          <a:p>
            <a:r>
              <a:rPr lang="en-GB" sz="2800" b="1" dirty="0">
                <a:solidFill>
                  <a:schemeClr val="bg1"/>
                </a:solidFill>
                <a:latin typeface="Aptos Body"/>
                <a:cs typeface="Times New Roman" panose="02020603050405020304" pitchFamily="18" charset="0"/>
              </a:rPr>
              <a:t>Student ID: 2309185</a:t>
            </a:r>
          </a:p>
          <a:p>
            <a:r>
              <a:rPr lang="en-GB" sz="2800" b="1" dirty="0">
                <a:solidFill>
                  <a:schemeClr val="bg1"/>
                </a:solidFill>
                <a:latin typeface="Aptos Body"/>
                <a:cs typeface="Times New Roman" panose="02020603050405020304" pitchFamily="18" charset="0"/>
              </a:rPr>
              <a:t>Module Code: BMHP6026</a:t>
            </a:r>
          </a:p>
          <a:p>
            <a:r>
              <a:rPr lang="en-GB" sz="2800" b="1" dirty="0">
                <a:solidFill>
                  <a:schemeClr val="bg1"/>
                </a:solidFill>
                <a:latin typeface="Aptos Body"/>
                <a:cs typeface="Times New Roman" panose="02020603050405020304" pitchFamily="18" charset="0"/>
              </a:rPr>
              <a:t>Module: Digital Transformation in Health and Social care</a:t>
            </a:r>
          </a:p>
          <a:p>
            <a:r>
              <a:rPr lang="en-GB" sz="2800" b="1" dirty="0">
                <a:solidFill>
                  <a:schemeClr val="bg1"/>
                </a:solidFill>
                <a:latin typeface="Aptos Body"/>
                <a:cs typeface="Times New Roman" panose="02020603050405020304" pitchFamily="18" charset="0"/>
              </a:rPr>
              <a:t>Lecturer: Joanne Davies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B879F4-AD8F-D31D-848E-707205A610DA}"/>
              </a:ext>
            </a:extLst>
          </p:cNvPr>
          <p:cNvSpPr txBox="1"/>
          <p:nvPr/>
        </p:nvSpPr>
        <p:spPr>
          <a:xfrm>
            <a:off x="2306197" y="958468"/>
            <a:ext cx="757960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</a:rPr>
              <a:t>The NHS App: Transforming Digital Access in Health and Social Care</a:t>
            </a:r>
          </a:p>
        </p:txBody>
      </p:sp>
    </p:spTree>
    <p:extLst>
      <p:ext uri="{BB962C8B-B14F-4D97-AF65-F5344CB8AC3E}">
        <p14:creationId xmlns:p14="http://schemas.microsoft.com/office/powerpoint/2010/main" val="17096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sky&#10;&#10;AI-generated content may be incorrect.">
            <a:extLst>
              <a:ext uri="{FF2B5EF4-FFF2-40B4-BE49-F238E27FC236}">
                <a16:creationId xmlns:a16="http://schemas.microsoft.com/office/drawing/2014/main" id="{95D29C50-6786-C9A3-4174-9EDF4B6888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4243"/>
            <a:ext cx="1219200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C8C3DBA-2603-4BD0-74C2-D719EBE43B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Introduction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60358EA-64EE-A04F-DC8E-71A035AC38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7371187"/>
              </p:ext>
            </p:extLst>
          </p:nvPr>
        </p:nvGraphicFramePr>
        <p:xfrm>
          <a:off x="838200" y="1825625"/>
          <a:ext cx="4846504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 descr="A screen shot of a phone&#10;&#10;AI-generated content may be incorrect.">
            <a:extLst>
              <a:ext uri="{FF2B5EF4-FFF2-40B4-BE49-F238E27FC236}">
                <a16:creationId xmlns:a16="http://schemas.microsoft.com/office/drawing/2014/main" id="{830E0891-E51C-B03F-88F2-35634A921B1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918257" y="1690688"/>
            <a:ext cx="2202113" cy="435133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D1FDA18-87E7-18A8-CD59-DBB31F7715E3}"/>
              </a:ext>
            </a:extLst>
          </p:cNvPr>
          <p:cNvSpPr txBox="1"/>
          <p:nvPr/>
        </p:nvSpPr>
        <p:spPr>
          <a:xfrm>
            <a:off x="9760945" y="6176963"/>
            <a:ext cx="26844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(East Basildon Primary Care Network, 2024)</a:t>
            </a:r>
          </a:p>
        </p:txBody>
      </p:sp>
    </p:spTree>
    <p:extLst>
      <p:ext uri="{BB962C8B-B14F-4D97-AF65-F5344CB8AC3E}">
        <p14:creationId xmlns:p14="http://schemas.microsoft.com/office/powerpoint/2010/main" val="17477171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21BB9B-A25C-4D64-DE40-CCEFE7720E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4AAE061-27A4-A146-2AB9-BA6B5D8DD3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E30A4C6-48B2-8FCB-ABD0-F132A565B2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Overview of the NHS App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0FFB6999-0281-22DB-B041-BEB0D4F4D35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056306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8B1F22-D0D5-AB7D-C170-FEAE8BADAB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0557CF1-1E8B-4F89-A62C-689A14B817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D1B1142-A8F9-3D0B-5F2E-396FE785D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Uses of the NHS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7F9A0-A30A-F4E6-AD94-0F98165A8A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6146" name="Picture 2" descr="NHS App">
            <a:extLst>
              <a:ext uri="{FF2B5EF4-FFF2-40B4-BE49-F238E27FC236}">
                <a16:creationId xmlns:a16="http://schemas.microsoft.com/office/drawing/2014/main" id="{B837F8AA-8C75-2BC2-8276-94AF5462C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4914" y="1229805"/>
            <a:ext cx="6442171" cy="5542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1EA49D-1DE3-87F8-1435-3751D9061942}"/>
              </a:ext>
            </a:extLst>
          </p:cNvPr>
          <p:cNvSpPr txBox="1"/>
          <p:nvPr/>
        </p:nvSpPr>
        <p:spPr>
          <a:xfrm>
            <a:off x="9739829" y="6176963"/>
            <a:ext cx="223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(Swan Surgery, 2024)</a:t>
            </a:r>
          </a:p>
        </p:txBody>
      </p:sp>
    </p:spTree>
    <p:extLst>
      <p:ext uri="{BB962C8B-B14F-4D97-AF65-F5344CB8AC3E}">
        <p14:creationId xmlns:p14="http://schemas.microsoft.com/office/powerpoint/2010/main" val="3524446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!!Rectangle">
            <a:extLst>
              <a:ext uri="{FF2B5EF4-FFF2-40B4-BE49-F238E27FC236}">
                <a16:creationId xmlns:a16="http://schemas.microsoft.com/office/drawing/2014/main" id="{362810D9-2C5A-477D-949C-C19189547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8467"/>
            <a:ext cx="12191999" cy="6866467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3" descr="A blue and white sky&#10;&#10;AI-generated content may be incorrect.">
            <a:extLst>
              <a:ext uri="{FF2B5EF4-FFF2-40B4-BE49-F238E27FC236}">
                <a16:creationId xmlns:a16="http://schemas.microsoft.com/office/drawing/2014/main" id="{62D0AA4C-6152-5DC7-1BAD-65CA1496088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5000"/>
          </a:blip>
          <a:srcRect/>
          <a:stretch>
            <a:fillRect/>
          </a:stretch>
        </p:blipFill>
        <p:spPr>
          <a:xfrm>
            <a:off x="20" y="-9107"/>
            <a:ext cx="12191980" cy="6858000"/>
          </a:xfrm>
          <a:prstGeom prst="rect">
            <a:avLst/>
          </a:prstGeom>
        </p:spPr>
      </p:pic>
      <p:sp>
        <p:nvSpPr>
          <p:cNvPr id="7" name="Title 6">
            <a:extLst>
              <a:ext uri="{FF2B5EF4-FFF2-40B4-BE49-F238E27FC236}">
                <a16:creationId xmlns:a16="http://schemas.microsoft.com/office/drawing/2014/main" id="{CB77F22B-F7C8-0F71-10C9-BB7181567E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591344"/>
            <a:ext cx="3200400" cy="5585619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GDPR and Data Policy in the NHS App</a:t>
            </a:r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76B40BC-99EA-CD4F-F9BC-6668FC71DC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Fully complies with the UK General Data Protection Regulation (GDPR) and the Data Protection Act 2018 (nhs.uk, 2021).</a:t>
            </a:r>
          </a:p>
          <a:p>
            <a:r>
              <a:rPr lang="en-GB" dirty="0">
                <a:solidFill>
                  <a:srgbClr val="FFFFFF"/>
                </a:solidFill>
              </a:rPr>
              <a:t>Data controller.</a:t>
            </a:r>
          </a:p>
          <a:p>
            <a:r>
              <a:rPr lang="en-GB" dirty="0">
                <a:solidFill>
                  <a:srgbClr val="FFFFFF"/>
                </a:solidFill>
              </a:rPr>
              <a:t>Data stored and processed securely.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10" name="Graphic 9" descr="Lock with solid fill">
            <a:extLst>
              <a:ext uri="{FF2B5EF4-FFF2-40B4-BE49-F238E27FC236}">
                <a16:creationId xmlns:a16="http://schemas.microsoft.com/office/drawing/2014/main" id="{A6598FF9-40CB-09B4-6063-A271BA6510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713733" y="4643315"/>
            <a:ext cx="1591035" cy="15910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373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F14C682-A1F5-E4EA-8C09-A2B450F488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9" name="Rectangle 7178">
            <a:extLst>
              <a:ext uri="{FF2B5EF4-FFF2-40B4-BE49-F238E27FC236}">
                <a16:creationId xmlns:a16="http://schemas.microsoft.com/office/drawing/2014/main" id="{9228552E-C8B1-4A80-8448-0787CE0FC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174" name="Picture 6" descr="NHS Long Term Workforce Plan: what you need to know | NHS Confederation">
            <a:extLst>
              <a:ext uri="{FF2B5EF4-FFF2-40B4-BE49-F238E27FC236}">
                <a16:creationId xmlns:a16="http://schemas.microsoft.com/office/drawing/2014/main" id="{00238206-A17C-7FCC-FD66-938ECE5E23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59AC00E-C88B-311A-6F73-29BEFB6697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Impact on Workforce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2DE71C6-77FD-2CBA-99E6-23D3AA8175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sz="3000" dirty="0">
                <a:solidFill>
                  <a:srgbClr val="FFFFFF"/>
                </a:solidFill>
              </a:rPr>
              <a:t>New roles: Digital champions, digital nurse advisors (Health Education England Digital Transformation, no date).</a:t>
            </a:r>
          </a:p>
          <a:p>
            <a:r>
              <a:rPr lang="en-GB" sz="3000" dirty="0">
                <a:solidFill>
                  <a:srgbClr val="FFFFFF"/>
                </a:solidFill>
              </a:rPr>
              <a:t>Upskilling: Digital literacy and protected training time. </a:t>
            </a:r>
          </a:p>
          <a:p>
            <a:r>
              <a:rPr lang="en-GB" sz="3000" dirty="0">
                <a:solidFill>
                  <a:srgbClr val="FFFFFF"/>
                </a:solidFill>
              </a:rPr>
              <a:t>Benefits: Reduced administrative workload, fewer errors, and enhanced coordination (Hadley, 2024). </a:t>
            </a:r>
          </a:p>
          <a:p>
            <a:r>
              <a:rPr lang="en-GB" sz="3000" dirty="0">
                <a:solidFill>
                  <a:srgbClr val="FFFFFF"/>
                </a:solidFill>
              </a:rPr>
              <a:t>Challenge: Resistance to change, lack of digital skills (Clarke, 2021).</a:t>
            </a:r>
          </a:p>
          <a:p>
            <a:r>
              <a:rPr lang="en-GB" sz="3000" dirty="0">
                <a:solidFill>
                  <a:srgbClr val="FFFFFF"/>
                </a:solidFill>
              </a:rPr>
              <a:t>Solution: Digital training sessions and peer support.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00DB8F-381D-F138-6DE7-DE68F1EBA5A6}"/>
              </a:ext>
            </a:extLst>
          </p:cNvPr>
          <p:cNvSpPr txBox="1"/>
          <p:nvPr/>
        </p:nvSpPr>
        <p:spPr>
          <a:xfrm>
            <a:off x="9838062" y="6178927"/>
            <a:ext cx="280930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(Bliss and Bosch, 2023)</a:t>
            </a:r>
          </a:p>
        </p:txBody>
      </p:sp>
    </p:spTree>
    <p:extLst>
      <p:ext uri="{BB962C8B-B14F-4D97-AF65-F5344CB8AC3E}">
        <p14:creationId xmlns:p14="http://schemas.microsoft.com/office/powerpoint/2010/main" val="37769003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4BDAFE-5DAB-2EC6-DB2E-D911CEFC02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C4D9365-53A9-2352-0FC5-9CAF8EA8D2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4747"/>
            <a:ext cx="1219200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EA25E8-DB1E-2538-6CE7-000D8578A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Impact on Service Delivery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A5248AC7-FDEB-622F-850A-274A146D92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8455179"/>
              </p:ext>
            </p:extLst>
          </p:nvPr>
        </p:nvGraphicFramePr>
        <p:xfrm>
          <a:off x="290111" y="2233248"/>
          <a:ext cx="11611778" cy="31650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6703950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E338ABD-06AC-10B8-4B62-53AF31F8DC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172A0AC-3DCE-4672-BCAF-28FEF91F6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E6F1C77-EDC9-4C5F-8C1C-62DD46BDA3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nd white sky&#10;&#10;AI-generated content may be incorrect.">
            <a:extLst>
              <a:ext uri="{FF2B5EF4-FFF2-40B4-BE49-F238E27FC236}">
                <a16:creationId xmlns:a16="http://schemas.microsoft.com/office/drawing/2014/main" id="{C03B88AA-16C6-9F90-09DC-247F2D5C5C7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l="15345" r="15345"/>
          <a:stretch>
            <a:fillRect/>
          </a:stretch>
        </p:blipFill>
        <p:spPr>
          <a:xfrm>
            <a:off x="20" y="10"/>
            <a:ext cx="8450297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B597394-DADB-62F3-1F3F-627FF70409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627636"/>
          </a:xfrm>
        </p:spPr>
        <p:txBody>
          <a:bodyPr>
            <a:normAutofit/>
          </a:bodyPr>
          <a:lstStyle/>
          <a:p>
            <a:r>
              <a:rPr lang="en-GB" sz="4100" b="1">
                <a:solidFill>
                  <a:srgbClr val="FFFFFF"/>
                </a:solidFill>
              </a:rPr>
              <a:t>Impact on Service Delivery: Critical View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74ABF79-C0F5-7A1A-D4E0-120F1CE33B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19785"/>
            <a:ext cx="4619621" cy="395717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Barriers: Technical issues, uneven adoption, high costs (nhs.uk, 2021).</a:t>
            </a:r>
          </a:p>
          <a:p>
            <a:r>
              <a:rPr lang="en-GB" sz="2400" dirty="0">
                <a:solidFill>
                  <a:srgbClr val="FFFFFF"/>
                </a:solidFill>
              </a:rPr>
              <a:t>Solution: Increase national funding, regional digital champions (Accelerated Capability Environment, 2024).</a:t>
            </a:r>
          </a:p>
          <a:p>
            <a:r>
              <a:rPr lang="en-GB" sz="2400" dirty="0">
                <a:solidFill>
                  <a:srgbClr val="FFFFFF"/>
                </a:solidFill>
              </a:rPr>
              <a:t>Significance: Improves equality, patient safety, and waiting times.</a:t>
            </a:r>
          </a:p>
        </p:txBody>
      </p:sp>
      <p:pic>
        <p:nvPicPr>
          <p:cNvPr id="7" name="Picture 6" descr="A close-up of a doctor holding hands&#10;&#10;AI-generated content may be incorrect.">
            <a:extLst>
              <a:ext uri="{FF2B5EF4-FFF2-40B4-BE49-F238E27FC236}">
                <a16:creationId xmlns:a16="http://schemas.microsoft.com/office/drawing/2014/main" id="{AD41893D-E96D-7E3D-8AE4-44245AB1B79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1815" r="19277"/>
          <a:stretch>
            <a:fillRect/>
          </a:stretch>
        </p:blipFill>
        <p:spPr>
          <a:xfrm>
            <a:off x="6225997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23ACBD2-5ECD-4975-D3CE-3DAD8941D9F0}"/>
              </a:ext>
            </a:extLst>
          </p:cNvPr>
          <p:cNvSpPr txBox="1"/>
          <p:nvPr/>
        </p:nvSpPr>
        <p:spPr>
          <a:xfrm>
            <a:off x="8780443" y="6334699"/>
            <a:ext cx="3408339" cy="365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(Loughborough University, 2023)</a:t>
            </a:r>
          </a:p>
        </p:txBody>
      </p:sp>
    </p:spTree>
    <p:extLst>
      <p:ext uri="{BB962C8B-B14F-4D97-AF65-F5344CB8AC3E}">
        <p14:creationId xmlns:p14="http://schemas.microsoft.com/office/powerpoint/2010/main" val="2647775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798749B-8760-864F-E5AA-6394E788AD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group of people putting their hands together&#10;&#10;AI-generated content may be incorrect.">
            <a:extLst>
              <a:ext uri="{FF2B5EF4-FFF2-40B4-BE49-F238E27FC236}">
                <a16:creationId xmlns:a16="http://schemas.microsoft.com/office/drawing/2014/main" id="{D33E0544-C2CF-BA13-06D4-982B5A1E761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b="1541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0613EC9-D299-9F94-D99D-225D02E70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Impact on Community</a:t>
            </a:r>
          </a:p>
        </p:txBody>
      </p: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AAFBEAE8-6987-6A71-1F76-64C2A1D8F74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674452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4EEFB108-1855-5123-6C19-DF3360419B1B}"/>
              </a:ext>
            </a:extLst>
          </p:cNvPr>
          <p:cNvSpPr txBox="1"/>
          <p:nvPr/>
        </p:nvSpPr>
        <p:spPr>
          <a:xfrm>
            <a:off x="10287918" y="6286367"/>
            <a:ext cx="17516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(Freepik, 2018)</a:t>
            </a:r>
          </a:p>
        </p:txBody>
      </p:sp>
    </p:spTree>
    <p:extLst>
      <p:ext uri="{BB962C8B-B14F-4D97-AF65-F5344CB8AC3E}">
        <p14:creationId xmlns:p14="http://schemas.microsoft.com/office/powerpoint/2010/main" val="22108191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5D53DEE-27BA-72A6-C758-0E80540626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0CE40DC-5723-449B-A365-A61D8C262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4" name="Picture 3" descr="A blue and white sky&#10;&#10;AI-generated content may be incorrect.">
            <a:extLst>
              <a:ext uri="{FF2B5EF4-FFF2-40B4-BE49-F238E27FC236}">
                <a16:creationId xmlns:a16="http://schemas.microsoft.com/office/drawing/2014/main" id="{E85D82AA-04EC-6BE3-F093-23E41ED8F3C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" r="13"/>
          <a:stretch>
            <a:fillRect/>
          </a:stretch>
        </p:blipFill>
        <p:spPr>
          <a:xfrm>
            <a:off x="1524" y="10"/>
            <a:ext cx="12188952" cy="6857990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854DBCA-D3C3-4C19-9B2E-DFA0BE6472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67853" y="0"/>
            <a:ext cx="10256294" cy="6858000"/>
          </a:xfrm>
          <a:custGeom>
            <a:avLst/>
            <a:gdLst>
              <a:gd name="connsiteX0" fmla="*/ 8218354 w 9841377"/>
              <a:gd name="connsiteY0" fmla="*/ 0 h 6858000"/>
              <a:gd name="connsiteX1" fmla="*/ 5551962 w 9841377"/>
              <a:gd name="connsiteY1" fmla="*/ 0 h 6858000"/>
              <a:gd name="connsiteX2" fmla="*/ 5482342 w 9841377"/>
              <a:gd name="connsiteY2" fmla="*/ 0 h 6858000"/>
              <a:gd name="connsiteX3" fmla="*/ 4359035 w 9841377"/>
              <a:gd name="connsiteY3" fmla="*/ 0 h 6858000"/>
              <a:gd name="connsiteX4" fmla="*/ 4289415 w 9841377"/>
              <a:gd name="connsiteY4" fmla="*/ 0 h 6858000"/>
              <a:gd name="connsiteX5" fmla="*/ 1623023 w 9841377"/>
              <a:gd name="connsiteY5" fmla="*/ 0 h 6858000"/>
              <a:gd name="connsiteX6" fmla="*/ 1600899 w 9841377"/>
              <a:gd name="connsiteY6" fmla="*/ 14997 h 6858000"/>
              <a:gd name="connsiteX7" fmla="*/ 0 w 9841377"/>
              <a:gd name="connsiteY7" fmla="*/ 3621656 h 6858000"/>
              <a:gd name="connsiteX8" fmla="*/ 1874350 w 9841377"/>
              <a:gd name="connsiteY8" fmla="*/ 6374814 h 6858000"/>
              <a:gd name="connsiteX9" fmla="*/ 2390998 w 9841377"/>
              <a:gd name="connsiteY9" fmla="*/ 6780599 h 6858000"/>
              <a:gd name="connsiteX10" fmla="*/ 2502754 w 9841377"/>
              <a:gd name="connsiteY10" fmla="*/ 6858000 h 6858000"/>
              <a:gd name="connsiteX11" fmla="*/ 4289415 w 9841377"/>
              <a:gd name="connsiteY11" fmla="*/ 6858000 h 6858000"/>
              <a:gd name="connsiteX12" fmla="*/ 4359035 w 9841377"/>
              <a:gd name="connsiteY12" fmla="*/ 6858000 h 6858000"/>
              <a:gd name="connsiteX13" fmla="*/ 5482342 w 9841377"/>
              <a:gd name="connsiteY13" fmla="*/ 6858000 h 6858000"/>
              <a:gd name="connsiteX14" fmla="*/ 5551962 w 9841377"/>
              <a:gd name="connsiteY14" fmla="*/ 6858000 h 6858000"/>
              <a:gd name="connsiteX15" fmla="*/ 7338623 w 9841377"/>
              <a:gd name="connsiteY15" fmla="*/ 6858000 h 6858000"/>
              <a:gd name="connsiteX16" fmla="*/ 7450379 w 9841377"/>
              <a:gd name="connsiteY16" fmla="*/ 6780599 h 6858000"/>
              <a:gd name="connsiteX17" fmla="*/ 7967027 w 9841377"/>
              <a:gd name="connsiteY17" fmla="*/ 6374814 h 6858000"/>
              <a:gd name="connsiteX18" fmla="*/ 9841377 w 9841377"/>
              <a:gd name="connsiteY18" fmla="*/ 3621656 h 6858000"/>
              <a:gd name="connsiteX19" fmla="*/ 8240478 w 9841377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9841377" h="6858000">
                <a:moveTo>
                  <a:pt x="8218354" y="0"/>
                </a:moveTo>
                <a:lnTo>
                  <a:pt x="5551962" y="0"/>
                </a:lnTo>
                <a:lnTo>
                  <a:pt x="5482342" y="0"/>
                </a:lnTo>
                <a:lnTo>
                  <a:pt x="4359035" y="0"/>
                </a:lnTo>
                <a:lnTo>
                  <a:pt x="4289415" y="0"/>
                </a:lnTo>
                <a:lnTo>
                  <a:pt x="1623023" y="0"/>
                </a:lnTo>
                <a:lnTo>
                  <a:pt x="1600899" y="14997"/>
                </a:lnTo>
                <a:cubicBezTo>
                  <a:pt x="573736" y="754641"/>
                  <a:pt x="0" y="2093192"/>
                  <a:pt x="0" y="3621656"/>
                </a:cubicBezTo>
                <a:cubicBezTo>
                  <a:pt x="0" y="4969131"/>
                  <a:pt x="928725" y="5602839"/>
                  <a:pt x="1874350" y="6374814"/>
                </a:cubicBezTo>
                <a:cubicBezTo>
                  <a:pt x="2046553" y="6515397"/>
                  <a:pt x="2217180" y="6653108"/>
                  <a:pt x="2390998" y="6780599"/>
                </a:cubicBezTo>
                <a:lnTo>
                  <a:pt x="2502754" y="6858000"/>
                </a:lnTo>
                <a:lnTo>
                  <a:pt x="4289415" y="6858000"/>
                </a:lnTo>
                <a:lnTo>
                  <a:pt x="4359035" y="6858000"/>
                </a:lnTo>
                <a:lnTo>
                  <a:pt x="5482342" y="6858000"/>
                </a:lnTo>
                <a:lnTo>
                  <a:pt x="5551962" y="6858000"/>
                </a:lnTo>
                <a:lnTo>
                  <a:pt x="7338623" y="6858000"/>
                </a:lnTo>
                <a:lnTo>
                  <a:pt x="7450379" y="6780599"/>
                </a:lnTo>
                <a:cubicBezTo>
                  <a:pt x="7624197" y="6653108"/>
                  <a:pt x="7794824" y="6515397"/>
                  <a:pt x="7967027" y="6374814"/>
                </a:cubicBezTo>
                <a:cubicBezTo>
                  <a:pt x="8912652" y="5602839"/>
                  <a:pt x="9841377" y="4969131"/>
                  <a:pt x="9841377" y="3621656"/>
                </a:cubicBezTo>
                <a:cubicBezTo>
                  <a:pt x="9841377" y="2093192"/>
                  <a:pt x="9267641" y="754641"/>
                  <a:pt x="8240478" y="14997"/>
                </a:cubicBezTo>
                <a:close/>
              </a:path>
            </a:pathLst>
          </a:custGeom>
          <a:solidFill>
            <a:srgbClr val="FFFFFF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1383CB6-8BE5-4911-970B-A4151A07E7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16525" y="0"/>
            <a:ext cx="9958950" cy="6858000"/>
          </a:xfrm>
          <a:custGeom>
            <a:avLst/>
            <a:gdLst>
              <a:gd name="connsiteX0" fmla="*/ 7551973 w 9174595"/>
              <a:gd name="connsiteY0" fmla="*/ 0 h 6858000"/>
              <a:gd name="connsiteX1" fmla="*/ 5634635 w 9174595"/>
              <a:gd name="connsiteY1" fmla="*/ 0 h 6858000"/>
              <a:gd name="connsiteX2" fmla="*/ 5550590 w 9174595"/>
              <a:gd name="connsiteY2" fmla="*/ 0 h 6858000"/>
              <a:gd name="connsiteX3" fmla="*/ 5480986 w 9174595"/>
              <a:gd name="connsiteY3" fmla="*/ 0 h 6858000"/>
              <a:gd name="connsiteX4" fmla="*/ 4886240 w 9174595"/>
              <a:gd name="connsiteY4" fmla="*/ 0 h 6858000"/>
              <a:gd name="connsiteX5" fmla="*/ 4816638 w 9174595"/>
              <a:gd name="connsiteY5" fmla="*/ 0 h 6858000"/>
              <a:gd name="connsiteX6" fmla="*/ 4357958 w 9174595"/>
              <a:gd name="connsiteY6" fmla="*/ 0 h 6858000"/>
              <a:gd name="connsiteX7" fmla="*/ 4288354 w 9174595"/>
              <a:gd name="connsiteY7" fmla="*/ 0 h 6858000"/>
              <a:gd name="connsiteX8" fmla="*/ 3693608 w 9174595"/>
              <a:gd name="connsiteY8" fmla="*/ 0 h 6858000"/>
              <a:gd name="connsiteX9" fmla="*/ 3624006 w 9174595"/>
              <a:gd name="connsiteY9" fmla="*/ 0 h 6858000"/>
              <a:gd name="connsiteX10" fmla="*/ 3276448 w 9174595"/>
              <a:gd name="connsiteY10" fmla="*/ 0 h 6858000"/>
              <a:gd name="connsiteX11" fmla="*/ 1622622 w 9174595"/>
              <a:gd name="connsiteY11" fmla="*/ 0 h 6858000"/>
              <a:gd name="connsiteX12" fmla="*/ 1600504 w 9174595"/>
              <a:gd name="connsiteY12" fmla="*/ 14997 h 6858000"/>
              <a:gd name="connsiteX13" fmla="*/ 0 w 9174595"/>
              <a:gd name="connsiteY13" fmla="*/ 3621656 h 6858000"/>
              <a:gd name="connsiteX14" fmla="*/ 1873886 w 9174595"/>
              <a:gd name="connsiteY14" fmla="*/ 6374814 h 6858000"/>
              <a:gd name="connsiteX15" fmla="*/ 2390406 w 9174595"/>
              <a:gd name="connsiteY15" fmla="*/ 6780599 h 6858000"/>
              <a:gd name="connsiteX16" fmla="*/ 2502136 w 9174595"/>
              <a:gd name="connsiteY16" fmla="*/ 6858000 h 6858000"/>
              <a:gd name="connsiteX17" fmla="*/ 3276448 w 9174595"/>
              <a:gd name="connsiteY17" fmla="*/ 6858000 h 6858000"/>
              <a:gd name="connsiteX18" fmla="*/ 3624006 w 9174595"/>
              <a:gd name="connsiteY18" fmla="*/ 6858000 h 6858000"/>
              <a:gd name="connsiteX19" fmla="*/ 3693608 w 9174595"/>
              <a:gd name="connsiteY19" fmla="*/ 6858000 h 6858000"/>
              <a:gd name="connsiteX20" fmla="*/ 4288354 w 9174595"/>
              <a:gd name="connsiteY20" fmla="*/ 6858000 h 6858000"/>
              <a:gd name="connsiteX21" fmla="*/ 4357958 w 9174595"/>
              <a:gd name="connsiteY21" fmla="*/ 6858000 h 6858000"/>
              <a:gd name="connsiteX22" fmla="*/ 4816638 w 9174595"/>
              <a:gd name="connsiteY22" fmla="*/ 6858000 h 6858000"/>
              <a:gd name="connsiteX23" fmla="*/ 4886240 w 9174595"/>
              <a:gd name="connsiteY23" fmla="*/ 6858000 h 6858000"/>
              <a:gd name="connsiteX24" fmla="*/ 5480986 w 9174595"/>
              <a:gd name="connsiteY24" fmla="*/ 6858000 h 6858000"/>
              <a:gd name="connsiteX25" fmla="*/ 5550590 w 9174595"/>
              <a:gd name="connsiteY25" fmla="*/ 6858000 h 6858000"/>
              <a:gd name="connsiteX26" fmla="*/ 5634635 w 9174595"/>
              <a:gd name="connsiteY26" fmla="*/ 6858000 h 6858000"/>
              <a:gd name="connsiteX27" fmla="*/ 6672460 w 9174595"/>
              <a:gd name="connsiteY27" fmla="*/ 6858000 h 6858000"/>
              <a:gd name="connsiteX28" fmla="*/ 6784188 w 9174595"/>
              <a:gd name="connsiteY28" fmla="*/ 6780599 h 6858000"/>
              <a:gd name="connsiteX29" fmla="*/ 7300708 w 9174595"/>
              <a:gd name="connsiteY29" fmla="*/ 6374814 h 6858000"/>
              <a:gd name="connsiteX30" fmla="*/ 9174595 w 9174595"/>
              <a:gd name="connsiteY30" fmla="*/ 3621656 h 6858000"/>
              <a:gd name="connsiteX31" fmla="*/ 7574092 w 9174595"/>
              <a:gd name="connsiteY3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174595" h="6858000">
                <a:moveTo>
                  <a:pt x="7551973" y="0"/>
                </a:moveTo>
                <a:lnTo>
                  <a:pt x="5634635" y="0"/>
                </a:lnTo>
                <a:lnTo>
                  <a:pt x="5550590" y="0"/>
                </a:lnTo>
                <a:lnTo>
                  <a:pt x="5480986" y="0"/>
                </a:lnTo>
                <a:lnTo>
                  <a:pt x="4886240" y="0"/>
                </a:lnTo>
                <a:lnTo>
                  <a:pt x="4816638" y="0"/>
                </a:lnTo>
                <a:lnTo>
                  <a:pt x="4357958" y="0"/>
                </a:lnTo>
                <a:lnTo>
                  <a:pt x="4288354" y="0"/>
                </a:lnTo>
                <a:lnTo>
                  <a:pt x="3693608" y="0"/>
                </a:lnTo>
                <a:lnTo>
                  <a:pt x="3624006" y="0"/>
                </a:lnTo>
                <a:lnTo>
                  <a:pt x="3276448" y="0"/>
                </a:lnTo>
                <a:lnTo>
                  <a:pt x="1622622" y="0"/>
                </a:lnTo>
                <a:lnTo>
                  <a:pt x="1600504" y="14997"/>
                </a:lnTo>
                <a:cubicBezTo>
                  <a:pt x="573594" y="754641"/>
                  <a:pt x="0" y="2093192"/>
                  <a:pt x="0" y="3621656"/>
                </a:cubicBezTo>
                <a:cubicBezTo>
                  <a:pt x="0" y="4969131"/>
                  <a:pt x="928496" y="5602839"/>
                  <a:pt x="1873886" y="6374814"/>
                </a:cubicBezTo>
                <a:cubicBezTo>
                  <a:pt x="2046046" y="6515397"/>
                  <a:pt x="2216632" y="6653108"/>
                  <a:pt x="2390406" y="6780599"/>
                </a:cubicBezTo>
                <a:lnTo>
                  <a:pt x="2502136" y="6858000"/>
                </a:lnTo>
                <a:lnTo>
                  <a:pt x="3276448" y="6858000"/>
                </a:lnTo>
                <a:lnTo>
                  <a:pt x="3624006" y="6858000"/>
                </a:lnTo>
                <a:lnTo>
                  <a:pt x="3693608" y="6858000"/>
                </a:lnTo>
                <a:lnTo>
                  <a:pt x="4288354" y="6858000"/>
                </a:lnTo>
                <a:lnTo>
                  <a:pt x="4357958" y="6858000"/>
                </a:lnTo>
                <a:lnTo>
                  <a:pt x="4816638" y="6858000"/>
                </a:lnTo>
                <a:lnTo>
                  <a:pt x="4886240" y="6858000"/>
                </a:lnTo>
                <a:lnTo>
                  <a:pt x="5480986" y="6858000"/>
                </a:lnTo>
                <a:lnTo>
                  <a:pt x="5550590" y="6858000"/>
                </a:lnTo>
                <a:lnTo>
                  <a:pt x="5634635" y="6858000"/>
                </a:lnTo>
                <a:lnTo>
                  <a:pt x="6672460" y="6858000"/>
                </a:lnTo>
                <a:lnTo>
                  <a:pt x="6784188" y="6780599"/>
                </a:lnTo>
                <a:cubicBezTo>
                  <a:pt x="6957963" y="6653108"/>
                  <a:pt x="7128548" y="6515397"/>
                  <a:pt x="7300708" y="6374814"/>
                </a:cubicBezTo>
                <a:cubicBezTo>
                  <a:pt x="8246100" y="5602839"/>
                  <a:pt x="9174595" y="4969131"/>
                  <a:pt x="9174595" y="3621656"/>
                </a:cubicBezTo>
                <a:cubicBezTo>
                  <a:pt x="9174595" y="2093192"/>
                  <a:pt x="8601001" y="754641"/>
                  <a:pt x="7574092" y="14997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842D14D1-56B7-40CD-8694-A9A48170C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08673" y="-17801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50A315C-978A-4A52-966E-55B2698F2A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75235" y="-17801"/>
            <a:ext cx="2486322" cy="6858000"/>
          </a:xfrm>
          <a:custGeom>
            <a:avLst/>
            <a:gdLst>
              <a:gd name="connsiteX0" fmla="*/ 879731 w 2521425"/>
              <a:gd name="connsiteY0" fmla="*/ 0 h 6858000"/>
              <a:gd name="connsiteX1" fmla="*/ 898402 w 2521425"/>
              <a:gd name="connsiteY1" fmla="*/ 0 h 6858000"/>
              <a:gd name="connsiteX2" fmla="*/ 920526 w 2521425"/>
              <a:gd name="connsiteY2" fmla="*/ 14997 h 6858000"/>
              <a:gd name="connsiteX3" fmla="*/ 2521425 w 2521425"/>
              <a:gd name="connsiteY3" fmla="*/ 3621656 h 6858000"/>
              <a:gd name="connsiteX4" fmla="*/ 647075 w 2521425"/>
              <a:gd name="connsiteY4" fmla="*/ 6374814 h 6858000"/>
              <a:gd name="connsiteX5" fmla="*/ 130427 w 2521425"/>
              <a:gd name="connsiteY5" fmla="*/ 6780599 h 6858000"/>
              <a:gd name="connsiteX6" fmla="*/ 18671 w 2521425"/>
              <a:gd name="connsiteY6" fmla="*/ 6858000 h 6858000"/>
              <a:gd name="connsiteX7" fmla="*/ 0 w 2521425"/>
              <a:gd name="connsiteY7" fmla="*/ 6858000 h 6858000"/>
              <a:gd name="connsiteX8" fmla="*/ 111756 w 2521425"/>
              <a:gd name="connsiteY8" fmla="*/ 6780599 h 6858000"/>
              <a:gd name="connsiteX9" fmla="*/ 628404 w 2521425"/>
              <a:gd name="connsiteY9" fmla="*/ 6374814 h 6858000"/>
              <a:gd name="connsiteX10" fmla="*/ 2502754 w 2521425"/>
              <a:gd name="connsiteY10" fmla="*/ 3621656 h 6858000"/>
              <a:gd name="connsiteX11" fmla="*/ 901855 w 2521425"/>
              <a:gd name="connsiteY11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1425" h="6858000">
                <a:moveTo>
                  <a:pt x="879731" y="0"/>
                </a:moveTo>
                <a:lnTo>
                  <a:pt x="898402" y="0"/>
                </a:lnTo>
                <a:lnTo>
                  <a:pt x="920526" y="14997"/>
                </a:lnTo>
                <a:cubicBezTo>
                  <a:pt x="1947689" y="754641"/>
                  <a:pt x="2521425" y="2093192"/>
                  <a:pt x="2521425" y="3621656"/>
                </a:cubicBezTo>
                <a:cubicBezTo>
                  <a:pt x="2521425" y="4969131"/>
                  <a:pt x="1592700" y="5602839"/>
                  <a:pt x="647075" y="6374814"/>
                </a:cubicBezTo>
                <a:cubicBezTo>
                  <a:pt x="474872" y="6515397"/>
                  <a:pt x="304245" y="6653108"/>
                  <a:pt x="130427" y="6780599"/>
                </a:cubicBezTo>
                <a:lnTo>
                  <a:pt x="18671" y="6858000"/>
                </a:lnTo>
                <a:lnTo>
                  <a:pt x="0" y="6858000"/>
                </a:lnTo>
                <a:lnTo>
                  <a:pt x="111756" y="6780599"/>
                </a:lnTo>
                <a:cubicBezTo>
                  <a:pt x="285574" y="6653108"/>
                  <a:pt x="456201" y="6515397"/>
                  <a:pt x="628404" y="6374814"/>
                </a:cubicBezTo>
                <a:cubicBezTo>
                  <a:pt x="1574029" y="5602839"/>
                  <a:pt x="2502754" y="4969131"/>
                  <a:pt x="2502754" y="3621656"/>
                </a:cubicBezTo>
                <a:cubicBezTo>
                  <a:pt x="2502754" y="2093192"/>
                  <a:pt x="1929018" y="754641"/>
                  <a:pt x="901855" y="14997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EC31E9-5A79-029E-7FBB-2DE37C182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5932" y="893763"/>
            <a:ext cx="7340048" cy="1324651"/>
          </a:xfrm>
        </p:spPr>
        <p:txBody>
          <a:bodyPr anchor="b">
            <a:normAutofit/>
          </a:bodyPr>
          <a:lstStyle/>
          <a:p>
            <a:r>
              <a:rPr lang="en-GB" sz="3600" b="1" dirty="0"/>
              <a:t>Challenges and Recommendations</a:t>
            </a:r>
          </a:p>
        </p:txBody>
      </p:sp>
      <p:sp>
        <p:nvSpPr>
          <p:cNvPr id="21" name="Content Placeholder 6">
            <a:extLst>
              <a:ext uri="{FF2B5EF4-FFF2-40B4-BE49-F238E27FC236}">
                <a16:creationId xmlns:a16="http://schemas.microsoft.com/office/drawing/2014/main" id="{E4344106-57DD-B4FA-1E43-8A21D15365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45932" y="2329732"/>
            <a:ext cx="7340048" cy="32997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000" dirty="0"/>
              <a:t>Recommendation 1: Workforce training (NHS Digital, 2025).</a:t>
            </a:r>
          </a:p>
          <a:p>
            <a:r>
              <a:rPr lang="en-GB" sz="2000" dirty="0"/>
              <a:t>Barrier: Limited training time </a:t>
            </a:r>
          </a:p>
          <a:p>
            <a:r>
              <a:rPr lang="en-GB" sz="2000" dirty="0"/>
              <a:t>Solution: Shared budgets </a:t>
            </a:r>
          </a:p>
          <a:p>
            <a:pPr marL="0" indent="0">
              <a:buNone/>
            </a:pPr>
            <a:r>
              <a:rPr lang="en-GB" sz="2000" dirty="0"/>
              <a:t>Recommendation 2:  Improve equality of access (GOV.UK, 2025).</a:t>
            </a:r>
          </a:p>
          <a:p>
            <a:r>
              <a:rPr lang="en-GB" sz="2000" dirty="0"/>
              <a:t>Barrier: Digital exclusion</a:t>
            </a:r>
          </a:p>
          <a:p>
            <a:r>
              <a:rPr lang="en-GB" sz="2000" dirty="0"/>
              <a:t>Solution: Funded devices and targeted outreach</a:t>
            </a:r>
          </a:p>
          <a:p>
            <a:pPr marL="0" indent="0">
              <a:buNone/>
            </a:pPr>
            <a:r>
              <a:rPr lang="en-GB" sz="2000" dirty="0"/>
              <a:t>Recommendation 3: Combining services (Hakim, 2022).</a:t>
            </a:r>
          </a:p>
          <a:p>
            <a:r>
              <a:rPr lang="en-GB" sz="2000" dirty="0"/>
              <a:t>Barrier: Poor integration</a:t>
            </a:r>
          </a:p>
          <a:p>
            <a:r>
              <a:rPr lang="en-GB" sz="2000" dirty="0"/>
              <a:t>Solution: National funding investment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7D22517C-F217-B5A3-23BC-8B4C2FE41C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3375" y="2774147"/>
            <a:ext cx="1521679" cy="1521679"/>
          </a:xfrm>
          <a:prstGeom prst="rect">
            <a:avLst/>
          </a:prstGeom>
          <a:ln w="127000" cap="rnd">
            <a:solidFill>
              <a:srgbClr val="FFFFFF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5285424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85F577-25EA-C4D9-3E56-A3B9F2BEA6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825010E-9CB4-79EB-69B4-49301934D9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0FA8F0-5B19-4583-4F6F-612D02432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205D0-C7BE-6E85-26BB-A7E687C792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653270" cy="4351338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NHS App has modernised UK healthcare.</a:t>
            </a:r>
          </a:p>
          <a:p>
            <a:r>
              <a:rPr lang="en-GB" dirty="0">
                <a:solidFill>
                  <a:schemeClr val="bg1"/>
                </a:solidFill>
              </a:rPr>
              <a:t>Positive impact on efficiency, safety, and empowerment (Hadley, 2024). </a:t>
            </a:r>
          </a:p>
          <a:p>
            <a:r>
              <a:rPr lang="en-GB" dirty="0">
                <a:solidFill>
                  <a:schemeClr val="bg1"/>
                </a:solidFill>
              </a:rPr>
              <a:t>Challenges remain: Training, funding, and inclusion. </a:t>
            </a:r>
          </a:p>
          <a:p>
            <a:r>
              <a:rPr lang="en-GB" dirty="0">
                <a:solidFill>
                  <a:schemeClr val="bg1"/>
                </a:solidFill>
              </a:rPr>
              <a:t>Future: Equity and sustained investment.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Graphic 5" descr="Checklist outline">
            <a:extLst>
              <a:ext uri="{FF2B5EF4-FFF2-40B4-BE49-F238E27FC236}">
                <a16:creationId xmlns:a16="http://schemas.microsoft.com/office/drawing/2014/main" id="{9F859E68-C701-D850-877F-D7693007180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329669" y="2343837"/>
            <a:ext cx="2547651" cy="2547651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475041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23CFB0-1A6B-9A7D-206C-BF7D3E6DF9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ue and white sky&#10;&#10;AI-generated content may be incorrect.">
            <a:extLst>
              <a:ext uri="{FF2B5EF4-FFF2-40B4-BE49-F238E27FC236}">
                <a16:creationId xmlns:a16="http://schemas.microsoft.com/office/drawing/2014/main" id="{911BC96F-DA57-AA65-8522-7F2948CC58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B95C46BE-428F-6852-BEA6-96BA0DD44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AB5F2A-95B1-DBE4-45E0-5885761265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8031" y="1690688"/>
            <a:ext cx="10515600" cy="4806529"/>
          </a:xfrm>
        </p:spPr>
        <p:txBody>
          <a:bodyPr>
            <a:no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Accelerated Capability Environment (2024) The NHS App: groundbreaking technology expands its reach. Available at: </a:t>
            </a:r>
            <a:r>
              <a:rPr lang="en-GB" sz="2000" u="sng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https://www.gov.uk/government/case-studies/the-nhs-app-groundbreaking-technology-expands-its-reach</a:t>
            </a:r>
            <a:r>
              <a:rPr lang="en-GB" sz="2000" dirty="0">
                <a:solidFill>
                  <a:schemeClr val="bg1"/>
                </a:solidFill>
              </a:rPr>
              <a:t>. (Accessed: 26 October 2025).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Benger, J. (2022). </a:t>
            </a:r>
            <a:r>
              <a:rPr lang="en-GB" sz="2000" i="1" dirty="0">
                <a:solidFill>
                  <a:schemeClr val="bg1"/>
                </a:solidFill>
              </a:rPr>
              <a:t>What does creating a ‘digital front door’ mean? </a:t>
            </a:r>
            <a:r>
              <a:rPr lang="en-GB" sz="2000" dirty="0">
                <a:solidFill>
                  <a:schemeClr val="bg1"/>
                </a:solidFill>
              </a:rPr>
              <a:t>Available at: </a:t>
            </a:r>
            <a:r>
              <a:rPr lang="en-GB" sz="2000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https://digital.nhs.uk/blog/transformation-blog/2022/what-does-creating-a-digital-front-door-mean</a:t>
            </a:r>
            <a:r>
              <a:rPr lang="en-GB" sz="2000" dirty="0">
                <a:solidFill>
                  <a:schemeClr val="bg1"/>
                </a:solidFill>
              </a:rPr>
              <a:t>. (Accessed: 25 October 2025).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Clarke, S. (2021). Overcoming Digital Barriers in the Nursing Profession. NHS Digital. Available at: </a:t>
            </a:r>
            <a:r>
              <a:rPr lang="en-GB" sz="2000" u="sng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https://digital.nhs.uk/blog/transformation-blog/2021/overcoming-digital-barriers-in-the-nursing-profession</a:t>
            </a:r>
            <a:r>
              <a:rPr lang="en-GB" sz="2000" dirty="0">
                <a:solidFill>
                  <a:schemeClr val="bg1"/>
                </a:solidFill>
              </a:rPr>
              <a:t>. (Accessed: 25 October 2025).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Colquhoun, A. (2025). </a:t>
            </a:r>
            <a:r>
              <a:rPr lang="en-GB" sz="2000" i="1" dirty="0">
                <a:solidFill>
                  <a:schemeClr val="bg1"/>
                </a:solidFill>
              </a:rPr>
              <a:t>DDA warns NHS App against rural inequity </a:t>
            </a:r>
            <a:r>
              <a:rPr lang="en-GB" sz="2000" dirty="0">
                <a:solidFill>
                  <a:schemeClr val="bg1"/>
                </a:solidFill>
              </a:rPr>
              <a:t>| Dispensing Doctor Association. Available at: </a:t>
            </a:r>
            <a:r>
              <a:rPr lang="en-GB" sz="2000" u="sng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https://www.dispensingdoctor.org/news/dda-warns-nhs-app-against-rural-inequity/</a:t>
            </a:r>
            <a:r>
              <a:rPr lang="en-GB" sz="2000" dirty="0">
                <a:solidFill>
                  <a:schemeClr val="bg1"/>
                </a:solidFill>
              </a:rPr>
              <a:t>. (Accessed date: 26 October 2025).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East Basildon Primary Care Network. (2024). NHS App - East Basildon Primary Care Network.  Available at: </a:t>
            </a:r>
            <a:r>
              <a:rPr lang="en-GB" sz="2000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https://www.eastbasildonpcn.nhs.uk/local-support-advice/nhs-app/</a:t>
            </a:r>
            <a:r>
              <a:rPr lang="en-GB" sz="2000" dirty="0">
                <a:solidFill>
                  <a:schemeClr val="bg1"/>
                </a:solidFill>
              </a:rPr>
              <a:t>. (Accessed: 27 October 2025).</a:t>
            </a:r>
          </a:p>
        </p:txBody>
      </p:sp>
    </p:spTree>
    <p:extLst>
      <p:ext uri="{BB962C8B-B14F-4D97-AF65-F5344CB8AC3E}">
        <p14:creationId xmlns:p14="http://schemas.microsoft.com/office/powerpoint/2010/main" val="10750467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198ACE-DF05-3606-3AB7-925862D7FF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white sky&#10;&#10;AI-generated content may be incorrect.">
            <a:extLst>
              <a:ext uri="{FF2B5EF4-FFF2-40B4-BE49-F238E27FC236}">
                <a16:creationId xmlns:a16="http://schemas.microsoft.com/office/drawing/2014/main" id="{37A75DAA-9DFF-7F15-8A4D-B618540BA4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0A94F937-C518-F567-451E-EAD5F1391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150F2AD-9B80-AE5D-784B-81E1023498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8000" dirty="0">
                <a:solidFill>
                  <a:schemeClr val="bg1"/>
                </a:solidFill>
              </a:rPr>
              <a:t>Freepik. (2018). </a:t>
            </a:r>
            <a:r>
              <a:rPr lang="en-GB" sz="8000" i="1" dirty="0">
                <a:solidFill>
                  <a:schemeClr val="bg1"/>
                </a:solidFill>
              </a:rPr>
              <a:t>People stacking hands together in the park </a:t>
            </a:r>
            <a:r>
              <a:rPr lang="en-GB" sz="8000" dirty="0">
                <a:solidFill>
                  <a:schemeClr val="bg1"/>
                </a:solidFill>
              </a:rPr>
              <a:t>| Free Photo. Available at: </a:t>
            </a:r>
            <a:r>
              <a:rPr lang="en-GB" sz="8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https://www.freepik.com/free-photo/people-stacking-hands-together-park_3469641.htm#fromView=keyword&amp;page=1&amp;position=0&amp;uuid=36ec0901-63e5-443b-9a6f-88b54cf74e61&amp;query=Community+hands</a:t>
            </a:r>
            <a:r>
              <a:rPr lang="en-GB" sz="8000" dirty="0">
                <a:solidFill>
                  <a:schemeClr val="bg1"/>
                </a:solidFill>
              </a:rPr>
              <a:t>. (Accessed: 27 October 2025). </a:t>
            </a:r>
          </a:p>
          <a:p>
            <a:r>
              <a:rPr lang="en-GB" sz="8000" dirty="0">
                <a:solidFill>
                  <a:schemeClr val="bg1"/>
                </a:solidFill>
              </a:rPr>
              <a:t>Hadley, T. (2024). </a:t>
            </a:r>
            <a:r>
              <a:rPr lang="en-GB" sz="8000" i="1" dirty="0">
                <a:solidFill>
                  <a:schemeClr val="bg1"/>
                </a:solidFill>
              </a:rPr>
              <a:t>The NHS App and how it is scaling personalised and effective care - Health Innovation Network. </a:t>
            </a:r>
            <a:r>
              <a:rPr lang="en-GB" sz="8000" dirty="0">
                <a:solidFill>
                  <a:schemeClr val="bg1"/>
                </a:solidFill>
              </a:rPr>
              <a:t>Health Innovation Network. Available at: </a:t>
            </a:r>
            <a:r>
              <a:rPr lang="en-GB" sz="8000" u="sng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https://healthinnovationnetwork.com/insight/the-nhs-app-and-how-it-is-scaling-personalised-and-effective-care/?cn-reloaded=1</a:t>
            </a:r>
            <a:r>
              <a:rPr lang="en-GB" sz="8000" dirty="0">
                <a:solidFill>
                  <a:schemeClr val="bg1"/>
                </a:solidFill>
              </a:rPr>
              <a:t>. (Accessed date: 25 October 2025).</a:t>
            </a:r>
          </a:p>
          <a:p>
            <a:r>
              <a:rPr lang="en-GB" sz="8000" dirty="0">
                <a:solidFill>
                  <a:schemeClr val="bg1"/>
                </a:solidFill>
              </a:rPr>
              <a:t>Hakim, R. (2022). The Digital Health and Care plan: What Must It address? | NHS Confederation. www.nhsconfed.org. Available at: </a:t>
            </a:r>
            <a:r>
              <a:rPr lang="en-GB" sz="80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https://www.nhsconfed.org/publications/digital-health-and-care-plan</a:t>
            </a:r>
            <a:r>
              <a:rPr lang="en-GB" sz="8000" dirty="0">
                <a:solidFill>
                  <a:schemeClr val="bg1"/>
                </a:solidFill>
              </a:rPr>
              <a:t>. (Accessed: 27 October 2025).</a:t>
            </a:r>
          </a:p>
          <a:p>
            <a:r>
              <a:rPr lang="en-GB" sz="8000" dirty="0">
                <a:solidFill>
                  <a:schemeClr val="bg1"/>
                </a:solidFill>
              </a:rPr>
              <a:t>Health Education England | Digital Transformation. (n.d.). Digital champions | Health Education England. Available at: </a:t>
            </a:r>
            <a:r>
              <a:rPr lang="en-GB" sz="8000" u="sng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https://digital-transformation.hee.nhs.uk/building-a-digital-workforce/digital-literacy/digital-champions</a:t>
            </a:r>
            <a:r>
              <a:rPr lang="en-GB" sz="8000" dirty="0">
                <a:solidFill>
                  <a:schemeClr val="bg1"/>
                </a:solidFill>
              </a:rPr>
              <a:t>. (Accessed: 25 October 2025).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073554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91115F-39BE-0F78-6A84-39E6433EE4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white sky&#10;&#10;AI-generated content may be incorrect.">
            <a:extLst>
              <a:ext uri="{FF2B5EF4-FFF2-40B4-BE49-F238E27FC236}">
                <a16:creationId xmlns:a16="http://schemas.microsoft.com/office/drawing/2014/main" id="{D88EB4F2-69D1-7B61-7D3F-CD852DF0E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82D80D04-86A6-AB0E-AAF5-BBFEDBB20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26F4858-7210-DC63-FFA2-2A5306BA8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266802" cy="4667250"/>
          </a:xfrm>
        </p:spPr>
        <p:txBody>
          <a:bodyPr>
            <a:normAutofit fontScale="55000" lnSpcReduction="20000"/>
          </a:bodyPr>
          <a:lstStyle/>
          <a:p>
            <a:r>
              <a:rPr lang="en-GB" sz="3600" dirty="0">
                <a:solidFill>
                  <a:schemeClr val="bg1"/>
                </a:solidFill>
              </a:rPr>
              <a:t>Kc, S., Chrysanthi Papoutsi, Reidy, C., </a:t>
            </a:r>
            <a:r>
              <a:rPr lang="en-GB" sz="3600" dirty="0" err="1">
                <a:solidFill>
                  <a:schemeClr val="bg1"/>
                </a:solidFill>
              </a:rPr>
              <a:t>Gudgin</a:t>
            </a:r>
            <a:r>
              <a:rPr lang="en-GB" sz="3600" dirty="0">
                <a:solidFill>
                  <a:schemeClr val="bg1"/>
                </a:solidFill>
              </a:rPr>
              <a:t>, B., Powell, J., Majeed, A., Greaves, F. and Laverty, A.A. (2024) </a:t>
            </a:r>
            <a:r>
              <a:rPr lang="en-GB" sz="3600" i="1" dirty="0">
                <a:solidFill>
                  <a:schemeClr val="bg1"/>
                </a:solidFill>
              </a:rPr>
              <a:t>‘Differences in usage of a patient portal across socio-demographic groups: observational study of the NHS App in England. </a:t>
            </a:r>
            <a:r>
              <a:rPr lang="en-GB" sz="3600" dirty="0">
                <a:solidFill>
                  <a:schemeClr val="bg1"/>
                </a:solidFill>
              </a:rPr>
              <a:t>(Preprint)’. Journal of Medical Internet Research, 26, pp.e56320–e56320.Available at: doi:https://doi.org/10.2196/56320. (Accessed: 26 October 2025). </a:t>
            </a:r>
          </a:p>
          <a:p>
            <a:r>
              <a:rPr lang="en-GB" sz="3600" dirty="0">
                <a:solidFill>
                  <a:schemeClr val="bg1"/>
                </a:solidFill>
              </a:rPr>
              <a:t>Loughborough University. (2023). Loughborough University to deliver course to NHS professionals in a bid to improve patient safety. Available at: </a:t>
            </a:r>
            <a:r>
              <a:rPr lang="en-GB" sz="36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https://www.lboro.ac.uk/news-events/news/2023/november/patient-safety-course/</a:t>
            </a:r>
            <a:r>
              <a:rPr lang="en-GB" sz="3600" dirty="0">
                <a:solidFill>
                  <a:schemeClr val="bg1"/>
                </a:solidFill>
              </a:rPr>
              <a:t>. (Accessed: 26 October 2025).</a:t>
            </a:r>
          </a:p>
          <a:p>
            <a:r>
              <a:rPr lang="en-GB" sz="3600" dirty="0">
                <a:solidFill>
                  <a:schemeClr val="bg1"/>
                </a:solidFill>
              </a:rPr>
              <a:t>NHS Digital (2025) Help your community use the NHS App. Available at: https://digital.nhs.uk/services/nhs-app/toolkit/help-your-community-use-the-nhs-app (Accessed: 26 October 2025). </a:t>
            </a:r>
          </a:p>
          <a:p>
            <a:r>
              <a:rPr lang="en-GB" sz="3600" dirty="0">
                <a:solidFill>
                  <a:schemeClr val="bg1"/>
                </a:solidFill>
              </a:rPr>
              <a:t>NHS England (2019). NHS England» NHS App begins public rollout. England.nhs.uk. Available at: </a:t>
            </a:r>
            <a:r>
              <a:rPr lang="en-GB" sz="3600" u="sng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https://www.england.nhs.uk/2019/01/nhs-app-begins-public-rollout/</a:t>
            </a:r>
            <a:r>
              <a:rPr lang="en-GB" sz="3600" dirty="0">
                <a:solidFill>
                  <a:schemeClr val="bg1"/>
                </a:solidFill>
              </a:rPr>
              <a:t>. (Accessed: 25 October 2025). </a:t>
            </a:r>
          </a:p>
          <a:p>
            <a:r>
              <a:rPr lang="en-GB" sz="3600" dirty="0">
                <a:solidFill>
                  <a:schemeClr val="bg1"/>
                </a:solidFill>
              </a:rPr>
              <a:t>NHS England (2025). NHS England» Review of NHS Performance and Delivery. England.nhs.uk. Available at: </a:t>
            </a:r>
            <a:r>
              <a:rPr lang="en-GB" sz="3600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https://www.england.nhs.uk/long-read/review-of-nhs-performance-and-delivery/</a:t>
            </a:r>
            <a:r>
              <a:rPr lang="en-GB" sz="3600" dirty="0">
                <a:solidFill>
                  <a:schemeClr val="bg1"/>
                </a:solidFill>
              </a:rPr>
              <a:t>. (Accessed: 25 October 2025).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558963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61B2447-66EA-7732-6A76-D69B413EC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and white sky&#10;&#10;AI-generated content may be incorrect.">
            <a:extLst>
              <a:ext uri="{FF2B5EF4-FFF2-40B4-BE49-F238E27FC236}">
                <a16:creationId xmlns:a16="http://schemas.microsoft.com/office/drawing/2014/main" id="{8B3D5AB7-1A2B-FDE1-FD20-119C092AAD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858001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35FCC807-5B8B-1544-DD69-7134CAE11E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60C1E9-FAD8-EEA8-9358-34D60BE0F3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NHS England (2025). NHS England» Review of NHS Performance and Delivery. England.nhs.uk. Available at: </a:t>
            </a:r>
            <a:r>
              <a:rPr lang="en-GB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https://www.england.nhs.uk/long-read/review-of-nhs-performance-and-delivery/</a:t>
            </a:r>
            <a:r>
              <a:rPr lang="en-GB" sz="2000" dirty="0">
                <a:solidFill>
                  <a:schemeClr val="bg1"/>
                </a:solidFill>
              </a:rPr>
              <a:t>. (Accessed: 25 October 2025).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nhs.uk. (2021). NHS App privacy policy - Version 4.0 - 19 July 2021. Available at: https://www.nhs.uk/nhs-app/nhs-app-legal-and-cookies/nhs-app-privacy-policy/privacy-policy/. (Accessed: 2 November 2025).</a:t>
            </a:r>
          </a:p>
          <a:p>
            <a:r>
              <a:rPr lang="en-GB" sz="2000" dirty="0">
                <a:solidFill>
                  <a:schemeClr val="bg1"/>
                </a:solidFill>
              </a:rPr>
              <a:t>nhs.uk. (2021). Technical issues with the NHS App - NHS App help and support.  Available at: </a:t>
            </a:r>
            <a:r>
              <a:rPr lang="en-GB" sz="2000" u="sng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https://www.nhs.uk/nhs-app/nhs-app-help-and-support/nhs-app-technical-information/technical-issues-with-the-nhs-app/</a:t>
            </a:r>
            <a:r>
              <a:rPr lang="en-GB" sz="2000" dirty="0">
                <a:solidFill>
                  <a:schemeClr val="bg1"/>
                </a:solidFill>
              </a:rPr>
              <a:t>. (Accessed: 26 October 2025)</a:t>
            </a:r>
          </a:p>
          <a:p>
            <a:r>
              <a:rPr lang="en-GB" sz="2000" dirty="0">
                <a:solidFill>
                  <a:schemeClr val="bg1"/>
                </a:solidFill>
              </a:rPr>
              <a:t>Rural Digital Health Inequalities. Available at: </a:t>
            </a:r>
            <a:r>
              <a:rPr lang="en-GB" sz="2000" u="sng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https://www.devoncommunities.org.uk/sites/default/files/users/LauraDixon/Rural%20Digital%20Health%20Inequalities%20final%20report%20May%202022.pdf</a:t>
            </a:r>
            <a:r>
              <a:rPr lang="en-GB" sz="2000" dirty="0">
                <a:solidFill>
                  <a:schemeClr val="bg1"/>
                </a:solidFill>
              </a:rPr>
              <a:t>. (Accessed: 26 October 2025).  </a:t>
            </a:r>
          </a:p>
          <a:p>
            <a:r>
              <a:rPr lang="en-GB" sz="2000" dirty="0">
                <a:solidFill>
                  <a:schemeClr val="bg1"/>
                </a:solidFill>
              </a:rPr>
              <a:t>Swan Surgery. (2024). NHS App. Available at: </a:t>
            </a:r>
            <a:r>
              <a:rPr lang="en-GB" sz="2000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https://www.swansurgery.org.uk/nhs-app/</a:t>
            </a:r>
            <a:r>
              <a:rPr lang="en-GB" sz="2000" dirty="0">
                <a:solidFill>
                  <a:schemeClr val="bg1"/>
                </a:solidFill>
              </a:rPr>
              <a:t>. (Accessed: 25 October 2025).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288077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1319</TotalTime>
  <Words>1499</Words>
  <Application>Microsoft Office PowerPoint</Application>
  <PresentationFormat>Widescreen</PresentationFormat>
  <Paragraphs>96</Paragraphs>
  <Slides>15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Meiryo</vt:lpstr>
      <vt:lpstr>Aptos</vt:lpstr>
      <vt:lpstr>Aptos Body</vt:lpstr>
      <vt:lpstr>Aptos Display</vt:lpstr>
      <vt:lpstr>Arial</vt:lpstr>
      <vt:lpstr>Calibri</vt:lpstr>
      <vt:lpstr>Office Theme</vt:lpstr>
      <vt:lpstr>PowerPoint Presentation</vt:lpstr>
      <vt:lpstr>Introduction</vt:lpstr>
      <vt:lpstr>Overview of the NHS App</vt:lpstr>
      <vt:lpstr>Uses of the NHS App</vt:lpstr>
      <vt:lpstr>GDPR and Data Policy in the NHS App</vt:lpstr>
      <vt:lpstr>Impact on Workforce</vt:lpstr>
      <vt:lpstr>Impact on Service Delivery</vt:lpstr>
      <vt:lpstr>Impact on Service Delivery: Critical View</vt:lpstr>
      <vt:lpstr>Impact on Community</vt:lpstr>
      <vt:lpstr>Challenges and Recommendations</vt:lpstr>
      <vt:lpstr>Conclusion</vt:lpstr>
      <vt:lpstr>References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Tanya Hussain (NOT CURRENT)</dc:creator>
  <cp:lastModifiedBy>Parveen Akhtar (2309185)</cp:lastModifiedBy>
  <cp:revision>8</cp:revision>
  <dcterms:created xsi:type="dcterms:W3CDTF">2025-10-28T14:05:20Z</dcterms:created>
  <dcterms:modified xsi:type="dcterms:W3CDTF">2025-11-06T19:42:51Z</dcterms:modified>
</cp:coreProperties>
</file>