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notesSlides/notesSlide1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9"/>
  </p:notesMasterIdLst>
  <p:sldIdLst>
    <p:sldId id="257" r:id="rId2"/>
    <p:sldId id="258" r:id="rId3"/>
    <p:sldId id="272" r:id="rId4"/>
    <p:sldId id="273" r:id="rId5"/>
    <p:sldId id="277" r:id="rId6"/>
    <p:sldId id="276" r:id="rId7"/>
    <p:sldId id="274" r:id="rId8"/>
    <p:sldId id="293" r:id="rId9"/>
    <p:sldId id="291" r:id="rId10"/>
    <p:sldId id="294" r:id="rId11"/>
    <p:sldId id="295" r:id="rId12"/>
    <p:sldId id="262" r:id="rId13"/>
    <p:sldId id="296" r:id="rId14"/>
    <p:sldId id="263" r:id="rId15"/>
    <p:sldId id="292" r:id="rId16"/>
    <p:sldId id="275" r:id="rId17"/>
    <p:sldId id="29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88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771CC9-3527-41AE-AB0E-C66A85A90ABD}" type="datetimeFigureOut">
              <a:rPr lang="en-GB" smtClean="0"/>
              <a:pPr/>
              <a:t>04/03/2012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DBF84A-F5C0-4810-A194-267C26A7FDB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BF84A-F5C0-4810-A194-267C26A7FDB1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EB8EA-445B-4E5D-8675-4EB3178D56CE}" type="datetime1">
              <a:rPr lang="en-GB" smtClean="0"/>
              <a:t>04/03/2012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91185-208C-4DA9-BBA0-F383613430C9}" type="datetime1">
              <a:rPr lang="en-GB" smtClean="0"/>
              <a:t>04/03/2012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C6145-8F7B-4235-820E-5679BEB58C10}" type="datetime1">
              <a:rPr lang="en-GB" smtClean="0"/>
              <a:t>04/03/2012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80B5FD5-6E23-4F54-8270-EF7EFE154250}" type="datetime1">
              <a:rPr lang="en-GB" smtClean="0"/>
              <a:t>04/03/2012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089E7-BAEE-4490-B6D8-4258ABE311EF}" type="datetime1">
              <a:rPr lang="en-GB" smtClean="0"/>
              <a:t>04/03/2012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645C2-1B3D-4EF4-B57E-654F9B38B3FB}" type="datetime1">
              <a:rPr lang="en-GB" smtClean="0"/>
              <a:t>04/03/2012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6E40D-FFDD-4B68-B692-9B921C32E7BF}" type="datetime1">
              <a:rPr lang="en-GB" smtClean="0"/>
              <a:t>04/03/2012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FE69F-E4C2-468E-A185-50A88BC91D16}" type="datetime1">
              <a:rPr lang="en-GB" smtClean="0"/>
              <a:t>04/03/2012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9794A46-6D51-441E-9FE6-D33F7EAD4E77}" type="datetime1">
              <a:rPr lang="en-GB" smtClean="0"/>
              <a:t>04/03/2012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BD105-644A-4A2C-BC03-12A8D45B5BA1}" type="datetime1">
              <a:rPr lang="en-GB" smtClean="0"/>
              <a:t>04/03/2012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1960C-3A7B-4BDE-AD9E-A3EBB79E4893}" type="datetime1">
              <a:rPr lang="en-GB" smtClean="0"/>
              <a:t>04/03/2012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6F544EC-B40F-4D44-9257-159BA2F58E9E}" type="datetime1">
              <a:rPr lang="en-GB" smtClean="0"/>
              <a:t>04/03/2012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1DDE43A-62D8-4671-ACEB-86550720AD4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sldNum="0" hd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368426" y="1196752"/>
            <a:ext cx="6480174" cy="792088"/>
          </a:xfrm>
        </p:spPr>
        <p:txBody>
          <a:bodyPr/>
          <a:lstStyle/>
          <a:p>
            <a:r>
              <a:rPr lang="en-US" sz="3200" dirty="0" smtClean="0"/>
              <a:t>The world of finance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66335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Chapter 1</a:t>
            </a:r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780928"/>
            <a:ext cx="4464496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5563344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Development Factors</a:t>
            </a:r>
            <a:endParaRPr lang="en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sz="2400" dirty="0" smtClean="0"/>
          </a:p>
          <a:p>
            <a:r>
              <a:rPr lang="en-GB" sz="2400" dirty="0" smtClean="0"/>
              <a:t>the globalization of financial markets</a:t>
            </a:r>
          </a:p>
          <a:p>
            <a:r>
              <a:rPr lang="en-GB" sz="2400" dirty="0" smtClean="0"/>
              <a:t>the impact of technology</a:t>
            </a:r>
          </a:p>
          <a:p>
            <a:r>
              <a:rPr lang="en-GB" sz="2400" dirty="0" smtClean="0"/>
              <a:t>the deregulation of financial services industry</a:t>
            </a:r>
          </a:p>
          <a:p>
            <a:r>
              <a:rPr lang="en-GB" sz="2400" dirty="0" smtClean="0"/>
              <a:t>the importance of product innovation</a:t>
            </a:r>
          </a:p>
          <a:p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859488" cy="365760"/>
          </a:xfrm>
        </p:spPr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Financial Centres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400" dirty="0" smtClean="0"/>
              <a:t>competitive financial centre can</a:t>
            </a:r>
          </a:p>
          <a:p>
            <a:pPr lvl="1"/>
            <a:r>
              <a:rPr lang="en-GB" dirty="0" smtClean="0"/>
              <a:t>be an important foreign exchange earner</a:t>
            </a:r>
          </a:p>
          <a:p>
            <a:pPr lvl="1"/>
            <a:r>
              <a:rPr lang="en-GB" dirty="0" smtClean="0"/>
              <a:t>provide employment  for substantial number of people</a:t>
            </a:r>
          </a:p>
          <a:p>
            <a:pPr lvl="1"/>
            <a:r>
              <a:rPr lang="en-GB" dirty="0" smtClean="0"/>
              <a:t>aid an economy by channelling investors’ funds into the best-performing investments and businesses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recycle funds from surplus to deficit agents as</a:t>
            </a:r>
          </a:p>
          <a:p>
            <a:pPr>
              <a:buNone/>
            </a:pPr>
            <a:r>
              <a:rPr lang="en-GB" sz="2400" dirty="0" smtClean="0"/>
              <a:t>	efficiently as possible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7795592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3" cstate="print"/>
          <a:srcRect b="11429"/>
          <a:stretch>
            <a:fillRect/>
          </a:stretch>
        </p:blipFill>
        <p:spPr bwMode="auto">
          <a:xfrm>
            <a:off x="1259632" y="1052736"/>
            <a:ext cx="6912768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467544" y="332656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Role of Financial Centres</a:t>
            </a:r>
            <a:endParaRPr lang="en-GB" sz="32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7075512" cy="365760"/>
          </a:xfrm>
        </p:spPr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Difficulty of Financial Intermediation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699600"/>
            <a:ext cx="4038600" cy="4681728"/>
          </a:xfrm>
        </p:spPr>
        <p:txBody>
          <a:bodyPr/>
          <a:lstStyle/>
          <a:p>
            <a:r>
              <a:rPr lang="en-GB" dirty="0" smtClean="0"/>
              <a:t>surplus agents are </a:t>
            </a:r>
          </a:p>
          <a:p>
            <a:pPr>
              <a:buNone/>
            </a:pPr>
            <a:r>
              <a:rPr lang="en-GB" dirty="0" smtClean="0"/>
              <a:t>	risk-averse</a:t>
            </a:r>
          </a:p>
          <a:p>
            <a:pPr lvl="1"/>
            <a:r>
              <a:rPr lang="en-GB" dirty="0" smtClean="0"/>
              <a:t>short-term</a:t>
            </a:r>
          </a:p>
          <a:p>
            <a:pPr lvl="1">
              <a:buNone/>
            </a:pPr>
            <a:r>
              <a:rPr lang="en-GB" dirty="0" smtClean="0"/>
              <a:t>	time horizons</a:t>
            </a:r>
          </a:p>
          <a:p>
            <a:pPr lvl="1"/>
            <a:r>
              <a:rPr lang="en-GB" dirty="0" smtClean="0"/>
              <a:t>tend to invest in a fairly low-risk financial instruments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699600"/>
            <a:ext cx="4038600" cy="4681728"/>
          </a:xfrm>
        </p:spPr>
        <p:txBody>
          <a:bodyPr/>
          <a:lstStyle/>
          <a:p>
            <a:r>
              <a:rPr lang="en-GB" dirty="0" smtClean="0"/>
              <a:t>deficit agents are</a:t>
            </a:r>
          </a:p>
          <a:p>
            <a:pPr>
              <a:buNone/>
            </a:pPr>
            <a:r>
              <a:rPr lang="en-GB" dirty="0" smtClean="0"/>
              <a:t>	risk-takers</a:t>
            </a:r>
          </a:p>
          <a:p>
            <a:pPr lvl="1"/>
            <a:r>
              <a:rPr lang="en-GB" dirty="0" smtClean="0"/>
              <a:t>medium- and long-term time horizons</a:t>
            </a:r>
          </a:p>
          <a:p>
            <a:pPr lvl="1"/>
            <a:r>
              <a:rPr lang="en-GB" dirty="0" smtClean="0"/>
              <a:t>frequently require funds to undertake risky ventures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715472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28600"/>
            <a:ext cx="8964488" cy="75895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Characteristics of a Major Financial Centre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>
            <a:normAutofit lnSpcReduction="10000"/>
          </a:bodyPr>
          <a:lstStyle/>
          <a:p>
            <a:r>
              <a:rPr lang="en-GB" sz="2200" dirty="0" smtClean="0"/>
              <a:t>a large number of both domestic and foreign banks, with a reasonable share of international bank lending</a:t>
            </a:r>
          </a:p>
          <a:p>
            <a:r>
              <a:rPr lang="en-GB" sz="2200" dirty="0" smtClean="0"/>
              <a:t>a substantial amount of foreign exchange business</a:t>
            </a:r>
          </a:p>
          <a:p>
            <a:r>
              <a:rPr lang="en-GB" sz="2200" dirty="0" smtClean="0"/>
              <a:t>a significant offshore market</a:t>
            </a:r>
          </a:p>
          <a:p>
            <a:r>
              <a:rPr lang="en-GB" sz="2200" dirty="0" smtClean="0"/>
              <a:t>well capitalized stock market with high degree of liquidity</a:t>
            </a:r>
          </a:p>
          <a:p>
            <a:r>
              <a:rPr lang="en-GB" sz="2200" dirty="0" smtClean="0"/>
              <a:t>a major market for corporate finance, domestic bonds, foreign bonds and perhaps Eurobonds</a:t>
            </a:r>
          </a:p>
          <a:p>
            <a:r>
              <a:rPr lang="en-GB" sz="2200" dirty="0" smtClean="0"/>
              <a:t>a range of financial institutions and associated services in addition to commercial banks </a:t>
            </a:r>
            <a:r>
              <a:rPr lang="en-GB" sz="2200" dirty="0" err="1" smtClean="0"/>
              <a:t>eg</a:t>
            </a:r>
            <a:r>
              <a:rPr lang="en-GB" sz="2200" dirty="0" smtClean="0"/>
              <a:t>: investment banks, insurance companies, securities houses, brokers, accountancy firms, commercial law firms, consultancy services, etc.</a:t>
            </a:r>
          </a:p>
          <a:p>
            <a:r>
              <a:rPr lang="en-GB" sz="2200" dirty="0" smtClean="0"/>
              <a:t>a significant presence in derivative markets – futures, options and swaps</a:t>
            </a:r>
          </a:p>
          <a:p>
            <a:endParaRPr lang="en-GB" sz="24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283424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Means of Finance Recycling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/>
              <a:t>	The transfer of funds in the financial system is carried out by several means. Various countries attach different priority to each of these means, but the three key ones are:</a:t>
            </a:r>
          </a:p>
          <a:p>
            <a:pPr>
              <a:buNone/>
            </a:pPr>
            <a:endParaRPr lang="en-GB" sz="2400" dirty="0" smtClean="0"/>
          </a:p>
          <a:p>
            <a:pPr marL="812800" indent="-273050">
              <a:tabLst>
                <a:tab pos="449263" algn="l"/>
              </a:tabLst>
            </a:pPr>
            <a:r>
              <a:rPr lang="en-GB" sz="2400" dirty="0" smtClean="0"/>
              <a:t>money market – transfer of funds for less than a year</a:t>
            </a:r>
          </a:p>
          <a:p>
            <a:pPr marL="812800" indent="-273050">
              <a:tabLst>
                <a:tab pos="449263" algn="l"/>
              </a:tabLst>
            </a:pPr>
            <a:r>
              <a:rPr lang="en-GB" sz="2400" dirty="0" smtClean="0"/>
              <a:t>capital market – stocks &amp; bonds [US and UK]</a:t>
            </a:r>
          </a:p>
          <a:p>
            <a:pPr marL="812800" indent="-273050">
              <a:tabLst>
                <a:tab pos="449263" algn="l"/>
              </a:tabLst>
            </a:pPr>
            <a:r>
              <a:rPr lang="en-GB" sz="2400" dirty="0" smtClean="0"/>
              <a:t>banking system [Germany and Japan]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499448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/>
              <a:t>	USA and Japan are more domestically oriented while </a:t>
            </a:r>
          </a:p>
          <a:p>
            <a:pPr>
              <a:buNone/>
            </a:pPr>
            <a:r>
              <a:rPr lang="en-GB" sz="2400" dirty="0" smtClean="0"/>
              <a:t>	UK is heavily dependent on international business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200" b="1" dirty="0" smtClean="0"/>
              <a:t>London</a:t>
            </a:r>
            <a:r>
              <a:rPr lang="en-GB" sz="2200" dirty="0" smtClean="0"/>
              <a:t>: by far the biggest financial centre for foreign exchange trading and for trading in over-the-counter derivative contracts</a:t>
            </a:r>
          </a:p>
          <a:p>
            <a:r>
              <a:rPr lang="en-GB" sz="2200" b="1" dirty="0" smtClean="0"/>
              <a:t>New York</a:t>
            </a:r>
            <a:r>
              <a:rPr lang="en-GB" sz="2200" dirty="0" smtClean="0"/>
              <a:t>: a dominant player in terms of institutional funds under management, with its pension funds and mutual funds of roughly equal significance as institutional investors</a:t>
            </a:r>
          </a:p>
          <a:p>
            <a:r>
              <a:rPr lang="en-GB" sz="2200" b="1" dirty="0" smtClean="0"/>
              <a:t>Tokyo</a:t>
            </a:r>
            <a:r>
              <a:rPr lang="en-GB" sz="2200" dirty="0" smtClean="0"/>
              <a:t>: more significant banking and insurance industry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824136"/>
          </a:xfrm>
        </p:spPr>
        <p:txBody>
          <a:bodyPr>
            <a:normAutofit/>
          </a:bodyPr>
          <a:lstStyle/>
          <a:p>
            <a:pPr lvl="0"/>
            <a:r>
              <a:rPr lang="en-GB" sz="3600" dirty="0" smtClean="0"/>
              <a:t>Key Financial Centres</a:t>
            </a:r>
            <a:endParaRPr lang="en-GB" sz="3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 Keith Pilbeam, Finance and Financial Markets, Palgrave, 3rd edition 2010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67544" y="188640"/>
            <a:ext cx="828092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The importance of different financial centres, </a:t>
            </a:r>
            <a:r>
              <a:rPr lang="en-GB" sz="2400" dirty="0" smtClean="0"/>
              <a:t>2007/8 (% shares)</a:t>
            </a:r>
            <a:endParaRPr lang="en-GB" sz="2800" dirty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 cstate="print"/>
          <a:srcRect b="8722"/>
          <a:stretch>
            <a:fillRect/>
          </a:stretch>
        </p:blipFill>
        <p:spPr bwMode="auto">
          <a:xfrm>
            <a:off x="1187624" y="1052736"/>
            <a:ext cx="6984776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715472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Globalization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371600"/>
            <a:ext cx="4248472" cy="500972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100" b="1" dirty="0" smtClean="0"/>
              <a:t>Globalization</a:t>
            </a:r>
            <a:endParaRPr lang="en-GB" sz="2100" dirty="0" smtClean="0"/>
          </a:p>
          <a:p>
            <a:pPr>
              <a:buNone/>
            </a:pPr>
            <a:r>
              <a:rPr lang="en-GB" sz="2100" dirty="0" smtClean="0"/>
              <a:t>	the tendency of financial institutions and their customers to move beyond their domestic markets to other markets around the globe</a:t>
            </a:r>
          </a:p>
          <a:p>
            <a:pPr>
              <a:buNone/>
            </a:pPr>
            <a:r>
              <a:rPr lang="en-GB" sz="2100" b="1" dirty="0" err="1" smtClean="0"/>
              <a:t>Bretton</a:t>
            </a:r>
            <a:r>
              <a:rPr lang="en-GB" sz="2100" b="1" dirty="0" smtClean="0"/>
              <a:t> Woods</a:t>
            </a:r>
          </a:p>
          <a:p>
            <a:pPr>
              <a:buNone/>
            </a:pPr>
            <a:r>
              <a:rPr lang="en-GB" sz="2100" b="1" dirty="0" smtClean="0"/>
              <a:t>	</a:t>
            </a:r>
            <a:r>
              <a:rPr lang="en-GB" sz="2100" dirty="0" smtClean="0"/>
              <a:t>a fixed but adjustable exchange rate regime (1947-71) whereby the major currencies were pegged to the US dollar within a ±1% band; the dollar was pegged to gold at $35 per ounce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371600"/>
            <a:ext cx="4392488" cy="50097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dirty="0" smtClean="0">
                <a:solidFill>
                  <a:schemeClr val="accent3">
                    <a:lumMod val="75000"/>
                  </a:schemeClr>
                </a:solidFill>
              </a:rPr>
              <a:t>Factors:</a:t>
            </a:r>
          </a:p>
          <a:p>
            <a:r>
              <a:rPr lang="en-GB" sz="2100" dirty="0" smtClean="0"/>
              <a:t>the growth of international trade has outpaced the economic growth rates of most countries, making them more trade-dependent</a:t>
            </a:r>
          </a:p>
          <a:p>
            <a:r>
              <a:rPr lang="en-GB" sz="2100" dirty="0" smtClean="0"/>
              <a:t>the demand for trade-finance products has increased</a:t>
            </a:r>
          </a:p>
          <a:p>
            <a:r>
              <a:rPr lang="en-GB" sz="2100" dirty="0" smtClean="0"/>
              <a:t>the breakdown of </a:t>
            </a:r>
            <a:r>
              <a:rPr lang="en-GB" sz="2100" dirty="0" err="1" smtClean="0"/>
              <a:t>Bretton</a:t>
            </a:r>
            <a:r>
              <a:rPr lang="en-GB" sz="2100" dirty="0" smtClean="0"/>
              <a:t> Woods system made currencies more volatile </a:t>
            </a:r>
          </a:p>
          <a:p>
            <a:r>
              <a:rPr lang="en-GB" sz="2100" dirty="0" smtClean="0"/>
              <a:t>Investors have sought the benefits of international portfolio diversification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211416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Globalization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371600"/>
            <a:ext cx="4248472" cy="50097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dirty="0" smtClean="0">
                <a:solidFill>
                  <a:schemeClr val="accent3">
                    <a:lumMod val="75000"/>
                  </a:schemeClr>
                </a:solidFill>
              </a:rPr>
              <a:t>Benefits:</a:t>
            </a:r>
          </a:p>
          <a:p>
            <a:r>
              <a:rPr lang="en-GB" sz="2200" dirty="0" smtClean="0"/>
              <a:t>borrowers are no longer limited purely to their national markets</a:t>
            </a:r>
          </a:p>
          <a:p>
            <a:r>
              <a:rPr lang="en-GB" sz="2200" dirty="0" smtClean="0"/>
              <a:t>agents with surplus funds can take advantage of investment opportunities in other countries</a:t>
            </a:r>
          </a:p>
          <a:p>
            <a:r>
              <a:rPr lang="en-GB" sz="2200" dirty="0" smtClean="0"/>
              <a:t>financial institutions seek to have global presence both as a means of expansion and to retain their existing customers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371600"/>
            <a:ext cx="4392488" cy="50097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dirty="0" smtClean="0">
                <a:solidFill>
                  <a:schemeClr val="accent3">
                    <a:lumMod val="75000"/>
                  </a:schemeClr>
                </a:solidFill>
              </a:rPr>
              <a:t>Pitfalls:</a:t>
            </a:r>
          </a:p>
          <a:p>
            <a:r>
              <a:rPr lang="en-GB" sz="2200" dirty="0" smtClean="0"/>
              <a:t>the loss of local knowledge (Latin American crisis, 1970s-early 80s)</a:t>
            </a:r>
          </a:p>
          <a:p>
            <a:r>
              <a:rPr lang="en-GB" sz="2200" dirty="0" smtClean="0"/>
              <a:t>problems in detecting wrongdoing such as </a:t>
            </a:r>
            <a:r>
              <a:rPr lang="en-GB" sz="2200" i="1" dirty="0" err="1" smtClean="0"/>
              <a:t>ponzi</a:t>
            </a:r>
            <a:r>
              <a:rPr lang="en-GB" sz="2200" i="1" dirty="0" smtClean="0"/>
              <a:t> schemes </a:t>
            </a:r>
            <a:r>
              <a:rPr lang="en-GB" sz="2200" i="1" dirty="0" err="1" smtClean="0"/>
              <a:t>eg</a:t>
            </a:r>
            <a:r>
              <a:rPr lang="en-GB" sz="2200" i="1" dirty="0" smtClean="0"/>
              <a:t>: </a:t>
            </a:r>
            <a:r>
              <a:rPr lang="en-GB" sz="2200" dirty="0" smtClean="0"/>
              <a:t>Bernie </a:t>
            </a:r>
            <a:r>
              <a:rPr lang="en-GB" sz="2200" dirty="0" err="1" smtClean="0"/>
              <a:t>Madoff</a:t>
            </a:r>
            <a:endParaRPr lang="en-GB" sz="2200" dirty="0" smtClean="0"/>
          </a:p>
          <a:p>
            <a:r>
              <a:rPr lang="en-GB" sz="2200" dirty="0" smtClean="0"/>
              <a:t>increased interactions and </a:t>
            </a:r>
            <a:r>
              <a:rPr lang="en-GB" sz="2200" dirty="0" err="1" smtClean="0"/>
              <a:t>spillovers</a:t>
            </a:r>
            <a:r>
              <a:rPr lang="en-GB" sz="2200" dirty="0" smtClean="0"/>
              <a:t> between markets (Asian crisis, 1997)</a:t>
            </a:r>
          </a:p>
          <a:p>
            <a:r>
              <a:rPr lang="en-GB" sz="2200" dirty="0" smtClean="0"/>
              <a:t>stock markets and bond markets move increasingly in synch with each other 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5851376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Technology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The adoption of new technology has created more</a:t>
            </a:r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u="sng" dirty="0" smtClean="0"/>
              <a:t>efficient</a:t>
            </a:r>
            <a:r>
              <a:rPr lang="en-GB" sz="2400" dirty="0" smtClean="0"/>
              <a:t> financial services industry </a:t>
            </a:r>
          </a:p>
          <a:p>
            <a:pPr lvl="1"/>
            <a:r>
              <a:rPr lang="en-GB" sz="21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increased speed </a:t>
            </a:r>
            <a:r>
              <a:rPr lang="en-GB" sz="2100" dirty="0" smtClean="0">
                <a:solidFill>
                  <a:schemeClr val="tx1"/>
                </a:solidFill>
              </a:rPr>
              <a:t>[screen-based real-time trading]</a:t>
            </a:r>
          </a:p>
          <a:p>
            <a:pPr lvl="1"/>
            <a:r>
              <a:rPr lang="en-GB" sz="21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reduced costs </a:t>
            </a:r>
            <a:r>
              <a:rPr lang="en-GB" sz="2100" dirty="0" smtClean="0">
                <a:solidFill>
                  <a:schemeClr val="tx1"/>
                </a:solidFill>
              </a:rPr>
              <a:t>[business relocation]</a:t>
            </a:r>
          </a:p>
          <a:p>
            <a:pPr lvl="1"/>
            <a:r>
              <a:rPr lang="en-GB" sz="21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broader range of services </a:t>
            </a:r>
            <a:r>
              <a:rPr lang="en-GB" sz="2100" dirty="0" smtClean="0">
                <a:solidFill>
                  <a:schemeClr val="tx1"/>
                </a:solidFill>
              </a:rPr>
              <a:t>[ATMs, internet banking]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Issues to be considered remain:</a:t>
            </a:r>
          </a:p>
          <a:p>
            <a:pPr lvl="1"/>
            <a:r>
              <a:rPr lang="en-GB" sz="2100" dirty="0" smtClean="0">
                <a:solidFill>
                  <a:schemeClr val="tx1"/>
                </a:solidFill>
              </a:rPr>
              <a:t>security and reliability</a:t>
            </a:r>
          </a:p>
          <a:p>
            <a:pPr lvl="1"/>
            <a:r>
              <a:rPr lang="en-GB" sz="2100" dirty="0" smtClean="0">
                <a:solidFill>
                  <a:schemeClr val="tx1"/>
                </a:solidFill>
              </a:rPr>
              <a:t>large capital investments while adequate returns are uncertain</a:t>
            </a:r>
          </a:p>
          <a:p>
            <a:pPr lvl="1"/>
            <a:r>
              <a:rPr lang="en-GB" sz="2100" i="1" dirty="0" smtClean="0">
                <a:solidFill>
                  <a:schemeClr val="tx1"/>
                </a:solidFill>
              </a:rPr>
              <a:t>backward compatibility </a:t>
            </a:r>
            <a:r>
              <a:rPr lang="en-GB" sz="2100" dirty="0" smtClean="0">
                <a:solidFill>
                  <a:schemeClr val="tx1"/>
                </a:solidFill>
              </a:rPr>
              <a:t>– the need for new information technology, such as computers and software, to work with older technology in order to service existing clients</a:t>
            </a:r>
          </a:p>
          <a:p>
            <a:pPr lvl="1"/>
            <a:r>
              <a:rPr lang="en-GB" sz="2100" dirty="0" smtClean="0">
                <a:solidFill>
                  <a:schemeClr val="tx1"/>
                </a:solidFill>
              </a:rPr>
              <a:t>change of balance between fixed and variable costs structure made the market share an increasingly important aspect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5347320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Regulation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782272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Aim:</a:t>
            </a:r>
          </a:p>
          <a:p>
            <a:pPr>
              <a:buNone/>
            </a:pPr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	</a:t>
            </a:r>
            <a:r>
              <a:rPr lang="en-GB" dirty="0" smtClean="0"/>
              <a:t>investor protection from misinformation, misuse of their funds </a:t>
            </a:r>
          </a:p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Problems:</a:t>
            </a:r>
          </a:p>
          <a:p>
            <a:pPr marL="273050" indent="-273050">
              <a:buFont typeface="Courier New" pitchFamily="49" charset="0"/>
              <a:buChar char="o"/>
            </a:pPr>
            <a:r>
              <a:rPr lang="en-GB" dirty="0" smtClean="0"/>
              <a:t>increases costs to meet compliance</a:t>
            </a:r>
          </a:p>
          <a:p>
            <a:pPr marL="273050" indent="-273050">
              <a:buFont typeface="Courier New" pitchFamily="49" charset="0"/>
              <a:buChar char="o"/>
            </a:pPr>
            <a:r>
              <a:rPr lang="en-GB" dirty="0" smtClean="0"/>
              <a:t>can prevent the introduction of innovative products</a:t>
            </a:r>
          </a:p>
          <a:p>
            <a:pPr marL="273050" indent="-273050">
              <a:buFont typeface="Courier New" pitchFamily="49" charset="0"/>
              <a:buChar char="o"/>
            </a:pPr>
            <a:r>
              <a:rPr lang="en-GB" dirty="0" smtClean="0"/>
              <a:t> redirects the businesses to less regulated markets </a:t>
            </a:r>
          </a:p>
          <a:p>
            <a:pPr marL="273050" indent="-273050">
              <a:buFont typeface="Courier New" pitchFamily="49" charset="0"/>
              <a:buChar char="o"/>
            </a:pPr>
            <a:r>
              <a:rPr lang="en-GB" dirty="0" smtClean="0"/>
              <a:t>too much protection can create a problem of </a:t>
            </a:r>
            <a:r>
              <a:rPr lang="en-GB" i="1" dirty="0" smtClean="0"/>
              <a:t>moral hazard </a:t>
            </a:r>
          </a:p>
          <a:p>
            <a:pPr marL="273050" indent="-273050">
              <a:buNone/>
            </a:pPr>
            <a:r>
              <a:rPr lang="en-GB" i="1" dirty="0" smtClean="0"/>
              <a:t>	</a:t>
            </a:r>
            <a:r>
              <a:rPr lang="en-GB" dirty="0" smtClean="0"/>
              <a:t>- when the existence of insurance policy makes the  insured event more likely to occur than in the absence of insurance policy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b="1" dirty="0" smtClean="0"/>
              <a:t>Basel Accords: </a:t>
            </a:r>
            <a:r>
              <a:rPr lang="en-GB" dirty="0" smtClean="0"/>
              <a:t>two agreements, emanating from the Bank for International Settlements in 1988 and 2004, that require large international banks to set aside capital reserves against potential losses equivalent to 8% of their risk-adjusted assets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427440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Deregulation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400" b="1" dirty="0" smtClean="0"/>
              <a:t>Deregulation</a:t>
            </a: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the reduction or elimination of regulations designed to increase competition and reduce prices facing consumers</a:t>
            </a:r>
            <a:endParaRPr lang="en-GB" sz="2000" dirty="0" smtClean="0"/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400" dirty="0" smtClean="0"/>
              <a:t>	UK policies in the 1980s :</a:t>
            </a:r>
          </a:p>
          <a:p>
            <a:pPr lvl="1"/>
            <a:r>
              <a:rPr lang="en-GB" sz="2100" dirty="0" smtClean="0"/>
              <a:t>range of tax breaks for savers such as TESSAs (tax exempt special savings accounts) and PEPs (personal equity plans)</a:t>
            </a:r>
          </a:p>
          <a:p>
            <a:pPr lvl="1"/>
            <a:r>
              <a:rPr lang="en-GB" sz="2100" dirty="0" smtClean="0"/>
              <a:t>shift of tax structure from tax on income to tax on expenditure</a:t>
            </a:r>
          </a:p>
          <a:p>
            <a:pPr lvl="1"/>
            <a:r>
              <a:rPr lang="en-GB" sz="2100" dirty="0" smtClean="0"/>
              <a:t> privatization programme </a:t>
            </a:r>
          </a:p>
          <a:p>
            <a:pPr lvl="1"/>
            <a:r>
              <a:rPr lang="en-GB" sz="2100" dirty="0" smtClean="0"/>
              <a:t>increased indirect taxes on goods and services while financial products remained largely untaxed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8011616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Financial</a:t>
            </a:r>
            <a:r>
              <a:rPr lang="en-GB" dirty="0" smtClean="0"/>
              <a:t> Innovation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 smtClean="0"/>
              <a:t>Financial Innovation</a:t>
            </a:r>
          </a:p>
          <a:p>
            <a:pPr>
              <a:buNone/>
            </a:pPr>
            <a:r>
              <a:rPr lang="en-GB" sz="2400" dirty="0" smtClean="0"/>
              <a:t>	the design of new financial instruments or the packaging together of existing ones</a:t>
            </a:r>
          </a:p>
          <a:p>
            <a:pPr>
              <a:buNone/>
            </a:pPr>
            <a:r>
              <a:rPr lang="en-GB" sz="2000" b="1" dirty="0" smtClean="0"/>
              <a:t>	1970s: </a:t>
            </a:r>
            <a:r>
              <a:rPr lang="en-GB" sz="2000" dirty="0" smtClean="0"/>
              <a:t>breakdown of </a:t>
            </a:r>
            <a:r>
              <a:rPr lang="en-GB" sz="2000" dirty="0" err="1" smtClean="0"/>
              <a:t>Bretton</a:t>
            </a:r>
            <a:r>
              <a:rPr lang="en-GB" sz="2000" dirty="0" smtClean="0"/>
              <a:t> Woods, first oil shock in 1973</a:t>
            </a:r>
          </a:p>
          <a:p>
            <a:pPr>
              <a:buNone/>
            </a:pPr>
            <a:r>
              <a:rPr lang="en-GB" sz="2000" b="1" dirty="0" smtClean="0"/>
              <a:t>	1980s: </a:t>
            </a:r>
            <a:r>
              <a:rPr lang="en-GB" sz="2000" dirty="0" smtClean="0"/>
              <a:t>introduction of highly sophisticated computers</a:t>
            </a:r>
          </a:p>
          <a:p>
            <a:pPr>
              <a:spcBef>
                <a:spcPts val="1200"/>
              </a:spcBef>
              <a:buNone/>
            </a:pPr>
            <a:r>
              <a:rPr lang="en-GB" sz="2400" dirty="0" smtClean="0"/>
              <a:t>	Types</a:t>
            </a:r>
          </a:p>
          <a:p>
            <a:pPr marL="787400" lvl="1" indent="-247650">
              <a:spcBef>
                <a:spcPts val="300"/>
              </a:spcBef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market-broadening innovations</a:t>
            </a:r>
          </a:p>
          <a:p>
            <a:pPr marL="787400" lvl="1" indent="-247650">
              <a:spcBef>
                <a:spcPts val="300"/>
              </a:spcBef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risk-management innovations</a:t>
            </a:r>
          </a:p>
          <a:p>
            <a:pPr marL="787400" lvl="1" indent="-247650">
              <a:spcBef>
                <a:spcPts val="300"/>
              </a:spcBef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arbitraging innovations</a:t>
            </a:r>
          </a:p>
          <a:p>
            <a:pPr marL="787400" lvl="1" indent="-247650">
              <a:spcBef>
                <a:spcPts val="300"/>
              </a:spcBef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pricing innovations</a:t>
            </a:r>
          </a:p>
          <a:p>
            <a:pPr marL="787400" lvl="1" indent="-247650">
              <a:spcBef>
                <a:spcPts val="300"/>
              </a:spcBef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marketing innovations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7075512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Emerging Markets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en-GB" sz="2300" b="1" dirty="0" smtClean="0"/>
              <a:t>Emerging Markets</a:t>
            </a:r>
          </a:p>
          <a:p>
            <a:pPr>
              <a:spcBef>
                <a:spcPts val="0"/>
              </a:spcBef>
              <a:buNone/>
            </a:pPr>
            <a:r>
              <a:rPr lang="en-GB" sz="2300" dirty="0" smtClean="0"/>
              <a:t>	countries with rapid economic growth and in the process of industrialization </a:t>
            </a:r>
          </a:p>
          <a:p>
            <a:pPr>
              <a:spcBef>
                <a:spcPts val="1200"/>
              </a:spcBef>
            </a:pPr>
            <a:r>
              <a:rPr lang="en-GB" sz="2100" dirty="0" smtClean="0"/>
              <a:t>rise in significance since the 1980s: Regions like Southeast Asia Latin America have increasingly attracted investors from industrialized countries</a:t>
            </a:r>
          </a:p>
          <a:p>
            <a:r>
              <a:rPr lang="en-GB" sz="2100" dirty="0" smtClean="0"/>
              <a:t>in recent years: the newly independent countries of Eastern Europe that have emerged from the breakdown of the Soviet bloc in the 1990s have also attracted international investors</a:t>
            </a:r>
          </a:p>
          <a:p>
            <a:r>
              <a:rPr lang="en-GB" sz="2100" dirty="0" smtClean="0"/>
              <a:t>lessons learned: overexposure to a single emerging market is a risky business, but this does not necessarily apply to exposure to a portfolio of emerging markets</a:t>
            </a:r>
            <a:endParaRPr lang="en-GB" sz="21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6787480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28600"/>
            <a:ext cx="8784976" cy="758952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Problems of Investing in </a:t>
            </a:r>
            <a:r>
              <a:rPr lang="en-GB" sz="4000" dirty="0" smtClean="0"/>
              <a:t>Emerging</a:t>
            </a:r>
            <a:r>
              <a:rPr lang="en-GB" sz="3600" dirty="0" smtClean="0"/>
              <a:t> Markets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90728" cy="4854280"/>
          </a:xfrm>
        </p:spPr>
        <p:txBody>
          <a:bodyPr>
            <a:noAutofit/>
          </a:bodyPr>
          <a:lstStyle/>
          <a:p>
            <a:pPr marL="452438" indent="-273050"/>
            <a:r>
              <a:rPr lang="en-GB" sz="2200" dirty="0" smtClean="0"/>
              <a:t>Poor accounting standards</a:t>
            </a:r>
          </a:p>
          <a:p>
            <a:pPr marL="452438" indent="-273050"/>
            <a:r>
              <a:rPr lang="en-GB" sz="2200" dirty="0" smtClean="0"/>
              <a:t>Governance of companies</a:t>
            </a:r>
          </a:p>
          <a:p>
            <a:pPr marL="452438" indent="-273050"/>
            <a:r>
              <a:rPr lang="en-GB" sz="2200" dirty="0" smtClean="0"/>
              <a:t>Information costs</a:t>
            </a:r>
          </a:p>
          <a:p>
            <a:pPr marL="452438" indent="-273050"/>
            <a:r>
              <a:rPr lang="en-GB" sz="2200" dirty="0" smtClean="0"/>
              <a:t>Political risks</a:t>
            </a:r>
          </a:p>
          <a:p>
            <a:pPr marL="452438" indent="-273050"/>
            <a:r>
              <a:rPr lang="en-GB" sz="2200" dirty="0" smtClean="0"/>
              <a:t>Foreign exchange risks</a:t>
            </a:r>
          </a:p>
          <a:p>
            <a:pPr marL="452438" indent="-273050"/>
            <a:r>
              <a:rPr lang="en-GB" sz="2200" dirty="0" smtClean="0"/>
              <a:t>Control of foreign investments</a:t>
            </a:r>
          </a:p>
          <a:p>
            <a:pPr marL="452438" indent="-273050"/>
            <a:r>
              <a:rPr lang="en-GB" sz="2200" dirty="0" smtClean="0"/>
              <a:t>Higher transaction costs</a:t>
            </a:r>
            <a:endParaRPr lang="en-GB" sz="23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spcBef>
                <a:spcPts val="2400"/>
              </a:spcBef>
              <a:buNone/>
            </a:pPr>
            <a:r>
              <a:rPr lang="en-GB" sz="2200" b="1" dirty="0" smtClean="0"/>
              <a:t>Frontier markets</a:t>
            </a:r>
          </a:p>
          <a:p>
            <a:pPr>
              <a:spcBef>
                <a:spcPts val="0"/>
              </a:spcBef>
              <a:buNone/>
            </a:pPr>
            <a:r>
              <a:rPr lang="en-GB" sz="2200" b="1" dirty="0" smtClean="0">
                <a:solidFill>
                  <a:schemeClr val="accent3">
                    <a:lumMod val="75000"/>
                  </a:schemeClr>
                </a:solidFill>
              </a:rPr>
              <a:t>	</a:t>
            </a:r>
            <a:r>
              <a:rPr lang="en-GB" sz="2200" dirty="0" smtClean="0"/>
              <a:t>countries with stock markets that are less developed than emerging markets, </a:t>
            </a:r>
            <a:r>
              <a:rPr lang="en-GB" sz="2200" dirty="0" err="1" smtClean="0"/>
              <a:t>eg</a:t>
            </a:r>
            <a:r>
              <a:rPr lang="en-GB" sz="2200" dirty="0" smtClean="0"/>
              <a:t>: Argentina, Bulgaria, Cyprus, Romania, Sri Lanka, Vietnam, etc.</a:t>
            </a:r>
            <a:endParaRPr lang="en-GB" sz="2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4800" y="6410848"/>
            <a:ext cx="5635352" cy="365760"/>
          </a:xfrm>
        </p:spPr>
        <p:txBody>
          <a:bodyPr/>
          <a:lstStyle/>
          <a:p>
            <a:r>
              <a:rPr lang="en-GB" dirty="0" smtClean="0"/>
              <a:t>© Keith </a:t>
            </a:r>
            <a:r>
              <a:rPr lang="en-GB" dirty="0" err="1" smtClean="0"/>
              <a:t>Pilbeam</a:t>
            </a:r>
            <a:r>
              <a:rPr lang="en-GB" dirty="0" smtClean="0"/>
              <a:t>, Finance and Financial Markets, Palgrave, 3rd edition 2010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ustom 3">
      <a:dk1>
        <a:sysClr val="windowText" lastClr="000000"/>
      </a:dk1>
      <a:lt1>
        <a:sysClr val="window" lastClr="FFFFFF"/>
      </a:lt1>
      <a:dk2>
        <a:srgbClr val="771B1B"/>
      </a:dk2>
      <a:lt2>
        <a:srgbClr val="F7ECE9"/>
      </a:lt2>
      <a:accent1>
        <a:srgbClr val="D8A394"/>
      </a:accent1>
      <a:accent2>
        <a:srgbClr val="934934"/>
      </a:accent2>
      <a:accent3>
        <a:srgbClr val="9F2525"/>
      </a:accent3>
      <a:accent4>
        <a:srgbClr val="000000"/>
      </a:accent4>
      <a:accent5>
        <a:srgbClr val="909090"/>
      </a:accent5>
      <a:accent6>
        <a:srgbClr val="7F7F7F"/>
      </a:accent6>
      <a:hlink>
        <a:srgbClr val="B22A2A"/>
      </a:hlink>
      <a:folHlink>
        <a:srgbClr val="C00000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916</TotalTime>
  <Words>660</Words>
  <Application>Microsoft Office PowerPoint</Application>
  <PresentationFormat>On-screen Show (4:3)</PresentationFormat>
  <Paragraphs>161</Paragraphs>
  <Slides>17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Civic</vt:lpstr>
      <vt:lpstr>Chapter 1</vt:lpstr>
      <vt:lpstr>Development Factors</vt:lpstr>
      <vt:lpstr>Financial Centres</vt:lpstr>
      <vt:lpstr>Slide 4</vt:lpstr>
      <vt:lpstr>Difficulty of Financial Intermediation</vt:lpstr>
      <vt:lpstr>Characteristics of a Major Financial Centre</vt:lpstr>
      <vt:lpstr>Means of Finance Recycling</vt:lpstr>
      <vt:lpstr>Key Financial Centres</vt:lpstr>
      <vt:lpstr>Slide 9</vt:lpstr>
      <vt:lpstr>Globalization</vt:lpstr>
      <vt:lpstr>Globalization</vt:lpstr>
      <vt:lpstr>Technology</vt:lpstr>
      <vt:lpstr>Regulation</vt:lpstr>
      <vt:lpstr>Deregulation</vt:lpstr>
      <vt:lpstr>Financial Innovation</vt:lpstr>
      <vt:lpstr>Emerging Markets</vt:lpstr>
      <vt:lpstr>Problems of Investing in Emerging Markets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abdp982</dc:creator>
  <cp:lastModifiedBy>Pilbeam</cp:lastModifiedBy>
  <cp:revision>89</cp:revision>
  <dcterms:created xsi:type="dcterms:W3CDTF">2011-11-04T17:36:51Z</dcterms:created>
  <dcterms:modified xsi:type="dcterms:W3CDTF">2012-03-04T23:17:22Z</dcterms:modified>
</cp:coreProperties>
</file>