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20"/>
  </p:notesMasterIdLst>
  <p:handoutMasterIdLst>
    <p:handoutMasterId r:id="rId21"/>
  </p:handoutMasterIdLst>
  <p:sldIdLst>
    <p:sldId id="256" r:id="rId2"/>
    <p:sldId id="323" r:id="rId3"/>
    <p:sldId id="324" r:id="rId4"/>
    <p:sldId id="325" r:id="rId5"/>
    <p:sldId id="326" r:id="rId6"/>
    <p:sldId id="327" r:id="rId7"/>
    <p:sldId id="328" r:id="rId8"/>
    <p:sldId id="329" r:id="rId9"/>
    <p:sldId id="330" r:id="rId10"/>
    <p:sldId id="331" r:id="rId11"/>
    <p:sldId id="333" r:id="rId12"/>
    <p:sldId id="334" r:id="rId13"/>
    <p:sldId id="335" r:id="rId14"/>
    <p:sldId id="336" r:id="rId15"/>
    <p:sldId id="337" r:id="rId16"/>
    <p:sldId id="338" r:id="rId17"/>
    <p:sldId id="332" r:id="rId18"/>
    <p:sldId id="322" r:id="rId19"/>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50" autoAdjust="0"/>
  </p:normalViewPr>
  <p:slideViewPr>
    <p:cSldViewPr>
      <p:cViewPr varScale="1">
        <p:scale>
          <a:sx n="67" d="100"/>
          <a:sy n="67" d="100"/>
        </p:scale>
        <p:origin x="627" y="7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a:t>CMM506 Human-Computer Interaction</a:t>
            </a:r>
          </a:p>
        </p:txBody>
      </p:sp>
      <p:sp>
        <p:nvSpPr>
          <p:cNvPr id="67587" name="Rectangle 6"/>
          <p:cNvSpPr>
            <a:spLocks noGrp="1" noChangeArrowheads="1"/>
          </p:cNvSpPr>
          <p:nvPr>
            <p:ph type="ftr" sz="quarter" idx="4"/>
          </p:nvPr>
        </p:nvSpPr>
        <p:spPr>
          <a:noFill/>
        </p:spPr>
        <p:txBody>
          <a:bodyPr/>
          <a:lstStyle/>
          <a:p>
            <a:r>
              <a:rPr lang="en-GB"/>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a:t>CMM506 Human-Computer Interaction</a:t>
            </a:r>
          </a:p>
        </p:txBody>
      </p:sp>
      <p:sp>
        <p:nvSpPr>
          <p:cNvPr id="130051" name="Rectangle 6"/>
          <p:cNvSpPr>
            <a:spLocks noGrp="1" noChangeArrowheads="1"/>
          </p:cNvSpPr>
          <p:nvPr>
            <p:ph type="ftr" sz="quarter" idx="4"/>
          </p:nvPr>
        </p:nvSpPr>
        <p:spPr>
          <a:noFill/>
        </p:spPr>
        <p:txBody>
          <a:bodyPr/>
          <a:lstStyle/>
          <a:p>
            <a:r>
              <a:rPr lang="en-GB"/>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18</a:t>
            </a:fld>
            <a:endParaRPr lang="en-GB"/>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gazerecorder.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a:t>Usability Engineering</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endParaRPr lang="is-IS" sz="2400" dirty="0"/>
          </a:p>
          <a:p>
            <a:pPr>
              <a:spcBef>
                <a:spcPct val="20000"/>
              </a:spcBef>
              <a:buClr>
                <a:schemeClr val="tx1"/>
              </a:buClr>
              <a:buSzPct val="125000"/>
              <a:buFont typeface="Wingdings" pitchFamily="2" charset="2"/>
              <a:buNone/>
              <a:defRPr/>
            </a:pPr>
            <a:r>
              <a:rPr lang="is-IS" sz="2400" dirty="0"/>
              <a:t>Special Topics – Eyetracking for Evaluation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study of how the eye moves as it collects information</a:t>
            </a:r>
          </a:p>
          <a:p>
            <a:r>
              <a:rPr lang="en-GB" dirty="0"/>
              <a:t>The eye does not move smoothly, but alternates between staying still and jerky movements</a:t>
            </a:r>
          </a:p>
          <a:p>
            <a:r>
              <a:rPr lang="en-GB" dirty="0"/>
              <a:t>Fixation</a:t>
            </a:r>
          </a:p>
          <a:p>
            <a:pPr lvl="1"/>
            <a:r>
              <a:rPr lang="en-GB" dirty="0"/>
              <a:t>The eye remains still, allowing it to take in the maximum amount of information</a:t>
            </a:r>
          </a:p>
          <a:p>
            <a:r>
              <a:rPr lang="en-GB" dirty="0"/>
              <a:t>Saccade</a:t>
            </a:r>
          </a:p>
          <a:p>
            <a:pPr lvl="1"/>
            <a:r>
              <a:rPr lang="en-GB" dirty="0"/>
              <a:t>The eye moves in a ballistic manner propelled sideways by the eye muscles</a:t>
            </a:r>
          </a:p>
          <a:p>
            <a:pPr lvl="1"/>
            <a:r>
              <a:rPr lang="en-GB" dirty="0"/>
              <a:t>“Saccadic motion”</a:t>
            </a:r>
          </a:p>
        </p:txBody>
      </p:sp>
      <p:sp>
        <p:nvSpPr>
          <p:cNvPr id="3" name="Title 2"/>
          <p:cNvSpPr>
            <a:spLocks noGrp="1"/>
          </p:cNvSpPr>
          <p:nvPr>
            <p:ph type="title"/>
          </p:nvPr>
        </p:nvSpPr>
        <p:spPr/>
        <p:txBody>
          <a:bodyPr/>
          <a:lstStyle/>
          <a:p>
            <a:r>
              <a:rPr lang="en-GB" dirty="0"/>
              <a:t>What is eye tracking?</a:t>
            </a:r>
          </a:p>
        </p:txBody>
      </p:sp>
    </p:spTree>
    <p:extLst>
      <p:ext uri="{BB962C8B-B14F-4D97-AF65-F5344CB8AC3E}">
        <p14:creationId xmlns:p14="http://schemas.microsoft.com/office/powerpoint/2010/main" val="727186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797152"/>
            <a:ext cx="8229600" cy="1777384"/>
          </a:xfrm>
        </p:spPr>
        <p:txBody>
          <a:bodyPr/>
          <a:lstStyle/>
          <a:p>
            <a:r>
              <a:rPr lang="en-GB" dirty="0"/>
              <a:t>The muscles contract and provide an initial pulse of movement and the eyeball then coasts until the next muscle contraction</a:t>
            </a:r>
          </a:p>
        </p:txBody>
      </p:sp>
      <p:sp>
        <p:nvSpPr>
          <p:cNvPr id="3" name="Title 2"/>
          <p:cNvSpPr>
            <a:spLocks noGrp="1"/>
          </p:cNvSpPr>
          <p:nvPr>
            <p:ph type="title"/>
          </p:nvPr>
        </p:nvSpPr>
        <p:spPr/>
        <p:txBody>
          <a:bodyPr/>
          <a:lstStyle/>
          <a:p>
            <a:r>
              <a:rPr lang="en-GB" dirty="0"/>
              <a:t>Extraocular muscles</a:t>
            </a:r>
          </a:p>
        </p:txBody>
      </p:sp>
      <p:pic>
        <p:nvPicPr>
          <p:cNvPr id="1026" name="Picture 2" descr="Extraocular Musc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52736"/>
            <a:ext cx="8879091" cy="34163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178905" y="6569163"/>
            <a:ext cx="5965095" cy="261610"/>
          </a:xfrm>
          <a:prstGeom prst="rect">
            <a:avLst/>
          </a:prstGeom>
          <a:noFill/>
        </p:spPr>
        <p:txBody>
          <a:bodyPr wrap="none" rtlCol="0">
            <a:spAutoFit/>
          </a:bodyPr>
          <a:lstStyle/>
          <a:p>
            <a:r>
              <a:rPr lang="en-GB" sz="1100" dirty="0"/>
              <a:t>http://www.medical-institution.com/extraocular-muscles-mnemonic-best-medical-mnemonics/</a:t>
            </a:r>
          </a:p>
        </p:txBody>
      </p:sp>
    </p:spTree>
    <p:extLst>
      <p:ext uri="{BB962C8B-B14F-4D97-AF65-F5344CB8AC3E}">
        <p14:creationId xmlns:p14="http://schemas.microsoft.com/office/powerpoint/2010/main" val="2042567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984424"/>
            <a:ext cx="8229600" cy="2590112"/>
          </a:xfrm>
        </p:spPr>
        <p:txBody>
          <a:bodyPr/>
          <a:lstStyle/>
          <a:p>
            <a:r>
              <a:rPr lang="en-GB" dirty="0"/>
              <a:t>Light enters through the pupil, passes through the lens and is focussed onto the retina</a:t>
            </a:r>
          </a:p>
          <a:p>
            <a:r>
              <a:rPr lang="en-GB" dirty="0"/>
              <a:t>The size of the pupil varies depending upon external light levels, emotional arousal, cognitive workload and physiological response to drugs</a:t>
            </a:r>
          </a:p>
        </p:txBody>
      </p:sp>
      <p:sp>
        <p:nvSpPr>
          <p:cNvPr id="3" name="Title 2"/>
          <p:cNvSpPr>
            <a:spLocks noGrp="1"/>
          </p:cNvSpPr>
          <p:nvPr>
            <p:ph type="title"/>
          </p:nvPr>
        </p:nvSpPr>
        <p:spPr/>
        <p:txBody>
          <a:bodyPr/>
          <a:lstStyle/>
          <a:p>
            <a:r>
              <a:rPr lang="en-GB" dirty="0"/>
              <a:t>Anatomy of the eye</a:t>
            </a:r>
          </a:p>
        </p:txBody>
      </p:sp>
      <p:pic>
        <p:nvPicPr>
          <p:cNvPr id="2050" name="Picture 2" descr="cornea-and-external-disease_page-ban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980728"/>
            <a:ext cx="8640960" cy="30036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355976" y="6574536"/>
            <a:ext cx="4357283" cy="261610"/>
          </a:xfrm>
          <a:prstGeom prst="rect">
            <a:avLst/>
          </a:prstGeom>
          <a:noFill/>
        </p:spPr>
        <p:txBody>
          <a:bodyPr wrap="none" rtlCol="0">
            <a:spAutoFit/>
          </a:bodyPr>
          <a:lstStyle/>
          <a:p>
            <a:r>
              <a:rPr lang="en-GB" sz="1100" dirty="0"/>
              <a:t>http://healthlifemedia.com/healthy/understanding-the-eye-anatomy/</a:t>
            </a:r>
          </a:p>
        </p:txBody>
      </p:sp>
    </p:spTree>
    <p:extLst>
      <p:ext uri="{BB962C8B-B14F-4D97-AF65-F5344CB8AC3E}">
        <p14:creationId xmlns:p14="http://schemas.microsoft.com/office/powerpoint/2010/main" val="3503773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1800s: Eye motions were observed directly</a:t>
            </a:r>
          </a:p>
          <a:p>
            <a:r>
              <a:rPr lang="en-GB" dirty="0"/>
              <a:t>1879: Louis Emile </a:t>
            </a:r>
            <a:r>
              <a:rPr lang="en-GB" dirty="0" err="1"/>
              <a:t>Javal</a:t>
            </a:r>
            <a:r>
              <a:rPr lang="en-GB" dirty="0"/>
              <a:t> noted that when reading text the eye does not move smoothly and sometimes moves backwards (regressions)</a:t>
            </a:r>
          </a:p>
          <a:p>
            <a:r>
              <a:rPr lang="en-GB" dirty="0"/>
              <a:t>1900s: Tracking by film of drops of mercury and bits of eggshell; contact lens with pointer</a:t>
            </a:r>
          </a:p>
          <a:p>
            <a:r>
              <a:rPr lang="en-GB" dirty="0"/>
              <a:t>1920s: Magnetic tracking of shrapnel embedded in the eye</a:t>
            </a:r>
          </a:p>
          <a:p>
            <a:r>
              <a:rPr lang="en-GB" dirty="0"/>
              <a:t>1950s: Different tasks lead to different motions</a:t>
            </a:r>
          </a:p>
          <a:p>
            <a:r>
              <a:rPr lang="en-GB" dirty="0"/>
              <a:t>1970s: reading research</a:t>
            </a:r>
          </a:p>
          <a:p>
            <a:r>
              <a:rPr lang="en-GB" dirty="0"/>
              <a:t>1980s: Discovery that the attention is focussed where the eye is focussed; </a:t>
            </a:r>
            <a:r>
              <a:rPr lang="en-GB" dirty="0" err="1"/>
              <a:t>eyetracking</a:t>
            </a:r>
            <a:r>
              <a:rPr lang="en-GB" dirty="0"/>
              <a:t> in HCI</a:t>
            </a:r>
          </a:p>
        </p:txBody>
      </p:sp>
      <p:sp>
        <p:nvSpPr>
          <p:cNvPr id="3" name="Title 2"/>
          <p:cNvSpPr>
            <a:spLocks noGrp="1"/>
          </p:cNvSpPr>
          <p:nvPr>
            <p:ph type="title"/>
          </p:nvPr>
        </p:nvSpPr>
        <p:spPr/>
        <p:txBody>
          <a:bodyPr/>
          <a:lstStyle/>
          <a:p>
            <a:r>
              <a:rPr lang="en-GB" dirty="0"/>
              <a:t>History</a:t>
            </a:r>
          </a:p>
        </p:txBody>
      </p:sp>
    </p:spTree>
    <p:extLst>
      <p:ext uri="{BB962C8B-B14F-4D97-AF65-F5344CB8AC3E}">
        <p14:creationId xmlns:p14="http://schemas.microsoft.com/office/powerpoint/2010/main" val="1588998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lnSpcReduction="10000"/>
          </a:bodyPr>
          <a:lstStyle/>
          <a:p>
            <a:r>
              <a:rPr lang="en-GB" dirty="0"/>
              <a:t>Eye-attached tracking</a:t>
            </a:r>
          </a:p>
          <a:p>
            <a:pPr lvl="1"/>
            <a:r>
              <a:rPr lang="en-GB" dirty="0"/>
              <a:t>Special contact lenses attacked to the eye with embedded magnetic coils. Very accurate</a:t>
            </a:r>
          </a:p>
          <a:p>
            <a:r>
              <a:rPr lang="en-GB" dirty="0"/>
              <a:t>Optical tracking</a:t>
            </a:r>
          </a:p>
          <a:p>
            <a:pPr lvl="1"/>
            <a:r>
              <a:rPr lang="en-GB" dirty="0"/>
              <a:t>Video-</a:t>
            </a:r>
            <a:r>
              <a:rPr lang="en-GB" dirty="0" err="1"/>
              <a:t>oculograph</a:t>
            </a:r>
            <a:r>
              <a:rPr lang="en-GB" dirty="0"/>
              <a:t> </a:t>
            </a:r>
          </a:p>
          <a:p>
            <a:pPr lvl="1"/>
            <a:r>
              <a:rPr lang="en-GB" dirty="0"/>
              <a:t>Light is reflected from one or more surfaces on the eye and recorded by video. Accuracy depends on which surfaces are used (commonly the surface of the cornea and the retina)</a:t>
            </a:r>
          </a:p>
          <a:p>
            <a:r>
              <a:rPr lang="en-GB" dirty="0"/>
              <a:t>Electric potential measurement</a:t>
            </a:r>
          </a:p>
          <a:p>
            <a:pPr lvl="1"/>
            <a:r>
              <a:rPr lang="en-GB" dirty="0"/>
              <a:t>Electro-</a:t>
            </a:r>
            <a:r>
              <a:rPr lang="en-GB" dirty="0" err="1"/>
              <a:t>oculography</a:t>
            </a:r>
            <a:r>
              <a:rPr lang="en-GB" dirty="0"/>
              <a:t> (EOG)</a:t>
            </a:r>
          </a:p>
          <a:p>
            <a:pPr lvl="1"/>
            <a:r>
              <a:rPr lang="en-GB" dirty="0"/>
              <a:t>Measures the movement of the muscles, not the eye by sensing voltage differences. Difficult to get good visual accuracy with this technology but timing is accurate</a:t>
            </a:r>
          </a:p>
        </p:txBody>
      </p:sp>
      <p:sp>
        <p:nvSpPr>
          <p:cNvPr id="3" name="Title 2"/>
          <p:cNvSpPr>
            <a:spLocks noGrp="1"/>
          </p:cNvSpPr>
          <p:nvPr>
            <p:ph type="title"/>
          </p:nvPr>
        </p:nvSpPr>
        <p:spPr/>
        <p:txBody>
          <a:bodyPr/>
          <a:lstStyle/>
          <a:p>
            <a:r>
              <a:rPr lang="en-GB" dirty="0"/>
              <a:t>Eye tracking technologies</a:t>
            </a:r>
          </a:p>
        </p:txBody>
      </p:sp>
    </p:spTree>
    <p:extLst>
      <p:ext uri="{BB962C8B-B14F-4D97-AF65-F5344CB8AC3E}">
        <p14:creationId xmlns:p14="http://schemas.microsoft.com/office/powerpoint/2010/main" val="2654135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805020"/>
            <a:ext cx="8229600" cy="1769516"/>
          </a:xfrm>
        </p:spPr>
        <p:txBody>
          <a:bodyPr>
            <a:normAutofit lnSpcReduction="10000"/>
          </a:bodyPr>
          <a:lstStyle/>
          <a:p>
            <a:r>
              <a:rPr lang="en-GB" dirty="0"/>
              <a:t>Most common way of measuring the Point of Gaze (POG) is to measure the vector defined by the centre of the pupil and the corneal reflection (CR)</a:t>
            </a:r>
          </a:p>
        </p:txBody>
      </p:sp>
      <p:sp>
        <p:nvSpPr>
          <p:cNvPr id="3" name="Title 2"/>
          <p:cNvSpPr>
            <a:spLocks noGrp="1"/>
          </p:cNvSpPr>
          <p:nvPr>
            <p:ph type="title"/>
          </p:nvPr>
        </p:nvSpPr>
        <p:spPr/>
        <p:txBody>
          <a:bodyPr/>
          <a:lstStyle/>
          <a:p>
            <a:r>
              <a:rPr lang="en-GB" dirty="0"/>
              <a:t>Optical Tracking </a:t>
            </a:r>
          </a:p>
        </p:txBody>
      </p:sp>
      <p:pic>
        <p:nvPicPr>
          <p:cNvPr id="3074" name="Picture 2" descr="https://upload.wikimedia.org/wikipedia/commons/a/ac/Visible_light_eye-tracking_algorith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992636"/>
            <a:ext cx="5772150" cy="38004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70401" y="6586444"/>
            <a:ext cx="6053260" cy="261610"/>
          </a:xfrm>
          <a:prstGeom prst="rect">
            <a:avLst/>
          </a:prstGeom>
          <a:noFill/>
        </p:spPr>
        <p:txBody>
          <a:bodyPr wrap="none" rtlCol="0">
            <a:spAutoFit/>
          </a:bodyPr>
          <a:lstStyle/>
          <a:p>
            <a:r>
              <a:rPr lang="en-GB" sz="1100" dirty="0"/>
              <a:t>https://en.wikipedia.org/wiki/Eye_tracking#/media/File:Visible_light_eye-tracking_algorithm.jpg</a:t>
            </a:r>
          </a:p>
        </p:txBody>
      </p:sp>
    </p:spTree>
    <p:extLst>
      <p:ext uri="{BB962C8B-B14F-4D97-AF65-F5344CB8AC3E}">
        <p14:creationId xmlns:p14="http://schemas.microsoft.com/office/powerpoint/2010/main" val="3785592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a:bodyPr>
          <a:lstStyle/>
          <a:p>
            <a:r>
              <a:rPr lang="en-GB" dirty="0"/>
              <a:t>Eye tracking measures the position of the pupil relative to the rest of the head</a:t>
            </a:r>
          </a:p>
          <a:p>
            <a:r>
              <a:rPr lang="en-GB" dirty="0"/>
              <a:t>Most of the time we’re not interested in tracking the position of the eye, but instead we want to identify what someone is looking at</a:t>
            </a:r>
          </a:p>
          <a:p>
            <a:r>
              <a:rPr lang="en-GB" dirty="0"/>
              <a:t>We want to do </a:t>
            </a:r>
            <a:r>
              <a:rPr lang="en-GB" i="1" dirty="0"/>
              <a:t>gaze tracking </a:t>
            </a:r>
            <a:r>
              <a:rPr lang="en-GB" dirty="0"/>
              <a:t>instead of eye tracking</a:t>
            </a:r>
          </a:p>
          <a:p>
            <a:r>
              <a:rPr lang="en-GB" dirty="0"/>
              <a:t>This generally requires extra equipment and programming so as to identify the position of the head relative to the centre of the target</a:t>
            </a:r>
          </a:p>
          <a:p>
            <a:pPr lvl="1"/>
            <a:r>
              <a:rPr lang="en-GB" dirty="0"/>
              <a:t>Often done by either keeping the head still, using a magnetic sensor, or using image tracking of the head</a:t>
            </a:r>
          </a:p>
        </p:txBody>
      </p:sp>
      <p:sp>
        <p:nvSpPr>
          <p:cNvPr id="3" name="Title 2"/>
          <p:cNvSpPr>
            <a:spLocks noGrp="1"/>
          </p:cNvSpPr>
          <p:nvPr>
            <p:ph type="title"/>
          </p:nvPr>
        </p:nvSpPr>
        <p:spPr/>
        <p:txBody>
          <a:bodyPr/>
          <a:lstStyle/>
          <a:p>
            <a:r>
              <a:rPr lang="en-GB" dirty="0"/>
              <a:t>Eye tracking and gaze tracking</a:t>
            </a:r>
          </a:p>
        </p:txBody>
      </p:sp>
    </p:spTree>
    <p:extLst>
      <p:ext uri="{BB962C8B-B14F-4D97-AF65-F5344CB8AC3E}">
        <p14:creationId xmlns:p14="http://schemas.microsoft.com/office/powerpoint/2010/main" val="1414088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Pair up</a:t>
            </a:r>
          </a:p>
          <a:p>
            <a:r>
              <a:rPr lang="en-GB" dirty="0"/>
              <a:t>One person holds up the paper sheet provided and asks the questions listed on the other sheet</a:t>
            </a:r>
          </a:p>
          <a:p>
            <a:r>
              <a:rPr lang="en-GB" dirty="0"/>
              <a:t>The other person must answer the questions by keeping </a:t>
            </a:r>
            <a:r>
              <a:rPr lang="en-GB" dirty="0" err="1"/>
              <a:t>xer</a:t>
            </a:r>
            <a:r>
              <a:rPr lang="en-GB" dirty="0"/>
              <a:t> head still and just looking at the answer on the large sheet</a:t>
            </a:r>
          </a:p>
          <a:p>
            <a:r>
              <a:rPr lang="en-GB" dirty="0"/>
              <a:t>The questioner should try to work out which answer is being looked at</a:t>
            </a:r>
          </a:p>
          <a:p>
            <a:endParaRPr lang="en-GB" dirty="0"/>
          </a:p>
          <a:p>
            <a:r>
              <a:rPr lang="en-GB" dirty="0"/>
              <a:t>Once you have answers for all 8 questions swap over and repeat the exercise in the other role</a:t>
            </a:r>
          </a:p>
          <a:p>
            <a:endParaRPr lang="en-GB" dirty="0"/>
          </a:p>
        </p:txBody>
      </p:sp>
      <p:sp>
        <p:nvSpPr>
          <p:cNvPr id="3" name="Title 2"/>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3740191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3 main things that gaze tracking is used to determine</a:t>
            </a:r>
          </a:p>
          <a:p>
            <a:pPr lvl="1"/>
            <a:r>
              <a:rPr lang="en-GB" dirty="0"/>
              <a:t>Scan path – how the eye moved around the screen, what it looked at, when and for how long; good for seeing what people look at first, second, and afterwards</a:t>
            </a:r>
          </a:p>
          <a:p>
            <a:pPr lvl="1"/>
            <a:r>
              <a:rPr lang="en-GB" dirty="0"/>
              <a:t>Heat map – what areas of the screen were looked at most; good for identifying what holds their attention</a:t>
            </a:r>
          </a:p>
          <a:p>
            <a:pPr lvl="1"/>
            <a:r>
              <a:rPr lang="en-GB" dirty="0"/>
              <a:t>Dead zone map – what areas of the screen were ignored</a:t>
            </a:r>
          </a:p>
          <a:p>
            <a:r>
              <a:rPr lang="en-GB" dirty="0"/>
              <a:t>Also pupil diameter to gauge emotional engagement</a:t>
            </a:r>
          </a:p>
          <a:p>
            <a:pPr lvl="1"/>
            <a:endParaRPr lang="en-GB" dirty="0"/>
          </a:p>
        </p:txBody>
      </p:sp>
      <p:sp>
        <p:nvSpPr>
          <p:cNvPr id="3" name="Title 2"/>
          <p:cNvSpPr>
            <a:spLocks noGrp="1"/>
          </p:cNvSpPr>
          <p:nvPr>
            <p:ph type="title"/>
          </p:nvPr>
        </p:nvSpPr>
        <p:spPr/>
        <p:txBody>
          <a:bodyPr/>
          <a:lstStyle/>
          <a:p>
            <a:r>
              <a:rPr lang="en-GB" dirty="0"/>
              <a:t>Gaze Tracking in Usability Testing</a:t>
            </a:r>
          </a:p>
        </p:txBody>
      </p:sp>
    </p:spTree>
    <p:extLst>
      <p:ext uri="{BB962C8B-B14F-4D97-AF65-F5344CB8AC3E}">
        <p14:creationId xmlns:p14="http://schemas.microsoft.com/office/powerpoint/2010/main" val="2125912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Scan Path</a:t>
            </a:r>
          </a:p>
        </p:txBody>
      </p:sp>
      <p:sp>
        <p:nvSpPr>
          <p:cNvPr id="11" name="Content Placeholder 10"/>
          <p:cNvSpPr>
            <a:spLocks noGrp="1"/>
          </p:cNvSpPr>
          <p:nvPr>
            <p:ph idx="1"/>
          </p:nvPr>
        </p:nvSpPr>
        <p:spPr>
          <a:xfrm>
            <a:off x="457200" y="4725144"/>
            <a:ext cx="8229600" cy="1849392"/>
          </a:xfrm>
        </p:spPr>
        <p:txBody>
          <a:bodyPr/>
          <a:lstStyle/>
          <a:p>
            <a:r>
              <a:rPr lang="en-GB" dirty="0"/>
              <a:t>The scan path shows the order in which the subject looked at things</a:t>
            </a:r>
          </a:p>
          <a:p>
            <a:r>
              <a:rPr lang="en-GB" dirty="0"/>
              <a:t>This is useful for determining what grabs the attention first (generally faces and headlines)</a:t>
            </a:r>
          </a:p>
        </p:txBody>
      </p:sp>
      <p:pic>
        <p:nvPicPr>
          <p:cNvPr id="14" name="Picture 13" descr="heat map eye tracking - Google Search - Google Chrome"/>
          <p:cNvPicPr>
            <a:picLocks noChangeAspect="1"/>
          </p:cNvPicPr>
          <p:nvPr/>
        </p:nvPicPr>
        <p:blipFill rotWithShape="1">
          <a:blip r:embed="rId2">
            <a:extLst>
              <a:ext uri="{28A0092B-C50C-407E-A947-70E740481C1C}">
                <a14:useLocalDpi xmlns:a14="http://schemas.microsoft.com/office/drawing/2010/main" val="0"/>
              </a:ext>
            </a:extLst>
          </a:blip>
          <a:srcRect l="5113" t="33298" r="42062" b="14371"/>
          <a:stretch/>
        </p:blipFill>
        <p:spPr>
          <a:xfrm>
            <a:off x="1835696" y="980727"/>
            <a:ext cx="5256584" cy="3682997"/>
          </a:xfrm>
          <a:prstGeom prst="rect">
            <a:avLst/>
          </a:prstGeom>
        </p:spPr>
      </p:pic>
      <p:sp>
        <p:nvSpPr>
          <p:cNvPr id="15" name="TextBox 14"/>
          <p:cNvSpPr txBox="1"/>
          <p:nvPr/>
        </p:nvSpPr>
        <p:spPr>
          <a:xfrm>
            <a:off x="3995936" y="6596390"/>
            <a:ext cx="5226111" cy="261610"/>
          </a:xfrm>
          <a:prstGeom prst="rect">
            <a:avLst/>
          </a:prstGeom>
          <a:noFill/>
        </p:spPr>
        <p:txBody>
          <a:bodyPr wrap="none" rtlCol="0">
            <a:spAutoFit/>
          </a:bodyPr>
          <a:lstStyle/>
          <a:p>
            <a:r>
              <a:rPr lang="en-GB" sz="1100" dirty="0"/>
              <a:t>https://www.linkedin.com/pulse/20140813103409-1146575-here-s-looking-at-you</a:t>
            </a:r>
          </a:p>
        </p:txBody>
      </p:sp>
    </p:spTree>
    <p:extLst>
      <p:ext uri="{BB962C8B-B14F-4D97-AF65-F5344CB8AC3E}">
        <p14:creationId xmlns:p14="http://schemas.microsoft.com/office/powerpoint/2010/main" val="853304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Heat Map</a:t>
            </a:r>
          </a:p>
        </p:txBody>
      </p:sp>
      <p:sp>
        <p:nvSpPr>
          <p:cNvPr id="6" name="Content Placeholder 5"/>
          <p:cNvSpPr>
            <a:spLocks noGrp="1"/>
          </p:cNvSpPr>
          <p:nvPr>
            <p:ph idx="1"/>
          </p:nvPr>
        </p:nvSpPr>
        <p:spPr>
          <a:xfrm>
            <a:off x="457200" y="4797152"/>
            <a:ext cx="8229600" cy="1777384"/>
          </a:xfrm>
        </p:spPr>
        <p:txBody>
          <a:bodyPr>
            <a:normAutofit fontScale="92500"/>
          </a:bodyPr>
          <a:lstStyle/>
          <a:p>
            <a:r>
              <a:rPr lang="en-GB" dirty="0"/>
              <a:t>This shows for how long overall an area of interest was looked at independently of the scan path</a:t>
            </a:r>
          </a:p>
          <a:p>
            <a:r>
              <a:rPr lang="en-GB" dirty="0"/>
              <a:t>The most interesting features, not the most </a:t>
            </a:r>
            <a:r>
              <a:rPr lang="en-GB" dirty="0" err="1"/>
              <a:t>eyecatching</a:t>
            </a:r>
            <a:endParaRPr lang="en-GB" dirty="0"/>
          </a:p>
        </p:txBody>
      </p:sp>
      <p:pic>
        <p:nvPicPr>
          <p:cNvPr id="7" name="Content Placeholder 4" descr="heat map eye tracking - Google Search - Google Chrom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835696" y="1052736"/>
            <a:ext cx="5112568" cy="3645235"/>
          </a:xfrm>
          <a:prstGeom prst="rect">
            <a:avLst/>
          </a:prstGeom>
        </p:spPr>
      </p:pic>
      <p:sp>
        <p:nvSpPr>
          <p:cNvPr id="8" name="TextBox 7"/>
          <p:cNvSpPr txBox="1"/>
          <p:nvPr/>
        </p:nvSpPr>
        <p:spPr>
          <a:xfrm>
            <a:off x="3995936" y="6596390"/>
            <a:ext cx="5226111" cy="261610"/>
          </a:xfrm>
          <a:prstGeom prst="rect">
            <a:avLst/>
          </a:prstGeom>
          <a:noFill/>
        </p:spPr>
        <p:txBody>
          <a:bodyPr wrap="none" rtlCol="0">
            <a:spAutoFit/>
          </a:bodyPr>
          <a:lstStyle/>
          <a:p>
            <a:r>
              <a:rPr lang="en-GB" sz="1100" dirty="0"/>
              <a:t>https://www.linkedin.com/pulse/20140813103409-1146575-here-s-looking-at-you</a:t>
            </a:r>
          </a:p>
        </p:txBody>
      </p:sp>
    </p:spTree>
    <p:extLst>
      <p:ext uri="{BB962C8B-B14F-4D97-AF65-F5344CB8AC3E}">
        <p14:creationId xmlns:p14="http://schemas.microsoft.com/office/powerpoint/2010/main" val="46933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If a page has nothing to catch a user’s interest then </a:t>
            </a:r>
            <a:r>
              <a:rPr lang="en-GB" dirty="0" err="1"/>
              <a:t>xe</a:t>
            </a:r>
            <a:r>
              <a:rPr lang="en-GB" dirty="0"/>
              <a:t> will generally scan across from the top left to top right, then bottom left to bottom right – the Z-pattern</a:t>
            </a:r>
          </a:p>
          <a:p>
            <a:endParaRPr lang="en-GB" dirty="0"/>
          </a:p>
        </p:txBody>
      </p:sp>
      <p:sp>
        <p:nvSpPr>
          <p:cNvPr id="3" name="Title 2"/>
          <p:cNvSpPr>
            <a:spLocks noGrp="1"/>
          </p:cNvSpPr>
          <p:nvPr>
            <p:ph type="title"/>
          </p:nvPr>
        </p:nvSpPr>
        <p:spPr/>
        <p:txBody>
          <a:bodyPr/>
          <a:lstStyle/>
          <a:p>
            <a:r>
              <a:rPr lang="en-GB" dirty="0"/>
              <a:t>Users Scan, Not Read</a:t>
            </a:r>
          </a:p>
        </p:txBody>
      </p:sp>
      <p:pic>
        <p:nvPicPr>
          <p:cNvPr id="1026" name="Picture 2" descr="Image result for z-patter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9629" y="3068960"/>
            <a:ext cx="4604742" cy="2965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883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This Z-pattern is widely used in marketing</a:t>
            </a:r>
          </a:p>
          <a:p>
            <a:r>
              <a:rPr lang="en-GB" dirty="0"/>
              <a:t>The most important parts of an advert are put in the corners with a picture in the middle</a:t>
            </a:r>
          </a:p>
          <a:p>
            <a:pPr lvl="1"/>
            <a:r>
              <a:rPr lang="en-GB" dirty="0"/>
              <a:t>Top left: logo</a:t>
            </a:r>
          </a:p>
          <a:p>
            <a:pPr lvl="1"/>
            <a:r>
              <a:rPr lang="en-GB" dirty="0"/>
              <a:t>Across the top: important message</a:t>
            </a:r>
          </a:p>
          <a:p>
            <a:pPr lvl="1"/>
            <a:r>
              <a:rPr lang="en-GB" dirty="0"/>
              <a:t>Across the bottom: more information</a:t>
            </a:r>
          </a:p>
          <a:p>
            <a:pPr lvl="1"/>
            <a:r>
              <a:rPr lang="en-GB" dirty="0"/>
              <a:t>Bottom right: call to action</a:t>
            </a:r>
          </a:p>
          <a:p>
            <a:r>
              <a:rPr lang="en-GB" dirty="0"/>
              <a:t>Many web designers believe that this is also appropriate for web pages</a:t>
            </a:r>
          </a:p>
          <a:p>
            <a:endParaRPr lang="en-GB" dirty="0"/>
          </a:p>
          <a:p>
            <a:r>
              <a:rPr lang="en-GB" dirty="0"/>
              <a:t>They are wrong</a:t>
            </a:r>
          </a:p>
        </p:txBody>
      </p:sp>
      <p:sp>
        <p:nvSpPr>
          <p:cNvPr id="3" name="Title 2"/>
          <p:cNvSpPr>
            <a:spLocks noGrp="1"/>
          </p:cNvSpPr>
          <p:nvPr>
            <p:ph type="title"/>
          </p:nvPr>
        </p:nvSpPr>
        <p:spPr/>
        <p:txBody>
          <a:bodyPr/>
          <a:lstStyle/>
          <a:p>
            <a:r>
              <a:rPr lang="en-GB" dirty="0"/>
              <a:t>Users Scan, Not Read</a:t>
            </a:r>
          </a:p>
        </p:txBody>
      </p:sp>
    </p:spTree>
    <p:extLst>
      <p:ext uri="{BB962C8B-B14F-4D97-AF65-F5344CB8AC3E}">
        <p14:creationId xmlns:p14="http://schemas.microsoft.com/office/powerpoint/2010/main" val="145345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When reading web pages people tend to scan in an F-pattern</a:t>
            </a:r>
          </a:p>
          <a:p>
            <a:pPr lvl="1"/>
            <a:r>
              <a:rPr lang="en-GB" dirty="0"/>
              <a:t>Two horizontal stripes reading headlines/titles</a:t>
            </a:r>
          </a:p>
          <a:p>
            <a:pPr lvl="1"/>
            <a:r>
              <a:rPr lang="en-GB" dirty="0"/>
              <a:t>A vertical strip looking for interesting stuff</a:t>
            </a:r>
          </a:p>
        </p:txBody>
      </p:sp>
      <p:sp>
        <p:nvSpPr>
          <p:cNvPr id="3" name="Title 2"/>
          <p:cNvSpPr>
            <a:spLocks noGrp="1"/>
          </p:cNvSpPr>
          <p:nvPr>
            <p:ph type="title"/>
          </p:nvPr>
        </p:nvSpPr>
        <p:spPr/>
        <p:txBody>
          <a:bodyPr/>
          <a:lstStyle/>
          <a:p>
            <a:r>
              <a:rPr lang="en-GB" dirty="0"/>
              <a:t>Users Scan, Not Read</a:t>
            </a:r>
          </a:p>
        </p:txBody>
      </p:sp>
      <p:sp>
        <p:nvSpPr>
          <p:cNvPr id="4" name="TextBox 3"/>
          <p:cNvSpPr txBox="1"/>
          <p:nvPr/>
        </p:nvSpPr>
        <p:spPr>
          <a:xfrm>
            <a:off x="3923928" y="6563287"/>
            <a:ext cx="5097421" cy="276999"/>
          </a:xfrm>
          <a:prstGeom prst="rect">
            <a:avLst/>
          </a:prstGeom>
          <a:noFill/>
        </p:spPr>
        <p:txBody>
          <a:bodyPr wrap="none" rtlCol="0">
            <a:spAutoFit/>
          </a:bodyPr>
          <a:lstStyle/>
          <a:p>
            <a:r>
              <a:rPr lang="en-GB" sz="1200" dirty="0"/>
              <a:t>https://www.nngroup.com/articles/f-shaped-pattern-reading-web-content/</a:t>
            </a:r>
          </a:p>
        </p:txBody>
      </p:sp>
      <p:pic>
        <p:nvPicPr>
          <p:cNvPr id="2050" name="Picture 2" descr="Eyetracking heatmaps with 3 different examples of the F-pattern for reading web p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924944"/>
            <a:ext cx="7477125" cy="346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0622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573016"/>
            <a:ext cx="8229600" cy="3001520"/>
          </a:xfrm>
        </p:spPr>
        <p:txBody>
          <a:bodyPr/>
          <a:lstStyle/>
          <a:p>
            <a:r>
              <a:rPr lang="en-GB" dirty="0"/>
              <a:t>Heat maps also show you what the user </a:t>
            </a:r>
            <a:r>
              <a:rPr lang="en-GB" i="1" dirty="0"/>
              <a:t>isn’t</a:t>
            </a:r>
            <a:r>
              <a:rPr lang="en-GB" dirty="0"/>
              <a:t> looking at</a:t>
            </a:r>
          </a:p>
          <a:p>
            <a:r>
              <a:rPr lang="en-GB" dirty="0"/>
              <a:t>Notice the logos on the advert – most are ignored</a:t>
            </a:r>
          </a:p>
          <a:p>
            <a:r>
              <a:rPr lang="en-GB" dirty="0"/>
              <a:t>This can tell you if your users are missing essential controls or information</a:t>
            </a:r>
          </a:p>
        </p:txBody>
      </p:sp>
      <p:sp>
        <p:nvSpPr>
          <p:cNvPr id="3" name="Title 2"/>
          <p:cNvSpPr>
            <a:spLocks noGrp="1"/>
          </p:cNvSpPr>
          <p:nvPr>
            <p:ph type="title"/>
          </p:nvPr>
        </p:nvSpPr>
        <p:spPr/>
        <p:txBody>
          <a:bodyPr/>
          <a:lstStyle/>
          <a:p>
            <a:r>
              <a:rPr lang="en-GB" dirty="0"/>
              <a:t>Dead Zones</a:t>
            </a:r>
          </a:p>
        </p:txBody>
      </p:sp>
      <p:pic>
        <p:nvPicPr>
          <p:cNvPr id="4" name="Picture 3"/>
          <p:cNvPicPr>
            <a:picLocks noChangeAspect="1"/>
          </p:cNvPicPr>
          <p:nvPr/>
        </p:nvPicPr>
        <p:blipFill rotWithShape="1">
          <a:blip r:embed="rId2"/>
          <a:srcRect l="11017" r="11870"/>
          <a:stretch/>
        </p:blipFill>
        <p:spPr>
          <a:xfrm>
            <a:off x="467544" y="980728"/>
            <a:ext cx="4032449" cy="2419350"/>
          </a:xfrm>
          <a:prstGeom prst="rect">
            <a:avLst/>
          </a:prstGeom>
        </p:spPr>
      </p:pic>
      <p:pic>
        <p:nvPicPr>
          <p:cNvPr id="5" name="Picture 4"/>
          <p:cNvPicPr>
            <a:picLocks noChangeAspect="1"/>
          </p:cNvPicPr>
          <p:nvPr/>
        </p:nvPicPr>
        <p:blipFill rotWithShape="1">
          <a:blip r:embed="rId3"/>
          <a:srcRect l="11444" r="10066"/>
          <a:stretch/>
        </p:blipFill>
        <p:spPr>
          <a:xfrm>
            <a:off x="4572000" y="980728"/>
            <a:ext cx="4104456" cy="2381250"/>
          </a:xfrm>
          <a:prstGeom prst="rect">
            <a:avLst/>
          </a:prstGeom>
        </p:spPr>
      </p:pic>
    </p:spTree>
    <p:extLst>
      <p:ext uri="{BB962C8B-B14F-4D97-AF65-F5344CB8AC3E}">
        <p14:creationId xmlns:p14="http://schemas.microsoft.com/office/powerpoint/2010/main" val="2483662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Download the app from </a:t>
            </a:r>
            <a:r>
              <a:rPr lang="en-GB" dirty="0">
                <a:hlinkClick r:id="rId2"/>
              </a:rPr>
              <a:t>www.gazerecorder.com</a:t>
            </a:r>
            <a:endParaRPr lang="en-GB" dirty="0"/>
          </a:p>
          <a:p>
            <a:pPr lvl="1"/>
            <a:r>
              <a:rPr lang="en-GB" dirty="0"/>
              <a:t>Sign up for a free account</a:t>
            </a:r>
          </a:p>
          <a:p>
            <a:pPr lvl="1"/>
            <a:r>
              <a:rPr lang="en-GB" dirty="0"/>
              <a:t>Install the software</a:t>
            </a:r>
          </a:p>
          <a:p>
            <a:pPr lvl="1"/>
            <a:r>
              <a:rPr lang="en-GB" dirty="0"/>
              <a:t>Run the software and calibrate it.</a:t>
            </a:r>
          </a:p>
          <a:p>
            <a:endParaRPr lang="en-GB" dirty="0"/>
          </a:p>
          <a:p>
            <a:r>
              <a:rPr lang="en-GB" dirty="0"/>
              <a:t>Using </a:t>
            </a:r>
            <a:r>
              <a:rPr lang="en-GB" dirty="0" err="1"/>
              <a:t>GazeRecorder</a:t>
            </a:r>
            <a:r>
              <a:rPr lang="en-GB"/>
              <a:t> and </a:t>
            </a:r>
            <a:r>
              <a:rPr lang="en-GB" dirty="0"/>
              <a:t>looking at the UWTSD and Swansea websites, work out the following:</a:t>
            </a:r>
          </a:p>
          <a:p>
            <a:pPr lvl="1"/>
            <a:r>
              <a:rPr lang="en-GB" dirty="0"/>
              <a:t>Which bits of the websites catch the eye first? Are they the ones that the owners want you to look at?</a:t>
            </a:r>
          </a:p>
          <a:p>
            <a:pPr lvl="1"/>
            <a:r>
              <a:rPr lang="en-GB" dirty="0"/>
              <a:t>Which bits of the websites hold the viewers’ attention? Are they the ones that the owners want viewers to concentrate upon?</a:t>
            </a:r>
          </a:p>
          <a:p>
            <a:pPr lvl="1"/>
            <a:r>
              <a:rPr lang="en-GB" dirty="0"/>
              <a:t>Which bits of the websites are ignored? Are these the ones that the owners want you to ignore?</a:t>
            </a:r>
          </a:p>
          <a:p>
            <a:pPr lvl="1"/>
            <a:endParaRPr lang="en-GB" dirty="0"/>
          </a:p>
        </p:txBody>
      </p:sp>
      <p:sp>
        <p:nvSpPr>
          <p:cNvPr id="3" name="Title 2"/>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3653207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a:t>Coming Soon…</a:t>
            </a:r>
            <a:endParaRPr lang="en-US"/>
          </a:p>
        </p:txBody>
      </p:sp>
      <p:sp>
        <p:nvSpPr>
          <p:cNvPr id="155651" name="Rectangle 3"/>
          <p:cNvSpPr>
            <a:spLocks noGrp="1" noChangeArrowheads="1"/>
          </p:cNvSpPr>
          <p:nvPr>
            <p:ph idx="1"/>
          </p:nvPr>
        </p:nvSpPr>
        <p:spPr/>
        <p:txBody>
          <a:bodyPr/>
          <a:lstStyle/>
          <a:p>
            <a:pPr eaLnBrk="1" hangingPunct="1">
              <a:defRPr/>
            </a:pPr>
            <a:r>
              <a:rPr lang="en-GB" dirty="0"/>
              <a:t>Next lecture:</a:t>
            </a:r>
          </a:p>
          <a:p>
            <a:pPr eaLnBrk="1" hangingPunct="1">
              <a:defRPr/>
            </a:pPr>
            <a:endParaRPr lang="en-GB" dirty="0"/>
          </a:p>
          <a:p>
            <a:pPr eaLnBrk="1" hangingPunct="1">
              <a:defRPr/>
            </a:pPr>
            <a:r>
              <a:rPr lang="en-GB" dirty="0"/>
              <a:t>Homework: Read the articles linked to this lecture on Moodle.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1063</Words>
  <Application>Microsoft Office PowerPoint</Application>
  <PresentationFormat>On-screen Show (4:3)</PresentationFormat>
  <Paragraphs>106</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Georgia</vt:lpstr>
      <vt:lpstr>Times</vt:lpstr>
      <vt:lpstr>Trebuchet MS</vt:lpstr>
      <vt:lpstr>Wingdings</vt:lpstr>
      <vt:lpstr>Wingdings 2</vt:lpstr>
      <vt:lpstr>Nik2013</vt:lpstr>
      <vt:lpstr>Usability Engineering</vt:lpstr>
      <vt:lpstr>What is eye tracking?</vt:lpstr>
      <vt:lpstr>Extraocular muscles</vt:lpstr>
      <vt:lpstr>Anatomy of the eye</vt:lpstr>
      <vt:lpstr>History</vt:lpstr>
      <vt:lpstr>Eye tracking technologies</vt:lpstr>
      <vt:lpstr>Optical Tracking </vt:lpstr>
      <vt:lpstr>Eye tracking and gaze tracking</vt:lpstr>
      <vt:lpstr>Activity</vt:lpstr>
      <vt:lpstr>Gaze Tracking in Usability Testing</vt:lpstr>
      <vt:lpstr>Scan Path</vt:lpstr>
      <vt:lpstr>Heat Map</vt:lpstr>
      <vt:lpstr>Users Scan, Not Read</vt:lpstr>
      <vt:lpstr>Users Scan, Not Read</vt:lpstr>
      <vt:lpstr>Users Scan, Not Read</vt:lpstr>
      <vt:lpstr>Dead Zones</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208</cp:revision>
  <dcterms:created xsi:type="dcterms:W3CDTF">2003-09-29T11:49:22Z</dcterms:created>
  <dcterms:modified xsi:type="dcterms:W3CDTF">2024-12-02T15:53:50Z</dcterms:modified>
</cp:coreProperties>
</file>