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9"/>
  </p:notesMasterIdLst>
  <p:sldIdLst>
    <p:sldId id="272" r:id="rId2"/>
    <p:sldId id="257" r:id="rId3"/>
    <p:sldId id="258" r:id="rId4"/>
    <p:sldId id="281" r:id="rId5"/>
    <p:sldId id="274" r:id="rId6"/>
    <p:sldId id="275" r:id="rId7"/>
    <p:sldId id="280" r:id="rId8"/>
    <p:sldId id="276" r:id="rId9"/>
    <p:sldId id="277" r:id="rId10"/>
    <p:sldId id="278" r:id="rId11"/>
    <p:sldId id="283" r:id="rId12"/>
    <p:sldId id="284" r:id="rId13"/>
    <p:sldId id="291" r:id="rId14"/>
    <p:sldId id="292" r:id="rId15"/>
    <p:sldId id="293" r:id="rId16"/>
    <p:sldId id="294" r:id="rId17"/>
    <p:sldId id="296" r:id="rId18"/>
    <p:sldId id="297" r:id="rId19"/>
    <p:sldId id="298" r:id="rId20"/>
    <p:sldId id="299" r:id="rId21"/>
    <p:sldId id="285" r:id="rId22"/>
    <p:sldId id="286" r:id="rId23"/>
    <p:sldId id="287" r:id="rId24"/>
    <p:sldId id="288" r:id="rId25"/>
    <p:sldId id="289" r:id="rId26"/>
    <p:sldId id="290" r:id="rId27"/>
    <p:sldId id="271" r:id="rId28"/>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Myriad Pro"/>
        <a:ea typeface="+mn-ea"/>
        <a:cs typeface="+mn-cs"/>
      </a:defRPr>
    </a:lvl1pPr>
    <a:lvl2pPr marL="457200" algn="l" rtl="0" eaLnBrk="0" fontAlgn="base" hangingPunct="0">
      <a:spcBef>
        <a:spcPct val="0"/>
      </a:spcBef>
      <a:spcAft>
        <a:spcPct val="0"/>
      </a:spcAft>
      <a:defRPr kern="1200">
        <a:solidFill>
          <a:schemeClr val="tx1"/>
        </a:solidFill>
        <a:latin typeface="Myriad Pro"/>
        <a:ea typeface="+mn-ea"/>
        <a:cs typeface="+mn-cs"/>
      </a:defRPr>
    </a:lvl2pPr>
    <a:lvl3pPr marL="914400" algn="l" rtl="0" eaLnBrk="0" fontAlgn="base" hangingPunct="0">
      <a:spcBef>
        <a:spcPct val="0"/>
      </a:spcBef>
      <a:spcAft>
        <a:spcPct val="0"/>
      </a:spcAft>
      <a:defRPr kern="1200">
        <a:solidFill>
          <a:schemeClr val="tx1"/>
        </a:solidFill>
        <a:latin typeface="Myriad Pro"/>
        <a:ea typeface="+mn-ea"/>
        <a:cs typeface="+mn-cs"/>
      </a:defRPr>
    </a:lvl3pPr>
    <a:lvl4pPr marL="1371600" algn="l" rtl="0" eaLnBrk="0" fontAlgn="base" hangingPunct="0">
      <a:spcBef>
        <a:spcPct val="0"/>
      </a:spcBef>
      <a:spcAft>
        <a:spcPct val="0"/>
      </a:spcAft>
      <a:defRPr kern="1200">
        <a:solidFill>
          <a:schemeClr val="tx1"/>
        </a:solidFill>
        <a:latin typeface="Myriad Pro"/>
        <a:ea typeface="+mn-ea"/>
        <a:cs typeface="+mn-cs"/>
      </a:defRPr>
    </a:lvl4pPr>
    <a:lvl5pPr marL="1828800" algn="l" rtl="0" eaLnBrk="0" fontAlgn="base" hangingPunct="0">
      <a:spcBef>
        <a:spcPct val="0"/>
      </a:spcBef>
      <a:spcAft>
        <a:spcPct val="0"/>
      </a:spcAft>
      <a:defRPr kern="1200">
        <a:solidFill>
          <a:schemeClr val="tx1"/>
        </a:solidFill>
        <a:latin typeface="Myriad Pro"/>
        <a:ea typeface="+mn-ea"/>
        <a:cs typeface="+mn-cs"/>
      </a:defRPr>
    </a:lvl5pPr>
    <a:lvl6pPr marL="2286000" algn="l" defTabSz="914400" rtl="0" eaLnBrk="1" latinLnBrk="0" hangingPunct="1">
      <a:defRPr kern="1200">
        <a:solidFill>
          <a:schemeClr val="tx1"/>
        </a:solidFill>
        <a:latin typeface="Myriad Pro"/>
        <a:ea typeface="+mn-ea"/>
        <a:cs typeface="+mn-cs"/>
      </a:defRPr>
    </a:lvl6pPr>
    <a:lvl7pPr marL="2743200" algn="l" defTabSz="914400" rtl="0" eaLnBrk="1" latinLnBrk="0" hangingPunct="1">
      <a:defRPr kern="1200">
        <a:solidFill>
          <a:schemeClr val="tx1"/>
        </a:solidFill>
        <a:latin typeface="Myriad Pro"/>
        <a:ea typeface="+mn-ea"/>
        <a:cs typeface="+mn-cs"/>
      </a:defRPr>
    </a:lvl7pPr>
    <a:lvl8pPr marL="3200400" algn="l" defTabSz="914400" rtl="0" eaLnBrk="1" latinLnBrk="0" hangingPunct="1">
      <a:defRPr kern="1200">
        <a:solidFill>
          <a:schemeClr val="tx1"/>
        </a:solidFill>
        <a:latin typeface="Myriad Pro"/>
        <a:ea typeface="+mn-ea"/>
        <a:cs typeface="+mn-cs"/>
      </a:defRPr>
    </a:lvl8pPr>
    <a:lvl9pPr marL="3657600" algn="l" defTabSz="914400" rtl="0" eaLnBrk="1" latinLnBrk="0" hangingPunct="1">
      <a:defRPr kern="1200">
        <a:solidFill>
          <a:schemeClr val="tx1"/>
        </a:solidFill>
        <a:latin typeface="Myriad Pro"/>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08"/>
    <p:restoredTop sz="95238"/>
  </p:normalViewPr>
  <p:slideViewPr>
    <p:cSldViewPr snapToGrid="0" snapToObjects="1">
      <p:cViewPr varScale="1">
        <p:scale>
          <a:sx n="98" d="100"/>
          <a:sy n="98" d="100"/>
        </p:scale>
        <p:origin x="576"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D2C4DF-EB15-414C-AA5F-277D2F161257}" type="doc">
      <dgm:prSet loTypeId="urn:microsoft.com/office/officeart/2005/8/layout/venn1" loCatId="relationship" qsTypeId="urn:microsoft.com/office/officeart/2005/8/quickstyle/simple1" qsCatId="simple" csTypeId="urn:microsoft.com/office/officeart/2005/8/colors/accent1_2" csCatId="accent1" phldr="1"/>
      <dgm:spPr/>
    </dgm:pt>
    <dgm:pt modelId="{0C0D53E5-040A-4050-81F1-2AB087FB5E08}">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b="1" i="0" u="none" strike="noStrike" cap="none" normalizeH="0" baseline="0" dirty="0">
              <a:ln>
                <a:noFill/>
              </a:ln>
              <a:solidFill>
                <a:schemeClr val="tx1"/>
              </a:solidFill>
              <a:effectLst/>
              <a:latin typeface="Arial" panose="020B0604020202020204" pitchFamily="34" charset="0"/>
              <a:ea typeface="宋体" panose="02010600030101010101" pitchFamily="2" charset="-122"/>
              <a:cs typeface="Arial" panose="020B0604020202020204" pitchFamily="34" charset="0"/>
            </a:rPr>
            <a:t>Economic sustainability</a:t>
          </a:r>
        </a:p>
      </dgm:t>
    </dgm:pt>
    <dgm:pt modelId="{38EA2B01-5749-401A-BC3E-F420342116C9}" type="parTrans" cxnId="{FFADC74E-7453-438D-8CCE-039DDB89A344}">
      <dgm:prSet/>
      <dgm:spPr/>
      <dgm:t>
        <a:bodyPr/>
        <a:lstStyle/>
        <a:p>
          <a:endParaRPr lang="en-US"/>
        </a:p>
      </dgm:t>
    </dgm:pt>
    <dgm:pt modelId="{0E0D5C28-EB3D-4442-8DB2-0C219BCE7496}" type="sibTrans" cxnId="{FFADC74E-7453-438D-8CCE-039DDB89A344}">
      <dgm:prSet/>
      <dgm:spPr/>
      <dgm:t>
        <a:bodyPr/>
        <a:lstStyle/>
        <a:p>
          <a:endParaRPr lang="en-US"/>
        </a:p>
      </dgm:t>
    </dgm:pt>
    <dgm:pt modelId="{FEE4F171-F1B1-4614-83D8-2C4B9B023E9E}">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b="1" i="0" u="none" strike="noStrike" cap="none" normalizeH="0" baseline="0">
              <a:ln>
                <a:noFill/>
              </a:ln>
              <a:solidFill>
                <a:schemeClr val="tx1"/>
              </a:solidFill>
              <a:effectLst/>
              <a:latin typeface="Arial" panose="020B0604020202020204" pitchFamily="34" charset="0"/>
              <a:ea typeface="宋体" panose="02010600030101010101" pitchFamily="2" charset="-122"/>
              <a:cs typeface="Arial" panose="020B0604020202020204" pitchFamily="34" charset="0"/>
            </a:rPr>
            <a:t>                   </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en-US" b="0" i="0" u="none" strike="noStrike" cap="none" normalizeH="0" baseline="0">
            <a:ln>
              <a:noFill/>
            </a:ln>
            <a:solidFill>
              <a:schemeClr val="tx1"/>
            </a:solidFill>
            <a:effectLst/>
            <a:latin typeface="Arial" panose="020B0604020202020204" pitchFamily="34" charset="0"/>
            <a:ea typeface="宋体" panose="02010600030101010101" pitchFamily="2" charset="-122"/>
            <a:cs typeface="Arial" panose="020B0604020202020204" pitchFamily="34" charset="0"/>
          </a:endParaRPr>
        </a:p>
      </dgm:t>
    </dgm:pt>
    <dgm:pt modelId="{A8E60963-C8BB-4815-8E67-FDA25313FB21}" type="parTrans" cxnId="{0A2C69AC-F7DA-4472-A241-A0628AECCDE3}">
      <dgm:prSet/>
      <dgm:spPr/>
      <dgm:t>
        <a:bodyPr/>
        <a:lstStyle/>
        <a:p>
          <a:endParaRPr lang="en-US"/>
        </a:p>
      </dgm:t>
    </dgm:pt>
    <dgm:pt modelId="{AC5BF336-0573-4F1E-AC16-D1F1E7732658}" type="sibTrans" cxnId="{0A2C69AC-F7DA-4472-A241-A0628AECCDE3}">
      <dgm:prSet/>
      <dgm:spPr/>
      <dgm:t>
        <a:bodyPr/>
        <a:lstStyle/>
        <a:p>
          <a:endParaRPr lang="en-US"/>
        </a:p>
      </dgm:t>
    </dgm:pt>
    <dgm:pt modelId="{3F89AFE0-11C8-4BFC-AC76-905BE9B932A7}">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zh-CN" b="1" i="0" u="none" strike="noStrike" cap="none" normalizeH="0" baseline="0">
            <a:ln>
              <a:noFill/>
            </a:ln>
            <a:solidFill>
              <a:schemeClr val="tx1"/>
            </a:solidFill>
            <a:effectLst/>
            <a:latin typeface="Arial" panose="020B0604020202020204" pitchFamily="34" charset="0"/>
            <a:ea typeface="宋体" panose="02010600030101010101" pitchFamily="2" charset="-122"/>
            <a:cs typeface="Arial" panose="020B0604020202020204" pitchFamily="34" charset="0"/>
          </a:endParaRPr>
        </a:p>
      </dgm:t>
    </dgm:pt>
    <dgm:pt modelId="{F65DF31A-67C6-4A81-8293-1606A39EE6DC}" type="parTrans" cxnId="{DF7E9A40-06E5-4A47-83AE-3F0581D9BE42}">
      <dgm:prSet/>
      <dgm:spPr/>
      <dgm:t>
        <a:bodyPr/>
        <a:lstStyle/>
        <a:p>
          <a:endParaRPr lang="en-US"/>
        </a:p>
      </dgm:t>
    </dgm:pt>
    <dgm:pt modelId="{D23198E9-AF39-47D1-AD11-EBC0CD5B69D9}" type="sibTrans" cxnId="{DF7E9A40-06E5-4A47-83AE-3F0581D9BE42}">
      <dgm:prSet/>
      <dgm:spPr/>
      <dgm:t>
        <a:bodyPr/>
        <a:lstStyle/>
        <a:p>
          <a:endParaRPr lang="en-US"/>
        </a:p>
      </dgm:t>
    </dgm:pt>
    <dgm:pt modelId="{99267E2C-7496-42A8-A1EC-AA2EB1C09CAE}" type="pres">
      <dgm:prSet presAssocID="{FAD2C4DF-EB15-414C-AA5F-277D2F161257}" presName="compositeShape" presStyleCnt="0">
        <dgm:presLayoutVars>
          <dgm:chMax val="7"/>
          <dgm:dir/>
          <dgm:resizeHandles val="exact"/>
        </dgm:presLayoutVars>
      </dgm:prSet>
      <dgm:spPr/>
    </dgm:pt>
    <dgm:pt modelId="{00D7B609-3457-4196-B410-4E262D20F729}" type="pres">
      <dgm:prSet presAssocID="{0C0D53E5-040A-4050-81F1-2AB087FB5E08}" presName="circ1" presStyleLbl="vennNode1" presStyleIdx="0" presStyleCnt="3" custScaleY="74305"/>
      <dgm:spPr/>
    </dgm:pt>
    <dgm:pt modelId="{AE2DB904-FC41-4BEE-8E5A-6842B43505A2}" type="pres">
      <dgm:prSet presAssocID="{0C0D53E5-040A-4050-81F1-2AB087FB5E08}" presName="circ1Tx" presStyleLbl="revTx" presStyleIdx="0" presStyleCnt="0">
        <dgm:presLayoutVars>
          <dgm:chMax val="0"/>
          <dgm:chPref val="0"/>
          <dgm:bulletEnabled val="1"/>
        </dgm:presLayoutVars>
      </dgm:prSet>
      <dgm:spPr/>
    </dgm:pt>
    <dgm:pt modelId="{247FBAA6-ECC4-4639-9029-FA47EFCB6211}" type="pres">
      <dgm:prSet presAssocID="{FEE4F171-F1B1-4614-83D8-2C4B9B023E9E}" presName="circ2" presStyleLbl="vennNode1" presStyleIdx="1" presStyleCnt="3"/>
      <dgm:spPr/>
    </dgm:pt>
    <dgm:pt modelId="{E4AAF952-F02B-49B9-A799-AC034BA505AC}" type="pres">
      <dgm:prSet presAssocID="{FEE4F171-F1B1-4614-83D8-2C4B9B023E9E}" presName="circ2Tx" presStyleLbl="revTx" presStyleIdx="0" presStyleCnt="0">
        <dgm:presLayoutVars>
          <dgm:chMax val="0"/>
          <dgm:chPref val="0"/>
          <dgm:bulletEnabled val="1"/>
        </dgm:presLayoutVars>
      </dgm:prSet>
      <dgm:spPr/>
    </dgm:pt>
    <dgm:pt modelId="{42FF16E1-54C1-4D99-9BAC-CDFDA0568796}" type="pres">
      <dgm:prSet presAssocID="{3F89AFE0-11C8-4BFC-AC76-905BE9B932A7}" presName="circ3" presStyleLbl="vennNode1" presStyleIdx="2" presStyleCnt="3"/>
      <dgm:spPr/>
    </dgm:pt>
    <dgm:pt modelId="{5EC2AC35-7BAB-43DD-A320-9F672FEDCA5D}" type="pres">
      <dgm:prSet presAssocID="{3F89AFE0-11C8-4BFC-AC76-905BE9B932A7}" presName="circ3Tx" presStyleLbl="revTx" presStyleIdx="0" presStyleCnt="0">
        <dgm:presLayoutVars>
          <dgm:chMax val="0"/>
          <dgm:chPref val="0"/>
          <dgm:bulletEnabled val="1"/>
        </dgm:presLayoutVars>
      </dgm:prSet>
      <dgm:spPr/>
    </dgm:pt>
  </dgm:ptLst>
  <dgm:cxnLst>
    <dgm:cxn modelId="{4FE74A08-6175-4EED-9D7A-E959D41C3C7A}" type="presOf" srcId="{0C0D53E5-040A-4050-81F1-2AB087FB5E08}" destId="{00D7B609-3457-4196-B410-4E262D20F729}" srcOrd="0" destOrd="0" presId="urn:microsoft.com/office/officeart/2005/8/layout/venn1"/>
    <dgm:cxn modelId="{3F81F337-1EBE-4EDD-9A27-3B43F1D03F66}" type="presOf" srcId="{FEE4F171-F1B1-4614-83D8-2C4B9B023E9E}" destId="{E4AAF952-F02B-49B9-A799-AC034BA505AC}" srcOrd="1" destOrd="0" presId="urn:microsoft.com/office/officeart/2005/8/layout/venn1"/>
    <dgm:cxn modelId="{E9B9123F-E1B8-4407-9F98-6B323CA765B1}" type="presOf" srcId="{0C0D53E5-040A-4050-81F1-2AB087FB5E08}" destId="{AE2DB904-FC41-4BEE-8E5A-6842B43505A2}" srcOrd="1" destOrd="0" presId="urn:microsoft.com/office/officeart/2005/8/layout/venn1"/>
    <dgm:cxn modelId="{DF7E9A40-06E5-4A47-83AE-3F0581D9BE42}" srcId="{FAD2C4DF-EB15-414C-AA5F-277D2F161257}" destId="{3F89AFE0-11C8-4BFC-AC76-905BE9B932A7}" srcOrd="2" destOrd="0" parTransId="{F65DF31A-67C6-4A81-8293-1606A39EE6DC}" sibTransId="{D23198E9-AF39-47D1-AD11-EBC0CD5B69D9}"/>
    <dgm:cxn modelId="{FFADC74E-7453-438D-8CCE-039DDB89A344}" srcId="{FAD2C4DF-EB15-414C-AA5F-277D2F161257}" destId="{0C0D53E5-040A-4050-81F1-2AB087FB5E08}" srcOrd="0" destOrd="0" parTransId="{38EA2B01-5749-401A-BC3E-F420342116C9}" sibTransId="{0E0D5C28-EB3D-4442-8DB2-0C219BCE7496}"/>
    <dgm:cxn modelId="{88014E62-914C-4C47-AF67-3F58F6AFD843}" type="presOf" srcId="{3F89AFE0-11C8-4BFC-AC76-905BE9B932A7}" destId="{5EC2AC35-7BAB-43DD-A320-9F672FEDCA5D}" srcOrd="1" destOrd="0" presId="urn:microsoft.com/office/officeart/2005/8/layout/venn1"/>
    <dgm:cxn modelId="{D6E2127B-11A0-4FDE-B0D0-B48F4FEA79B1}" type="presOf" srcId="{3F89AFE0-11C8-4BFC-AC76-905BE9B932A7}" destId="{42FF16E1-54C1-4D99-9BAC-CDFDA0568796}" srcOrd="0" destOrd="0" presId="urn:microsoft.com/office/officeart/2005/8/layout/venn1"/>
    <dgm:cxn modelId="{0A2C69AC-F7DA-4472-A241-A0628AECCDE3}" srcId="{FAD2C4DF-EB15-414C-AA5F-277D2F161257}" destId="{FEE4F171-F1B1-4614-83D8-2C4B9B023E9E}" srcOrd="1" destOrd="0" parTransId="{A8E60963-C8BB-4815-8E67-FDA25313FB21}" sibTransId="{AC5BF336-0573-4F1E-AC16-D1F1E7732658}"/>
    <dgm:cxn modelId="{851E67AF-A62E-4F1A-B96A-64DC4482466A}" type="presOf" srcId="{FEE4F171-F1B1-4614-83D8-2C4B9B023E9E}" destId="{247FBAA6-ECC4-4639-9029-FA47EFCB6211}" srcOrd="0" destOrd="0" presId="urn:microsoft.com/office/officeart/2005/8/layout/venn1"/>
    <dgm:cxn modelId="{8A837CD1-C083-4F1E-8B09-6E03AFD477EE}" type="presOf" srcId="{FAD2C4DF-EB15-414C-AA5F-277D2F161257}" destId="{99267E2C-7496-42A8-A1EC-AA2EB1C09CAE}" srcOrd="0" destOrd="0" presId="urn:microsoft.com/office/officeart/2005/8/layout/venn1"/>
    <dgm:cxn modelId="{F193DA88-5ABB-4B12-9ADA-41918791BE05}" type="presParOf" srcId="{99267E2C-7496-42A8-A1EC-AA2EB1C09CAE}" destId="{00D7B609-3457-4196-B410-4E262D20F729}" srcOrd="0" destOrd="0" presId="urn:microsoft.com/office/officeart/2005/8/layout/venn1"/>
    <dgm:cxn modelId="{D8AD0C87-E2C5-4A72-9BC8-4CCFB56C2B7B}" type="presParOf" srcId="{99267E2C-7496-42A8-A1EC-AA2EB1C09CAE}" destId="{AE2DB904-FC41-4BEE-8E5A-6842B43505A2}" srcOrd="1" destOrd="0" presId="urn:microsoft.com/office/officeart/2005/8/layout/venn1"/>
    <dgm:cxn modelId="{8106054B-E2C5-4A1C-93AD-BD7719D207AF}" type="presParOf" srcId="{99267E2C-7496-42A8-A1EC-AA2EB1C09CAE}" destId="{247FBAA6-ECC4-4639-9029-FA47EFCB6211}" srcOrd="2" destOrd="0" presId="urn:microsoft.com/office/officeart/2005/8/layout/venn1"/>
    <dgm:cxn modelId="{6D024DFE-9914-4AC9-8C39-CF82B35EA952}" type="presParOf" srcId="{99267E2C-7496-42A8-A1EC-AA2EB1C09CAE}" destId="{E4AAF952-F02B-49B9-A799-AC034BA505AC}" srcOrd="3" destOrd="0" presId="urn:microsoft.com/office/officeart/2005/8/layout/venn1"/>
    <dgm:cxn modelId="{9F52F802-221F-4CF4-B9F8-C02797687F9D}" type="presParOf" srcId="{99267E2C-7496-42A8-A1EC-AA2EB1C09CAE}" destId="{42FF16E1-54C1-4D99-9BAC-CDFDA0568796}" srcOrd="4" destOrd="0" presId="urn:microsoft.com/office/officeart/2005/8/layout/venn1"/>
    <dgm:cxn modelId="{CECC531B-55D8-4C12-BDE0-697E49874F84}" type="presParOf" srcId="{99267E2C-7496-42A8-A1EC-AA2EB1C09CAE}" destId="{5EC2AC35-7BAB-43DD-A320-9F672FEDCA5D}"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D7B609-3457-4196-B410-4E262D20F729}">
      <dsp:nvSpPr>
        <dsp:cNvPr id="0" name=""/>
        <dsp:cNvSpPr/>
      </dsp:nvSpPr>
      <dsp:spPr>
        <a:xfrm>
          <a:off x="2784157" y="304186"/>
          <a:ext cx="3575685" cy="2656912"/>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kern="1200" cap="none" normalizeH="0" baseline="0" dirty="0">
              <a:ln>
                <a:noFill/>
              </a:ln>
              <a:solidFill>
                <a:schemeClr val="tx1"/>
              </a:solidFill>
              <a:effectLst/>
              <a:latin typeface="Arial" panose="020B0604020202020204" pitchFamily="34" charset="0"/>
              <a:ea typeface="宋体" panose="02010600030101010101" pitchFamily="2" charset="-122"/>
              <a:cs typeface="Arial" panose="020B0604020202020204" pitchFamily="34" charset="0"/>
            </a:rPr>
            <a:t>Economic sustainability</a:t>
          </a:r>
        </a:p>
      </dsp:txBody>
      <dsp:txXfrm>
        <a:off x="3260915" y="769146"/>
        <a:ext cx="2622169" cy="1195610"/>
      </dsp:txXfrm>
    </dsp:sp>
    <dsp:sp modelId="{247FBAA6-ECC4-4639-9029-FA47EFCB6211}">
      <dsp:nvSpPr>
        <dsp:cNvPr id="0" name=""/>
        <dsp:cNvSpPr/>
      </dsp:nvSpPr>
      <dsp:spPr>
        <a:xfrm>
          <a:off x="4074383" y="2079603"/>
          <a:ext cx="3575685" cy="3575685"/>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kern="1200" cap="none" normalizeH="0" baseline="0">
              <a:ln>
                <a:noFill/>
              </a:ln>
              <a:solidFill>
                <a:schemeClr val="tx1"/>
              </a:solidFill>
              <a:effectLst/>
              <a:latin typeface="Arial" panose="020B0604020202020204" pitchFamily="34" charset="0"/>
              <a:ea typeface="宋体" panose="02010600030101010101" pitchFamily="2" charset="-122"/>
              <a:cs typeface="Arial" panose="020B0604020202020204" pitchFamily="34" charset="0"/>
            </a:rPr>
            <a:t>                   </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en-US" sz="3200" b="0" i="0" u="none" strike="noStrike" kern="1200" cap="none" normalizeH="0" baseline="0">
            <a:ln>
              <a:noFill/>
            </a:ln>
            <a:solidFill>
              <a:schemeClr val="tx1"/>
            </a:solidFill>
            <a:effectLst/>
            <a:latin typeface="Arial" panose="020B0604020202020204" pitchFamily="34" charset="0"/>
            <a:ea typeface="宋体" panose="02010600030101010101" pitchFamily="2" charset="-122"/>
            <a:cs typeface="Arial" panose="020B0604020202020204" pitchFamily="34" charset="0"/>
          </a:endParaRPr>
        </a:p>
      </dsp:txBody>
      <dsp:txXfrm>
        <a:off x="5167947" y="3003322"/>
        <a:ext cx="2145411" cy="1966626"/>
      </dsp:txXfrm>
    </dsp:sp>
    <dsp:sp modelId="{42FF16E1-54C1-4D99-9BAC-CDFDA0568796}">
      <dsp:nvSpPr>
        <dsp:cNvPr id="0" name=""/>
        <dsp:cNvSpPr/>
      </dsp:nvSpPr>
      <dsp:spPr>
        <a:xfrm>
          <a:off x="1493931" y="2079603"/>
          <a:ext cx="3575685" cy="3575685"/>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altLang="zh-CN" sz="3200" b="1" i="0" u="none" strike="noStrike" kern="1200" cap="none" normalizeH="0" baseline="0">
            <a:ln>
              <a:noFill/>
            </a:ln>
            <a:solidFill>
              <a:schemeClr val="tx1"/>
            </a:solidFill>
            <a:effectLst/>
            <a:latin typeface="Arial" panose="020B0604020202020204" pitchFamily="34" charset="0"/>
            <a:ea typeface="宋体" panose="02010600030101010101" pitchFamily="2" charset="-122"/>
            <a:cs typeface="Arial" panose="020B0604020202020204" pitchFamily="34" charset="0"/>
          </a:endParaRPr>
        </a:p>
      </dsp:txBody>
      <dsp:txXfrm>
        <a:off x="1830641" y="3003322"/>
        <a:ext cx="2145411" cy="1966626"/>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A77ABE-2EB2-374B-A2FA-AEE0F677AF14}" type="datetimeFigureOut">
              <a:rPr lang="en-US" smtClean="0"/>
              <a:t>1/25/20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A0E861-3E6E-364C-8D47-DC95603F292F}" type="slidenum">
              <a:rPr lang="en-US" smtClean="0"/>
              <a:t>‹#›</a:t>
            </a:fld>
            <a:endParaRPr lang="en-US"/>
          </a:p>
        </p:txBody>
      </p:sp>
    </p:spTree>
    <p:extLst>
      <p:ext uri="{BB962C8B-B14F-4D97-AF65-F5344CB8AC3E}">
        <p14:creationId xmlns:p14="http://schemas.microsoft.com/office/powerpoint/2010/main" val="42739074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4403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latin typeface="Century Gothic" panose="020B0502020202020204" pitchFamily="34" charset="0"/>
              <a:ea typeface="ＭＳ Ｐゴシック" panose="020B0600070205080204" pitchFamily="34" charset="-128"/>
            </a:endParaRPr>
          </a:p>
        </p:txBody>
      </p:sp>
      <p:sp>
        <p:nvSpPr>
          <p:cNvPr id="44036"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13F809A-F4A5-4223-89B9-55756B340BA7}" type="slidenum">
              <a:rPr lang="en-US" altLang="en-US">
                <a:latin typeface="Century Gothic" panose="020B0502020202020204" pitchFamily="34" charset="0"/>
              </a:rPr>
              <a:pPr/>
              <a:t>1</a:t>
            </a:fld>
            <a:endParaRPr lang="en-US" altLang="en-US">
              <a:latin typeface="Century Gothic" panose="020B0502020202020204" pitchFamily="34" charset="0"/>
            </a:endParaRPr>
          </a:p>
        </p:txBody>
      </p:sp>
    </p:spTree>
    <p:extLst>
      <p:ext uri="{BB962C8B-B14F-4D97-AF65-F5344CB8AC3E}">
        <p14:creationId xmlns:p14="http://schemas.microsoft.com/office/powerpoint/2010/main" val="12321045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45059"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fr-CH" altLang="en-US">
                <a:latin typeface="Arial" panose="020B0604020202020204" pitchFamily="34" charset="0"/>
                <a:ea typeface="ＭＳ Ｐゴシック" panose="020B0600070205080204" pitchFamily="34" charset="-128"/>
              </a:rPr>
              <a:t>ST diff from ecot, in the sense that it is broader and can include many other types of tourism so long as these follow sustainability guidelines.</a:t>
            </a:r>
            <a:endParaRPr lang="en-GB" altLang="en-US">
              <a:latin typeface="Arial" panose="020B0604020202020204" pitchFamily="34" charset="0"/>
              <a:ea typeface="ＭＳ Ｐゴシック" panose="020B0600070205080204" pitchFamily="34" charset="-128"/>
            </a:endParaRPr>
          </a:p>
          <a:p>
            <a:pPr eaLnBrk="1" hangingPunct="1">
              <a:spcBef>
                <a:spcPct val="0"/>
              </a:spcBef>
            </a:pPr>
            <a:r>
              <a:rPr lang="en-GB" altLang="en-US">
                <a:latin typeface="Arial" panose="020B0604020202020204" pitchFamily="34" charset="0"/>
                <a:ea typeface="ＭＳ Ｐゴシック" panose="020B0600070205080204" pitchFamily="34" charset="-128"/>
              </a:rPr>
              <a:t>Sustainable tourism development guidelines and management practices are applicable to all forms of tourism in all types of destinations, including mass tourism and the various niche tourism segments. Sustainability principles refer to the environmental, economic, and socio-cultural aspects of tourism development, and a suitable balance must be established between these three dimensions to guarantee its long-term sustainability. </a:t>
            </a:r>
          </a:p>
          <a:p>
            <a:pPr eaLnBrk="1" hangingPunct="1">
              <a:spcBef>
                <a:spcPct val="0"/>
              </a:spcBef>
            </a:pPr>
            <a:endParaRPr lang="en-GB" altLang="en-US">
              <a:latin typeface="Arial" panose="020B0604020202020204" pitchFamily="34" charset="0"/>
              <a:ea typeface="ＭＳ Ｐゴシック" panose="020B0600070205080204" pitchFamily="34" charset="-128"/>
            </a:endParaRPr>
          </a:p>
        </p:txBody>
      </p:sp>
      <p:sp>
        <p:nvSpPr>
          <p:cNvPr id="45060"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7FC6C297-BB64-461A-B2D9-5FBD79002434}" type="slidenum">
              <a:rPr lang="en-US" altLang="en-US">
                <a:ea typeface="ＭＳ Ｐゴシック" panose="020B0600070205080204" pitchFamily="34" charset="-128"/>
              </a:rPr>
              <a:pPr eaLnBrk="1" hangingPunct="1"/>
              <a:t>4</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4699529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46083"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buFontTx/>
              <a:buChar char="-"/>
            </a:pPr>
            <a:r>
              <a:rPr lang="en-US" altLang="en-US">
                <a:latin typeface="Century Gothic" panose="020B0502020202020204" pitchFamily="34" charset="0"/>
                <a:ea typeface="ＭＳ Ｐゴシック" panose="020B0600070205080204" pitchFamily="34" charset="-128"/>
              </a:rPr>
              <a:t>Green Travelers are those that specifically travel for sustainability or consider sustainability at least half of the time.</a:t>
            </a:r>
          </a:p>
          <a:p>
            <a:pPr eaLnBrk="1" hangingPunct="1">
              <a:spcBef>
                <a:spcPct val="0"/>
              </a:spcBef>
              <a:buFontTx/>
              <a:buChar char="-"/>
            </a:pPr>
            <a:endParaRPr lang="en-US" altLang="en-US">
              <a:latin typeface="Century Gothic" panose="020B0502020202020204" pitchFamily="34" charset="0"/>
              <a:ea typeface="ＭＳ Ｐゴシック" panose="020B0600070205080204" pitchFamily="34" charset="-128"/>
            </a:endParaRPr>
          </a:p>
          <a:p>
            <a:pPr eaLnBrk="1" hangingPunct="1">
              <a:spcBef>
                <a:spcPct val="0"/>
              </a:spcBef>
              <a:buFontTx/>
              <a:buChar char="-"/>
            </a:pPr>
            <a:r>
              <a:rPr lang="en-US" altLang="en-US">
                <a:latin typeface="Century Gothic" panose="020B0502020202020204" pitchFamily="34" charset="0"/>
                <a:ea typeface="ＭＳ Ｐゴシック" panose="020B0600070205080204" pitchFamily="34" charset="-128"/>
              </a:rPr>
              <a:t>“Dark Green” travelers – those on the forefront of the movement</a:t>
            </a:r>
          </a:p>
          <a:p>
            <a:pPr eaLnBrk="1" hangingPunct="1">
              <a:spcBef>
                <a:spcPct val="0"/>
              </a:spcBef>
              <a:buFontTx/>
              <a:buChar char="-"/>
            </a:pPr>
            <a:endParaRPr lang="en-US" altLang="en-US">
              <a:latin typeface="Century Gothic" panose="020B0502020202020204" pitchFamily="34" charset="0"/>
              <a:ea typeface="ＭＳ Ｐゴシック" panose="020B0600070205080204" pitchFamily="34" charset="-128"/>
            </a:endParaRPr>
          </a:p>
          <a:p>
            <a:pPr eaLnBrk="1" hangingPunct="1">
              <a:spcBef>
                <a:spcPct val="0"/>
              </a:spcBef>
              <a:buFontTx/>
              <a:buChar char="-"/>
            </a:pPr>
            <a:r>
              <a:rPr lang="en-US" altLang="en-US">
                <a:latin typeface="Century Gothic" panose="020B0502020202020204" pitchFamily="34" charset="0"/>
                <a:ea typeface="ＭＳ Ｐゴシック" panose="020B0600070205080204" pitchFamily="34" charset="-128"/>
              </a:rPr>
              <a:t>- Tech savvy – resourceful, investigative and rely on the word of mouth experience of others</a:t>
            </a:r>
          </a:p>
        </p:txBody>
      </p:sp>
      <p:sp>
        <p:nvSpPr>
          <p:cNvPr id="46084"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B3C271D-083F-4AF5-BD79-DD1B0E1DFF8F}" type="slidenum">
              <a:rPr lang="en-US" altLang="en-US">
                <a:latin typeface="Century Gothic" panose="020B0502020202020204" pitchFamily="34" charset="0"/>
              </a:rPr>
              <a:pPr/>
              <a:t>6</a:t>
            </a:fld>
            <a:endParaRPr lang="en-US" altLang="en-US">
              <a:latin typeface="Century Gothic" panose="020B0502020202020204" pitchFamily="34" charset="0"/>
            </a:endParaRPr>
          </a:p>
        </p:txBody>
      </p:sp>
    </p:spTree>
    <p:extLst>
      <p:ext uri="{BB962C8B-B14F-4D97-AF65-F5344CB8AC3E}">
        <p14:creationId xmlns:p14="http://schemas.microsoft.com/office/powerpoint/2010/main" val="1886171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latin typeface="Century Gothic" panose="020B0502020202020204" pitchFamily="34" charset="0"/>
              <a:ea typeface="ＭＳ Ｐゴシック" panose="020B0600070205080204" pitchFamily="34" charset="-128"/>
            </a:endParaRPr>
          </a:p>
        </p:txBody>
      </p:sp>
      <p:sp>
        <p:nvSpPr>
          <p:cNvPr id="47108"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A4050A4-C049-4CE4-AF6B-2330EF0B272F}" type="slidenum">
              <a:rPr lang="en-US" altLang="en-US">
                <a:latin typeface="Century Gothic" panose="020B0502020202020204" pitchFamily="34" charset="0"/>
              </a:rPr>
              <a:pPr/>
              <a:t>7</a:t>
            </a:fld>
            <a:endParaRPr lang="en-US" altLang="en-US">
              <a:latin typeface="Century Gothic" panose="020B0502020202020204" pitchFamily="34" charset="0"/>
            </a:endParaRPr>
          </a:p>
        </p:txBody>
      </p:sp>
    </p:spTree>
    <p:extLst>
      <p:ext uri="{BB962C8B-B14F-4D97-AF65-F5344CB8AC3E}">
        <p14:creationId xmlns:p14="http://schemas.microsoft.com/office/powerpoint/2010/main" val="15485631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48131"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latin typeface="Century Gothic" panose="020B0502020202020204" pitchFamily="34" charset="0"/>
                <a:ea typeface="ＭＳ Ｐゴシック" panose="020B0600070205080204" pitchFamily="34" charset="-128"/>
              </a:rPr>
              <a:t>These are things typically associated with sustainability by the majority of people</a:t>
            </a:r>
          </a:p>
        </p:txBody>
      </p:sp>
      <p:sp>
        <p:nvSpPr>
          <p:cNvPr id="48132"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107ACFB-A954-4819-97AE-55606141D468}" type="slidenum">
              <a:rPr lang="en-US" altLang="en-US">
                <a:latin typeface="Century Gothic" panose="020B0502020202020204" pitchFamily="34" charset="0"/>
              </a:rPr>
              <a:pPr/>
              <a:t>8</a:t>
            </a:fld>
            <a:endParaRPr lang="en-US" altLang="en-US">
              <a:latin typeface="Century Gothic" panose="020B0502020202020204" pitchFamily="34" charset="0"/>
            </a:endParaRPr>
          </a:p>
        </p:txBody>
      </p:sp>
    </p:spTree>
    <p:extLst>
      <p:ext uri="{BB962C8B-B14F-4D97-AF65-F5344CB8AC3E}">
        <p14:creationId xmlns:p14="http://schemas.microsoft.com/office/powerpoint/2010/main" val="11159844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latin typeface="Century Gothic" panose="020B0502020202020204" pitchFamily="34" charset="0"/>
                <a:ea typeface="ＭＳ Ｐゴシック" panose="020B0600070205080204" pitchFamily="34" charset="-128"/>
              </a:rPr>
              <a:t>Sustainable tourism goes beyond being obsessed with recycling and living in a treehouse. </a:t>
            </a:r>
          </a:p>
          <a:p>
            <a:pPr eaLnBrk="1" hangingPunct="1">
              <a:spcBef>
                <a:spcPct val="0"/>
              </a:spcBef>
            </a:pPr>
            <a:endParaRPr lang="en-US" altLang="en-US">
              <a:latin typeface="Century Gothic" panose="020B0502020202020204" pitchFamily="34" charset="0"/>
              <a:ea typeface="ＭＳ Ｐゴシック" panose="020B0600070205080204" pitchFamily="34" charset="-128"/>
            </a:endParaRPr>
          </a:p>
          <a:p>
            <a:pPr eaLnBrk="1" hangingPunct="1">
              <a:spcBef>
                <a:spcPct val="0"/>
              </a:spcBef>
            </a:pPr>
            <a:r>
              <a:rPr lang="en-US" altLang="en-US">
                <a:latin typeface="Century Gothic" panose="020B0502020202020204" pitchFamily="34" charset="0"/>
                <a:ea typeface="ＭＳ Ｐゴシック" panose="020B0600070205080204" pitchFamily="34" charset="-128"/>
              </a:rPr>
              <a:t>High quality tourism that embraces the uniqueness of the destination, creates an authentic experience, and encourages interaction with the place and its people is also sustainable.</a:t>
            </a:r>
          </a:p>
          <a:p>
            <a:pPr eaLnBrk="1" hangingPunct="1">
              <a:spcBef>
                <a:spcPct val="0"/>
              </a:spcBef>
            </a:pPr>
            <a:endParaRPr lang="en-US" altLang="en-US">
              <a:latin typeface="Century Gothic" panose="020B0502020202020204" pitchFamily="34" charset="0"/>
              <a:ea typeface="ＭＳ Ｐゴシック" panose="020B0600070205080204" pitchFamily="34" charset="-128"/>
            </a:endParaRPr>
          </a:p>
          <a:p>
            <a:pPr eaLnBrk="1" hangingPunct="1">
              <a:spcBef>
                <a:spcPct val="0"/>
              </a:spcBef>
            </a:pPr>
            <a:r>
              <a:rPr lang="en-US" altLang="en-US">
                <a:latin typeface="Century Gothic" panose="020B0502020202020204" pitchFamily="34" charset="0"/>
                <a:ea typeface="ＭＳ Ｐゴシック" panose="020B0600070205080204" pitchFamily="34" charset="-128"/>
              </a:rPr>
              <a:t>So, being a sustainable business is not JUST about the environment, being crunchy… but it’s about being a GOOD business and providing GOOD opportunities to clientele</a:t>
            </a:r>
          </a:p>
        </p:txBody>
      </p:sp>
      <p:sp>
        <p:nvSpPr>
          <p:cNvPr id="49156"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7B3C2B0-5E82-4BD5-9867-D35AEE9BEBB8}" type="slidenum">
              <a:rPr lang="en-US" altLang="en-US">
                <a:latin typeface="Century Gothic" panose="020B0502020202020204" pitchFamily="34" charset="0"/>
              </a:rPr>
              <a:pPr/>
              <a:t>9</a:t>
            </a:fld>
            <a:endParaRPr lang="en-US" altLang="en-US">
              <a:latin typeface="Century Gothic" panose="020B0502020202020204" pitchFamily="34" charset="0"/>
            </a:endParaRPr>
          </a:p>
        </p:txBody>
      </p:sp>
    </p:spTree>
    <p:extLst>
      <p:ext uri="{BB962C8B-B14F-4D97-AF65-F5344CB8AC3E}">
        <p14:creationId xmlns:p14="http://schemas.microsoft.com/office/powerpoint/2010/main" val="26853321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50179"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buFontTx/>
              <a:buChar char="-"/>
            </a:pPr>
            <a:r>
              <a:rPr lang="en-US" altLang="en-US">
                <a:latin typeface="Century Gothic" panose="020B0502020202020204" pitchFamily="34" charset="0"/>
                <a:ea typeface="ＭＳ Ｐゴシック" panose="020B0600070205080204" pitchFamily="34" charset="-128"/>
              </a:rPr>
              <a:t>Tourism as an industry has a fairly common set of indicators it uses</a:t>
            </a:r>
          </a:p>
          <a:p>
            <a:pPr eaLnBrk="1" hangingPunct="1">
              <a:spcBef>
                <a:spcPct val="0"/>
              </a:spcBef>
              <a:buFontTx/>
              <a:buChar char="-"/>
            </a:pPr>
            <a:r>
              <a:rPr lang="en-US" altLang="en-US">
                <a:latin typeface="Century Gothic" panose="020B0502020202020204" pitchFamily="34" charset="0"/>
                <a:ea typeface="ＭＳ Ｐゴシック" panose="020B0600070205080204" pitchFamily="34" charset="-128"/>
              </a:rPr>
              <a:t> Ministries, CVBs, tour operators all use arrivals and income generators as a way to measure viability (These are all relevant – still a business)</a:t>
            </a:r>
          </a:p>
          <a:p>
            <a:pPr eaLnBrk="1" hangingPunct="1">
              <a:spcBef>
                <a:spcPct val="0"/>
              </a:spcBef>
              <a:buFontTx/>
              <a:buChar char="-"/>
            </a:pPr>
            <a:r>
              <a:rPr lang="en-US" altLang="en-US">
                <a:latin typeface="Century Gothic" panose="020B0502020202020204" pitchFamily="34" charset="0"/>
                <a:ea typeface="ＭＳ Ｐゴシック" panose="020B0600070205080204" pitchFamily="34" charset="-128"/>
              </a:rPr>
              <a:t> Sustainable tourism goes one step further to look at impacts</a:t>
            </a:r>
          </a:p>
          <a:p>
            <a:pPr eaLnBrk="1" hangingPunct="1">
              <a:spcBef>
                <a:spcPct val="0"/>
              </a:spcBef>
              <a:buFontTx/>
              <a:buChar char="-"/>
            </a:pPr>
            <a:r>
              <a:rPr lang="en-US" altLang="en-US">
                <a:latin typeface="Century Gothic" panose="020B0502020202020204" pitchFamily="34" charset="0"/>
                <a:ea typeface="ＭＳ Ｐゴシック" panose="020B0600070205080204" pitchFamily="34" charset="-128"/>
              </a:rPr>
              <a:t> Using these indicators whether building a business or a destination promotes healthier more long-term success that isn’t victim to economic trends or fads</a:t>
            </a:r>
          </a:p>
        </p:txBody>
      </p:sp>
      <p:sp>
        <p:nvSpPr>
          <p:cNvPr id="50180"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11FB90F-02E0-4406-8CFE-83F929A62E5E}" type="slidenum">
              <a:rPr lang="en-US" altLang="en-US">
                <a:latin typeface="Century Gothic" panose="020B0502020202020204" pitchFamily="34" charset="0"/>
              </a:rPr>
              <a:pPr/>
              <a:t>10</a:t>
            </a:fld>
            <a:endParaRPr lang="en-US" altLang="en-US">
              <a:latin typeface="Century Gothic" panose="020B0502020202020204" pitchFamily="34" charset="0"/>
            </a:endParaRPr>
          </a:p>
        </p:txBody>
      </p:sp>
    </p:spTree>
    <p:extLst>
      <p:ext uri="{BB962C8B-B14F-4D97-AF65-F5344CB8AC3E}">
        <p14:creationId xmlns:p14="http://schemas.microsoft.com/office/powerpoint/2010/main" val="8981975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Also requires the informed participation of all relevant stakeholders, as well as strong political leadership to ensure wide participation and consensus building. Achieving sustainable tourism is a continuous process and it requires constant monitoring of It should also maintain a high level of tourist satisfaction and ensure a meaningful experience to the tourists, raising their awareness about sustainability issues and promoting sustainable tourism practices amongst them.</a:t>
            </a:r>
          </a:p>
          <a:p>
            <a:pPr eaLnBrk="1" hangingPunct="1">
              <a:spcBef>
                <a:spcPct val="0"/>
              </a:spcBef>
            </a:pPr>
            <a:endParaRPr lang="en-GB" altLang="en-US"/>
          </a:p>
        </p:txBody>
      </p:sp>
      <p:sp>
        <p:nvSpPr>
          <p:cNvPr id="51204"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8C1A4F9C-A197-4F9A-824F-D4C0CFBB9CA7}" type="slidenum">
              <a:rPr lang="en-US" altLang="en-US">
                <a:ea typeface="ＭＳ Ｐゴシック" panose="020B0600070205080204" pitchFamily="34" charset="-128"/>
              </a:rPr>
              <a:pPr eaLnBrk="1" hangingPunct="1"/>
              <a:t>11</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6511461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latin typeface="Arial" panose="020B0604020202020204" pitchFamily="34" charset="0"/>
                <a:ea typeface="ＭＳ Ｐゴシック" panose="020B0600070205080204" pitchFamily="34" charset="-128"/>
              </a:rPr>
              <a:t>Sustainability principles refer to the environmental, economic, and socio-cultural aspects of tourism development, and a suitable balance must be established between these three dimensions to guarantee its long-term sustainability. </a:t>
            </a:r>
          </a:p>
        </p:txBody>
      </p:sp>
      <p:sp>
        <p:nvSpPr>
          <p:cNvPr id="52228"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C8ED363-8D59-4A19-AD9F-13FE8DA6BF5C}" type="slidenum">
              <a:rPr lang="en-US" altLang="en-US">
                <a:ea typeface="ＭＳ Ｐゴシック" panose="020B0600070205080204" pitchFamily="34" charset="-128"/>
              </a:rPr>
              <a:pPr eaLnBrk="1" hangingPunct="1"/>
              <a:t>12</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11508809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fr-CH" altLang="en-US">
                <a:latin typeface="Arial" panose="020B0604020202020204" pitchFamily="34" charset="0"/>
                <a:ea typeface="ＭＳ Ｐゴシック" panose="020B0600070205080204" pitchFamily="34" charset="-128"/>
                <a:cs typeface="Arial" panose="020B0604020202020204" pitchFamily="34" charset="0"/>
              </a:rPr>
              <a:t>Life cycle analysis, Environmental Impact assessment, Environmental Management Systems, Monitoring and Evaluation, Sustainability Policies, CSR programmes, Codes of Conduct, Ecolabels, Certification, Awards, Supply Chain Management etc etc etc etc - All need to be based on sustainability criteria</a:t>
            </a:r>
          </a:p>
          <a:p>
            <a:pPr eaLnBrk="1" hangingPunct="1">
              <a:spcBef>
                <a:spcPct val="0"/>
              </a:spcBef>
            </a:pPr>
            <a:endParaRPr lang="fr-CH" altLang="en-US">
              <a:latin typeface="Arial" panose="020B0604020202020204" pitchFamily="34" charset="0"/>
              <a:ea typeface="ＭＳ Ｐゴシック" panose="020B0600070205080204" pitchFamily="34" charset="-128"/>
              <a:cs typeface="Arial" panose="020B0604020202020204" pitchFamily="34" charset="0"/>
            </a:endParaRPr>
          </a:p>
          <a:p>
            <a:pPr eaLnBrk="1" hangingPunct="1">
              <a:spcBef>
                <a:spcPct val="0"/>
              </a:spcBef>
            </a:pPr>
            <a:r>
              <a:rPr lang="fr-CH" altLang="en-US">
                <a:latin typeface="Arial" panose="020B0604020202020204" pitchFamily="34" charset="0"/>
                <a:ea typeface="ＭＳ Ｐゴシック" panose="020B0600070205080204" pitchFamily="34" charset="-128"/>
                <a:cs typeface="Arial" panose="020B0604020202020204" pitchFamily="34" charset="0"/>
              </a:rPr>
              <a:t>Founded in 2007?</a:t>
            </a:r>
          </a:p>
          <a:p>
            <a:pPr eaLnBrk="1" hangingPunct="1">
              <a:spcBef>
                <a:spcPct val="0"/>
              </a:spcBef>
            </a:pPr>
            <a:endParaRPr lang="en-GB" altLang="en-US">
              <a:latin typeface="Arial" panose="020B0604020202020204" pitchFamily="34" charset="0"/>
              <a:ea typeface="ＭＳ Ｐゴシック" panose="020B0600070205080204" pitchFamily="34" charset="-128"/>
              <a:cs typeface="Arial" panose="020B0604020202020204" pitchFamily="34" charset="0"/>
            </a:endParaRPr>
          </a:p>
          <a:p>
            <a:pPr eaLnBrk="1" hangingPunct="1">
              <a:spcBef>
                <a:spcPct val="0"/>
              </a:spcBef>
            </a:pPr>
            <a:r>
              <a:rPr lang="en-GB" altLang="en-US">
                <a:latin typeface="Arial" panose="020B0604020202020204" pitchFamily="34" charset="0"/>
                <a:ea typeface="ＭＳ Ｐゴシック" panose="020B0600070205080204" pitchFamily="34" charset="-128"/>
                <a:cs typeface="Arial" panose="020B0604020202020204" pitchFamily="34" charset="0"/>
              </a:rPr>
              <a:t>In all, more than 4,500 criteria have been analyzed and the resulting draft criteria have received comments from over 1000 stakeholders.</a:t>
            </a:r>
          </a:p>
          <a:p>
            <a:pPr eaLnBrk="1" hangingPunct="1">
              <a:spcBef>
                <a:spcPct val="0"/>
              </a:spcBef>
            </a:pPr>
            <a:endParaRPr lang="fr-CH" altLang="en-US">
              <a:latin typeface="Arial" panose="020B0604020202020204" pitchFamily="34" charset="0"/>
              <a:ea typeface="ＭＳ Ｐゴシック" panose="020B0600070205080204" pitchFamily="34" charset="-128"/>
              <a:cs typeface="Arial" panose="020B0604020202020204" pitchFamily="34" charset="0"/>
            </a:endParaRPr>
          </a:p>
          <a:p>
            <a:pPr eaLnBrk="1" hangingPunct="1">
              <a:spcBef>
                <a:spcPct val="0"/>
              </a:spcBef>
            </a:pPr>
            <a:r>
              <a:rPr lang="fr-CH" altLang="en-US">
                <a:latin typeface="Arial" panose="020B0604020202020204" pitchFamily="34" charset="0"/>
                <a:ea typeface="ＭＳ Ｐゴシック" panose="020B0600070205080204" pitchFamily="34" charset="-128"/>
                <a:cs typeface="Arial" panose="020B0604020202020204" pitchFamily="34" charset="0"/>
              </a:rPr>
              <a:t>Launched in the WCC 2008</a:t>
            </a:r>
            <a:endParaRPr lang="en-GB" altLang="en-US">
              <a:latin typeface="Arial" panose="020B0604020202020204" pitchFamily="34" charset="0"/>
              <a:ea typeface="ＭＳ Ｐゴシック" panose="020B0600070205080204" pitchFamily="34" charset="-128"/>
              <a:cs typeface="Arial" panose="020B0604020202020204" pitchFamily="34" charset="0"/>
            </a:endParaRPr>
          </a:p>
          <a:p>
            <a:pPr eaLnBrk="1" hangingPunct="1">
              <a:spcBef>
                <a:spcPct val="0"/>
              </a:spcBef>
            </a:pPr>
            <a:endParaRPr lang="fr-CH" altLang="en-US">
              <a:latin typeface="Arial" panose="020B0604020202020204" pitchFamily="34" charset="0"/>
              <a:ea typeface="ＭＳ Ｐゴシック" panose="020B0600070205080204" pitchFamily="34" charset="-128"/>
              <a:cs typeface="Arial" panose="020B0604020202020204" pitchFamily="34" charset="0"/>
            </a:endParaRPr>
          </a:p>
          <a:p>
            <a:pPr eaLnBrk="1" hangingPunct="1">
              <a:spcBef>
                <a:spcPct val="0"/>
              </a:spcBef>
            </a:pPr>
            <a:r>
              <a:rPr lang="en-GB" altLang="en-US">
                <a:latin typeface="Arial" panose="020B0604020202020204" pitchFamily="34" charset="0"/>
                <a:ea typeface="ＭＳ Ｐゴシック" panose="020B0600070205080204" pitchFamily="34" charset="-128"/>
                <a:cs typeface="Arial" panose="020B0604020202020204" pitchFamily="34" charset="0"/>
              </a:rPr>
              <a:t>Some of the expected uses of the criteria include the following: </a:t>
            </a:r>
            <a:br>
              <a:rPr lang="en-GB" altLang="en-US">
                <a:latin typeface="Arial" panose="020B0604020202020204" pitchFamily="34" charset="0"/>
                <a:ea typeface="ＭＳ Ｐゴシック" panose="020B0600070205080204" pitchFamily="34" charset="-128"/>
                <a:cs typeface="Arial" panose="020B0604020202020204" pitchFamily="34" charset="0"/>
              </a:rPr>
            </a:br>
            <a:endParaRPr lang="en-GB" altLang="en-US" i="1">
              <a:latin typeface="Arial" panose="020B0604020202020204" pitchFamily="34" charset="0"/>
              <a:ea typeface="ＭＳ Ｐゴシック" panose="020B0600070205080204" pitchFamily="34" charset="-128"/>
              <a:cs typeface="Arial" panose="020B0604020202020204" pitchFamily="34" charset="0"/>
            </a:endParaRPr>
          </a:p>
          <a:p>
            <a:pPr eaLnBrk="1" hangingPunct="1">
              <a:spcBef>
                <a:spcPct val="0"/>
              </a:spcBef>
              <a:buFontTx/>
              <a:buChar char="•"/>
            </a:pPr>
            <a:r>
              <a:rPr lang="en-GB" altLang="en-US" i="1">
                <a:latin typeface="Arial" panose="020B0604020202020204" pitchFamily="34" charset="0"/>
                <a:ea typeface="ＭＳ Ｐゴシック" panose="020B0600070205080204" pitchFamily="34" charset="-128"/>
                <a:cs typeface="Arial" panose="020B0604020202020204" pitchFamily="34" charset="0"/>
              </a:rPr>
              <a:t>Serve as basic guidelines for businesses of all sizes to become more sustainable, and help businesses choose sustainable tourism programs that fulfill these global criteria;</a:t>
            </a:r>
            <a:r>
              <a:rPr lang="en-GB" altLang="en-US">
                <a:latin typeface="Arial" panose="020B0604020202020204" pitchFamily="34" charset="0"/>
                <a:ea typeface="ＭＳ Ｐゴシック" panose="020B0600070205080204" pitchFamily="34" charset="-128"/>
                <a:cs typeface="Arial" panose="020B0604020202020204" pitchFamily="34" charset="0"/>
              </a:rPr>
              <a:t> </a:t>
            </a:r>
          </a:p>
          <a:p>
            <a:pPr eaLnBrk="1" hangingPunct="1">
              <a:spcBef>
                <a:spcPct val="0"/>
              </a:spcBef>
              <a:buFontTx/>
              <a:buChar char="•"/>
            </a:pPr>
            <a:r>
              <a:rPr lang="en-GB" altLang="en-US" i="1">
                <a:latin typeface="Arial" panose="020B0604020202020204" pitchFamily="34" charset="0"/>
                <a:ea typeface="ＭＳ Ｐゴシック" panose="020B0600070205080204" pitchFamily="34" charset="-128"/>
                <a:cs typeface="Arial" panose="020B0604020202020204" pitchFamily="34" charset="0"/>
              </a:rPr>
              <a:t>Serve as guidance for travel agencies in choosing suppliers and sustainable tourism programs;</a:t>
            </a:r>
            <a:r>
              <a:rPr lang="en-GB" altLang="en-US">
                <a:latin typeface="Arial" panose="020B0604020202020204" pitchFamily="34" charset="0"/>
                <a:ea typeface="ＭＳ Ｐゴシック" panose="020B0600070205080204" pitchFamily="34" charset="-128"/>
                <a:cs typeface="Arial" panose="020B0604020202020204" pitchFamily="34" charset="0"/>
              </a:rPr>
              <a:t> </a:t>
            </a:r>
          </a:p>
          <a:p>
            <a:pPr eaLnBrk="1" hangingPunct="1">
              <a:spcBef>
                <a:spcPct val="0"/>
              </a:spcBef>
              <a:buFontTx/>
              <a:buChar char="•"/>
            </a:pPr>
            <a:r>
              <a:rPr lang="en-GB" altLang="en-US" i="1">
                <a:latin typeface="Arial" panose="020B0604020202020204" pitchFamily="34" charset="0"/>
                <a:ea typeface="ＭＳ Ｐゴシック" panose="020B0600070205080204" pitchFamily="34" charset="-128"/>
                <a:cs typeface="Arial" panose="020B0604020202020204" pitchFamily="34" charset="0"/>
              </a:rPr>
              <a:t>Help consumers identify sound sustainable tourism programs and businesses;</a:t>
            </a:r>
            <a:r>
              <a:rPr lang="en-GB" altLang="en-US">
                <a:latin typeface="Arial" panose="020B0604020202020204" pitchFamily="34" charset="0"/>
                <a:ea typeface="ＭＳ Ｐゴシック" panose="020B0600070205080204" pitchFamily="34" charset="-128"/>
                <a:cs typeface="Arial" panose="020B0604020202020204" pitchFamily="34" charset="0"/>
              </a:rPr>
              <a:t> </a:t>
            </a:r>
          </a:p>
          <a:p>
            <a:pPr eaLnBrk="1" hangingPunct="1">
              <a:spcBef>
                <a:spcPct val="0"/>
              </a:spcBef>
              <a:buFontTx/>
              <a:buChar char="•"/>
            </a:pPr>
            <a:r>
              <a:rPr lang="en-GB" altLang="en-US" i="1">
                <a:latin typeface="Arial" panose="020B0604020202020204" pitchFamily="34" charset="0"/>
                <a:ea typeface="ＭＳ Ｐゴシック" panose="020B0600070205080204" pitchFamily="34" charset="-128"/>
                <a:cs typeface="Arial" panose="020B0604020202020204" pitchFamily="34" charset="0"/>
              </a:rPr>
              <a:t>Serve as a common denominator for media to recognize sustainable tourism providers;</a:t>
            </a:r>
            <a:r>
              <a:rPr lang="en-GB" altLang="en-US">
                <a:latin typeface="Arial" panose="020B0604020202020204" pitchFamily="34" charset="0"/>
                <a:ea typeface="ＭＳ Ｐゴシック" panose="020B0600070205080204" pitchFamily="34" charset="-128"/>
                <a:cs typeface="Arial" panose="020B0604020202020204" pitchFamily="34" charset="0"/>
              </a:rPr>
              <a:t> </a:t>
            </a:r>
          </a:p>
          <a:p>
            <a:pPr eaLnBrk="1" hangingPunct="1">
              <a:spcBef>
                <a:spcPct val="0"/>
              </a:spcBef>
              <a:buFontTx/>
              <a:buChar char="•"/>
            </a:pPr>
            <a:r>
              <a:rPr lang="en-GB" altLang="en-US" i="1">
                <a:latin typeface="Arial" panose="020B0604020202020204" pitchFamily="34" charset="0"/>
                <a:ea typeface="ＭＳ Ｐゴシック" panose="020B0600070205080204" pitchFamily="34" charset="-128"/>
                <a:cs typeface="Arial" panose="020B0604020202020204" pitchFamily="34" charset="0"/>
              </a:rPr>
              <a:t>Help certification and other voluntary programs ensure that their standards meet a broadly-accepted baseline;</a:t>
            </a:r>
            <a:r>
              <a:rPr lang="en-GB" altLang="en-US">
                <a:latin typeface="Arial" panose="020B0604020202020204" pitchFamily="34" charset="0"/>
                <a:ea typeface="ＭＳ Ｐゴシック" panose="020B0600070205080204" pitchFamily="34" charset="-128"/>
                <a:cs typeface="Arial" panose="020B0604020202020204" pitchFamily="34" charset="0"/>
              </a:rPr>
              <a:t> </a:t>
            </a:r>
          </a:p>
          <a:p>
            <a:pPr eaLnBrk="1" hangingPunct="1">
              <a:spcBef>
                <a:spcPct val="0"/>
              </a:spcBef>
              <a:buFontTx/>
              <a:buChar char="•"/>
            </a:pPr>
            <a:r>
              <a:rPr lang="en-GB" altLang="en-US" i="1">
                <a:latin typeface="Arial" panose="020B0604020202020204" pitchFamily="34" charset="0"/>
                <a:ea typeface="ＭＳ Ｐゴシック" panose="020B0600070205080204" pitchFamily="34" charset="-128"/>
                <a:cs typeface="Arial" panose="020B0604020202020204" pitchFamily="34" charset="0"/>
              </a:rPr>
              <a:t>Offer governmental, non-governmental and private sector programs a starting point for developing sustainable tourism requirements; and</a:t>
            </a:r>
            <a:r>
              <a:rPr lang="en-GB" altLang="en-US">
                <a:latin typeface="Arial" panose="020B0604020202020204" pitchFamily="34" charset="0"/>
                <a:ea typeface="ＭＳ Ｐゴシック" panose="020B0600070205080204" pitchFamily="34" charset="-128"/>
                <a:cs typeface="Arial" panose="020B0604020202020204" pitchFamily="34" charset="0"/>
              </a:rPr>
              <a:t> </a:t>
            </a:r>
          </a:p>
          <a:p>
            <a:pPr eaLnBrk="1" hangingPunct="1">
              <a:spcBef>
                <a:spcPct val="0"/>
              </a:spcBef>
              <a:buFontTx/>
              <a:buChar char="•"/>
            </a:pPr>
            <a:r>
              <a:rPr lang="en-GB" altLang="en-US" i="1">
                <a:latin typeface="Arial" panose="020B0604020202020204" pitchFamily="34" charset="0"/>
                <a:ea typeface="ＭＳ Ｐゴシック" panose="020B0600070205080204" pitchFamily="34" charset="-128"/>
                <a:cs typeface="Arial" panose="020B0604020202020204" pitchFamily="34" charset="0"/>
              </a:rPr>
              <a:t>Serve as baseline guidelines for education and training bodies such as hotel schools and Universities.</a:t>
            </a:r>
            <a:endParaRPr lang="en-GB" altLang="en-US">
              <a:latin typeface="Arial" panose="020B0604020202020204" pitchFamily="34" charset="0"/>
              <a:ea typeface="ＭＳ Ｐゴシック" panose="020B0600070205080204" pitchFamily="34" charset="-128"/>
              <a:cs typeface="Arial" panose="020B0604020202020204" pitchFamily="34" charset="0"/>
            </a:endParaRPr>
          </a:p>
          <a:p>
            <a:pPr eaLnBrk="1" hangingPunct="1">
              <a:spcBef>
                <a:spcPct val="0"/>
              </a:spcBef>
            </a:pPr>
            <a:endParaRPr lang="en-GB" altLang="en-US">
              <a:latin typeface="Arial" panose="020B0604020202020204" pitchFamily="34" charset="0"/>
              <a:ea typeface="ＭＳ Ｐゴシック" panose="020B0600070205080204" pitchFamily="34" charset="-128"/>
              <a:cs typeface="Arial" panose="020B0604020202020204" pitchFamily="34" charset="0"/>
            </a:endParaRPr>
          </a:p>
        </p:txBody>
      </p:sp>
      <p:sp>
        <p:nvSpPr>
          <p:cNvPr id="53252"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BC9AB16F-9172-4CE1-8CAC-73DDB843B96B}" type="slidenum">
              <a:rPr lang="en-US" altLang="en-US">
                <a:ea typeface="ＭＳ Ｐゴシック" panose="020B0600070205080204" pitchFamily="34" charset="-128"/>
              </a:rPr>
              <a:pPr eaLnBrk="1" hangingPunct="1"/>
              <a:t>21</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38660054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5427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lnSpc>
                <a:spcPct val="80000"/>
              </a:lnSpc>
              <a:spcBef>
                <a:spcPct val="0"/>
              </a:spcBef>
            </a:pPr>
            <a:r>
              <a:rPr lang="en-US" altLang="en-US">
                <a:latin typeface="Arial" panose="020B0604020202020204" pitchFamily="34" charset="0"/>
                <a:ea typeface="ＭＳ Ｐゴシック" panose="020B0600070205080204" pitchFamily="34" charset="-128"/>
              </a:rPr>
              <a:t>The criteria incorporates the triple bottom line of sustainability </a:t>
            </a:r>
          </a:p>
        </p:txBody>
      </p:sp>
      <p:sp>
        <p:nvSpPr>
          <p:cNvPr id="54276"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F75403B-34EF-44B7-B707-7501E39E7E5D}" type="slidenum">
              <a:rPr lang="en-US" altLang="en-US">
                <a:ea typeface="ＭＳ Ｐゴシック" panose="020B0600070205080204" pitchFamily="34" charset="-128"/>
              </a:rPr>
              <a:pPr eaLnBrk="1" hangingPunct="1"/>
              <a:t>22</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36130220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55299"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lnSpc>
                <a:spcPct val="80000"/>
              </a:lnSpc>
              <a:spcBef>
                <a:spcPct val="0"/>
              </a:spcBef>
            </a:pPr>
            <a:r>
              <a:rPr lang="es-ES_tradnl" altLang="en-US" sz="1100">
                <a:latin typeface="Arial" panose="020B0604020202020204" pitchFamily="34" charset="0"/>
                <a:ea typeface="ＭＳ Ｐゴシック" panose="020B0600070205080204" pitchFamily="34" charset="-128"/>
              </a:rPr>
              <a:t>Management practices, training for staff, building and design regulations and interpretation for tourists,</a:t>
            </a:r>
          </a:p>
        </p:txBody>
      </p:sp>
      <p:sp>
        <p:nvSpPr>
          <p:cNvPr id="55300"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3E7E5A5-DF6A-41CA-8AD3-9524751AC68B}" type="slidenum">
              <a:rPr lang="en-US" altLang="en-US">
                <a:latin typeface="Times" panose="02020603050405020304" pitchFamily="18" charset="0"/>
                <a:ea typeface="ＭＳ Ｐゴシック" panose="020B0600070205080204" pitchFamily="34" charset="-128"/>
              </a:rPr>
              <a:pPr eaLnBrk="1" hangingPunct="1"/>
              <a:t>23</a:t>
            </a:fld>
            <a:endParaRPr lang="en-US" altLang="en-US">
              <a:latin typeface="Times" panose="02020603050405020304" pitchFamily="18" charset="0"/>
              <a:ea typeface="ＭＳ Ｐゴシック" panose="020B0600070205080204" pitchFamily="34" charset="-128"/>
            </a:endParaRPr>
          </a:p>
        </p:txBody>
      </p:sp>
    </p:spTree>
    <p:extLst>
      <p:ext uri="{BB962C8B-B14F-4D97-AF65-F5344CB8AC3E}">
        <p14:creationId xmlns:p14="http://schemas.microsoft.com/office/powerpoint/2010/main" val="42910320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56323"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fr-CH" altLang="en-US">
                <a:latin typeface="Arial" panose="020B0604020202020204" pitchFamily="34" charset="0"/>
                <a:ea typeface="ＭＳ Ｐゴシック" panose="020B0600070205080204" pitchFamily="34" charset="-128"/>
              </a:rPr>
              <a:t>CSR ty practices within the community (support to local school dev..) to employment of community members, purchasing policy for community goods, activities offered in communities, … policies against commercial exploitation…</a:t>
            </a:r>
            <a:endParaRPr lang="en-GB" altLang="en-US">
              <a:latin typeface="Arial" panose="020B0604020202020204" pitchFamily="34" charset="0"/>
              <a:ea typeface="ＭＳ Ｐゴシック" panose="020B0600070205080204" pitchFamily="34" charset="-128"/>
            </a:endParaRPr>
          </a:p>
        </p:txBody>
      </p:sp>
      <p:sp>
        <p:nvSpPr>
          <p:cNvPr id="56324"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1A3ED60-CC9A-4F5F-8899-DCBD9566CC9B}" type="slidenum">
              <a:rPr lang="en-US" altLang="en-US">
                <a:ea typeface="ＭＳ Ｐゴシック" panose="020B0600070205080204" pitchFamily="34" charset="-128"/>
              </a:rPr>
              <a:pPr eaLnBrk="1" hangingPunct="1"/>
              <a:t>24</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28327861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57347"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US" altLang="en-US">
                <a:latin typeface="Arial" panose="020B0604020202020204" pitchFamily="34" charset="0"/>
                <a:ea typeface="ＭＳ Ｐゴシック" panose="020B0600070205080204" pitchFamily="34" charset="-128"/>
              </a:rPr>
              <a:t>Behaviour of tourists towards local heritage, protection of heritage…</a:t>
            </a:r>
          </a:p>
        </p:txBody>
      </p:sp>
      <p:sp>
        <p:nvSpPr>
          <p:cNvPr id="57348"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4ECE8B3-7442-4503-A656-EF2D322C1E75}" type="slidenum">
              <a:rPr lang="en-US" altLang="en-US">
                <a:ea typeface="ＭＳ Ｐゴシック" panose="020B0600070205080204" pitchFamily="34" charset="-128"/>
              </a:rPr>
              <a:pPr eaLnBrk="1" hangingPunct="1"/>
              <a:t>25</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20695548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58371"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s-ES_tradnl" altLang="en-US">
                <a:latin typeface="Times" panose="02020603050405020304" pitchFamily="18" charset="0"/>
                <a:ea typeface="ＭＳ Ｐゴシック" panose="020B0600070205080204" pitchFamily="34" charset="-128"/>
              </a:rPr>
              <a:t>With regards to environmental criteria that are the bulk of the criteria, these cover waste/pollution, resource conservation, conservation in general</a:t>
            </a:r>
          </a:p>
        </p:txBody>
      </p:sp>
      <p:sp>
        <p:nvSpPr>
          <p:cNvPr id="58372"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323CEE1-13DB-433F-9EEA-3B6992BEF264}" type="slidenum">
              <a:rPr lang="en-US" altLang="en-US">
                <a:latin typeface="Times" panose="02020603050405020304" pitchFamily="18" charset="0"/>
                <a:ea typeface="ＭＳ Ｐゴシック" panose="020B0600070205080204" pitchFamily="34" charset="-128"/>
              </a:rPr>
              <a:pPr eaLnBrk="1" hangingPunct="1"/>
              <a:t>26</a:t>
            </a:fld>
            <a:endParaRPr lang="en-US" altLang="en-US">
              <a:latin typeface="Times" panose="02020603050405020304" pitchFamily="18" charset="0"/>
              <a:ea typeface="ＭＳ Ｐゴシック" panose="020B0600070205080204" pitchFamily="34" charset="-128"/>
            </a:endParaRPr>
          </a:p>
        </p:txBody>
      </p:sp>
    </p:spTree>
    <p:extLst>
      <p:ext uri="{BB962C8B-B14F-4D97-AF65-F5344CB8AC3E}">
        <p14:creationId xmlns:p14="http://schemas.microsoft.com/office/powerpoint/2010/main" val="20658252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GB"/>
              <a:t>Click to edit Master title style</a:t>
            </a:r>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p>
        </p:txBody>
      </p:sp>
      <p:sp>
        <p:nvSpPr>
          <p:cNvPr id="4" name="Date Placeholder 3">
            <a:extLst>
              <a:ext uri="{FF2B5EF4-FFF2-40B4-BE49-F238E27FC236}">
                <a16:creationId xmlns:a16="http://schemas.microsoft.com/office/drawing/2014/main" id="{3B4375E2-3D0F-6C4B-A8FC-25CBCB59A9D9}"/>
              </a:ext>
            </a:extLst>
          </p:cNvPr>
          <p:cNvSpPr>
            <a:spLocks noGrp="1"/>
          </p:cNvSpPr>
          <p:nvPr>
            <p:ph type="dt" sz="half" idx="10"/>
          </p:nvPr>
        </p:nvSpPr>
        <p:spPr>
          <a:xfrm>
            <a:off x="527051" y="6524626"/>
            <a:ext cx="1295400" cy="219075"/>
          </a:xfrm>
        </p:spPr>
        <p:txBody>
          <a:bodyPr/>
          <a:lstStyle>
            <a:lvl1pPr>
              <a:defRPr/>
            </a:lvl1pPr>
          </a:lstStyle>
          <a:p>
            <a:fld id="{1B6EE713-09EC-2A48-8FBD-DC7A714612A1}" type="datetimeFigureOut">
              <a:rPr lang="en-US" smtClean="0"/>
              <a:t>1/25/20</a:t>
            </a:fld>
            <a:endParaRPr lang="en-US"/>
          </a:p>
        </p:txBody>
      </p:sp>
      <p:sp>
        <p:nvSpPr>
          <p:cNvPr id="5" name="Footer Placeholder 4">
            <a:extLst>
              <a:ext uri="{FF2B5EF4-FFF2-40B4-BE49-F238E27FC236}">
                <a16:creationId xmlns:a16="http://schemas.microsoft.com/office/drawing/2014/main" id="{938E1CAF-C680-7E42-8277-68106EECB890}"/>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defRPr>
            </a:lvl1pPr>
          </a:lstStyle>
          <a:p>
            <a:endParaRPr lang="en-US"/>
          </a:p>
        </p:txBody>
      </p:sp>
      <p:sp>
        <p:nvSpPr>
          <p:cNvPr id="6" name="Slide Number Placeholder 5">
            <a:extLst>
              <a:ext uri="{FF2B5EF4-FFF2-40B4-BE49-F238E27FC236}">
                <a16:creationId xmlns:a16="http://schemas.microsoft.com/office/drawing/2014/main" id="{0E5BFDDB-DA5D-4247-A0BF-E4BB5B6A025B}"/>
              </a:ext>
            </a:extLst>
          </p:cNvPr>
          <p:cNvSpPr>
            <a:spLocks noGrp="1"/>
          </p:cNvSpPr>
          <p:nvPr>
            <p:ph type="sldNum" sz="quarter" idx="12"/>
          </p:nvPr>
        </p:nvSpPr>
        <p:spPr/>
        <p:txBody>
          <a:bodyPr/>
          <a:lstStyle>
            <a:lvl1pPr>
              <a:defRPr/>
            </a:lvl1pPr>
          </a:lstStyle>
          <a:p>
            <a:fld id="{6D198C1D-D4B3-D140-953E-DEC68D680A85}" type="slidenum">
              <a:rPr lang="en-US" smtClean="0"/>
              <a:t>‹#›</a:t>
            </a:fld>
            <a:endParaRPr lang="en-US"/>
          </a:p>
        </p:txBody>
      </p:sp>
    </p:spTree>
    <p:extLst>
      <p:ext uri="{BB962C8B-B14F-4D97-AF65-F5344CB8AC3E}">
        <p14:creationId xmlns:p14="http://schemas.microsoft.com/office/powerpoint/2010/main" val="10279267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a:xfrm>
            <a:off x="609600" y="1600201"/>
            <a:ext cx="10972800" cy="391703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F38E857-FF58-2D46-AFC6-7918CF1686D8}"/>
              </a:ext>
            </a:extLst>
          </p:cNvPr>
          <p:cNvSpPr>
            <a:spLocks noGrp="1"/>
          </p:cNvSpPr>
          <p:nvPr>
            <p:ph type="dt" sz="half" idx="10"/>
          </p:nvPr>
        </p:nvSpPr>
        <p:spPr/>
        <p:txBody>
          <a:bodyPr/>
          <a:lstStyle>
            <a:lvl1pPr>
              <a:defRPr/>
            </a:lvl1pPr>
          </a:lstStyle>
          <a:p>
            <a:fld id="{1B6EE713-09EC-2A48-8FBD-DC7A714612A1}" type="datetimeFigureOut">
              <a:rPr lang="en-US" smtClean="0"/>
              <a:t>1/25/20</a:t>
            </a:fld>
            <a:endParaRPr lang="en-US"/>
          </a:p>
        </p:txBody>
      </p:sp>
      <p:sp>
        <p:nvSpPr>
          <p:cNvPr id="5" name="Footer Placeholder 4">
            <a:extLst>
              <a:ext uri="{FF2B5EF4-FFF2-40B4-BE49-F238E27FC236}">
                <a16:creationId xmlns:a16="http://schemas.microsoft.com/office/drawing/2014/main" id="{707198E7-2B7D-D743-B9B6-2C28B7D5B488}"/>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defRPr>
            </a:lvl1pPr>
          </a:lstStyle>
          <a:p>
            <a:endParaRPr lang="en-US"/>
          </a:p>
        </p:txBody>
      </p:sp>
      <p:sp>
        <p:nvSpPr>
          <p:cNvPr id="6" name="Slide Number Placeholder 5">
            <a:extLst>
              <a:ext uri="{FF2B5EF4-FFF2-40B4-BE49-F238E27FC236}">
                <a16:creationId xmlns:a16="http://schemas.microsoft.com/office/drawing/2014/main" id="{9FA940AF-27E7-644E-9C9F-F56599F269C8}"/>
              </a:ext>
            </a:extLst>
          </p:cNvPr>
          <p:cNvSpPr>
            <a:spLocks noGrp="1"/>
          </p:cNvSpPr>
          <p:nvPr>
            <p:ph type="sldNum" sz="quarter" idx="12"/>
          </p:nvPr>
        </p:nvSpPr>
        <p:spPr/>
        <p:txBody>
          <a:bodyPr/>
          <a:lstStyle>
            <a:lvl1pPr>
              <a:defRPr/>
            </a:lvl1pPr>
          </a:lstStyle>
          <a:p>
            <a:fld id="{6D198C1D-D4B3-D140-953E-DEC68D680A85}" type="slidenum">
              <a:rPr lang="en-US" smtClean="0"/>
              <a:t>‹#›</a:t>
            </a:fld>
            <a:endParaRPr lang="en-US"/>
          </a:p>
        </p:txBody>
      </p:sp>
    </p:spTree>
    <p:extLst>
      <p:ext uri="{BB962C8B-B14F-4D97-AF65-F5344CB8AC3E}">
        <p14:creationId xmlns:p14="http://schemas.microsoft.com/office/powerpoint/2010/main" val="3779443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GB"/>
              <a:t>Click to edit Master title style</a:t>
            </a:r>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0DCFF24-AF2B-EE4F-A34D-DD6E0E40E377}"/>
              </a:ext>
            </a:extLst>
          </p:cNvPr>
          <p:cNvSpPr>
            <a:spLocks noGrp="1"/>
          </p:cNvSpPr>
          <p:nvPr>
            <p:ph type="dt" sz="half" idx="10"/>
          </p:nvPr>
        </p:nvSpPr>
        <p:spPr/>
        <p:txBody>
          <a:bodyPr/>
          <a:lstStyle>
            <a:lvl1pPr>
              <a:defRPr/>
            </a:lvl1pPr>
          </a:lstStyle>
          <a:p>
            <a:fld id="{1B6EE713-09EC-2A48-8FBD-DC7A714612A1}" type="datetimeFigureOut">
              <a:rPr lang="en-US" smtClean="0"/>
              <a:t>1/25/20</a:t>
            </a:fld>
            <a:endParaRPr lang="en-US"/>
          </a:p>
        </p:txBody>
      </p:sp>
      <p:sp>
        <p:nvSpPr>
          <p:cNvPr id="5" name="Slide Number Placeholder 5">
            <a:extLst>
              <a:ext uri="{FF2B5EF4-FFF2-40B4-BE49-F238E27FC236}">
                <a16:creationId xmlns:a16="http://schemas.microsoft.com/office/drawing/2014/main" id="{72AFA1DB-8D84-EC43-B5EB-4474B3AC9B3A}"/>
              </a:ext>
            </a:extLst>
          </p:cNvPr>
          <p:cNvSpPr>
            <a:spLocks noGrp="1"/>
          </p:cNvSpPr>
          <p:nvPr>
            <p:ph type="sldNum" sz="quarter" idx="11"/>
          </p:nvPr>
        </p:nvSpPr>
        <p:spPr/>
        <p:txBody>
          <a:bodyPr/>
          <a:lstStyle>
            <a:lvl1pPr>
              <a:defRPr/>
            </a:lvl1pPr>
          </a:lstStyle>
          <a:p>
            <a:fld id="{6D198C1D-D4B3-D140-953E-DEC68D680A85}" type="slidenum">
              <a:rPr lang="en-US" smtClean="0"/>
              <a:t>‹#›</a:t>
            </a:fld>
            <a:endParaRPr lang="en-US"/>
          </a:p>
        </p:txBody>
      </p:sp>
    </p:spTree>
    <p:extLst>
      <p:ext uri="{BB962C8B-B14F-4D97-AF65-F5344CB8AC3E}">
        <p14:creationId xmlns:p14="http://schemas.microsoft.com/office/powerpoint/2010/main" val="37496515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3">
            <a:extLst>
              <a:ext uri="{FF2B5EF4-FFF2-40B4-BE49-F238E27FC236}">
                <a16:creationId xmlns:a16="http://schemas.microsoft.com/office/drawing/2014/main" id="{C599D1B3-206C-244F-AEF4-A986E6487B3F}"/>
              </a:ext>
            </a:extLst>
          </p:cNvPr>
          <p:cNvSpPr>
            <a:spLocks noGrp="1"/>
          </p:cNvSpPr>
          <p:nvPr>
            <p:ph type="dt" sz="half" idx="10"/>
          </p:nvPr>
        </p:nvSpPr>
        <p:spPr/>
        <p:txBody>
          <a:bodyPr/>
          <a:lstStyle>
            <a:lvl1pPr>
              <a:defRPr/>
            </a:lvl1pPr>
          </a:lstStyle>
          <a:p>
            <a:fld id="{1B6EE713-09EC-2A48-8FBD-DC7A714612A1}" type="datetimeFigureOut">
              <a:rPr lang="en-US" smtClean="0"/>
              <a:t>1/25/20</a:t>
            </a:fld>
            <a:endParaRPr lang="en-US"/>
          </a:p>
        </p:txBody>
      </p:sp>
      <p:sp>
        <p:nvSpPr>
          <p:cNvPr id="6" name="Slide Number Placeholder 5">
            <a:extLst>
              <a:ext uri="{FF2B5EF4-FFF2-40B4-BE49-F238E27FC236}">
                <a16:creationId xmlns:a16="http://schemas.microsoft.com/office/drawing/2014/main" id="{49584B4D-6F53-EC42-B680-C1982695E732}"/>
              </a:ext>
            </a:extLst>
          </p:cNvPr>
          <p:cNvSpPr>
            <a:spLocks noGrp="1"/>
          </p:cNvSpPr>
          <p:nvPr>
            <p:ph type="sldNum" sz="quarter" idx="11"/>
          </p:nvPr>
        </p:nvSpPr>
        <p:spPr/>
        <p:txBody>
          <a:bodyPr/>
          <a:lstStyle>
            <a:lvl1pPr>
              <a:defRPr/>
            </a:lvl1pPr>
          </a:lstStyle>
          <a:p>
            <a:fld id="{6D198C1D-D4B3-D140-953E-DEC68D680A85}" type="slidenum">
              <a:rPr lang="en-US" smtClean="0"/>
              <a:t>‹#›</a:t>
            </a:fld>
            <a:endParaRPr lang="en-US"/>
          </a:p>
        </p:txBody>
      </p:sp>
    </p:spTree>
    <p:extLst>
      <p:ext uri="{BB962C8B-B14F-4D97-AF65-F5344CB8AC3E}">
        <p14:creationId xmlns:p14="http://schemas.microsoft.com/office/powerpoint/2010/main" val="1184707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3">
            <a:extLst>
              <a:ext uri="{FF2B5EF4-FFF2-40B4-BE49-F238E27FC236}">
                <a16:creationId xmlns:a16="http://schemas.microsoft.com/office/drawing/2014/main" id="{79AD8F77-14C1-8546-8C38-3AC66BED0B66}"/>
              </a:ext>
            </a:extLst>
          </p:cNvPr>
          <p:cNvSpPr>
            <a:spLocks noGrp="1"/>
          </p:cNvSpPr>
          <p:nvPr>
            <p:ph type="dt" sz="half" idx="10"/>
          </p:nvPr>
        </p:nvSpPr>
        <p:spPr/>
        <p:txBody>
          <a:bodyPr/>
          <a:lstStyle>
            <a:lvl1pPr>
              <a:defRPr/>
            </a:lvl1pPr>
          </a:lstStyle>
          <a:p>
            <a:fld id="{1B6EE713-09EC-2A48-8FBD-DC7A714612A1}" type="datetimeFigureOut">
              <a:rPr lang="en-US" smtClean="0"/>
              <a:t>1/25/20</a:t>
            </a:fld>
            <a:endParaRPr lang="en-US"/>
          </a:p>
        </p:txBody>
      </p:sp>
      <p:sp>
        <p:nvSpPr>
          <p:cNvPr id="8" name="Slide Number Placeholder 5">
            <a:extLst>
              <a:ext uri="{FF2B5EF4-FFF2-40B4-BE49-F238E27FC236}">
                <a16:creationId xmlns:a16="http://schemas.microsoft.com/office/drawing/2014/main" id="{608EC513-E16E-E842-9B73-5C51A7884628}"/>
              </a:ext>
            </a:extLst>
          </p:cNvPr>
          <p:cNvSpPr>
            <a:spLocks noGrp="1"/>
          </p:cNvSpPr>
          <p:nvPr>
            <p:ph type="sldNum" sz="quarter" idx="11"/>
          </p:nvPr>
        </p:nvSpPr>
        <p:spPr/>
        <p:txBody>
          <a:bodyPr/>
          <a:lstStyle>
            <a:lvl1pPr>
              <a:defRPr/>
            </a:lvl1pPr>
          </a:lstStyle>
          <a:p>
            <a:fld id="{6D198C1D-D4B3-D140-953E-DEC68D680A85}" type="slidenum">
              <a:rPr lang="en-US" smtClean="0"/>
              <a:t>‹#›</a:t>
            </a:fld>
            <a:endParaRPr lang="en-US"/>
          </a:p>
        </p:txBody>
      </p:sp>
    </p:spTree>
    <p:extLst>
      <p:ext uri="{BB962C8B-B14F-4D97-AF65-F5344CB8AC3E}">
        <p14:creationId xmlns:p14="http://schemas.microsoft.com/office/powerpoint/2010/main" val="813004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3">
            <a:extLst>
              <a:ext uri="{FF2B5EF4-FFF2-40B4-BE49-F238E27FC236}">
                <a16:creationId xmlns:a16="http://schemas.microsoft.com/office/drawing/2014/main" id="{EBEEF71E-645C-FB47-A478-05666F38B80A}"/>
              </a:ext>
            </a:extLst>
          </p:cNvPr>
          <p:cNvSpPr>
            <a:spLocks noGrp="1"/>
          </p:cNvSpPr>
          <p:nvPr>
            <p:ph type="dt" sz="half" idx="10"/>
          </p:nvPr>
        </p:nvSpPr>
        <p:spPr/>
        <p:txBody>
          <a:bodyPr/>
          <a:lstStyle>
            <a:lvl1pPr>
              <a:defRPr/>
            </a:lvl1pPr>
          </a:lstStyle>
          <a:p>
            <a:fld id="{1B6EE713-09EC-2A48-8FBD-DC7A714612A1}" type="datetimeFigureOut">
              <a:rPr lang="en-US" smtClean="0"/>
              <a:t>1/25/20</a:t>
            </a:fld>
            <a:endParaRPr lang="en-US"/>
          </a:p>
        </p:txBody>
      </p:sp>
      <p:sp>
        <p:nvSpPr>
          <p:cNvPr id="4" name="Slide Number Placeholder 5">
            <a:extLst>
              <a:ext uri="{FF2B5EF4-FFF2-40B4-BE49-F238E27FC236}">
                <a16:creationId xmlns:a16="http://schemas.microsoft.com/office/drawing/2014/main" id="{F7991675-32AC-9549-BBF0-5E153A3F4C2A}"/>
              </a:ext>
            </a:extLst>
          </p:cNvPr>
          <p:cNvSpPr>
            <a:spLocks noGrp="1"/>
          </p:cNvSpPr>
          <p:nvPr>
            <p:ph type="sldNum" sz="quarter" idx="11"/>
          </p:nvPr>
        </p:nvSpPr>
        <p:spPr/>
        <p:txBody>
          <a:bodyPr/>
          <a:lstStyle>
            <a:lvl1pPr>
              <a:defRPr/>
            </a:lvl1pPr>
          </a:lstStyle>
          <a:p>
            <a:fld id="{6D198C1D-D4B3-D140-953E-DEC68D680A85}" type="slidenum">
              <a:rPr lang="en-US" smtClean="0"/>
              <a:t>‹#›</a:t>
            </a:fld>
            <a:endParaRPr lang="en-US"/>
          </a:p>
        </p:txBody>
      </p:sp>
    </p:spTree>
    <p:extLst>
      <p:ext uri="{BB962C8B-B14F-4D97-AF65-F5344CB8AC3E}">
        <p14:creationId xmlns:p14="http://schemas.microsoft.com/office/powerpoint/2010/main" val="31647906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77395FE7-9560-4846-990A-6B5BD8E34A69}"/>
              </a:ext>
            </a:extLst>
          </p:cNvPr>
          <p:cNvSpPr>
            <a:spLocks noGrp="1"/>
          </p:cNvSpPr>
          <p:nvPr>
            <p:ph type="dt" sz="half" idx="10"/>
          </p:nvPr>
        </p:nvSpPr>
        <p:spPr/>
        <p:txBody>
          <a:bodyPr/>
          <a:lstStyle>
            <a:lvl1pPr>
              <a:defRPr/>
            </a:lvl1pPr>
          </a:lstStyle>
          <a:p>
            <a:fld id="{1B6EE713-09EC-2A48-8FBD-DC7A714612A1}" type="datetimeFigureOut">
              <a:rPr lang="en-US" smtClean="0"/>
              <a:t>1/25/20</a:t>
            </a:fld>
            <a:endParaRPr lang="en-US"/>
          </a:p>
        </p:txBody>
      </p:sp>
      <p:sp>
        <p:nvSpPr>
          <p:cNvPr id="3" name="Slide Number Placeholder 5">
            <a:extLst>
              <a:ext uri="{FF2B5EF4-FFF2-40B4-BE49-F238E27FC236}">
                <a16:creationId xmlns:a16="http://schemas.microsoft.com/office/drawing/2014/main" id="{E6AC2774-5018-5D48-8F18-1F13B92CD72E}"/>
              </a:ext>
            </a:extLst>
          </p:cNvPr>
          <p:cNvSpPr>
            <a:spLocks noGrp="1"/>
          </p:cNvSpPr>
          <p:nvPr>
            <p:ph type="sldNum" sz="quarter" idx="11"/>
          </p:nvPr>
        </p:nvSpPr>
        <p:spPr/>
        <p:txBody>
          <a:bodyPr/>
          <a:lstStyle>
            <a:lvl1pPr>
              <a:defRPr/>
            </a:lvl1pPr>
          </a:lstStyle>
          <a:p>
            <a:fld id="{6D198C1D-D4B3-D140-953E-DEC68D680A85}" type="slidenum">
              <a:rPr lang="en-US" smtClean="0"/>
              <a:t>‹#›</a:t>
            </a:fld>
            <a:endParaRPr lang="en-US"/>
          </a:p>
        </p:txBody>
      </p:sp>
    </p:spTree>
    <p:extLst>
      <p:ext uri="{BB962C8B-B14F-4D97-AF65-F5344CB8AC3E}">
        <p14:creationId xmlns:p14="http://schemas.microsoft.com/office/powerpoint/2010/main" val="9553423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GB"/>
              <a:t>Click to edit Master title style</a:t>
            </a:r>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a:extLst>
              <a:ext uri="{FF2B5EF4-FFF2-40B4-BE49-F238E27FC236}">
                <a16:creationId xmlns:a16="http://schemas.microsoft.com/office/drawing/2014/main" id="{76A50994-4FAD-A747-BD2D-112CF8BA0D29}"/>
              </a:ext>
            </a:extLst>
          </p:cNvPr>
          <p:cNvSpPr>
            <a:spLocks noGrp="1"/>
          </p:cNvSpPr>
          <p:nvPr>
            <p:ph type="dt" sz="half" idx="10"/>
          </p:nvPr>
        </p:nvSpPr>
        <p:spPr/>
        <p:txBody>
          <a:bodyPr/>
          <a:lstStyle>
            <a:lvl1pPr>
              <a:defRPr/>
            </a:lvl1pPr>
          </a:lstStyle>
          <a:p>
            <a:fld id="{1B6EE713-09EC-2A48-8FBD-DC7A714612A1}" type="datetimeFigureOut">
              <a:rPr lang="en-US" smtClean="0"/>
              <a:t>1/25/20</a:t>
            </a:fld>
            <a:endParaRPr lang="en-US"/>
          </a:p>
        </p:txBody>
      </p:sp>
      <p:sp>
        <p:nvSpPr>
          <p:cNvPr id="6" name="Slide Number Placeholder 5">
            <a:extLst>
              <a:ext uri="{FF2B5EF4-FFF2-40B4-BE49-F238E27FC236}">
                <a16:creationId xmlns:a16="http://schemas.microsoft.com/office/drawing/2014/main" id="{24B725DC-193A-A946-AEC7-C7554111E998}"/>
              </a:ext>
            </a:extLst>
          </p:cNvPr>
          <p:cNvSpPr>
            <a:spLocks noGrp="1"/>
          </p:cNvSpPr>
          <p:nvPr>
            <p:ph type="sldNum" sz="quarter" idx="11"/>
          </p:nvPr>
        </p:nvSpPr>
        <p:spPr/>
        <p:txBody>
          <a:bodyPr/>
          <a:lstStyle>
            <a:lvl1pPr>
              <a:defRPr/>
            </a:lvl1pPr>
          </a:lstStyle>
          <a:p>
            <a:fld id="{6D198C1D-D4B3-D140-953E-DEC68D680A85}" type="slidenum">
              <a:rPr lang="en-US" smtClean="0"/>
              <a:t>‹#›</a:t>
            </a:fld>
            <a:endParaRPr lang="en-US"/>
          </a:p>
        </p:txBody>
      </p:sp>
    </p:spTree>
    <p:extLst>
      <p:ext uri="{BB962C8B-B14F-4D97-AF65-F5344CB8AC3E}">
        <p14:creationId xmlns:p14="http://schemas.microsoft.com/office/powerpoint/2010/main" val="7902531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GB"/>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GB" noProof="0"/>
              <a:t>Click icon to add picture</a:t>
            </a:r>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3">
            <a:extLst>
              <a:ext uri="{FF2B5EF4-FFF2-40B4-BE49-F238E27FC236}">
                <a16:creationId xmlns:a16="http://schemas.microsoft.com/office/drawing/2014/main" id="{ADB95EA7-13AC-A547-9420-2E989C60A6A2}"/>
              </a:ext>
            </a:extLst>
          </p:cNvPr>
          <p:cNvSpPr>
            <a:spLocks noGrp="1"/>
          </p:cNvSpPr>
          <p:nvPr>
            <p:ph type="dt" sz="half" idx="10"/>
          </p:nvPr>
        </p:nvSpPr>
        <p:spPr/>
        <p:txBody>
          <a:bodyPr/>
          <a:lstStyle>
            <a:lvl1pPr>
              <a:defRPr/>
            </a:lvl1pPr>
          </a:lstStyle>
          <a:p>
            <a:fld id="{1B6EE713-09EC-2A48-8FBD-DC7A714612A1}" type="datetimeFigureOut">
              <a:rPr lang="en-US" smtClean="0"/>
              <a:t>1/25/20</a:t>
            </a:fld>
            <a:endParaRPr lang="en-US"/>
          </a:p>
        </p:txBody>
      </p:sp>
      <p:sp>
        <p:nvSpPr>
          <p:cNvPr id="6" name="Slide Number Placeholder 5">
            <a:extLst>
              <a:ext uri="{FF2B5EF4-FFF2-40B4-BE49-F238E27FC236}">
                <a16:creationId xmlns:a16="http://schemas.microsoft.com/office/drawing/2014/main" id="{B795BDAC-C477-2A40-97EB-B92CF0F722A4}"/>
              </a:ext>
            </a:extLst>
          </p:cNvPr>
          <p:cNvSpPr>
            <a:spLocks noGrp="1"/>
          </p:cNvSpPr>
          <p:nvPr>
            <p:ph type="sldNum" sz="quarter" idx="11"/>
          </p:nvPr>
        </p:nvSpPr>
        <p:spPr/>
        <p:txBody>
          <a:bodyPr/>
          <a:lstStyle>
            <a:lvl1pPr>
              <a:defRPr/>
            </a:lvl1pPr>
          </a:lstStyle>
          <a:p>
            <a:fld id="{6D198C1D-D4B3-D140-953E-DEC68D680A85}" type="slidenum">
              <a:rPr lang="en-US" smtClean="0"/>
              <a:t>‹#›</a:t>
            </a:fld>
            <a:endParaRPr lang="en-US"/>
          </a:p>
        </p:txBody>
      </p:sp>
    </p:spTree>
    <p:extLst>
      <p:ext uri="{BB962C8B-B14F-4D97-AF65-F5344CB8AC3E}">
        <p14:creationId xmlns:p14="http://schemas.microsoft.com/office/powerpoint/2010/main" val="14193529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2EEF7F3-5BA8-2243-9068-E539DC65E719}"/>
              </a:ext>
            </a:extLst>
          </p:cNvPr>
          <p:cNvSpPr>
            <a:spLocks noGrp="1"/>
          </p:cNvSpPr>
          <p:nvPr>
            <p:ph type="dt" sz="half" idx="10"/>
          </p:nvPr>
        </p:nvSpPr>
        <p:spPr/>
        <p:txBody>
          <a:bodyPr/>
          <a:lstStyle>
            <a:lvl1pPr>
              <a:defRPr/>
            </a:lvl1pPr>
          </a:lstStyle>
          <a:p>
            <a:fld id="{1B6EE713-09EC-2A48-8FBD-DC7A714612A1}" type="datetimeFigureOut">
              <a:rPr lang="en-US" smtClean="0"/>
              <a:t>1/25/20</a:t>
            </a:fld>
            <a:endParaRPr lang="en-US"/>
          </a:p>
        </p:txBody>
      </p:sp>
      <p:sp>
        <p:nvSpPr>
          <p:cNvPr id="5" name="Slide Number Placeholder 5">
            <a:extLst>
              <a:ext uri="{FF2B5EF4-FFF2-40B4-BE49-F238E27FC236}">
                <a16:creationId xmlns:a16="http://schemas.microsoft.com/office/drawing/2014/main" id="{6426EE75-2006-FE45-B3BF-B3DC0513BA55}"/>
              </a:ext>
            </a:extLst>
          </p:cNvPr>
          <p:cNvSpPr>
            <a:spLocks noGrp="1"/>
          </p:cNvSpPr>
          <p:nvPr>
            <p:ph type="sldNum" sz="quarter" idx="11"/>
          </p:nvPr>
        </p:nvSpPr>
        <p:spPr/>
        <p:txBody>
          <a:bodyPr/>
          <a:lstStyle>
            <a:lvl1pPr>
              <a:defRPr/>
            </a:lvl1pPr>
          </a:lstStyle>
          <a:p>
            <a:fld id="{6D198C1D-D4B3-D140-953E-DEC68D680A85}" type="slidenum">
              <a:rPr lang="en-US" smtClean="0"/>
              <a:t>‹#›</a:t>
            </a:fld>
            <a:endParaRPr lang="en-US"/>
          </a:p>
        </p:txBody>
      </p:sp>
    </p:spTree>
    <p:extLst>
      <p:ext uri="{BB962C8B-B14F-4D97-AF65-F5344CB8AC3E}">
        <p14:creationId xmlns:p14="http://schemas.microsoft.com/office/powerpoint/2010/main" val="36280538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BFEA263-0AC6-484D-BDE5-0C516973D63A}"/>
              </a:ext>
            </a:extLst>
          </p:cNvPr>
          <p:cNvSpPr>
            <a:spLocks noGrp="1"/>
          </p:cNvSpPr>
          <p:nvPr>
            <p:ph type="dt" sz="half" idx="10"/>
          </p:nvPr>
        </p:nvSpPr>
        <p:spPr/>
        <p:txBody>
          <a:bodyPr/>
          <a:lstStyle>
            <a:lvl1pPr>
              <a:defRPr/>
            </a:lvl1pPr>
          </a:lstStyle>
          <a:p>
            <a:fld id="{1B6EE713-09EC-2A48-8FBD-DC7A714612A1}" type="datetimeFigureOut">
              <a:rPr lang="en-US" smtClean="0"/>
              <a:t>1/25/20</a:t>
            </a:fld>
            <a:endParaRPr lang="en-US"/>
          </a:p>
        </p:txBody>
      </p:sp>
      <p:sp>
        <p:nvSpPr>
          <p:cNvPr id="5" name="Slide Number Placeholder 5">
            <a:extLst>
              <a:ext uri="{FF2B5EF4-FFF2-40B4-BE49-F238E27FC236}">
                <a16:creationId xmlns:a16="http://schemas.microsoft.com/office/drawing/2014/main" id="{5E560C52-290E-5A45-BF87-3AFA5E8EF727}"/>
              </a:ext>
            </a:extLst>
          </p:cNvPr>
          <p:cNvSpPr>
            <a:spLocks noGrp="1"/>
          </p:cNvSpPr>
          <p:nvPr>
            <p:ph type="sldNum" sz="quarter" idx="11"/>
          </p:nvPr>
        </p:nvSpPr>
        <p:spPr/>
        <p:txBody>
          <a:bodyPr/>
          <a:lstStyle>
            <a:lvl1pPr>
              <a:defRPr/>
            </a:lvl1pPr>
          </a:lstStyle>
          <a:p>
            <a:fld id="{6D198C1D-D4B3-D140-953E-DEC68D680A85}" type="slidenum">
              <a:rPr lang="en-US" smtClean="0"/>
              <a:t>‹#›</a:t>
            </a:fld>
            <a:endParaRPr lang="en-US"/>
          </a:p>
        </p:txBody>
      </p:sp>
    </p:spTree>
    <p:extLst>
      <p:ext uri="{BB962C8B-B14F-4D97-AF65-F5344CB8AC3E}">
        <p14:creationId xmlns:p14="http://schemas.microsoft.com/office/powerpoint/2010/main" val="850934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52226" name="Title Placeholder 1">
            <a:extLst>
              <a:ext uri="{FF2B5EF4-FFF2-40B4-BE49-F238E27FC236}">
                <a16:creationId xmlns:a16="http://schemas.microsoft.com/office/drawing/2014/main" id="{146B51A7-B399-CE45-95E2-96DBFA3FEC44}"/>
              </a:ext>
            </a:extLst>
          </p:cNvPr>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52227" name="Text Placeholder 2">
            <a:extLst>
              <a:ext uri="{FF2B5EF4-FFF2-40B4-BE49-F238E27FC236}">
                <a16:creationId xmlns:a16="http://schemas.microsoft.com/office/drawing/2014/main" id="{7365E562-6699-AA4A-A721-54B40838B4DD}"/>
              </a:ext>
            </a:extLst>
          </p:cNvPr>
          <p:cNvSpPr>
            <a:spLocks noGrp="1" noChangeArrowheads="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4" name="Date Placeholder 3">
            <a:extLst>
              <a:ext uri="{FF2B5EF4-FFF2-40B4-BE49-F238E27FC236}">
                <a16:creationId xmlns:a16="http://schemas.microsoft.com/office/drawing/2014/main" id="{5A49A22A-7574-224D-B783-536FD2312229}"/>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defRPr>
            </a:lvl1pPr>
          </a:lstStyle>
          <a:p>
            <a:fld id="{1B6EE713-09EC-2A48-8FBD-DC7A714612A1}" type="datetimeFigureOut">
              <a:rPr lang="en-US" smtClean="0"/>
              <a:t>1/25/20</a:t>
            </a:fld>
            <a:endParaRPr lang="en-US"/>
          </a:p>
        </p:txBody>
      </p:sp>
      <p:sp>
        <p:nvSpPr>
          <p:cNvPr id="6" name="Slide Number Placeholder 5">
            <a:extLst>
              <a:ext uri="{FF2B5EF4-FFF2-40B4-BE49-F238E27FC236}">
                <a16:creationId xmlns:a16="http://schemas.microsoft.com/office/drawing/2014/main" id="{A2F49284-CE10-C247-8C5E-FB81BE1AA3C6}"/>
              </a:ext>
            </a:extLst>
          </p:cNvPr>
          <p:cNvSpPr>
            <a:spLocks noGrp="1"/>
          </p:cNvSpPr>
          <p:nvPr>
            <p:ph type="sldNum" sz="quarter" idx="4"/>
          </p:nvPr>
        </p:nvSpPr>
        <p:spPr>
          <a:xfrm>
            <a:off x="10608733" y="6381751"/>
            <a:ext cx="973667" cy="3397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fld id="{6D198C1D-D4B3-D140-953E-DEC68D680A85}" type="slidenum">
              <a:rPr lang="en-US" smtClean="0"/>
              <a:t>‹#›</a:t>
            </a:fld>
            <a:endParaRPr lang="en-US"/>
          </a:p>
        </p:txBody>
      </p:sp>
    </p:spTree>
    <p:extLst>
      <p:ext uri="{BB962C8B-B14F-4D97-AF65-F5344CB8AC3E}">
        <p14:creationId xmlns:p14="http://schemas.microsoft.com/office/powerpoint/2010/main" val="8114053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Myriad Pro"/>
        </a:defRPr>
      </a:lvl2pPr>
      <a:lvl3pPr algn="ctr" rtl="0" eaLnBrk="1" fontAlgn="base" hangingPunct="1">
        <a:spcBef>
          <a:spcPct val="0"/>
        </a:spcBef>
        <a:spcAft>
          <a:spcPct val="0"/>
        </a:spcAft>
        <a:defRPr sz="4400">
          <a:solidFill>
            <a:schemeClr val="tx1"/>
          </a:solidFill>
          <a:latin typeface="Myriad Pro"/>
        </a:defRPr>
      </a:lvl3pPr>
      <a:lvl4pPr algn="ctr" rtl="0" eaLnBrk="1" fontAlgn="base" hangingPunct="1">
        <a:spcBef>
          <a:spcPct val="0"/>
        </a:spcBef>
        <a:spcAft>
          <a:spcPct val="0"/>
        </a:spcAft>
        <a:defRPr sz="4400">
          <a:solidFill>
            <a:schemeClr val="tx1"/>
          </a:solidFill>
          <a:latin typeface="Myriad Pro"/>
        </a:defRPr>
      </a:lvl4pPr>
      <a:lvl5pPr algn="ctr" rtl="0" eaLnBrk="1" fontAlgn="base" hangingPunct="1">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Title 1"/>
          <p:cNvSpPr>
            <a:spLocks noGrp="1"/>
          </p:cNvSpPr>
          <p:nvPr>
            <p:ph type="ctrTitle"/>
          </p:nvPr>
        </p:nvSpPr>
        <p:spPr>
          <a:xfrm>
            <a:off x="2207568" y="2205983"/>
            <a:ext cx="9144000" cy="864096"/>
          </a:xfrm>
        </p:spPr>
        <p:txBody>
          <a:bodyPr>
            <a:normAutofit fontScale="90000"/>
          </a:bodyPr>
          <a:lstStyle/>
          <a:p>
            <a:pPr eaLnBrk="1" hangingPunct="1">
              <a:defRPr/>
            </a:pPr>
            <a:br>
              <a:rPr lang="en-US" sz="4800" b="1" dirty="0">
                <a:solidFill>
                  <a:srgbClr val="A50021"/>
                </a:solidFill>
                <a:effectLst>
                  <a:outerShdw blurRad="38100" dist="38100" dir="2700000" algn="tl">
                    <a:srgbClr val="000000">
                      <a:alpha val="43137"/>
                    </a:srgbClr>
                  </a:outerShdw>
                </a:effectLst>
                <a:latin typeface="Baskerville Old Face" panose="02020602080505020303" pitchFamily="18" charset="0"/>
                <a:ea typeface="Century Gothic" charset="0"/>
                <a:cs typeface="Century Gothic" charset="0"/>
              </a:rPr>
            </a:br>
            <a:r>
              <a:rPr lang="en-US" sz="4800" b="1" dirty="0">
                <a:solidFill>
                  <a:srgbClr val="A50021"/>
                </a:solidFill>
                <a:effectLst>
                  <a:outerShdw blurRad="38100" dist="38100" dir="2700000" algn="tl">
                    <a:srgbClr val="000000">
                      <a:alpha val="43137"/>
                    </a:srgbClr>
                  </a:outerShdw>
                </a:effectLst>
                <a:latin typeface="Baskerville Old Face" panose="02020602080505020303" pitchFamily="18" charset="0"/>
                <a:ea typeface="Century Gothic" charset="0"/>
                <a:cs typeface="Century Gothic" charset="0"/>
              </a:rPr>
              <a:t>Sustainable Tourism: </a:t>
            </a:r>
            <a:br>
              <a:rPr lang="en-US" sz="4800" b="1" dirty="0">
                <a:solidFill>
                  <a:srgbClr val="A50021"/>
                </a:solidFill>
                <a:effectLst>
                  <a:outerShdw blurRad="38100" dist="38100" dir="2700000" algn="tl">
                    <a:srgbClr val="000000">
                      <a:alpha val="43137"/>
                    </a:srgbClr>
                  </a:outerShdw>
                </a:effectLst>
                <a:latin typeface="Baskerville Old Face" panose="02020602080505020303" pitchFamily="18" charset="0"/>
                <a:ea typeface="Century Gothic" charset="0"/>
                <a:cs typeface="Century Gothic" charset="0"/>
              </a:rPr>
            </a:br>
            <a:r>
              <a:rPr lang="en-US" sz="4800" b="1" dirty="0">
                <a:solidFill>
                  <a:srgbClr val="A50021"/>
                </a:solidFill>
                <a:effectLst>
                  <a:outerShdw blurRad="38100" dist="38100" dir="2700000" algn="tl">
                    <a:srgbClr val="000000">
                      <a:alpha val="43137"/>
                    </a:srgbClr>
                  </a:outerShdw>
                </a:effectLst>
                <a:latin typeface="Baskerville Old Face" panose="02020602080505020303" pitchFamily="18" charset="0"/>
                <a:ea typeface="Century Gothic" charset="0"/>
                <a:cs typeface="Century Gothic" charset="0"/>
              </a:rPr>
              <a:t>Impacts of Development</a:t>
            </a:r>
            <a:br>
              <a:rPr lang="en-US" sz="4800" b="1" dirty="0">
                <a:solidFill>
                  <a:srgbClr val="A50021"/>
                </a:solidFill>
                <a:effectLst>
                  <a:outerShdw blurRad="38100" dist="38100" dir="2700000" algn="tl">
                    <a:srgbClr val="000000">
                      <a:alpha val="43137"/>
                    </a:srgbClr>
                  </a:outerShdw>
                </a:effectLst>
                <a:latin typeface="Baskerville Old Face" panose="02020602080505020303" pitchFamily="18" charset="0"/>
                <a:ea typeface="Century Gothic" charset="0"/>
                <a:cs typeface="Century Gothic" charset="0"/>
              </a:rPr>
            </a:br>
            <a:br>
              <a:rPr lang="en-US" sz="4800" b="1" dirty="0">
                <a:solidFill>
                  <a:srgbClr val="A50021"/>
                </a:solidFill>
                <a:effectLst>
                  <a:outerShdw blurRad="38100" dist="38100" dir="2700000" algn="tl">
                    <a:srgbClr val="000000">
                      <a:alpha val="43137"/>
                    </a:srgbClr>
                  </a:outerShdw>
                </a:effectLst>
                <a:latin typeface="Baskerville Old Face" panose="02020602080505020303" pitchFamily="18" charset="0"/>
                <a:ea typeface="Century Gothic" charset="0"/>
                <a:cs typeface="Century Gothic" charset="0"/>
              </a:rPr>
            </a:br>
            <a:r>
              <a:rPr lang="en-US" sz="4800" b="1" dirty="0">
                <a:solidFill>
                  <a:srgbClr val="A50021"/>
                </a:solidFill>
                <a:effectLst>
                  <a:outerShdw blurRad="38100" dist="38100" dir="2700000" algn="tl">
                    <a:srgbClr val="000000">
                      <a:alpha val="43137"/>
                    </a:srgbClr>
                  </a:outerShdw>
                </a:effectLst>
                <a:latin typeface="Baskerville Old Face" panose="02020602080505020303" pitchFamily="18" charset="0"/>
                <a:ea typeface="Century Gothic" charset="0"/>
                <a:cs typeface="Century Gothic" charset="0"/>
              </a:rPr>
              <a:t> </a:t>
            </a:r>
          </a:p>
        </p:txBody>
      </p:sp>
      <p:sp>
        <p:nvSpPr>
          <p:cNvPr id="3082" name="TextBox 14"/>
          <p:cNvSpPr txBox="1">
            <a:spLocks noChangeArrowheads="1"/>
          </p:cNvSpPr>
          <p:nvPr/>
        </p:nvSpPr>
        <p:spPr bwMode="auto">
          <a:xfrm>
            <a:off x="-693738" y="0"/>
            <a:ext cx="184731"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en-US" altLang="en-US"/>
          </a:p>
        </p:txBody>
      </p:sp>
      <p:sp>
        <p:nvSpPr>
          <p:cNvPr id="11" name="Rectangle 167"/>
          <p:cNvSpPr>
            <a:spLocks noChangeArrowheads="1"/>
          </p:cNvSpPr>
          <p:nvPr/>
        </p:nvSpPr>
        <p:spPr bwMode="auto">
          <a:xfrm>
            <a:off x="3432176" y="3074988"/>
            <a:ext cx="5616575" cy="647700"/>
          </a:xfrm>
          <a:prstGeom prst="rect">
            <a:avLst/>
          </a:prstGeom>
          <a:noFill/>
          <a:ln>
            <a:noFill/>
          </a:ln>
          <a:effectLst/>
        </p:spPr>
        <p:txBody>
          <a:bodyPr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defRPr/>
            </a:pPr>
            <a:endParaRPr lang="en-US" altLang="en-US" sz="2800" b="1" dirty="0">
              <a:solidFill>
                <a:srgbClr val="A50021"/>
              </a:solidFill>
              <a:effectLst>
                <a:outerShdw blurRad="38100" dist="38100" dir="2700000" algn="tl">
                  <a:srgbClr val="000000">
                    <a:alpha val="43137"/>
                  </a:srgbClr>
                </a:outerShdw>
              </a:effectLst>
              <a:latin typeface="Baskerville Old Face" panose="02020602080505020303" pitchFamily="18" charset="0"/>
            </a:endParaRPr>
          </a:p>
          <a:p>
            <a:pPr algn="ctr" eaLnBrk="1" hangingPunct="1">
              <a:spcBef>
                <a:spcPct val="0"/>
              </a:spcBef>
              <a:buFontTx/>
              <a:buNone/>
              <a:defRPr/>
            </a:pPr>
            <a:endParaRPr lang="en-US" altLang="en-US" sz="2800" b="1" dirty="0">
              <a:solidFill>
                <a:srgbClr val="A50021"/>
              </a:solidFill>
              <a:effectLst>
                <a:outerShdw blurRad="38100" dist="38100" dir="2700000" algn="tl">
                  <a:srgbClr val="000000">
                    <a:alpha val="43137"/>
                  </a:srgbClr>
                </a:outerShdw>
              </a:effectLst>
              <a:latin typeface="Baskerville Old Face" panose="02020602080505020303" pitchFamily="18" charset="0"/>
            </a:endParaRPr>
          </a:p>
          <a:p>
            <a:pPr algn="ctr" eaLnBrk="1" hangingPunct="1">
              <a:spcBef>
                <a:spcPct val="0"/>
              </a:spcBef>
              <a:buFontTx/>
              <a:buNone/>
              <a:defRPr/>
            </a:pPr>
            <a:endParaRPr lang="en-US" altLang="en-US" sz="2800" b="1" dirty="0">
              <a:solidFill>
                <a:srgbClr val="A50021"/>
              </a:solidFill>
              <a:effectLst>
                <a:outerShdw blurRad="38100" dist="38100" dir="2700000" algn="tl">
                  <a:srgbClr val="000000">
                    <a:alpha val="43137"/>
                  </a:srgbClr>
                </a:outerShdw>
              </a:effectLst>
              <a:latin typeface="Baskerville Old Face" panose="02020602080505020303" pitchFamily="18" charset="0"/>
            </a:endParaRPr>
          </a:p>
          <a:p>
            <a:pPr algn="ctr" eaLnBrk="1" hangingPunct="1">
              <a:spcBef>
                <a:spcPct val="0"/>
              </a:spcBef>
              <a:buFontTx/>
              <a:buNone/>
              <a:defRPr/>
            </a:pPr>
            <a:endParaRPr lang="en-US" altLang="en-US" sz="2800" b="1" dirty="0">
              <a:solidFill>
                <a:srgbClr val="A50021"/>
              </a:solidFill>
              <a:effectLst>
                <a:outerShdw blurRad="38100" dist="38100" dir="2700000" algn="tl">
                  <a:srgbClr val="000000">
                    <a:alpha val="43137"/>
                  </a:srgbClr>
                </a:outerShdw>
              </a:effectLst>
              <a:latin typeface="Baskerville Old Face" panose="02020602080505020303" pitchFamily="18" charset="0"/>
            </a:endParaRPr>
          </a:p>
        </p:txBody>
      </p:sp>
    </p:spTree>
    <p:extLst>
      <p:ext uri="{BB962C8B-B14F-4D97-AF65-F5344CB8AC3E}">
        <p14:creationId xmlns:p14="http://schemas.microsoft.com/office/powerpoint/2010/main" val="2720407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ChangeArrowheads="1"/>
          </p:cNvSpPr>
          <p:nvPr>
            <p:ph type="title"/>
          </p:nvPr>
        </p:nvSpPr>
        <p:spPr>
          <a:xfrm>
            <a:off x="1981200" y="333375"/>
            <a:ext cx="8229600" cy="782638"/>
          </a:xfrm>
        </p:spPr>
        <p:txBody>
          <a:bodyPr/>
          <a:lstStyle/>
          <a:p>
            <a:pPr eaLnBrk="1" hangingPunct="1">
              <a:defRPr/>
            </a:pPr>
            <a:r>
              <a:rPr lang="en-US" dirty="0">
                <a:effectLst>
                  <a:outerShdw blurRad="38100" dist="38100" dir="2700000" algn="tl">
                    <a:srgbClr val="000000">
                      <a:alpha val="43137"/>
                    </a:srgbClr>
                  </a:outerShdw>
                </a:effectLst>
                <a:latin typeface="Baskerville Old Face" panose="02020602080505020303" pitchFamily="18" charset="0"/>
              </a:rPr>
              <a:t>Learning Outcomes</a:t>
            </a:r>
          </a:p>
        </p:txBody>
      </p:sp>
      <p:sp>
        <p:nvSpPr>
          <p:cNvPr id="4099" name="Rectangle 3"/>
          <p:cNvSpPr>
            <a:spLocks noGrp="1" noChangeArrowheads="1"/>
          </p:cNvSpPr>
          <p:nvPr>
            <p:ph idx="1"/>
          </p:nvPr>
        </p:nvSpPr>
        <p:spPr>
          <a:xfrm>
            <a:off x="1992313" y="1628776"/>
            <a:ext cx="8229600" cy="4525963"/>
          </a:xfrm>
        </p:spPr>
        <p:txBody>
          <a:bodyPr/>
          <a:lstStyle/>
          <a:p>
            <a:pPr eaLnBrk="1" hangingPunct="1">
              <a:lnSpc>
                <a:spcPct val="150000"/>
              </a:lnSpc>
            </a:pPr>
            <a:r>
              <a:rPr lang="en-US" altLang="en-US" sz="2600" dirty="0">
                <a:latin typeface="Baskerville Old Face" panose="02020602080505020303" pitchFamily="18" charset="0"/>
              </a:rPr>
              <a:t>Be able to </a:t>
            </a:r>
            <a:r>
              <a:rPr lang="en-US" altLang="en-US" sz="2600" dirty="0" err="1">
                <a:latin typeface="Baskerville Old Face" panose="02020602080505020303" pitchFamily="18" charset="0"/>
              </a:rPr>
              <a:t>analyse</a:t>
            </a:r>
            <a:r>
              <a:rPr lang="en-US" altLang="en-US" sz="2600" dirty="0">
                <a:latin typeface="Baskerville Old Face" panose="02020602080505020303" pitchFamily="18" charset="0"/>
              </a:rPr>
              <a:t> the impacts of sustainable tourism development</a:t>
            </a:r>
          </a:p>
          <a:p>
            <a:pPr eaLnBrk="1" hangingPunct="1">
              <a:lnSpc>
                <a:spcPct val="150000"/>
              </a:lnSpc>
            </a:pPr>
            <a:r>
              <a:rPr lang="en-US" altLang="en-US" sz="2600" dirty="0">
                <a:latin typeface="Baskerville Old Face" panose="02020602080505020303" pitchFamily="18" charset="0"/>
              </a:rPr>
              <a:t>Be able to identify factors that may prevent/hinder sustainability</a:t>
            </a:r>
          </a:p>
          <a:p>
            <a:pPr eaLnBrk="1" hangingPunct="1">
              <a:lnSpc>
                <a:spcPct val="150000"/>
              </a:lnSpc>
            </a:pPr>
            <a:r>
              <a:rPr lang="en-US" altLang="en-US" sz="2600" dirty="0">
                <a:latin typeface="Baskerville Old Face" panose="02020602080505020303" pitchFamily="18" charset="0"/>
              </a:rPr>
              <a:t>Be able to </a:t>
            </a:r>
            <a:r>
              <a:rPr lang="en-US" altLang="en-US" sz="2600" dirty="0" err="1">
                <a:latin typeface="Baskerville Old Face" panose="02020602080505020303" pitchFamily="18" charset="0"/>
              </a:rPr>
              <a:t>analyse</a:t>
            </a:r>
            <a:r>
              <a:rPr lang="en-US" altLang="en-US" sz="2600" dirty="0">
                <a:latin typeface="Baskerville Old Face" panose="02020602080505020303" pitchFamily="18" charset="0"/>
              </a:rPr>
              <a:t> different stages in sustainable planning</a:t>
            </a:r>
          </a:p>
          <a:p>
            <a:pPr eaLnBrk="1" hangingPunct="1">
              <a:lnSpc>
                <a:spcPct val="150000"/>
              </a:lnSpc>
            </a:pPr>
            <a:endParaRPr lang="en-US" altLang="en-US" sz="2600" dirty="0">
              <a:latin typeface="Baskerville Old Face" panose="02020602080505020303" pitchFamily="18" charset="0"/>
            </a:endParaRPr>
          </a:p>
        </p:txBody>
      </p:sp>
    </p:spTree>
    <p:extLst>
      <p:ext uri="{BB962C8B-B14F-4D97-AF65-F5344CB8AC3E}">
        <p14:creationId xmlns:p14="http://schemas.microsoft.com/office/powerpoint/2010/main" val="893954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 calcmode="lin" valueType="num">
                                      <p:cBhvr additive="base">
                                        <p:cTn id="7" dur="500" fill="hold"/>
                                        <p:tgtEl>
                                          <p:spTgt spid="409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09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099">
                                            <p:txEl>
                                              <p:pRg st="1" end="1"/>
                                            </p:txEl>
                                          </p:spTgt>
                                        </p:tgtEl>
                                        <p:attrNameLst>
                                          <p:attrName>style.visibility</p:attrName>
                                        </p:attrNameLst>
                                      </p:cBhvr>
                                      <p:to>
                                        <p:strVal val="visible"/>
                                      </p:to>
                                    </p:set>
                                    <p:anim calcmode="lin" valueType="num">
                                      <p:cBhvr additive="base">
                                        <p:cTn id="13" dur="500" fill="hold"/>
                                        <p:tgtEl>
                                          <p:spTgt spid="409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09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099">
                                            <p:txEl>
                                              <p:pRg st="2" end="2"/>
                                            </p:txEl>
                                          </p:spTgt>
                                        </p:tgtEl>
                                        <p:attrNameLst>
                                          <p:attrName>style.visibility</p:attrName>
                                        </p:attrNameLst>
                                      </p:cBhvr>
                                      <p:to>
                                        <p:strVal val="visible"/>
                                      </p:to>
                                    </p:set>
                                    <p:anim calcmode="lin" valueType="num">
                                      <p:cBhvr additive="base">
                                        <p:cTn id="19" dur="500" fill="hold"/>
                                        <p:tgtEl>
                                          <p:spTgt spid="409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09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ChangeArrowheads="1"/>
          </p:cNvSpPr>
          <p:nvPr>
            <p:ph type="title"/>
          </p:nvPr>
        </p:nvSpPr>
        <p:spPr>
          <a:xfrm>
            <a:off x="1981200" y="333375"/>
            <a:ext cx="8229600" cy="782638"/>
          </a:xfrm>
        </p:spPr>
        <p:txBody>
          <a:bodyPr/>
          <a:lstStyle/>
          <a:p>
            <a:pPr eaLnBrk="1" hangingPunct="1">
              <a:defRPr/>
            </a:pPr>
            <a:r>
              <a:rPr lang="en-US" dirty="0">
                <a:effectLst>
                  <a:outerShdw blurRad="38100" dist="38100" dir="2700000" algn="tl">
                    <a:srgbClr val="000000">
                      <a:alpha val="43137"/>
                    </a:srgbClr>
                  </a:outerShdw>
                </a:effectLst>
                <a:latin typeface="Baskerville Old Face" panose="02020602080505020303" pitchFamily="18" charset="0"/>
              </a:rPr>
              <a:t>Learning Outcomes</a:t>
            </a:r>
          </a:p>
        </p:txBody>
      </p:sp>
      <p:sp>
        <p:nvSpPr>
          <p:cNvPr id="143363" name="Rectangle 3"/>
          <p:cNvSpPr>
            <a:spLocks noGrp="1" noChangeArrowheads="1"/>
          </p:cNvSpPr>
          <p:nvPr>
            <p:ph idx="1"/>
          </p:nvPr>
        </p:nvSpPr>
        <p:spPr>
          <a:xfrm>
            <a:off x="1774825" y="1628776"/>
            <a:ext cx="8229600" cy="4525963"/>
          </a:xfrm>
        </p:spPr>
        <p:txBody>
          <a:bodyPr/>
          <a:lstStyle/>
          <a:p>
            <a:pPr marL="0" indent="0">
              <a:buNone/>
              <a:defRPr/>
            </a:pPr>
            <a:r>
              <a:rPr lang="en-GB" sz="2500" dirty="0">
                <a:latin typeface="Baskerville Old Face" panose="02020602080505020303" pitchFamily="18" charset="0"/>
              </a:rPr>
              <a:t>Understand the need for planning for sustainable tourism</a:t>
            </a:r>
          </a:p>
          <a:p>
            <a:pPr eaLnBrk="1" hangingPunct="1">
              <a:defRPr/>
            </a:pPr>
            <a:r>
              <a:rPr lang="en-GB" sz="2500" dirty="0">
                <a:latin typeface="Baskerville Old Face" panose="02020602080505020303" pitchFamily="18" charset="0"/>
              </a:rPr>
              <a:t>Justify the introduction of the concept of sustainability in tourism development.</a:t>
            </a:r>
          </a:p>
          <a:p>
            <a:pPr eaLnBrk="1" hangingPunct="1">
              <a:defRPr/>
            </a:pPr>
            <a:r>
              <a:rPr lang="en-GB" sz="2500" u="sng" dirty="0">
                <a:latin typeface="Baskerville Old Face" panose="02020602080505020303" pitchFamily="18" charset="0"/>
              </a:rPr>
              <a:t>Analyse factors that may prevent/hinder sustainable tourism development</a:t>
            </a:r>
          </a:p>
          <a:p>
            <a:pPr eaLnBrk="1" hangingPunct="1">
              <a:defRPr/>
            </a:pPr>
            <a:r>
              <a:rPr lang="en-GB" sz="2500" u="sng" dirty="0">
                <a:latin typeface="Baskerville Old Face" panose="02020602080505020303" pitchFamily="18" charset="0"/>
              </a:rPr>
              <a:t>Analyse different stages in planning for sustainability</a:t>
            </a:r>
          </a:p>
          <a:p>
            <a:pPr eaLnBrk="1" hangingPunct="1">
              <a:defRPr/>
            </a:pPr>
            <a:endParaRPr lang="en-GB" sz="3100" dirty="0"/>
          </a:p>
        </p:txBody>
      </p:sp>
    </p:spTree>
    <p:extLst>
      <p:ext uri="{BB962C8B-B14F-4D97-AF65-F5344CB8AC3E}">
        <p14:creationId xmlns:p14="http://schemas.microsoft.com/office/powerpoint/2010/main" val="195719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3363">
                                            <p:txEl>
                                              <p:pRg st="0" end="0"/>
                                            </p:txEl>
                                          </p:spTgt>
                                        </p:tgtEl>
                                        <p:attrNameLst>
                                          <p:attrName>style.visibility</p:attrName>
                                        </p:attrNameLst>
                                      </p:cBhvr>
                                      <p:to>
                                        <p:strVal val="visible"/>
                                      </p:to>
                                    </p:set>
                                    <p:anim calcmode="lin" valueType="num">
                                      <p:cBhvr additive="base">
                                        <p:cTn id="7" dur="500" fill="hold"/>
                                        <p:tgtEl>
                                          <p:spTgt spid="14336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336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3363">
                                            <p:txEl>
                                              <p:pRg st="1" end="1"/>
                                            </p:txEl>
                                          </p:spTgt>
                                        </p:tgtEl>
                                        <p:attrNameLst>
                                          <p:attrName>style.visibility</p:attrName>
                                        </p:attrNameLst>
                                      </p:cBhvr>
                                      <p:to>
                                        <p:strVal val="visible"/>
                                      </p:to>
                                    </p:set>
                                    <p:anim calcmode="lin" valueType="num">
                                      <p:cBhvr additive="base">
                                        <p:cTn id="13" dur="500" fill="hold"/>
                                        <p:tgtEl>
                                          <p:spTgt spid="14336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336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3363">
                                            <p:txEl>
                                              <p:pRg st="2" end="2"/>
                                            </p:txEl>
                                          </p:spTgt>
                                        </p:tgtEl>
                                        <p:attrNameLst>
                                          <p:attrName>style.visibility</p:attrName>
                                        </p:attrNameLst>
                                      </p:cBhvr>
                                      <p:to>
                                        <p:strVal val="visible"/>
                                      </p:to>
                                    </p:set>
                                    <p:anim calcmode="lin" valueType="num">
                                      <p:cBhvr additive="base">
                                        <p:cTn id="19" dur="500" fill="hold"/>
                                        <p:tgtEl>
                                          <p:spTgt spid="14336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336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3363">
                                            <p:txEl>
                                              <p:pRg st="3" end="3"/>
                                            </p:txEl>
                                          </p:spTgt>
                                        </p:tgtEl>
                                        <p:attrNameLst>
                                          <p:attrName>style.visibility</p:attrName>
                                        </p:attrNameLst>
                                      </p:cBhvr>
                                      <p:to>
                                        <p:strVal val="visible"/>
                                      </p:to>
                                    </p:set>
                                    <p:anim calcmode="lin" valueType="num">
                                      <p:cBhvr additive="base">
                                        <p:cTn id="25" dur="500" fill="hold"/>
                                        <p:tgtEl>
                                          <p:spTgt spid="14336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336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6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1962150" y="438151"/>
            <a:ext cx="7867650" cy="792163"/>
          </a:xfrm>
        </p:spPr>
        <p:txBody>
          <a:bodyPr/>
          <a:lstStyle/>
          <a:p>
            <a:pPr eaLnBrk="1" hangingPunct="1">
              <a:defRPr/>
            </a:pPr>
            <a:r>
              <a:rPr lang="en-GB" dirty="0">
                <a:effectLst>
                  <a:outerShdw blurRad="38100" dist="38100" dir="2700000" algn="tl">
                    <a:srgbClr val="000000">
                      <a:alpha val="43137"/>
                    </a:srgbClr>
                  </a:outerShdw>
                </a:effectLst>
                <a:latin typeface="Baskerville Old Face" panose="02020602080505020303" pitchFamily="18" charset="0"/>
              </a:rPr>
              <a:t>Sustainable Tourism?</a:t>
            </a:r>
          </a:p>
        </p:txBody>
      </p:sp>
      <p:sp>
        <p:nvSpPr>
          <p:cNvPr id="6147" name="TextBox 6"/>
          <p:cNvSpPr txBox="1">
            <a:spLocks noChangeArrowheads="1"/>
          </p:cNvSpPr>
          <p:nvPr/>
        </p:nvSpPr>
        <p:spPr bwMode="auto">
          <a:xfrm>
            <a:off x="6400800" y="2057400"/>
            <a:ext cx="2286000" cy="514350"/>
          </a:xfrm>
          <a:prstGeom prst="rect">
            <a:avLst/>
          </a:prstGeom>
          <a:solidFill>
            <a:srgbClr val="00B0F0">
              <a:alpha val="25098"/>
            </a:srgbClr>
          </a:solidFill>
          <a:ln w="9525">
            <a:solidFill>
              <a:srgbClr val="00B0F0"/>
            </a:solidFill>
            <a:miter lim="800000"/>
            <a:headEnd/>
            <a:tailEnd/>
          </a:ln>
        </p:spPr>
        <p:txBody>
          <a:bodyPr tIns="72000" bIns="72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400" dirty="0">
                <a:ea typeface="ＭＳ Ｐゴシック" panose="020B0600070205080204" pitchFamily="34" charset="-128"/>
              </a:rPr>
              <a:t>Nature tourism</a:t>
            </a:r>
          </a:p>
        </p:txBody>
      </p:sp>
      <p:sp>
        <p:nvSpPr>
          <p:cNvPr id="6148" name="TextBox 7"/>
          <p:cNvSpPr txBox="1">
            <a:spLocks noChangeArrowheads="1"/>
          </p:cNvSpPr>
          <p:nvPr/>
        </p:nvSpPr>
        <p:spPr bwMode="auto">
          <a:xfrm>
            <a:off x="6248400" y="4114800"/>
            <a:ext cx="2819400" cy="514350"/>
          </a:xfrm>
          <a:prstGeom prst="rect">
            <a:avLst/>
          </a:prstGeom>
          <a:solidFill>
            <a:srgbClr val="00B0F0">
              <a:alpha val="25098"/>
            </a:srgbClr>
          </a:solidFill>
          <a:ln w="9525">
            <a:solidFill>
              <a:srgbClr val="00B0F0"/>
            </a:solidFill>
            <a:miter lim="800000"/>
            <a:headEnd/>
            <a:tailEnd/>
          </a:ln>
        </p:spPr>
        <p:txBody>
          <a:bodyPr tIns="72000" bIns="72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400" dirty="0">
                <a:ea typeface="ＭＳ Ｐゴシック" panose="020B0600070205080204" pitchFamily="34" charset="-128"/>
              </a:rPr>
              <a:t>Adventure tourism</a:t>
            </a:r>
          </a:p>
        </p:txBody>
      </p:sp>
      <p:sp>
        <p:nvSpPr>
          <p:cNvPr id="6149" name="TextBox 8"/>
          <p:cNvSpPr txBox="1">
            <a:spLocks noChangeArrowheads="1"/>
          </p:cNvSpPr>
          <p:nvPr/>
        </p:nvSpPr>
        <p:spPr bwMode="auto">
          <a:xfrm>
            <a:off x="3581400" y="1752600"/>
            <a:ext cx="1905000" cy="514350"/>
          </a:xfrm>
          <a:prstGeom prst="rect">
            <a:avLst/>
          </a:prstGeom>
          <a:solidFill>
            <a:srgbClr val="00B0F0">
              <a:alpha val="25098"/>
            </a:srgbClr>
          </a:solidFill>
          <a:ln w="9525">
            <a:solidFill>
              <a:srgbClr val="00B0F0"/>
            </a:solidFill>
            <a:miter lim="800000"/>
            <a:headEnd/>
            <a:tailEnd/>
          </a:ln>
        </p:spPr>
        <p:txBody>
          <a:bodyPr tIns="72000" bIns="72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400">
                <a:ea typeface="ＭＳ Ｐゴシック" panose="020B0600070205080204" pitchFamily="34" charset="-128"/>
              </a:rPr>
              <a:t>Ecotourism</a:t>
            </a:r>
          </a:p>
        </p:txBody>
      </p:sp>
      <p:sp>
        <p:nvSpPr>
          <p:cNvPr id="6150" name="TextBox 9"/>
          <p:cNvSpPr txBox="1">
            <a:spLocks noChangeArrowheads="1"/>
          </p:cNvSpPr>
          <p:nvPr/>
        </p:nvSpPr>
        <p:spPr bwMode="auto">
          <a:xfrm>
            <a:off x="4267200" y="4953000"/>
            <a:ext cx="3124200" cy="884238"/>
          </a:xfrm>
          <a:prstGeom prst="rect">
            <a:avLst/>
          </a:prstGeom>
          <a:solidFill>
            <a:srgbClr val="00B0F0">
              <a:alpha val="25098"/>
            </a:srgbClr>
          </a:solidFill>
          <a:ln w="9525">
            <a:solidFill>
              <a:srgbClr val="00B0F0"/>
            </a:solidFill>
            <a:miter lim="800000"/>
            <a:headEnd/>
            <a:tailEnd/>
          </a:ln>
        </p:spPr>
        <p:txBody>
          <a:bodyPr tIns="72000" bIns="72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400" dirty="0">
                <a:ea typeface="ＭＳ Ｐゴシック" panose="020B0600070205080204" pitchFamily="34" charset="-128"/>
              </a:rPr>
              <a:t>High volume/ mass tourism</a:t>
            </a:r>
          </a:p>
        </p:txBody>
      </p:sp>
      <p:sp>
        <p:nvSpPr>
          <p:cNvPr id="6151" name="TextBox 10"/>
          <p:cNvSpPr txBox="1">
            <a:spLocks noChangeArrowheads="1"/>
          </p:cNvSpPr>
          <p:nvPr/>
        </p:nvSpPr>
        <p:spPr bwMode="auto">
          <a:xfrm>
            <a:off x="2819400" y="3886200"/>
            <a:ext cx="2362200" cy="514350"/>
          </a:xfrm>
          <a:prstGeom prst="rect">
            <a:avLst/>
          </a:prstGeom>
          <a:solidFill>
            <a:srgbClr val="00B0F0">
              <a:alpha val="25098"/>
            </a:srgbClr>
          </a:solidFill>
          <a:ln w="9525">
            <a:solidFill>
              <a:srgbClr val="00B0F0"/>
            </a:solidFill>
            <a:miter lim="800000"/>
            <a:headEnd/>
            <a:tailEnd/>
          </a:ln>
        </p:spPr>
        <p:txBody>
          <a:bodyPr tIns="72000" bIns="72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400">
                <a:ea typeface="ＭＳ Ｐゴシック" panose="020B0600070205080204" pitchFamily="34" charset="-128"/>
              </a:rPr>
              <a:t>Wildlife</a:t>
            </a:r>
            <a:r>
              <a:rPr lang="fr-CH" altLang="en-US" sz="2400">
                <a:ea typeface="ＭＳ Ｐゴシック" panose="020B0600070205080204" pitchFamily="34" charset="-128"/>
              </a:rPr>
              <a:t> </a:t>
            </a:r>
            <a:r>
              <a:rPr lang="en-GB" altLang="en-US" sz="2400">
                <a:ea typeface="ＭＳ Ｐゴシック" panose="020B0600070205080204" pitchFamily="34" charset="-128"/>
              </a:rPr>
              <a:t>tourism</a:t>
            </a:r>
            <a:r>
              <a:rPr lang="fr-CH" altLang="en-US" sz="2400">
                <a:ea typeface="ＭＳ Ｐゴシック" panose="020B0600070205080204" pitchFamily="34" charset="-128"/>
              </a:rPr>
              <a:t> </a:t>
            </a:r>
            <a:endParaRPr lang="en-GB" altLang="en-US" sz="2400">
              <a:ea typeface="ＭＳ Ｐゴシック" panose="020B0600070205080204" pitchFamily="34" charset="-128"/>
            </a:endParaRPr>
          </a:p>
        </p:txBody>
      </p:sp>
      <p:sp>
        <p:nvSpPr>
          <p:cNvPr id="6152" name="TextBox 11"/>
          <p:cNvSpPr txBox="1">
            <a:spLocks noChangeArrowheads="1"/>
          </p:cNvSpPr>
          <p:nvPr/>
        </p:nvSpPr>
        <p:spPr bwMode="auto">
          <a:xfrm>
            <a:off x="1981200" y="2819400"/>
            <a:ext cx="4038600" cy="514350"/>
          </a:xfrm>
          <a:prstGeom prst="rect">
            <a:avLst/>
          </a:prstGeom>
          <a:solidFill>
            <a:srgbClr val="00B0F0">
              <a:alpha val="25098"/>
            </a:srgbClr>
          </a:solidFill>
          <a:ln w="9525">
            <a:solidFill>
              <a:srgbClr val="00B0F0"/>
            </a:solidFill>
            <a:miter lim="800000"/>
            <a:headEnd/>
            <a:tailEnd/>
          </a:ln>
        </p:spPr>
        <p:txBody>
          <a:bodyPr tIns="72000" bIns="72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400" dirty="0">
                <a:ea typeface="ＭＳ Ｐゴシック" panose="020B0600070205080204" pitchFamily="34" charset="-128"/>
              </a:rPr>
              <a:t>Community-based tourism </a:t>
            </a:r>
          </a:p>
        </p:txBody>
      </p:sp>
      <p:sp>
        <p:nvSpPr>
          <p:cNvPr id="6153" name="TextBox 12"/>
          <p:cNvSpPr txBox="1">
            <a:spLocks noChangeArrowheads="1"/>
          </p:cNvSpPr>
          <p:nvPr/>
        </p:nvSpPr>
        <p:spPr bwMode="auto">
          <a:xfrm>
            <a:off x="7239000" y="3048000"/>
            <a:ext cx="2438400" cy="514350"/>
          </a:xfrm>
          <a:prstGeom prst="rect">
            <a:avLst/>
          </a:prstGeom>
          <a:solidFill>
            <a:srgbClr val="00B0F0">
              <a:alpha val="25098"/>
            </a:srgbClr>
          </a:solidFill>
          <a:ln w="9525">
            <a:solidFill>
              <a:srgbClr val="00B0F0"/>
            </a:solidFill>
            <a:miter lim="800000"/>
            <a:headEnd/>
            <a:tailEnd/>
          </a:ln>
        </p:spPr>
        <p:txBody>
          <a:bodyPr tIns="72000" bIns="7200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2400" dirty="0">
                <a:ea typeface="ＭＳ Ｐゴシック" panose="020B0600070205080204" pitchFamily="34" charset="-128"/>
              </a:rPr>
              <a:t>Rural tourism</a:t>
            </a:r>
          </a:p>
        </p:txBody>
      </p:sp>
    </p:spTree>
    <p:extLst>
      <p:ext uri="{BB962C8B-B14F-4D97-AF65-F5344CB8AC3E}">
        <p14:creationId xmlns:p14="http://schemas.microsoft.com/office/powerpoint/2010/main" val="2720706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149"/>
                                        </p:tgtEl>
                                        <p:attrNameLst>
                                          <p:attrName>style.visibility</p:attrName>
                                        </p:attrNameLst>
                                      </p:cBhvr>
                                      <p:to>
                                        <p:strVal val="visible"/>
                                      </p:to>
                                    </p:set>
                                    <p:anim calcmode="lin" valueType="num">
                                      <p:cBhvr additive="base">
                                        <p:cTn id="7" dur="500" fill="hold"/>
                                        <p:tgtEl>
                                          <p:spTgt spid="6149"/>
                                        </p:tgtEl>
                                        <p:attrNameLst>
                                          <p:attrName>ppt_x</p:attrName>
                                        </p:attrNameLst>
                                      </p:cBhvr>
                                      <p:tavLst>
                                        <p:tav tm="0">
                                          <p:val>
                                            <p:strVal val="#ppt_x"/>
                                          </p:val>
                                        </p:tav>
                                        <p:tav tm="100000">
                                          <p:val>
                                            <p:strVal val="#ppt_x"/>
                                          </p:val>
                                        </p:tav>
                                      </p:tavLst>
                                    </p:anim>
                                    <p:anim calcmode="lin" valueType="num">
                                      <p:cBhvr additive="base">
                                        <p:cTn id="8" dur="500" fill="hold"/>
                                        <p:tgtEl>
                                          <p:spTgt spid="614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6148"/>
                                        </p:tgtEl>
                                        <p:attrNameLst>
                                          <p:attrName>style.visibility</p:attrName>
                                        </p:attrNameLst>
                                      </p:cBhvr>
                                      <p:to>
                                        <p:strVal val="visible"/>
                                      </p:to>
                                    </p:set>
                                    <p:animEffect transition="in" filter="dissolve">
                                      <p:cBhvr>
                                        <p:cTn id="13" dur="500"/>
                                        <p:tgtEl>
                                          <p:spTgt spid="614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150"/>
                                        </p:tgtEl>
                                        <p:attrNameLst>
                                          <p:attrName>style.visibility</p:attrName>
                                        </p:attrNameLst>
                                      </p:cBhvr>
                                      <p:to>
                                        <p:strVal val="visible"/>
                                      </p:to>
                                    </p:set>
                                    <p:anim calcmode="lin" valueType="num">
                                      <p:cBhvr additive="base">
                                        <p:cTn id="18" dur="500" fill="hold"/>
                                        <p:tgtEl>
                                          <p:spTgt spid="6150"/>
                                        </p:tgtEl>
                                        <p:attrNameLst>
                                          <p:attrName>ppt_x</p:attrName>
                                        </p:attrNameLst>
                                      </p:cBhvr>
                                      <p:tavLst>
                                        <p:tav tm="0">
                                          <p:val>
                                            <p:strVal val="#ppt_x"/>
                                          </p:val>
                                        </p:tav>
                                        <p:tav tm="100000">
                                          <p:val>
                                            <p:strVal val="#ppt_x"/>
                                          </p:val>
                                        </p:tav>
                                      </p:tavLst>
                                    </p:anim>
                                    <p:anim calcmode="lin" valueType="num">
                                      <p:cBhvr additive="base">
                                        <p:cTn id="19" dur="500" fill="hold"/>
                                        <p:tgtEl>
                                          <p:spTgt spid="615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152"/>
                                        </p:tgtEl>
                                        <p:attrNameLst>
                                          <p:attrName>style.visibility</p:attrName>
                                        </p:attrNameLst>
                                      </p:cBhvr>
                                      <p:to>
                                        <p:strVal val="visible"/>
                                      </p:to>
                                    </p:set>
                                    <p:anim calcmode="lin" valueType="num">
                                      <p:cBhvr additive="base">
                                        <p:cTn id="24" dur="500" fill="hold"/>
                                        <p:tgtEl>
                                          <p:spTgt spid="6152"/>
                                        </p:tgtEl>
                                        <p:attrNameLst>
                                          <p:attrName>ppt_x</p:attrName>
                                        </p:attrNameLst>
                                      </p:cBhvr>
                                      <p:tavLst>
                                        <p:tav tm="0">
                                          <p:val>
                                            <p:strVal val="#ppt_x"/>
                                          </p:val>
                                        </p:tav>
                                        <p:tav tm="100000">
                                          <p:val>
                                            <p:strVal val="#ppt_x"/>
                                          </p:val>
                                        </p:tav>
                                      </p:tavLst>
                                    </p:anim>
                                    <p:anim calcmode="lin" valueType="num">
                                      <p:cBhvr additive="base">
                                        <p:cTn id="25" dur="500" fill="hold"/>
                                        <p:tgtEl>
                                          <p:spTgt spid="6152"/>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8" presetClass="entr" presetSubtype="12" fill="hold" grpId="0" nodeType="clickEffect">
                                  <p:stCondLst>
                                    <p:cond delay="0"/>
                                  </p:stCondLst>
                                  <p:childTnLst>
                                    <p:set>
                                      <p:cBhvr>
                                        <p:cTn id="29" dur="1" fill="hold">
                                          <p:stCondLst>
                                            <p:cond delay="0"/>
                                          </p:stCondLst>
                                        </p:cTn>
                                        <p:tgtEl>
                                          <p:spTgt spid="6147"/>
                                        </p:tgtEl>
                                        <p:attrNameLst>
                                          <p:attrName>style.visibility</p:attrName>
                                        </p:attrNameLst>
                                      </p:cBhvr>
                                      <p:to>
                                        <p:strVal val="visible"/>
                                      </p:to>
                                    </p:set>
                                    <p:animEffect transition="in" filter="strips(downLeft)">
                                      <p:cBhvr>
                                        <p:cTn id="30" dur="500"/>
                                        <p:tgtEl>
                                          <p:spTgt spid="6147"/>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6153"/>
                                        </p:tgtEl>
                                        <p:attrNameLst>
                                          <p:attrName>style.visibility</p:attrName>
                                        </p:attrNameLst>
                                      </p:cBhvr>
                                      <p:to>
                                        <p:strVal val="visible"/>
                                      </p:to>
                                    </p:set>
                                    <p:animEffect transition="in" filter="barn(inVertical)">
                                      <p:cBhvr>
                                        <p:cTn id="35" dur="500"/>
                                        <p:tgtEl>
                                          <p:spTgt spid="61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animBg="1"/>
      <p:bldP spid="6148" grpId="0" animBg="1"/>
      <p:bldP spid="6149" grpId="0" animBg="1"/>
      <p:bldP spid="6150" grpId="0" animBg="1"/>
      <p:bldP spid="6152" grpId="0" animBg="1"/>
      <p:bldP spid="615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ChangeArrowheads="1"/>
          </p:cNvSpPr>
          <p:nvPr>
            <p:ph type="title"/>
          </p:nvPr>
        </p:nvSpPr>
        <p:spPr>
          <a:xfrm>
            <a:off x="1981200" y="333375"/>
            <a:ext cx="8229600" cy="782638"/>
          </a:xfrm>
        </p:spPr>
        <p:txBody>
          <a:bodyPr/>
          <a:lstStyle/>
          <a:p>
            <a:pPr eaLnBrk="1" hangingPunct="1">
              <a:defRPr/>
            </a:pPr>
            <a:r>
              <a:rPr lang="en-US" dirty="0">
                <a:effectLst>
                  <a:outerShdw blurRad="38100" dist="38100" dir="2700000" algn="tl">
                    <a:srgbClr val="000000">
                      <a:alpha val="43137"/>
                    </a:srgbClr>
                  </a:outerShdw>
                </a:effectLst>
                <a:latin typeface="Baskerville Old Face" panose="02020602080505020303" pitchFamily="18" charset="0"/>
              </a:rPr>
              <a:t>Sustainable Tourism</a:t>
            </a:r>
          </a:p>
        </p:txBody>
      </p:sp>
      <p:sp>
        <p:nvSpPr>
          <p:cNvPr id="143363" name="Rectangle 3"/>
          <p:cNvSpPr>
            <a:spLocks noGrp="1" noChangeArrowheads="1"/>
          </p:cNvSpPr>
          <p:nvPr>
            <p:ph idx="1"/>
          </p:nvPr>
        </p:nvSpPr>
        <p:spPr>
          <a:xfrm>
            <a:off x="1847850" y="1643063"/>
            <a:ext cx="8229600" cy="4525962"/>
          </a:xfrm>
        </p:spPr>
        <p:txBody>
          <a:bodyPr/>
          <a:lstStyle/>
          <a:p>
            <a:pPr algn="just" eaLnBrk="1" hangingPunct="1">
              <a:defRPr/>
            </a:pPr>
            <a:endParaRPr lang="en-GB" sz="2500" dirty="0">
              <a:latin typeface="Baskerville Old Face" panose="02020602080505020303" pitchFamily="18" charset="0"/>
            </a:endParaRPr>
          </a:p>
          <a:p>
            <a:pPr marL="0" indent="0" algn="just">
              <a:buNone/>
              <a:defRPr/>
            </a:pPr>
            <a:endParaRPr lang="en-GB" sz="2500" dirty="0">
              <a:latin typeface="Baskerville Old Face" panose="02020602080505020303" pitchFamily="18" charset="0"/>
            </a:endParaRPr>
          </a:p>
          <a:p>
            <a:pPr marL="0" indent="0" algn="ctr">
              <a:buNone/>
              <a:defRPr/>
            </a:pPr>
            <a:r>
              <a:rPr lang="en-GB" sz="2500" dirty="0">
                <a:latin typeface="Baskerville Old Face" panose="02020602080505020303" pitchFamily="18" charset="0"/>
              </a:rPr>
              <a:t>Sustainability principles refer to the environmental, economic and socio-cultural aspects of tourism development. A suitable balance must be established between these three dimensions to guarantee its long-term sustainability. </a:t>
            </a:r>
          </a:p>
          <a:p>
            <a:pPr marL="0" indent="0" algn="ctr">
              <a:buNone/>
              <a:defRPr/>
            </a:pPr>
            <a:r>
              <a:rPr lang="en-GB" sz="2500" i="1" dirty="0">
                <a:latin typeface="Baskerville Old Face" panose="02020602080505020303" pitchFamily="18" charset="0"/>
              </a:rPr>
              <a:t>UN World Tourism Organization</a:t>
            </a:r>
          </a:p>
          <a:p>
            <a:pPr marL="0" indent="0">
              <a:buNone/>
              <a:defRPr/>
            </a:pPr>
            <a:br>
              <a:rPr lang="en-GB" sz="3100" dirty="0"/>
            </a:br>
            <a:endParaRPr lang="en-GB" sz="3100" dirty="0"/>
          </a:p>
        </p:txBody>
      </p:sp>
    </p:spTree>
    <p:extLst>
      <p:ext uri="{BB962C8B-B14F-4D97-AF65-F5344CB8AC3E}">
        <p14:creationId xmlns:p14="http://schemas.microsoft.com/office/powerpoint/2010/main" val="1395664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43363">
                                            <p:txEl>
                                              <p:pRg st="2" end="2"/>
                                            </p:txEl>
                                          </p:spTgt>
                                        </p:tgtEl>
                                        <p:attrNameLst>
                                          <p:attrName>style.visibility</p:attrName>
                                        </p:attrNameLst>
                                      </p:cBhvr>
                                      <p:to>
                                        <p:strVal val="visible"/>
                                      </p:to>
                                    </p:set>
                                    <p:animEffect transition="in" filter="strips(downLeft)">
                                      <p:cBhvr>
                                        <p:cTn id="7" dur="500"/>
                                        <p:tgtEl>
                                          <p:spTgt spid="14336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143363">
                                            <p:txEl>
                                              <p:pRg st="3" end="3"/>
                                            </p:txEl>
                                          </p:spTgt>
                                        </p:tgtEl>
                                        <p:attrNameLst>
                                          <p:attrName>style.visibility</p:attrName>
                                        </p:attrNameLst>
                                      </p:cBhvr>
                                      <p:to>
                                        <p:strVal val="visible"/>
                                      </p:to>
                                    </p:set>
                                    <p:animEffect transition="in" filter="strips(downLeft)">
                                      <p:cBhvr>
                                        <p:cTn id="12" dur="500"/>
                                        <p:tgtEl>
                                          <p:spTgt spid="14336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143363">
                                            <p:txEl>
                                              <p:pRg st="4" end="4"/>
                                            </p:txEl>
                                          </p:spTgt>
                                        </p:tgtEl>
                                        <p:attrNameLst>
                                          <p:attrName>style.visibility</p:attrName>
                                        </p:attrNameLst>
                                      </p:cBhvr>
                                      <p:to>
                                        <p:strVal val="visible"/>
                                      </p:to>
                                    </p:set>
                                    <p:animEffect transition="in" filter="strips(downLeft)">
                                      <p:cBhvr>
                                        <p:cTn id="17" dur="500"/>
                                        <p:tgtEl>
                                          <p:spTgt spid="14336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6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1676400" y="88900"/>
            <a:ext cx="8229600" cy="1143000"/>
          </a:xfrm>
        </p:spPr>
        <p:txBody>
          <a:bodyPr>
            <a:normAutofit fontScale="90000"/>
          </a:bodyPr>
          <a:lstStyle/>
          <a:p>
            <a:pPr eaLnBrk="1" hangingPunct="1"/>
            <a:r>
              <a:rPr lang="en-US" altLang="en-US" dirty="0">
                <a:latin typeface="Baskerville Old Face" panose="02020602080505020303" pitchFamily="18" charset="0"/>
                <a:ea typeface="ＭＳ Ｐゴシック" panose="020B0600070205080204" pitchFamily="34" charset="-128"/>
              </a:rPr>
              <a:t>What do “sustainable travelers” look like?</a:t>
            </a:r>
          </a:p>
        </p:txBody>
      </p:sp>
      <p:sp>
        <p:nvSpPr>
          <p:cNvPr id="8195" name="Content Placeholder 2"/>
          <p:cNvSpPr>
            <a:spLocks noGrp="1"/>
          </p:cNvSpPr>
          <p:nvPr>
            <p:ph idx="1"/>
          </p:nvPr>
        </p:nvSpPr>
        <p:spPr>
          <a:xfrm>
            <a:off x="1946275" y="1700213"/>
            <a:ext cx="8686800" cy="4525962"/>
          </a:xfrm>
        </p:spPr>
        <p:txBody>
          <a:bodyPr/>
          <a:lstStyle/>
          <a:p>
            <a:pPr marL="342900" lvl="1" indent="-342900">
              <a:spcBef>
                <a:spcPts val="600"/>
              </a:spcBef>
            </a:pPr>
            <a:r>
              <a:rPr lang="en-US" altLang="en-US" sz="3200" dirty="0">
                <a:latin typeface="Baskerville Old Face" panose="02020602080505020303" pitchFamily="18" charset="0"/>
              </a:rPr>
              <a:t>Younger. Average age is 39. </a:t>
            </a:r>
          </a:p>
          <a:p>
            <a:pPr marL="342900" lvl="1" indent="-342900">
              <a:spcBef>
                <a:spcPts val="600"/>
              </a:spcBef>
            </a:pPr>
            <a:r>
              <a:rPr lang="en-US" altLang="en-US" sz="3200" dirty="0">
                <a:latin typeface="Baskerville Old Face" panose="02020602080505020303" pitchFamily="18" charset="0"/>
              </a:rPr>
              <a:t>Educated. 48% have a college degree.</a:t>
            </a:r>
          </a:p>
          <a:p>
            <a:pPr marL="342900" lvl="1" indent="-342900">
              <a:spcBef>
                <a:spcPts val="600"/>
              </a:spcBef>
            </a:pPr>
            <a:r>
              <a:rPr lang="en-US" altLang="en-US" sz="3200" dirty="0">
                <a:latin typeface="Baskerville Old Face" panose="02020602080505020303" pitchFamily="18" charset="0"/>
              </a:rPr>
              <a:t>Wealthier. 13% higher income. </a:t>
            </a:r>
          </a:p>
          <a:p>
            <a:pPr marL="342900" lvl="1" indent="-342900">
              <a:spcBef>
                <a:spcPts val="600"/>
              </a:spcBef>
            </a:pPr>
            <a:r>
              <a:rPr lang="en-US" altLang="en-US" sz="3200" dirty="0">
                <a:latin typeface="Baskerville Old Face" panose="02020602080505020303" pitchFamily="18" charset="0"/>
              </a:rPr>
              <a:t>Spender. £2,000 more on travel per year.</a:t>
            </a:r>
          </a:p>
          <a:p>
            <a:pPr marL="342900" lvl="1" indent="-342900">
              <a:spcBef>
                <a:spcPts val="600"/>
              </a:spcBef>
            </a:pPr>
            <a:r>
              <a:rPr lang="en-US" altLang="en-US" sz="3200" dirty="0">
                <a:latin typeface="Baskerville Old Face" panose="02020602080505020303" pitchFamily="18" charset="0"/>
              </a:rPr>
              <a:t>Tech Savvy. Book online and value technology.</a:t>
            </a:r>
          </a:p>
        </p:txBody>
      </p:sp>
    </p:spTree>
    <p:extLst>
      <p:ext uri="{BB962C8B-B14F-4D97-AF65-F5344CB8AC3E}">
        <p14:creationId xmlns:p14="http://schemas.microsoft.com/office/powerpoint/2010/main" val="1484014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strips(downLeft)">
                                      <p:cBhvr>
                                        <p:cTn id="7" dur="500"/>
                                        <p:tgtEl>
                                          <p:spTgt spid="8195">
                                            <p:txEl>
                                              <p:pRg st="0" end="0"/>
                                            </p:txEl>
                                          </p:spTgt>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8195">
                                            <p:txEl>
                                              <p:pRg st="1" end="1"/>
                                            </p:txEl>
                                          </p:spTgt>
                                        </p:tgtEl>
                                        <p:attrNameLst>
                                          <p:attrName>style.visibility</p:attrName>
                                        </p:attrNameLst>
                                      </p:cBhvr>
                                      <p:to>
                                        <p:strVal val="visible"/>
                                      </p:to>
                                    </p:set>
                                    <p:animEffect transition="in" filter="strips(downLeft)">
                                      <p:cBhvr>
                                        <p:cTn id="10" dur="500"/>
                                        <p:tgtEl>
                                          <p:spTgt spid="8195">
                                            <p:txEl>
                                              <p:pRg st="1" end="1"/>
                                            </p:txEl>
                                          </p:spTgt>
                                        </p:tgtEl>
                                      </p:cBhvr>
                                    </p:animEffect>
                                  </p:childTnLst>
                                </p:cTn>
                              </p:par>
                              <p:par>
                                <p:cTn id="11" presetID="18" presetClass="entr" presetSubtype="12" fill="hold" grpId="0" nodeType="withEffect">
                                  <p:stCondLst>
                                    <p:cond delay="0"/>
                                  </p:stCondLst>
                                  <p:childTnLst>
                                    <p:set>
                                      <p:cBhvr>
                                        <p:cTn id="12" dur="1" fill="hold">
                                          <p:stCondLst>
                                            <p:cond delay="0"/>
                                          </p:stCondLst>
                                        </p:cTn>
                                        <p:tgtEl>
                                          <p:spTgt spid="8195">
                                            <p:txEl>
                                              <p:pRg st="2" end="2"/>
                                            </p:txEl>
                                          </p:spTgt>
                                        </p:tgtEl>
                                        <p:attrNameLst>
                                          <p:attrName>style.visibility</p:attrName>
                                        </p:attrNameLst>
                                      </p:cBhvr>
                                      <p:to>
                                        <p:strVal val="visible"/>
                                      </p:to>
                                    </p:set>
                                    <p:animEffect transition="in" filter="strips(downLeft)">
                                      <p:cBhvr>
                                        <p:cTn id="13" dur="500"/>
                                        <p:tgtEl>
                                          <p:spTgt spid="8195">
                                            <p:txEl>
                                              <p:pRg st="2" end="2"/>
                                            </p:txEl>
                                          </p:spTgt>
                                        </p:tgtEl>
                                      </p:cBhvr>
                                    </p:animEffect>
                                  </p:childTnLst>
                                </p:cTn>
                              </p:par>
                              <p:par>
                                <p:cTn id="14" presetID="18" presetClass="entr" presetSubtype="12" fill="hold" grpId="0" nodeType="withEffect">
                                  <p:stCondLst>
                                    <p:cond delay="0"/>
                                  </p:stCondLst>
                                  <p:childTnLst>
                                    <p:set>
                                      <p:cBhvr>
                                        <p:cTn id="15" dur="1" fill="hold">
                                          <p:stCondLst>
                                            <p:cond delay="0"/>
                                          </p:stCondLst>
                                        </p:cTn>
                                        <p:tgtEl>
                                          <p:spTgt spid="8195">
                                            <p:txEl>
                                              <p:pRg st="3" end="3"/>
                                            </p:txEl>
                                          </p:spTgt>
                                        </p:tgtEl>
                                        <p:attrNameLst>
                                          <p:attrName>style.visibility</p:attrName>
                                        </p:attrNameLst>
                                      </p:cBhvr>
                                      <p:to>
                                        <p:strVal val="visible"/>
                                      </p:to>
                                    </p:set>
                                    <p:animEffect transition="in" filter="strips(downLeft)">
                                      <p:cBhvr>
                                        <p:cTn id="16" dur="500"/>
                                        <p:tgtEl>
                                          <p:spTgt spid="8195">
                                            <p:txEl>
                                              <p:pRg st="3" end="3"/>
                                            </p:txEl>
                                          </p:spTgt>
                                        </p:tgtEl>
                                      </p:cBhvr>
                                    </p:animEffect>
                                  </p:childTnLst>
                                </p:cTn>
                              </p:par>
                              <p:par>
                                <p:cTn id="17" presetID="18" presetClass="entr" presetSubtype="12" fill="hold" grpId="0" nodeType="withEffect">
                                  <p:stCondLst>
                                    <p:cond delay="0"/>
                                  </p:stCondLst>
                                  <p:childTnLst>
                                    <p:set>
                                      <p:cBhvr>
                                        <p:cTn id="18" dur="1" fill="hold">
                                          <p:stCondLst>
                                            <p:cond delay="0"/>
                                          </p:stCondLst>
                                        </p:cTn>
                                        <p:tgtEl>
                                          <p:spTgt spid="8195">
                                            <p:txEl>
                                              <p:pRg st="4" end="4"/>
                                            </p:txEl>
                                          </p:spTgt>
                                        </p:tgtEl>
                                        <p:attrNameLst>
                                          <p:attrName>style.visibility</p:attrName>
                                        </p:attrNameLst>
                                      </p:cBhvr>
                                      <p:to>
                                        <p:strVal val="visible"/>
                                      </p:to>
                                    </p:set>
                                    <p:animEffect transition="in" filter="strips(downLeft)">
                                      <p:cBhvr>
                                        <p:cTn id="19" dur="500"/>
                                        <p:tgtEl>
                                          <p:spTgt spid="819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4800" y="0"/>
            <a:ext cx="90932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219" name="Title 3"/>
          <p:cNvSpPr>
            <a:spLocks noGrp="1"/>
          </p:cNvSpPr>
          <p:nvPr>
            <p:ph type="title"/>
          </p:nvPr>
        </p:nvSpPr>
        <p:spPr>
          <a:xfrm>
            <a:off x="1206500" y="292100"/>
            <a:ext cx="9829800" cy="1066800"/>
          </a:xfrm>
        </p:spPr>
        <p:txBody>
          <a:bodyPr/>
          <a:lstStyle/>
          <a:p>
            <a:pPr eaLnBrk="1" hangingPunct="1"/>
            <a:r>
              <a:rPr lang="en-US" altLang="en-US">
                <a:solidFill>
                  <a:srgbClr val="A50021"/>
                </a:solidFill>
                <a:latin typeface="Baskerville Old Face" panose="02020602080505020303" pitchFamily="18" charset="0"/>
              </a:rPr>
              <a:t>But what are they looking for?</a:t>
            </a:r>
          </a:p>
        </p:txBody>
      </p:sp>
      <p:pic>
        <p:nvPicPr>
          <p:cNvPr id="9220" name="Picture 6" descr="por_do_sol_tamarindo.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49400" y="1643063"/>
            <a:ext cx="9144000" cy="5207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6" descr="por_do_sol_tamarindo.jpg">
            <a:extLst>
              <a:ext uri="{FF2B5EF4-FFF2-40B4-BE49-F238E27FC236}">
                <a16:creationId xmlns:a16="http://schemas.microsoft.com/office/drawing/2014/main" id="{ECA41AF1-4DBE-EA4E-BC43-69DF3DAD4EA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45505" y="1927226"/>
            <a:ext cx="9144000" cy="5207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2280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9220"/>
                                        </p:tgtEl>
                                        <p:attrNameLst>
                                          <p:attrName>style.visibility</p:attrName>
                                        </p:attrNameLst>
                                      </p:cBhvr>
                                      <p:to>
                                        <p:strVal val="visible"/>
                                      </p:to>
                                    </p:set>
                                    <p:animEffect transition="in" filter="circle(in)">
                                      <p:cBhvr>
                                        <p:cTn id="7" dur="2000"/>
                                        <p:tgtEl>
                                          <p:spTgt spid="922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90932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0243" name="Title 1"/>
          <p:cNvSpPr>
            <a:spLocks noGrp="1"/>
          </p:cNvSpPr>
          <p:nvPr>
            <p:ph type="title"/>
          </p:nvPr>
        </p:nvSpPr>
        <p:spPr>
          <a:xfrm>
            <a:off x="1905000" y="404813"/>
            <a:ext cx="8229600" cy="1143000"/>
          </a:xfrm>
        </p:spPr>
        <p:txBody>
          <a:bodyPr>
            <a:normAutofit fontScale="90000"/>
          </a:bodyPr>
          <a:lstStyle/>
          <a:p>
            <a:pPr eaLnBrk="1" hangingPunct="1"/>
            <a:r>
              <a:rPr lang="en-US" altLang="en-US">
                <a:solidFill>
                  <a:srgbClr val="899316"/>
                </a:solidFill>
                <a:latin typeface="Baskerville Old Face" panose="02020602080505020303" pitchFamily="18" charset="0"/>
                <a:ea typeface="ＭＳ Ｐゴシック" panose="020B0600070205080204" pitchFamily="34" charset="-128"/>
              </a:rPr>
              <a:t>The things that you can probably guess…</a:t>
            </a:r>
          </a:p>
        </p:txBody>
      </p:sp>
      <p:sp>
        <p:nvSpPr>
          <p:cNvPr id="20483" name="Content Placeholder 2"/>
          <p:cNvSpPr>
            <a:spLocks noGrp="1"/>
          </p:cNvSpPr>
          <p:nvPr>
            <p:ph idx="1"/>
          </p:nvPr>
        </p:nvSpPr>
        <p:spPr>
          <a:xfrm>
            <a:off x="1631950" y="1316038"/>
            <a:ext cx="7924800" cy="2362200"/>
          </a:xfrm>
        </p:spPr>
        <p:txBody>
          <a:bodyPr>
            <a:normAutofit fontScale="92500" lnSpcReduction="20000"/>
          </a:bodyPr>
          <a:lstStyle/>
          <a:p>
            <a:pPr marL="0" indent="0">
              <a:buNone/>
              <a:defRPr/>
            </a:pPr>
            <a:endParaRPr lang="en-US" sz="2000" b="1" dirty="0">
              <a:latin typeface="Century Gothic" pitchFamily="-109" charset="0"/>
              <a:ea typeface="ＭＳ Ｐゴシック" pitchFamily="-109" charset="-128"/>
            </a:endParaRPr>
          </a:p>
          <a:p>
            <a:pPr eaLnBrk="1" hangingPunct="1">
              <a:defRPr/>
            </a:pPr>
            <a:r>
              <a:rPr lang="en-US" dirty="0">
                <a:latin typeface="Baskerville Old Face" panose="02020602080505020303" pitchFamily="18" charset="0"/>
                <a:ea typeface="ＭＳ Ｐゴシック" pitchFamily="-109" charset="-128"/>
              </a:rPr>
              <a:t>Conservation of natural resources</a:t>
            </a:r>
          </a:p>
          <a:p>
            <a:pPr eaLnBrk="1" hangingPunct="1">
              <a:defRPr/>
            </a:pPr>
            <a:r>
              <a:rPr lang="en-US" dirty="0">
                <a:latin typeface="Baskerville Old Face" panose="02020602080505020303" pitchFamily="18" charset="0"/>
                <a:ea typeface="ＭＳ Ｐゴシック" pitchFamily="-109" charset="-128"/>
              </a:rPr>
              <a:t>Protecting biodiversity</a:t>
            </a:r>
          </a:p>
          <a:p>
            <a:pPr eaLnBrk="1" hangingPunct="1">
              <a:defRPr/>
            </a:pPr>
            <a:r>
              <a:rPr lang="en-US" dirty="0">
                <a:latin typeface="Baskerville Old Face" panose="02020602080505020303" pitchFamily="18" charset="0"/>
                <a:ea typeface="ＭＳ Ｐゴシック" pitchFamily="-109" charset="-128"/>
              </a:rPr>
              <a:t>Reduction of waste</a:t>
            </a:r>
          </a:p>
          <a:p>
            <a:pPr eaLnBrk="1" hangingPunct="1">
              <a:defRPr/>
            </a:pPr>
            <a:r>
              <a:rPr lang="en-US" dirty="0">
                <a:latin typeface="Baskerville Old Face" panose="02020602080505020303" pitchFamily="18" charset="0"/>
                <a:ea typeface="ＭＳ Ｐゴシック" pitchFamily="-109" charset="-128"/>
              </a:rPr>
              <a:t>Minimizing effects on climate change</a:t>
            </a:r>
          </a:p>
        </p:txBody>
      </p:sp>
      <p:pic>
        <p:nvPicPr>
          <p:cNvPr id="10245" name="Picture 8" descr="vista_classica_machu_picchu.jpg"/>
          <p:cNvPicPr>
            <a:picLocks noChangeAspect="1"/>
          </p:cNvPicPr>
          <p:nvPr/>
        </p:nvPicPr>
        <p:blipFill>
          <a:blip r:embed="rId4">
            <a:extLst>
              <a:ext uri="{28A0092B-C50C-407E-A947-70E740481C1C}">
                <a14:useLocalDpi xmlns:a14="http://schemas.microsoft.com/office/drawing/2010/main" val="0"/>
              </a:ext>
            </a:extLst>
          </a:blip>
          <a:srcRect t="30055" b="18735"/>
          <a:stretch>
            <a:fillRect/>
          </a:stretch>
        </p:blipFill>
        <p:spPr bwMode="auto">
          <a:xfrm>
            <a:off x="1524000" y="3741738"/>
            <a:ext cx="9144000" cy="3124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61586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0483">
                                            <p:txEl>
                                              <p:pRg st="1" end="1"/>
                                            </p:txEl>
                                          </p:spTgt>
                                        </p:tgtEl>
                                        <p:attrNameLst>
                                          <p:attrName>style.visibility</p:attrName>
                                        </p:attrNameLst>
                                      </p:cBhvr>
                                      <p:to>
                                        <p:strVal val="visible"/>
                                      </p:to>
                                    </p:set>
                                    <p:animEffect transition="in" filter="strips(downLeft)">
                                      <p:cBhvr>
                                        <p:cTn id="7" dur="500"/>
                                        <p:tgtEl>
                                          <p:spTgt spid="2048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20483">
                                            <p:txEl>
                                              <p:pRg st="2" end="2"/>
                                            </p:txEl>
                                          </p:spTgt>
                                        </p:tgtEl>
                                        <p:attrNameLst>
                                          <p:attrName>style.visibility</p:attrName>
                                        </p:attrNameLst>
                                      </p:cBhvr>
                                      <p:to>
                                        <p:strVal val="visible"/>
                                      </p:to>
                                    </p:set>
                                    <p:animEffect transition="in" filter="strips(downLeft)">
                                      <p:cBhvr>
                                        <p:cTn id="12" dur="500"/>
                                        <p:tgtEl>
                                          <p:spTgt spid="2048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20483">
                                            <p:txEl>
                                              <p:pRg st="3" end="3"/>
                                            </p:txEl>
                                          </p:spTgt>
                                        </p:tgtEl>
                                        <p:attrNameLst>
                                          <p:attrName>style.visibility</p:attrName>
                                        </p:attrNameLst>
                                      </p:cBhvr>
                                      <p:to>
                                        <p:strVal val="visible"/>
                                      </p:to>
                                    </p:set>
                                    <p:animEffect transition="in" filter="strips(downLeft)">
                                      <p:cBhvr>
                                        <p:cTn id="17" dur="500"/>
                                        <p:tgtEl>
                                          <p:spTgt spid="2048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20483">
                                            <p:txEl>
                                              <p:pRg st="4" end="4"/>
                                            </p:txEl>
                                          </p:spTgt>
                                        </p:tgtEl>
                                        <p:attrNameLst>
                                          <p:attrName>style.visibility</p:attrName>
                                        </p:attrNameLst>
                                      </p:cBhvr>
                                      <p:to>
                                        <p:strVal val="visible"/>
                                      </p:to>
                                    </p:set>
                                    <p:animEffect transition="in" filter="strips(downLeft)">
                                      <p:cBhvr>
                                        <p:cTn id="22" dur="500"/>
                                        <p:tgtEl>
                                          <p:spTgt spid="2048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1828800" y="115888"/>
            <a:ext cx="8229600" cy="1143000"/>
          </a:xfrm>
        </p:spPr>
        <p:txBody>
          <a:bodyPr>
            <a:normAutofit fontScale="90000"/>
          </a:bodyPr>
          <a:lstStyle/>
          <a:p>
            <a:pPr eaLnBrk="1" hangingPunct="1"/>
            <a:r>
              <a:rPr lang="en-US" altLang="en-US" dirty="0">
                <a:latin typeface="Baskerville Old Face" panose="02020602080505020303" pitchFamily="18" charset="0"/>
                <a:ea typeface="ＭＳ Ｐゴシック" panose="020B0600070205080204" pitchFamily="34" charset="-128"/>
              </a:rPr>
              <a:t>And some you didn’t know you knew...</a:t>
            </a:r>
          </a:p>
        </p:txBody>
      </p:sp>
      <p:sp>
        <p:nvSpPr>
          <p:cNvPr id="11267" name="Rectangle 10"/>
          <p:cNvSpPr>
            <a:spLocks noChangeArrowheads="1"/>
          </p:cNvSpPr>
          <p:nvPr/>
        </p:nvSpPr>
        <p:spPr bwMode="auto">
          <a:xfrm>
            <a:off x="4441826" y="1196521"/>
            <a:ext cx="1501775" cy="431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sz="2200" dirty="0">
                <a:solidFill>
                  <a:srgbClr val="C00000"/>
                </a:solidFill>
                <a:latin typeface="Baskerville Old Face" panose="02020602080505020303" pitchFamily="18" charset="0"/>
                <a:ea typeface="Arial Unicode MS" panose="020B0604020202020204" pitchFamily="34" charset="-128"/>
                <a:cs typeface="Arial Unicode MS" panose="020B0604020202020204" pitchFamily="34" charset="-128"/>
              </a:rPr>
              <a:t>Uniqueness</a:t>
            </a:r>
          </a:p>
        </p:txBody>
      </p:sp>
      <p:sp>
        <p:nvSpPr>
          <p:cNvPr id="11268" name="Rectangle 11"/>
          <p:cNvSpPr>
            <a:spLocks noChangeArrowheads="1"/>
          </p:cNvSpPr>
          <p:nvPr/>
        </p:nvSpPr>
        <p:spPr bwMode="auto">
          <a:xfrm flipH="1">
            <a:off x="6468882" y="1279525"/>
            <a:ext cx="1954212" cy="4302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sz="2200" dirty="0">
                <a:solidFill>
                  <a:srgbClr val="C00000"/>
                </a:solidFill>
                <a:latin typeface="Baskerville Old Face" panose="02020602080505020303" pitchFamily="18" charset="0"/>
              </a:rPr>
              <a:t>Quality</a:t>
            </a:r>
          </a:p>
        </p:txBody>
      </p:sp>
      <p:sp>
        <p:nvSpPr>
          <p:cNvPr id="11269" name="Rectangle 14"/>
          <p:cNvSpPr>
            <a:spLocks noChangeArrowheads="1"/>
          </p:cNvSpPr>
          <p:nvPr/>
        </p:nvSpPr>
        <p:spPr bwMode="auto">
          <a:xfrm>
            <a:off x="8816351" y="1310481"/>
            <a:ext cx="1598612" cy="431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2200" dirty="0">
                <a:solidFill>
                  <a:srgbClr val="C00000"/>
                </a:solidFill>
                <a:latin typeface="Baskerville Old Face" panose="02020602080505020303" pitchFamily="18" charset="0"/>
              </a:rPr>
              <a:t>Participation</a:t>
            </a:r>
          </a:p>
        </p:txBody>
      </p:sp>
      <p:sp>
        <p:nvSpPr>
          <p:cNvPr id="11270" name="Rectangle 15"/>
          <p:cNvSpPr>
            <a:spLocks noChangeArrowheads="1"/>
          </p:cNvSpPr>
          <p:nvPr/>
        </p:nvSpPr>
        <p:spPr bwMode="auto">
          <a:xfrm>
            <a:off x="1754715" y="1224915"/>
            <a:ext cx="1828800" cy="431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sz="2200" dirty="0">
                <a:solidFill>
                  <a:srgbClr val="C00000"/>
                </a:solidFill>
                <a:latin typeface="Baskerville Old Face" panose="02020602080505020303" pitchFamily="18" charset="0"/>
              </a:rPr>
              <a:t>Authenticity</a:t>
            </a:r>
          </a:p>
        </p:txBody>
      </p:sp>
      <p:pic>
        <p:nvPicPr>
          <p:cNvPr id="11271" name="Picture 12" descr="Vertical Graphs-sust.jpg"/>
          <p:cNvPicPr>
            <a:picLocks noChangeAspect="1"/>
          </p:cNvPicPr>
          <p:nvPr/>
        </p:nvPicPr>
        <p:blipFill>
          <a:blip r:embed="rId3">
            <a:extLst>
              <a:ext uri="{28A0092B-C50C-407E-A947-70E740481C1C}">
                <a14:useLocalDpi xmlns:a14="http://schemas.microsoft.com/office/drawing/2010/main" val="0"/>
              </a:ext>
            </a:extLst>
          </a:blip>
          <a:srcRect t="970"/>
          <a:stretch>
            <a:fillRect/>
          </a:stretch>
        </p:blipFill>
        <p:spPr bwMode="auto">
          <a:xfrm>
            <a:off x="1785937" y="1742281"/>
            <a:ext cx="2006600" cy="3886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1272" name="Picture 17" descr="Vertical Graphs-Econ.jpg"/>
          <p:cNvPicPr>
            <a:picLocks noChangeAspect="1"/>
          </p:cNvPicPr>
          <p:nvPr/>
        </p:nvPicPr>
        <p:blipFill>
          <a:blip r:embed="rId4">
            <a:extLst>
              <a:ext uri="{28A0092B-C50C-407E-A947-70E740481C1C}">
                <a14:useLocalDpi xmlns:a14="http://schemas.microsoft.com/office/drawing/2010/main" val="0"/>
              </a:ext>
            </a:extLst>
          </a:blip>
          <a:srcRect t="970"/>
          <a:stretch>
            <a:fillRect/>
          </a:stretch>
        </p:blipFill>
        <p:spPr bwMode="auto">
          <a:xfrm>
            <a:off x="4072822" y="1636151"/>
            <a:ext cx="2006600" cy="3886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1273" name="Picture 21" descr="Vertical Graphs-Env.jpg"/>
          <p:cNvPicPr>
            <a:picLocks noChangeAspect="1"/>
          </p:cNvPicPr>
          <p:nvPr/>
        </p:nvPicPr>
        <p:blipFill>
          <a:blip r:embed="rId5">
            <a:extLst>
              <a:ext uri="{28A0092B-C50C-407E-A947-70E740481C1C}">
                <a14:useLocalDpi xmlns:a14="http://schemas.microsoft.com/office/drawing/2010/main" val="0"/>
              </a:ext>
            </a:extLst>
          </a:blip>
          <a:srcRect t="970"/>
          <a:stretch>
            <a:fillRect/>
          </a:stretch>
        </p:blipFill>
        <p:spPr bwMode="auto">
          <a:xfrm>
            <a:off x="8479133" y="1720783"/>
            <a:ext cx="2006600" cy="3886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1274" name="Picture 16" descr="igrejinha.jpg"/>
          <p:cNvPicPr>
            <a:picLocks noChangeAspect="1"/>
          </p:cNvPicPr>
          <p:nvPr/>
        </p:nvPicPr>
        <p:blipFill>
          <a:blip r:embed="rId6">
            <a:extLst>
              <a:ext uri="{28A0092B-C50C-407E-A947-70E740481C1C}">
                <a14:useLocalDpi xmlns:a14="http://schemas.microsoft.com/office/drawing/2010/main" val="0"/>
              </a:ext>
            </a:extLst>
          </a:blip>
          <a:srcRect l="22661" r="50081" b="28709"/>
          <a:stretch>
            <a:fillRect/>
          </a:stretch>
        </p:blipFill>
        <p:spPr bwMode="auto">
          <a:xfrm>
            <a:off x="6426677" y="1692275"/>
            <a:ext cx="1981200" cy="3886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1275" name="TextBox 13"/>
          <p:cNvSpPr txBox="1">
            <a:spLocks noChangeArrowheads="1"/>
          </p:cNvSpPr>
          <p:nvPr/>
        </p:nvSpPr>
        <p:spPr bwMode="auto">
          <a:xfrm>
            <a:off x="2667000" y="6673850"/>
            <a:ext cx="1295400" cy="184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600">
                <a:solidFill>
                  <a:schemeClr val="bg1"/>
                </a:solidFill>
                <a:latin typeface="Century Gothic" panose="020B0502020202020204" pitchFamily="34" charset="0"/>
              </a:rPr>
              <a:t>Bruno Maia/Naturezafotos.org</a:t>
            </a:r>
          </a:p>
        </p:txBody>
      </p:sp>
      <p:sp>
        <p:nvSpPr>
          <p:cNvPr id="19" name="TextBox 18"/>
          <p:cNvSpPr txBox="1"/>
          <p:nvPr/>
        </p:nvSpPr>
        <p:spPr>
          <a:xfrm>
            <a:off x="6994525" y="6689725"/>
            <a:ext cx="1295400" cy="184150"/>
          </a:xfrm>
          <a:prstGeom prst="rect">
            <a:avLst/>
          </a:prstGeom>
          <a:noFill/>
        </p:spPr>
        <p:txBody>
          <a:bodyPr>
            <a:spAutoFit/>
          </a:bodyPr>
          <a:lstStyle/>
          <a:p>
            <a:pPr>
              <a:defRPr/>
            </a:pPr>
            <a:r>
              <a:rPr lang="en-US" sz="600" dirty="0">
                <a:solidFill>
                  <a:schemeClr val="bg2">
                    <a:lumMod val="10000"/>
                  </a:schemeClr>
                </a:solidFill>
                <a:latin typeface="Century Gothic" pitchFamily="34" charset="0"/>
                <a:ea typeface="Arial" pitchFamily="-109" charset="0"/>
                <a:cs typeface="Arial" pitchFamily="-109" charset="0"/>
              </a:rPr>
              <a:t>Bruno Maia/Naturezafotos.org</a:t>
            </a:r>
          </a:p>
        </p:txBody>
      </p:sp>
    </p:spTree>
    <p:extLst>
      <p:ext uri="{BB962C8B-B14F-4D97-AF65-F5344CB8AC3E}">
        <p14:creationId xmlns:p14="http://schemas.microsoft.com/office/powerpoint/2010/main" val="3161916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1271"/>
                                        </p:tgtEl>
                                        <p:attrNameLst>
                                          <p:attrName>style.visibility</p:attrName>
                                        </p:attrNameLst>
                                      </p:cBhvr>
                                      <p:to>
                                        <p:strVal val="visible"/>
                                      </p:to>
                                    </p:set>
                                    <p:animEffect transition="in" filter="barn(inVertical)">
                                      <p:cBhvr>
                                        <p:cTn id="7" dur="500"/>
                                        <p:tgtEl>
                                          <p:spTgt spid="1127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1270"/>
                                        </p:tgtEl>
                                        <p:attrNameLst>
                                          <p:attrName>style.visibility</p:attrName>
                                        </p:attrNameLst>
                                      </p:cBhvr>
                                      <p:to>
                                        <p:strVal val="visible"/>
                                      </p:to>
                                    </p:set>
                                    <p:animEffect transition="in" filter="barn(inVertical)">
                                      <p:cBhvr>
                                        <p:cTn id="12" dur="500"/>
                                        <p:tgtEl>
                                          <p:spTgt spid="11270"/>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11267"/>
                                        </p:tgtEl>
                                        <p:attrNameLst>
                                          <p:attrName>style.visibility</p:attrName>
                                        </p:attrNameLst>
                                      </p:cBhvr>
                                      <p:to>
                                        <p:strVal val="visible"/>
                                      </p:to>
                                    </p:set>
                                    <p:animEffect transition="in" filter="strips(downLeft)">
                                      <p:cBhvr>
                                        <p:cTn id="17" dur="500"/>
                                        <p:tgtEl>
                                          <p:spTgt spid="11267"/>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nodeType="clickEffect">
                                  <p:stCondLst>
                                    <p:cond delay="0"/>
                                  </p:stCondLst>
                                  <p:childTnLst>
                                    <p:set>
                                      <p:cBhvr>
                                        <p:cTn id="21" dur="1" fill="hold">
                                          <p:stCondLst>
                                            <p:cond delay="0"/>
                                          </p:stCondLst>
                                        </p:cTn>
                                        <p:tgtEl>
                                          <p:spTgt spid="11272"/>
                                        </p:tgtEl>
                                        <p:attrNameLst>
                                          <p:attrName>style.visibility</p:attrName>
                                        </p:attrNameLst>
                                      </p:cBhvr>
                                      <p:to>
                                        <p:strVal val="visible"/>
                                      </p:to>
                                    </p:set>
                                    <p:animEffect transition="in" filter="strips(downLeft)">
                                      <p:cBhvr>
                                        <p:cTn id="22" dur="500"/>
                                        <p:tgtEl>
                                          <p:spTgt spid="11272"/>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nodeType="clickEffect">
                                  <p:stCondLst>
                                    <p:cond delay="0"/>
                                  </p:stCondLst>
                                  <p:childTnLst>
                                    <p:set>
                                      <p:cBhvr>
                                        <p:cTn id="26" dur="1" fill="hold">
                                          <p:stCondLst>
                                            <p:cond delay="0"/>
                                          </p:stCondLst>
                                        </p:cTn>
                                        <p:tgtEl>
                                          <p:spTgt spid="11274"/>
                                        </p:tgtEl>
                                        <p:attrNameLst>
                                          <p:attrName>style.visibility</p:attrName>
                                        </p:attrNameLst>
                                      </p:cBhvr>
                                      <p:to>
                                        <p:strVal val="visible"/>
                                      </p:to>
                                    </p:set>
                                    <p:anim calcmode="lin" valueType="num">
                                      <p:cBhvr additive="base">
                                        <p:cTn id="27" dur="500"/>
                                        <p:tgtEl>
                                          <p:spTgt spid="11274"/>
                                        </p:tgtEl>
                                        <p:attrNameLst>
                                          <p:attrName>ppt_y</p:attrName>
                                        </p:attrNameLst>
                                      </p:cBhvr>
                                      <p:tavLst>
                                        <p:tav tm="0">
                                          <p:val>
                                            <p:strVal val="#ppt_y+#ppt_h*1.125000"/>
                                          </p:val>
                                        </p:tav>
                                        <p:tav tm="100000">
                                          <p:val>
                                            <p:strVal val="#ppt_y"/>
                                          </p:val>
                                        </p:tav>
                                      </p:tavLst>
                                    </p:anim>
                                    <p:animEffect transition="in" filter="wipe(up)">
                                      <p:cBhvr>
                                        <p:cTn id="28" dur="500"/>
                                        <p:tgtEl>
                                          <p:spTgt spid="11274"/>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4" fill="hold" grpId="0" nodeType="clickEffect">
                                  <p:stCondLst>
                                    <p:cond delay="0"/>
                                  </p:stCondLst>
                                  <p:childTnLst>
                                    <p:set>
                                      <p:cBhvr>
                                        <p:cTn id="32" dur="1" fill="hold">
                                          <p:stCondLst>
                                            <p:cond delay="0"/>
                                          </p:stCondLst>
                                        </p:cTn>
                                        <p:tgtEl>
                                          <p:spTgt spid="11268"/>
                                        </p:tgtEl>
                                        <p:attrNameLst>
                                          <p:attrName>style.visibility</p:attrName>
                                        </p:attrNameLst>
                                      </p:cBhvr>
                                      <p:to>
                                        <p:strVal val="visible"/>
                                      </p:to>
                                    </p:set>
                                    <p:anim calcmode="lin" valueType="num">
                                      <p:cBhvr additive="base">
                                        <p:cTn id="33" dur="500"/>
                                        <p:tgtEl>
                                          <p:spTgt spid="11268"/>
                                        </p:tgtEl>
                                        <p:attrNameLst>
                                          <p:attrName>ppt_y</p:attrName>
                                        </p:attrNameLst>
                                      </p:cBhvr>
                                      <p:tavLst>
                                        <p:tav tm="0">
                                          <p:val>
                                            <p:strVal val="#ppt_y+#ppt_h*1.125000"/>
                                          </p:val>
                                        </p:tav>
                                        <p:tav tm="100000">
                                          <p:val>
                                            <p:strVal val="#ppt_y"/>
                                          </p:val>
                                        </p:tav>
                                      </p:tavLst>
                                    </p:anim>
                                    <p:animEffect transition="in" filter="wipe(up)">
                                      <p:cBhvr>
                                        <p:cTn id="34" dur="500"/>
                                        <p:tgtEl>
                                          <p:spTgt spid="11268"/>
                                        </p:tgtEl>
                                      </p:cBhvr>
                                    </p:animEffect>
                                  </p:childTnLst>
                                </p:cTn>
                              </p:par>
                            </p:childTnLst>
                          </p:cTn>
                        </p:par>
                      </p:childTnLst>
                    </p:cTn>
                  </p:par>
                  <p:par>
                    <p:cTn id="35" fill="hold">
                      <p:stCondLst>
                        <p:cond delay="indefinite"/>
                      </p:stCondLst>
                      <p:childTnLst>
                        <p:par>
                          <p:cTn id="36" fill="hold">
                            <p:stCondLst>
                              <p:cond delay="0"/>
                            </p:stCondLst>
                            <p:childTnLst>
                              <p:par>
                                <p:cTn id="37" presetID="55" presetClass="entr" presetSubtype="0" fill="hold" nodeType="clickEffect">
                                  <p:stCondLst>
                                    <p:cond delay="0"/>
                                  </p:stCondLst>
                                  <p:childTnLst>
                                    <p:set>
                                      <p:cBhvr>
                                        <p:cTn id="38" dur="1" fill="hold">
                                          <p:stCondLst>
                                            <p:cond delay="0"/>
                                          </p:stCondLst>
                                        </p:cTn>
                                        <p:tgtEl>
                                          <p:spTgt spid="11273"/>
                                        </p:tgtEl>
                                        <p:attrNameLst>
                                          <p:attrName>style.visibility</p:attrName>
                                        </p:attrNameLst>
                                      </p:cBhvr>
                                      <p:to>
                                        <p:strVal val="visible"/>
                                      </p:to>
                                    </p:set>
                                    <p:anim calcmode="lin" valueType="num">
                                      <p:cBhvr>
                                        <p:cTn id="39" dur="1000" fill="hold"/>
                                        <p:tgtEl>
                                          <p:spTgt spid="11273"/>
                                        </p:tgtEl>
                                        <p:attrNameLst>
                                          <p:attrName>ppt_w</p:attrName>
                                        </p:attrNameLst>
                                      </p:cBhvr>
                                      <p:tavLst>
                                        <p:tav tm="0">
                                          <p:val>
                                            <p:strVal val="#ppt_w*0.70"/>
                                          </p:val>
                                        </p:tav>
                                        <p:tav tm="100000">
                                          <p:val>
                                            <p:strVal val="#ppt_w"/>
                                          </p:val>
                                        </p:tav>
                                      </p:tavLst>
                                    </p:anim>
                                    <p:anim calcmode="lin" valueType="num">
                                      <p:cBhvr>
                                        <p:cTn id="40" dur="1000" fill="hold"/>
                                        <p:tgtEl>
                                          <p:spTgt spid="11273"/>
                                        </p:tgtEl>
                                        <p:attrNameLst>
                                          <p:attrName>ppt_h</p:attrName>
                                        </p:attrNameLst>
                                      </p:cBhvr>
                                      <p:tavLst>
                                        <p:tav tm="0">
                                          <p:val>
                                            <p:strVal val="#ppt_h"/>
                                          </p:val>
                                        </p:tav>
                                        <p:tav tm="100000">
                                          <p:val>
                                            <p:strVal val="#ppt_h"/>
                                          </p:val>
                                        </p:tav>
                                      </p:tavLst>
                                    </p:anim>
                                    <p:animEffect transition="in" filter="fade">
                                      <p:cBhvr>
                                        <p:cTn id="41" dur="1000"/>
                                        <p:tgtEl>
                                          <p:spTgt spid="11273"/>
                                        </p:tgtEl>
                                      </p:cBhvr>
                                    </p:animEffect>
                                  </p:childTnLst>
                                </p:cTn>
                              </p:par>
                            </p:childTnLst>
                          </p:cTn>
                        </p:par>
                      </p:childTnLst>
                    </p:cTn>
                  </p:par>
                  <p:par>
                    <p:cTn id="42" fill="hold">
                      <p:stCondLst>
                        <p:cond delay="indefinite"/>
                      </p:stCondLst>
                      <p:childTnLst>
                        <p:par>
                          <p:cTn id="43" fill="hold">
                            <p:stCondLst>
                              <p:cond delay="0"/>
                            </p:stCondLst>
                            <p:childTnLst>
                              <p:par>
                                <p:cTn id="44" presetID="55" presetClass="entr" presetSubtype="0" fill="hold" grpId="0" nodeType="clickEffect">
                                  <p:stCondLst>
                                    <p:cond delay="0"/>
                                  </p:stCondLst>
                                  <p:childTnLst>
                                    <p:set>
                                      <p:cBhvr>
                                        <p:cTn id="45" dur="1" fill="hold">
                                          <p:stCondLst>
                                            <p:cond delay="0"/>
                                          </p:stCondLst>
                                        </p:cTn>
                                        <p:tgtEl>
                                          <p:spTgt spid="11269"/>
                                        </p:tgtEl>
                                        <p:attrNameLst>
                                          <p:attrName>style.visibility</p:attrName>
                                        </p:attrNameLst>
                                      </p:cBhvr>
                                      <p:to>
                                        <p:strVal val="visible"/>
                                      </p:to>
                                    </p:set>
                                    <p:anim calcmode="lin" valueType="num">
                                      <p:cBhvr>
                                        <p:cTn id="46" dur="1000" fill="hold"/>
                                        <p:tgtEl>
                                          <p:spTgt spid="11269"/>
                                        </p:tgtEl>
                                        <p:attrNameLst>
                                          <p:attrName>ppt_w</p:attrName>
                                        </p:attrNameLst>
                                      </p:cBhvr>
                                      <p:tavLst>
                                        <p:tav tm="0">
                                          <p:val>
                                            <p:strVal val="#ppt_w*0.70"/>
                                          </p:val>
                                        </p:tav>
                                        <p:tav tm="100000">
                                          <p:val>
                                            <p:strVal val="#ppt_w"/>
                                          </p:val>
                                        </p:tav>
                                      </p:tavLst>
                                    </p:anim>
                                    <p:anim calcmode="lin" valueType="num">
                                      <p:cBhvr>
                                        <p:cTn id="47" dur="1000" fill="hold"/>
                                        <p:tgtEl>
                                          <p:spTgt spid="11269"/>
                                        </p:tgtEl>
                                        <p:attrNameLst>
                                          <p:attrName>ppt_h</p:attrName>
                                        </p:attrNameLst>
                                      </p:cBhvr>
                                      <p:tavLst>
                                        <p:tav tm="0">
                                          <p:val>
                                            <p:strVal val="#ppt_h"/>
                                          </p:val>
                                        </p:tav>
                                        <p:tav tm="100000">
                                          <p:val>
                                            <p:strVal val="#ppt_h"/>
                                          </p:val>
                                        </p:tav>
                                      </p:tavLst>
                                    </p:anim>
                                    <p:animEffect transition="in" filter="fade">
                                      <p:cBhvr>
                                        <p:cTn id="48" dur="1000"/>
                                        <p:tgtEl>
                                          <p:spTgt spid="11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p:bldP spid="11268" grpId="0"/>
      <p:bldP spid="11269" grpId="0"/>
      <p:bldP spid="1127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3"/>
          <p:cNvSpPr txBox="1">
            <a:spLocks noChangeArrowheads="1"/>
          </p:cNvSpPr>
          <p:nvPr/>
        </p:nvSpPr>
        <p:spPr bwMode="auto">
          <a:xfrm>
            <a:off x="4943475" y="260350"/>
            <a:ext cx="5562600" cy="1016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sz="3000" dirty="0">
                <a:latin typeface="Baskerville Old Face" panose="02020602080505020303" pitchFamily="18" charset="0"/>
              </a:rPr>
              <a:t>Sustainable tourism measures success in different ways</a:t>
            </a:r>
          </a:p>
        </p:txBody>
      </p:sp>
      <p:sp>
        <p:nvSpPr>
          <p:cNvPr id="12291" name="TextBox 4"/>
          <p:cNvSpPr txBox="1">
            <a:spLocks noChangeArrowheads="1"/>
          </p:cNvSpPr>
          <p:nvPr/>
        </p:nvSpPr>
        <p:spPr bwMode="auto">
          <a:xfrm>
            <a:off x="4772025" y="1916113"/>
            <a:ext cx="2438400" cy="34020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r>
              <a:rPr lang="en-US" altLang="en-US" sz="2500" dirty="0">
                <a:latin typeface="Baskerville Old Face" panose="02020602080505020303" pitchFamily="18" charset="0"/>
              </a:rPr>
              <a:t>Type of Travel</a:t>
            </a:r>
          </a:p>
          <a:p>
            <a:pPr algn="ctr"/>
            <a:endParaRPr lang="en-US" altLang="en-US" sz="2500" dirty="0">
              <a:latin typeface="Baskerville Old Face" panose="02020602080505020303" pitchFamily="18" charset="0"/>
            </a:endParaRPr>
          </a:p>
          <a:p>
            <a:pPr algn="r"/>
            <a:r>
              <a:rPr lang="en-US" altLang="en-US" sz="2500" dirty="0">
                <a:latin typeface="Baskerville Old Face" panose="02020602080505020303" pitchFamily="18" charset="0"/>
              </a:rPr>
              <a:t>Number of Visitors</a:t>
            </a:r>
          </a:p>
          <a:p>
            <a:endParaRPr lang="en-US" altLang="en-US" sz="2500" dirty="0">
              <a:latin typeface="Baskerville Old Face" panose="02020602080505020303" pitchFamily="18" charset="0"/>
            </a:endParaRPr>
          </a:p>
          <a:p>
            <a:pPr algn="r"/>
            <a:r>
              <a:rPr lang="en-US" altLang="en-US" sz="2500" dirty="0">
                <a:latin typeface="Baskerville Old Face" panose="02020602080505020303" pitchFamily="18" charset="0"/>
              </a:rPr>
              <a:t>How much money is spent</a:t>
            </a:r>
          </a:p>
          <a:p>
            <a:endParaRPr lang="en-US" altLang="en-US" sz="2000" dirty="0">
              <a:latin typeface="Century Gothic" panose="020B0502020202020204" pitchFamily="34" charset="0"/>
            </a:endParaRPr>
          </a:p>
          <a:p>
            <a:endParaRPr lang="en-US" altLang="en-US" sz="2000" dirty="0">
              <a:latin typeface="Century Gothic" panose="020B0502020202020204" pitchFamily="34" charset="0"/>
            </a:endParaRPr>
          </a:p>
        </p:txBody>
      </p:sp>
      <p:sp>
        <p:nvSpPr>
          <p:cNvPr id="12292" name="TextBox 5"/>
          <p:cNvSpPr txBox="1">
            <a:spLocks noChangeArrowheads="1"/>
          </p:cNvSpPr>
          <p:nvPr/>
        </p:nvSpPr>
        <p:spPr bwMode="auto">
          <a:xfrm>
            <a:off x="7967663" y="1944688"/>
            <a:ext cx="3886200" cy="30162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sz="2500" dirty="0">
                <a:latin typeface="Baskerville Old Face" panose="02020602080505020303" pitchFamily="18" charset="0"/>
              </a:rPr>
              <a:t>Quality of Travel</a:t>
            </a:r>
          </a:p>
          <a:p>
            <a:endParaRPr lang="en-US" altLang="en-US" sz="2500" dirty="0">
              <a:latin typeface="Baskerville Old Face" panose="02020602080505020303" pitchFamily="18" charset="0"/>
            </a:endParaRPr>
          </a:p>
          <a:p>
            <a:r>
              <a:rPr lang="en-US" altLang="en-US" sz="2500" dirty="0">
                <a:latin typeface="Baskerville Old Face" panose="02020602080505020303" pitchFamily="18" charset="0"/>
              </a:rPr>
              <a:t>Length of Stay</a:t>
            </a:r>
          </a:p>
          <a:p>
            <a:endParaRPr lang="en-US" altLang="en-US" sz="2500" dirty="0">
              <a:latin typeface="Baskerville Old Face" panose="02020602080505020303" pitchFamily="18" charset="0"/>
            </a:endParaRPr>
          </a:p>
          <a:p>
            <a:r>
              <a:rPr lang="en-US" altLang="en-US" sz="2500" dirty="0">
                <a:latin typeface="Baskerville Old Face" panose="02020602080505020303" pitchFamily="18" charset="0"/>
              </a:rPr>
              <a:t>Where the</a:t>
            </a:r>
          </a:p>
          <a:p>
            <a:r>
              <a:rPr lang="en-US" altLang="en-US" sz="2500" dirty="0">
                <a:latin typeface="Baskerville Old Face" panose="02020602080505020303" pitchFamily="18" charset="0"/>
              </a:rPr>
              <a:t>money is spent</a:t>
            </a:r>
          </a:p>
          <a:p>
            <a:endParaRPr lang="en-US" altLang="en-US" sz="2000" dirty="0">
              <a:latin typeface="Century Gothic" panose="020B0502020202020204" pitchFamily="34" charset="0"/>
            </a:endParaRPr>
          </a:p>
          <a:p>
            <a:endParaRPr lang="en-US" altLang="en-US" sz="2000" dirty="0">
              <a:latin typeface="Century Gothic" panose="020B0502020202020204" pitchFamily="34" charset="0"/>
            </a:endParaRPr>
          </a:p>
        </p:txBody>
      </p:sp>
      <p:pic>
        <p:nvPicPr>
          <p:cNvPr id="1229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0"/>
            <a:ext cx="4572000"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7" name="Straight Connector 6"/>
          <p:cNvCxnSpPr/>
          <p:nvPr/>
        </p:nvCxnSpPr>
        <p:spPr>
          <a:xfrm rot="5400000">
            <a:off x="6606382" y="3236119"/>
            <a:ext cx="2436812" cy="0"/>
          </a:xfrm>
          <a:prstGeom prst="line">
            <a:avLst/>
          </a:prstGeom>
          <a:ln>
            <a:solidFill>
              <a:schemeClr val="bg1">
                <a:lumMod val="5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96863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2293"/>
                                        </p:tgtEl>
                                        <p:attrNameLst>
                                          <p:attrName>style.visibility</p:attrName>
                                        </p:attrNameLst>
                                      </p:cBhvr>
                                      <p:to>
                                        <p:strVal val="visible"/>
                                      </p:to>
                                    </p:set>
                                    <p:animEffect transition="in" filter="wheel(1)">
                                      <p:cBhvr>
                                        <p:cTn id="7" dur="2000"/>
                                        <p:tgtEl>
                                          <p:spTgt spid="1229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2291"/>
                                        </p:tgtEl>
                                        <p:attrNameLst>
                                          <p:attrName>style.visibility</p:attrName>
                                        </p:attrNameLst>
                                      </p:cBhvr>
                                      <p:to>
                                        <p:strVal val="visible"/>
                                      </p:to>
                                    </p:set>
                                    <p:animEffect transition="in" filter="wheel(1)">
                                      <p:cBhvr>
                                        <p:cTn id="12" dur="2000"/>
                                        <p:tgtEl>
                                          <p:spTgt spid="12291"/>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2292"/>
                                        </p:tgtEl>
                                        <p:attrNameLst>
                                          <p:attrName>style.visibility</p:attrName>
                                        </p:attrNameLst>
                                      </p:cBhvr>
                                      <p:to>
                                        <p:strVal val="visible"/>
                                      </p:to>
                                    </p:set>
                                    <p:animEffect transition="in" filter="wheel(1)">
                                      <p:cBhvr>
                                        <p:cTn id="17" dur="2000"/>
                                        <p:tgtEl>
                                          <p:spTgt spid="122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P spid="1229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2009775" y="260351"/>
            <a:ext cx="7867650" cy="792163"/>
          </a:xfrm>
        </p:spPr>
        <p:txBody>
          <a:bodyPr/>
          <a:lstStyle/>
          <a:p>
            <a:pPr>
              <a:defRPr/>
            </a:pPr>
            <a:r>
              <a:rPr lang="fr-CH" dirty="0">
                <a:effectLst>
                  <a:outerShdw blurRad="38100" dist="38100" dir="2700000" algn="tl">
                    <a:srgbClr val="000000">
                      <a:alpha val="43137"/>
                    </a:srgbClr>
                  </a:outerShdw>
                </a:effectLst>
                <a:latin typeface="Baskerville Old Face" panose="02020602080505020303" pitchFamily="18" charset="0"/>
              </a:rPr>
              <a:t>Sustainable Tourism</a:t>
            </a:r>
            <a:endParaRPr lang="en-GB" dirty="0">
              <a:effectLst>
                <a:outerShdw blurRad="38100" dist="38100" dir="2700000" algn="tl">
                  <a:srgbClr val="000000">
                    <a:alpha val="43137"/>
                  </a:srgbClr>
                </a:outerShdw>
              </a:effectLst>
              <a:latin typeface="Baskerville Old Face" panose="02020602080505020303" pitchFamily="18" charset="0"/>
            </a:endParaRPr>
          </a:p>
        </p:txBody>
      </p:sp>
      <p:sp>
        <p:nvSpPr>
          <p:cNvPr id="13315" name="Content Placeholder 2"/>
          <p:cNvSpPr>
            <a:spLocks noGrp="1"/>
          </p:cNvSpPr>
          <p:nvPr>
            <p:ph sz="half" idx="1"/>
          </p:nvPr>
        </p:nvSpPr>
        <p:spPr>
          <a:xfrm>
            <a:off x="1519238" y="1239838"/>
            <a:ext cx="9015413" cy="4495800"/>
          </a:xfrm>
        </p:spPr>
        <p:txBody>
          <a:bodyPr/>
          <a:lstStyle/>
          <a:p>
            <a:pPr>
              <a:buFontTx/>
              <a:buNone/>
            </a:pPr>
            <a:r>
              <a:rPr lang="en-GB" altLang="en-US" dirty="0"/>
              <a:t>“</a:t>
            </a:r>
            <a:r>
              <a:rPr lang="en-GB" altLang="en-US" sz="2000" dirty="0">
                <a:latin typeface="Bookman Old Style" panose="02050604050505020204" pitchFamily="18" charset="0"/>
              </a:rPr>
              <a:t>Sustainable tourism should:</a:t>
            </a:r>
          </a:p>
          <a:p>
            <a:pPr>
              <a:buFontTx/>
              <a:buAutoNum type="arabicPeriod"/>
            </a:pPr>
            <a:r>
              <a:rPr lang="en-GB" altLang="en-US" sz="2000" dirty="0">
                <a:latin typeface="Bookman Old Style" panose="02050604050505020204" pitchFamily="18" charset="0"/>
                <a:ea typeface="ＭＳ Ｐゴシック" panose="020B0600070205080204" pitchFamily="34" charset="-128"/>
              </a:rPr>
              <a:t>Make optimal use of environmental resources that constitute a key element in tourism development, maintaining essential ecological processes and helping to conserve natural heritage and biodiversity.</a:t>
            </a:r>
          </a:p>
          <a:p>
            <a:pPr>
              <a:buFontTx/>
              <a:buAutoNum type="arabicPeriod"/>
            </a:pPr>
            <a:r>
              <a:rPr lang="en-GB" altLang="en-US" sz="2000" dirty="0">
                <a:latin typeface="Bookman Old Style" panose="02050604050505020204" pitchFamily="18" charset="0"/>
                <a:ea typeface="ＭＳ Ｐゴシック" panose="020B0600070205080204" pitchFamily="34" charset="-128"/>
              </a:rPr>
              <a:t>Respect the socio-cultural authenticity of host communities, conserve their built and living cultural heritage and traditional values, and contribute to inter-cultural understanding and tolerance.</a:t>
            </a:r>
          </a:p>
          <a:p>
            <a:pPr>
              <a:buFontTx/>
              <a:buAutoNum type="arabicPeriod"/>
            </a:pPr>
            <a:r>
              <a:rPr lang="en-GB" altLang="en-US" sz="2000" dirty="0">
                <a:latin typeface="Bookman Old Style" panose="02050604050505020204" pitchFamily="18" charset="0"/>
                <a:ea typeface="ＭＳ Ｐゴシック" panose="020B0600070205080204" pitchFamily="34" charset="-128"/>
              </a:rPr>
              <a:t>Ensure viable, long-term economic operations, providing socio-economic benefits to all stakeholders that are fairly distributed, including stable employment and income-earning opportunities and social services to host communities, and contributing to poverty alleviation.” </a:t>
            </a:r>
          </a:p>
          <a:p>
            <a:endParaRPr lang="en-GB" altLang="en-US" dirty="0"/>
          </a:p>
        </p:txBody>
      </p:sp>
      <p:sp>
        <p:nvSpPr>
          <p:cNvPr id="13316" name="TextBox 4"/>
          <p:cNvSpPr txBox="1">
            <a:spLocks noChangeArrowheads="1"/>
          </p:cNvSpPr>
          <p:nvPr/>
        </p:nvSpPr>
        <p:spPr bwMode="auto">
          <a:xfrm>
            <a:off x="7104064" y="5359400"/>
            <a:ext cx="2638425" cy="4778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r>
              <a:rPr lang="fr-CH" altLang="en-US">
                <a:ea typeface="ＭＳ Ｐゴシック" panose="020B0600070205080204" pitchFamily="34" charset="-128"/>
              </a:rPr>
              <a:t>(</a:t>
            </a:r>
            <a:r>
              <a:rPr lang="fr-CH" altLang="en-US" sz="2500">
                <a:latin typeface="Baskerville Old Face" panose="02020602080505020303" pitchFamily="18" charset="0"/>
                <a:ea typeface="ＭＳ Ｐゴシック" panose="020B0600070205080204" pitchFamily="34" charset="-128"/>
              </a:rPr>
              <a:t>UNWTO, 2004)</a:t>
            </a:r>
            <a:endParaRPr lang="en-GB" altLang="en-US" sz="2500">
              <a:latin typeface="Baskerville Old Face" panose="02020602080505020303" pitchFamily="18" charset="0"/>
              <a:ea typeface="ＭＳ Ｐゴシック" panose="020B0600070205080204" pitchFamily="34" charset="-128"/>
            </a:endParaRPr>
          </a:p>
        </p:txBody>
      </p:sp>
    </p:spTree>
    <p:extLst>
      <p:ext uri="{BB962C8B-B14F-4D97-AF65-F5344CB8AC3E}">
        <p14:creationId xmlns:p14="http://schemas.microsoft.com/office/powerpoint/2010/main" val="885317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fade">
                                      <p:cBhvr>
                                        <p:cTn id="7" dur="500"/>
                                        <p:tgtEl>
                                          <p:spTgt spid="13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315">
                                            <p:txEl>
                                              <p:pRg st="1" end="1"/>
                                            </p:txEl>
                                          </p:spTgt>
                                        </p:tgtEl>
                                        <p:attrNameLst>
                                          <p:attrName>style.visibility</p:attrName>
                                        </p:attrNameLst>
                                      </p:cBhvr>
                                      <p:to>
                                        <p:strVal val="visible"/>
                                      </p:to>
                                    </p:set>
                                    <p:animEffect transition="in" filter="fade">
                                      <p:cBhvr>
                                        <p:cTn id="12" dur="500"/>
                                        <p:tgtEl>
                                          <p:spTgt spid="1331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315">
                                            <p:txEl>
                                              <p:pRg st="2" end="2"/>
                                            </p:txEl>
                                          </p:spTgt>
                                        </p:tgtEl>
                                        <p:attrNameLst>
                                          <p:attrName>style.visibility</p:attrName>
                                        </p:attrNameLst>
                                      </p:cBhvr>
                                      <p:to>
                                        <p:strVal val="visible"/>
                                      </p:to>
                                    </p:set>
                                    <p:animEffect transition="in" filter="fade">
                                      <p:cBhvr>
                                        <p:cTn id="17" dur="500"/>
                                        <p:tgtEl>
                                          <p:spTgt spid="1331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315">
                                            <p:txEl>
                                              <p:pRg st="3" end="3"/>
                                            </p:txEl>
                                          </p:spTgt>
                                        </p:tgtEl>
                                        <p:attrNameLst>
                                          <p:attrName>style.visibility</p:attrName>
                                        </p:attrNameLst>
                                      </p:cBhvr>
                                      <p:to>
                                        <p:strVal val="visible"/>
                                      </p:to>
                                    </p:set>
                                    <p:animEffect transition="in" filter="fade">
                                      <p:cBhvr>
                                        <p:cTn id="22" dur="500"/>
                                        <p:tgtEl>
                                          <p:spTgt spid="133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1919288" y="333376"/>
            <a:ext cx="7867650" cy="792163"/>
          </a:xfrm>
        </p:spPr>
        <p:txBody>
          <a:bodyPr/>
          <a:lstStyle/>
          <a:p>
            <a:pPr>
              <a:defRPr/>
            </a:pPr>
            <a:r>
              <a:rPr lang="fr-CH" dirty="0">
                <a:effectLst>
                  <a:outerShdw blurRad="38100" dist="38100" dir="2700000" algn="tl">
                    <a:srgbClr val="000000">
                      <a:alpha val="43137"/>
                    </a:srgbClr>
                  </a:outerShdw>
                </a:effectLst>
                <a:latin typeface="Baskerville Old Face" panose="02020602080505020303" pitchFamily="18" charset="0"/>
              </a:rPr>
              <a:t>Sustainability in Tourism</a:t>
            </a:r>
            <a:endParaRPr lang="en-GB" dirty="0">
              <a:effectLst>
                <a:outerShdw blurRad="38100" dist="38100" dir="2700000" algn="tl">
                  <a:srgbClr val="000000">
                    <a:alpha val="43137"/>
                  </a:srgbClr>
                </a:outerShdw>
              </a:effectLst>
              <a:latin typeface="Baskerville Old Face" panose="02020602080505020303" pitchFamily="18" charset="0"/>
            </a:endParaRPr>
          </a:p>
        </p:txBody>
      </p:sp>
      <p:sp>
        <p:nvSpPr>
          <p:cNvPr id="14339" name="Content Placeholder 2"/>
          <p:cNvSpPr>
            <a:spLocks noGrp="1"/>
          </p:cNvSpPr>
          <p:nvPr>
            <p:ph sz="half" idx="1"/>
          </p:nvPr>
        </p:nvSpPr>
        <p:spPr>
          <a:xfrm>
            <a:off x="1524000" y="1341439"/>
            <a:ext cx="9251950" cy="6480175"/>
          </a:xfrm>
        </p:spPr>
        <p:txBody>
          <a:bodyPr/>
          <a:lstStyle/>
          <a:p>
            <a:r>
              <a:rPr lang="en-GB" altLang="en-US" sz="2300" dirty="0">
                <a:latin typeface="Baskerville Old Face" panose="02020602080505020303" pitchFamily="18" charset="0"/>
              </a:rPr>
              <a:t>Environmental</a:t>
            </a:r>
          </a:p>
          <a:p>
            <a:pPr lvl="1"/>
            <a:r>
              <a:rPr lang="en-GB" altLang="en-US" sz="2300" dirty="0">
                <a:latin typeface="Baskerville Old Face" panose="02020602080505020303" pitchFamily="18" charset="0"/>
              </a:rPr>
              <a:t>Minimal impacts on local biodiversity</a:t>
            </a:r>
          </a:p>
          <a:p>
            <a:pPr lvl="1"/>
            <a:r>
              <a:rPr lang="en-US" altLang="en-US" sz="2300" dirty="0">
                <a:latin typeface="Baskerville Old Face" panose="02020602080505020303" pitchFamily="18" charset="0"/>
              </a:rPr>
              <a:t>Sustainable use of resources (water, energy…)</a:t>
            </a:r>
          </a:p>
          <a:p>
            <a:pPr lvl="1"/>
            <a:r>
              <a:rPr lang="en-GB" altLang="en-US" sz="2300" dirty="0">
                <a:latin typeface="Baskerville Old Face" panose="02020602080505020303" pitchFamily="18" charset="0"/>
              </a:rPr>
              <a:t>Waste reduction</a:t>
            </a:r>
          </a:p>
          <a:p>
            <a:pPr lvl="1"/>
            <a:r>
              <a:rPr lang="en-GB" altLang="en-US" sz="2300" dirty="0">
                <a:latin typeface="Baskerville Old Face" panose="02020602080505020303" pitchFamily="18" charset="0"/>
              </a:rPr>
              <a:t>Environmental education</a:t>
            </a:r>
          </a:p>
          <a:p>
            <a:r>
              <a:rPr lang="en-GB" altLang="en-US" sz="2300" dirty="0">
                <a:latin typeface="Baskerville Old Face" panose="02020602080505020303" pitchFamily="18" charset="0"/>
              </a:rPr>
              <a:t>Social</a:t>
            </a:r>
          </a:p>
          <a:p>
            <a:pPr lvl="1"/>
            <a:r>
              <a:rPr lang="en-GB" altLang="en-US" sz="2300" dirty="0">
                <a:latin typeface="Baskerville Old Face" panose="02020602080505020303" pitchFamily="18" charset="0"/>
              </a:rPr>
              <a:t>Empowerment of local people (</a:t>
            </a:r>
            <a:r>
              <a:rPr lang="en-GB" altLang="en-US" sz="2300" dirty="0" err="1">
                <a:latin typeface="Baskerville Old Face" panose="02020602080505020303" pitchFamily="18" charset="0"/>
              </a:rPr>
              <a:t>e.g</a:t>
            </a:r>
            <a:r>
              <a:rPr lang="en-GB" altLang="en-US" sz="2300" dirty="0">
                <a:latin typeface="Baskerville Old Face" panose="02020602080505020303" pitchFamily="18" charset="0"/>
              </a:rPr>
              <a:t> employment conditions, gender considerations, prevention of child exploitation)</a:t>
            </a:r>
          </a:p>
          <a:p>
            <a:pPr lvl="1"/>
            <a:r>
              <a:rPr lang="en-GB" altLang="en-US" sz="2300" dirty="0">
                <a:latin typeface="Baskerville Old Face" panose="02020602080505020303" pitchFamily="18" charset="0"/>
              </a:rPr>
              <a:t>Protection of cultural heritage</a:t>
            </a:r>
          </a:p>
          <a:p>
            <a:r>
              <a:rPr lang="en-GB" altLang="en-US" sz="2300" dirty="0">
                <a:latin typeface="Baskerville Old Face" panose="02020602080505020303" pitchFamily="18" charset="0"/>
              </a:rPr>
              <a:t>Economic</a:t>
            </a:r>
          </a:p>
          <a:p>
            <a:pPr lvl="1"/>
            <a:r>
              <a:rPr lang="en-GB" altLang="en-US" sz="2300" dirty="0">
                <a:latin typeface="Baskerville Old Face" panose="02020602080505020303" pitchFamily="18" charset="0"/>
              </a:rPr>
              <a:t>Improvement to local livelihoods as well as increase of foreign exchange earnings at the destination level</a:t>
            </a:r>
          </a:p>
        </p:txBody>
      </p:sp>
    </p:spTree>
    <p:extLst>
      <p:ext uri="{BB962C8B-B14F-4D97-AF65-F5344CB8AC3E}">
        <p14:creationId xmlns:p14="http://schemas.microsoft.com/office/powerpoint/2010/main" val="34282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Effect transition="in" filter="wheel(1)">
                                      <p:cBhvr>
                                        <p:cTn id="7" dur="2000"/>
                                        <p:tgtEl>
                                          <p:spTgt spid="14339">
                                            <p:txEl>
                                              <p:pRg st="0" end="0"/>
                                            </p:txEl>
                                          </p:spTgt>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14339">
                                            <p:txEl>
                                              <p:pRg st="1" end="1"/>
                                            </p:txEl>
                                          </p:spTgt>
                                        </p:tgtEl>
                                        <p:attrNameLst>
                                          <p:attrName>style.visibility</p:attrName>
                                        </p:attrNameLst>
                                      </p:cBhvr>
                                      <p:to>
                                        <p:strVal val="visible"/>
                                      </p:to>
                                    </p:set>
                                    <p:animEffect transition="in" filter="wheel(1)">
                                      <p:cBhvr>
                                        <p:cTn id="10" dur="2000"/>
                                        <p:tgtEl>
                                          <p:spTgt spid="14339">
                                            <p:txEl>
                                              <p:pRg st="1" end="1"/>
                                            </p:txEl>
                                          </p:spTgt>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14339">
                                            <p:txEl>
                                              <p:pRg st="2" end="2"/>
                                            </p:txEl>
                                          </p:spTgt>
                                        </p:tgtEl>
                                        <p:attrNameLst>
                                          <p:attrName>style.visibility</p:attrName>
                                        </p:attrNameLst>
                                      </p:cBhvr>
                                      <p:to>
                                        <p:strVal val="visible"/>
                                      </p:to>
                                    </p:set>
                                    <p:animEffect transition="in" filter="wheel(1)">
                                      <p:cBhvr>
                                        <p:cTn id="13" dur="2000"/>
                                        <p:tgtEl>
                                          <p:spTgt spid="14339">
                                            <p:txEl>
                                              <p:pRg st="2" end="2"/>
                                            </p:txEl>
                                          </p:spTgt>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14339">
                                            <p:txEl>
                                              <p:pRg st="3" end="3"/>
                                            </p:txEl>
                                          </p:spTgt>
                                        </p:tgtEl>
                                        <p:attrNameLst>
                                          <p:attrName>style.visibility</p:attrName>
                                        </p:attrNameLst>
                                      </p:cBhvr>
                                      <p:to>
                                        <p:strVal val="visible"/>
                                      </p:to>
                                    </p:set>
                                    <p:animEffect transition="in" filter="wheel(1)">
                                      <p:cBhvr>
                                        <p:cTn id="16" dur="2000"/>
                                        <p:tgtEl>
                                          <p:spTgt spid="14339">
                                            <p:txEl>
                                              <p:pRg st="3" end="3"/>
                                            </p:txEl>
                                          </p:spTgt>
                                        </p:tgtEl>
                                      </p:cBhvr>
                                    </p:animEffect>
                                  </p:childTnLst>
                                </p:cTn>
                              </p:par>
                              <p:par>
                                <p:cTn id="17" presetID="21" presetClass="entr" presetSubtype="1" fill="hold" grpId="0" nodeType="withEffect">
                                  <p:stCondLst>
                                    <p:cond delay="0"/>
                                  </p:stCondLst>
                                  <p:childTnLst>
                                    <p:set>
                                      <p:cBhvr>
                                        <p:cTn id="18" dur="1" fill="hold">
                                          <p:stCondLst>
                                            <p:cond delay="0"/>
                                          </p:stCondLst>
                                        </p:cTn>
                                        <p:tgtEl>
                                          <p:spTgt spid="14339">
                                            <p:txEl>
                                              <p:pRg st="4" end="4"/>
                                            </p:txEl>
                                          </p:spTgt>
                                        </p:tgtEl>
                                        <p:attrNameLst>
                                          <p:attrName>style.visibility</p:attrName>
                                        </p:attrNameLst>
                                      </p:cBhvr>
                                      <p:to>
                                        <p:strVal val="visible"/>
                                      </p:to>
                                    </p:set>
                                    <p:animEffect transition="in" filter="wheel(1)">
                                      <p:cBhvr>
                                        <p:cTn id="19" dur="2000"/>
                                        <p:tgtEl>
                                          <p:spTgt spid="14339">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grpId="0" nodeType="clickEffect">
                                  <p:stCondLst>
                                    <p:cond delay="0"/>
                                  </p:stCondLst>
                                  <p:childTnLst>
                                    <p:set>
                                      <p:cBhvr>
                                        <p:cTn id="23" dur="1" fill="hold">
                                          <p:stCondLst>
                                            <p:cond delay="0"/>
                                          </p:stCondLst>
                                        </p:cTn>
                                        <p:tgtEl>
                                          <p:spTgt spid="14339">
                                            <p:txEl>
                                              <p:pRg st="5" end="5"/>
                                            </p:txEl>
                                          </p:spTgt>
                                        </p:tgtEl>
                                        <p:attrNameLst>
                                          <p:attrName>style.visibility</p:attrName>
                                        </p:attrNameLst>
                                      </p:cBhvr>
                                      <p:to>
                                        <p:strVal val="visible"/>
                                      </p:to>
                                    </p:set>
                                    <p:animEffect transition="in" filter="wheel(1)">
                                      <p:cBhvr>
                                        <p:cTn id="24" dur="2000"/>
                                        <p:tgtEl>
                                          <p:spTgt spid="14339">
                                            <p:txEl>
                                              <p:pRg st="5" end="5"/>
                                            </p:txEl>
                                          </p:spTgt>
                                        </p:tgtEl>
                                      </p:cBhvr>
                                    </p:animEffect>
                                  </p:childTnLst>
                                </p:cTn>
                              </p:par>
                              <p:par>
                                <p:cTn id="25" presetID="21" presetClass="entr" presetSubtype="1" fill="hold" grpId="0" nodeType="withEffect">
                                  <p:stCondLst>
                                    <p:cond delay="0"/>
                                  </p:stCondLst>
                                  <p:childTnLst>
                                    <p:set>
                                      <p:cBhvr>
                                        <p:cTn id="26" dur="1" fill="hold">
                                          <p:stCondLst>
                                            <p:cond delay="0"/>
                                          </p:stCondLst>
                                        </p:cTn>
                                        <p:tgtEl>
                                          <p:spTgt spid="14339">
                                            <p:txEl>
                                              <p:pRg st="6" end="6"/>
                                            </p:txEl>
                                          </p:spTgt>
                                        </p:tgtEl>
                                        <p:attrNameLst>
                                          <p:attrName>style.visibility</p:attrName>
                                        </p:attrNameLst>
                                      </p:cBhvr>
                                      <p:to>
                                        <p:strVal val="visible"/>
                                      </p:to>
                                    </p:set>
                                    <p:animEffect transition="in" filter="wheel(1)">
                                      <p:cBhvr>
                                        <p:cTn id="27" dur="2000"/>
                                        <p:tgtEl>
                                          <p:spTgt spid="14339">
                                            <p:txEl>
                                              <p:pRg st="6" end="6"/>
                                            </p:txEl>
                                          </p:spTgt>
                                        </p:tgtEl>
                                      </p:cBhvr>
                                    </p:animEffect>
                                  </p:childTnLst>
                                </p:cTn>
                              </p:par>
                              <p:par>
                                <p:cTn id="28" presetID="21" presetClass="entr" presetSubtype="1" fill="hold" grpId="0" nodeType="withEffect">
                                  <p:stCondLst>
                                    <p:cond delay="0"/>
                                  </p:stCondLst>
                                  <p:childTnLst>
                                    <p:set>
                                      <p:cBhvr>
                                        <p:cTn id="29" dur="1" fill="hold">
                                          <p:stCondLst>
                                            <p:cond delay="0"/>
                                          </p:stCondLst>
                                        </p:cTn>
                                        <p:tgtEl>
                                          <p:spTgt spid="14339">
                                            <p:txEl>
                                              <p:pRg st="7" end="7"/>
                                            </p:txEl>
                                          </p:spTgt>
                                        </p:tgtEl>
                                        <p:attrNameLst>
                                          <p:attrName>style.visibility</p:attrName>
                                        </p:attrNameLst>
                                      </p:cBhvr>
                                      <p:to>
                                        <p:strVal val="visible"/>
                                      </p:to>
                                    </p:set>
                                    <p:animEffect transition="in" filter="wheel(1)">
                                      <p:cBhvr>
                                        <p:cTn id="30" dur="2000"/>
                                        <p:tgtEl>
                                          <p:spTgt spid="14339">
                                            <p:txEl>
                                              <p:pRg st="7" end="7"/>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1" presetClass="entr" presetSubtype="1" fill="hold" grpId="0" nodeType="clickEffect">
                                  <p:stCondLst>
                                    <p:cond delay="0"/>
                                  </p:stCondLst>
                                  <p:childTnLst>
                                    <p:set>
                                      <p:cBhvr>
                                        <p:cTn id="34" dur="1" fill="hold">
                                          <p:stCondLst>
                                            <p:cond delay="0"/>
                                          </p:stCondLst>
                                        </p:cTn>
                                        <p:tgtEl>
                                          <p:spTgt spid="14339">
                                            <p:txEl>
                                              <p:pRg st="8" end="8"/>
                                            </p:txEl>
                                          </p:spTgt>
                                        </p:tgtEl>
                                        <p:attrNameLst>
                                          <p:attrName>style.visibility</p:attrName>
                                        </p:attrNameLst>
                                      </p:cBhvr>
                                      <p:to>
                                        <p:strVal val="visible"/>
                                      </p:to>
                                    </p:set>
                                    <p:animEffect transition="in" filter="wheel(1)">
                                      <p:cBhvr>
                                        <p:cTn id="35" dur="2000"/>
                                        <p:tgtEl>
                                          <p:spTgt spid="14339">
                                            <p:txEl>
                                              <p:pRg st="8" end="8"/>
                                            </p:txEl>
                                          </p:spTgt>
                                        </p:tgtEl>
                                      </p:cBhvr>
                                    </p:animEffect>
                                  </p:childTnLst>
                                </p:cTn>
                              </p:par>
                              <p:par>
                                <p:cTn id="36" presetID="21" presetClass="entr" presetSubtype="1" fill="hold" grpId="0" nodeType="withEffect">
                                  <p:stCondLst>
                                    <p:cond delay="0"/>
                                  </p:stCondLst>
                                  <p:childTnLst>
                                    <p:set>
                                      <p:cBhvr>
                                        <p:cTn id="37" dur="1" fill="hold">
                                          <p:stCondLst>
                                            <p:cond delay="0"/>
                                          </p:stCondLst>
                                        </p:cTn>
                                        <p:tgtEl>
                                          <p:spTgt spid="14339">
                                            <p:txEl>
                                              <p:pRg st="9" end="9"/>
                                            </p:txEl>
                                          </p:spTgt>
                                        </p:tgtEl>
                                        <p:attrNameLst>
                                          <p:attrName>style.visibility</p:attrName>
                                        </p:attrNameLst>
                                      </p:cBhvr>
                                      <p:to>
                                        <p:strVal val="visible"/>
                                      </p:to>
                                    </p:set>
                                    <p:animEffect transition="in" filter="wheel(1)">
                                      <p:cBhvr>
                                        <p:cTn id="38" dur="2000"/>
                                        <p:tgtEl>
                                          <p:spTgt spid="1433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Контейнер за номер на слайда 3"/>
          <p:cNvSpPr>
            <a:spLocks noGrp="1"/>
          </p:cNvSpPr>
          <p:nvPr>
            <p:ph type="sldNum" sz="quarter" idx="1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2D8745E-9990-433A-A143-060663E3E129}" type="slidenum">
              <a:rPr lang="zh-CN" altLang="en-US">
                <a:ea typeface="宋体" panose="02010600030101010101" pitchFamily="2" charset="-122"/>
              </a:rPr>
              <a:pPr/>
              <a:t>13</a:t>
            </a:fld>
            <a:endParaRPr lang="en-US" altLang="zh-CN">
              <a:ea typeface="宋体" panose="02010600030101010101" pitchFamily="2" charset="-122"/>
            </a:endParaRPr>
          </a:p>
        </p:txBody>
      </p:sp>
      <p:sp>
        <p:nvSpPr>
          <p:cNvPr id="62466" name="Rectangle 2"/>
          <p:cNvSpPr>
            <a:spLocks noGrp="1"/>
          </p:cNvSpPr>
          <p:nvPr>
            <p:ph type="title" idx="4294967295"/>
          </p:nvPr>
        </p:nvSpPr>
        <p:spPr>
          <a:xfrm>
            <a:off x="3962400" y="147638"/>
            <a:ext cx="8229600" cy="1143000"/>
          </a:xfrm>
          <a:ln>
            <a:miter lim="800000"/>
            <a:headEnd/>
            <a:tailEnd/>
          </a:ln>
        </p:spPr>
        <p:txBody>
          <a:bodyPr>
            <a:normAutofit/>
            <a:scene3d>
              <a:camera prst="orthographicFront"/>
              <a:lightRig rig="soft" dir="t"/>
            </a:scene3d>
            <a:sp3d prstMaterial="softEdge">
              <a:bevelT w="25400" h="25400"/>
            </a:sp3d>
          </a:bodyPr>
          <a:lstStyle/>
          <a:p>
            <a:pPr algn="l">
              <a:defRPr/>
            </a:pPr>
            <a:r>
              <a:rPr lang="en-US" altLang="zh-CN" kern="0" dirty="0">
                <a:effectLst>
                  <a:outerShdw blurRad="38100" dist="38100" dir="2700000" algn="tl">
                    <a:srgbClr val="000000">
                      <a:alpha val="43137"/>
                    </a:srgbClr>
                  </a:outerShdw>
                </a:effectLst>
                <a:latin typeface="Baskerville Old Face" panose="02020602080505020303" pitchFamily="18" charset="0"/>
              </a:rPr>
              <a:t>Sustainable Tourism Development</a:t>
            </a:r>
          </a:p>
        </p:txBody>
      </p:sp>
      <p:sp>
        <p:nvSpPr>
          <p:cNvPr id="15364" name="Rectangle 3"/>
          <p:cNvSpPr>
            <a:spLocks noGrp="1"/>
          </p:cNvSpPr>
          <p:nvPr>
            <p:ph type="body" idx="4294967295"/>
          </p:nvPr>
        </p:nvSpPr>
        <p:spPr>
          <a:xfrm>
            <a:off x="0" y="1725613"/>
            <a:ext cx="7543800" cy="2743200"/>
          </a:xfrm>
        </p:spPr>
        <p:txBody>
          <a:bodyPr/>
          <a:lstStyle/>
          <a:p>
            <a:pPr marL="365125" indent="-255588">
              <a:buNone/>
            </a:pPr>
            <a:r>
              <a:rPr lang="en-US" altLang="zh-CN" sz="2500" dirty="0">
                <a:latin typeface="Baskerville Old Face" panose="02020602080505020303" pitchFamily="18" charset="0"/>
                <a:ea typeface="宋体" panose="02010600030101010101" pitchFamily="2" charset="-122"/>
              </a:rPr>
              <a:t>Three main principles (McIntyre, 1993): </a:t>
            </a:r>
          </a:p>
          <a:p>
            <a:pPr marL="365125" indent="-255588"/>
            <a:r>
              <a:rPr lang="en-US" altLang="zh-CN" sz="2500" dirty="0">
                <a:latin typeface="Baskerville Old Face" panose="02020602080505020303" pitchFamily="18" charset="0"/>
                <a:ea typeface="宋体" panose="02010600030101010101" pitchFamily="2" charset="-122"/>
              </a:rPr>
              <a:t>Ecological sustainability</a:t>
            </a:r>
          </a:p>
          <a:p>
            <a:pPr marL="365125" indent="-255588"/>
            <a:r>
              <a:rPr lang="en-US" altLang="zh-CN" sz="2500" dirty="0">
                <a:latin typeface="Baskerville Old Face" panose="02020602080505020303" pitchFamily="18" charset="0"/>
                <a:ea typeface="宋体" panose="02010600030101010101" pitchFamily="2" charset="-122"/>
              </a:rPr>
              <a:t>Social and cultural sustainability</a:t>
            </a:r>
          </a:p>
          <a:p>
            <a:pPr marL="365125" indent="-255588"/>
            <a:r>
              <a:rPr lang="en-US" altLang="zh-CN" sz="2500" dirty="0">
                <a:latin typeface="Baskerville Old Face" panose="02020602080505020303" pitchFamily="18" charset="0"/>
                <a:ea typeface="宋体" panose="02010600030101010101" pitchFamily="2" charset="-122"/>
              </a:rPr>
              <a:t>Economic sustainability</a:t>
            </a:r>
          </a:p>
        </p:txBody>
      </p:sp>
      <p:pic>
        <p:nvPicPr>
          <p:cNvPr id="15365" name="Picture 5" descr="sustanaible-1"/>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70650" y="1814513"/>
            <a:ext cx="4197350" cy="4183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97770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5364">
                                            <p:txEl>
                                              <p:pRg st="0" end="0"/>
                                            </p:txEl>
                                          </p:spTgt>
                                        </p:tgtEl>
                                        <p:attrNameLst>
                                          <p:attrName>style.visibility</p:attrName>
                                        </p:attrNameLst>
                                      </p:cBhvr>
                                      <p:to>
                                        <p:strVal val="visible"/>
                                      </p:to>
                                    </p:set>
                                    <p:anim calcmode="lin" valueType="num">
                                      <p:cBhvr>
                                        <p:cTn id="7" dur="1000" fill="hold"/>
                                        <p:tgtEl>
                                          <p:spTgt spid="15364">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15364">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15364">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15364">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15364">
                                            <p:txEl>
                                              <p:pRg st="1" end="1"/>
                                            </p:txEl>
                                          </p:spTgt>
                                        </p:tgtEl>
                                        <p:attrNameLst>
                                          <p:attrName>style.visibility</p:attrName>
                                        </p:attrNameLst>
                                      </p:cBhvr>
                                      <p:to>
                                        <p:strVal val="visible"/>
                                      </p:to>
                                    </p:set>
                                    <p:anim calcmode="lin" valueType="num">
                                      <p:cBhvr>
                                        <p:cTn id="15" dur="1000" fill="hold"/>
                                        <p:tgtEl>
                                          <p:spTgt spid="15364">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15364">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15364">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15364">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15364">
                                            <p:txEl>
                                              <p:pRg st="2" end="2"/>
                                            </p:txEl>
                                          </p:spTgt>
                                        </p:tgtEl>
                                        <p:attrNameLst>
                                          <p:attrName>style.visibility</p:attrName>
                                        </p:attrNameLst>
                                      </p:cBhvr>
                                      <p:to>
                                        <p:strVal val="visible"/>
                                      </p:to>
                                    </p:set>
                                    <p:anim calcmode="lin" valueType="num">
                                      <p:cBhvr>
                                        <p:cTn id="23" dur="1000" fill="hold"/>
                                        <p:tgtEl>
                                          <p:spTgt spid="15364">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15364">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15364">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15364">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5364">
                                            <p:txEl>
                                              <p:pRg st="3" end="3"/>
                                            </p:txEl>
                                          </p:spTgt>
                                        </p:tgtEl>
                                        <p:attrNameLst>
                                          <p:attrName>style.visibility</p:attrName>
                                        </p:attrNameLst>
                                      </p:cBhvr>
                                      <p:to>
                                        <p:strVal val="visible"/>
                                      </p:to>
                                    </p:set>
                                    <p:anim calcmode="lin" valueType="num">
                                      <p:cBhvr>
                                        <p:cTn id="31" dur="1000" fill="hold"/>
                                        <p:tgtEl>
                                          <p:spTgt spid="15364">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15364">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15364">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1536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4"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 name="Контейнер за номер на слайда 3"/>
          <p:cNvSpPr>
            <a:spLocks noGrp="1"/>
          </p:cNvSpPr>
          <p:nvPr>
            <p:ph type="sldNum" sz="quarter" idx="1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02B109E-4E74-4870-AE43-BB8506C5AB4D}" type="slidenum">
              <a:rPr lang="zh-CN" altLang="en-US">
                <a:ea typeface="宋体" panose="02010600030101010101" pitchFamily="2" charset="-122"/>
              </a:rPr>
              <a:pPr/>
              <a:t>14</a:t>
            </a:fld>
            <a:endParaRPr lang="en-US" altLang="zh-CN">
              <a:ea typeface="宋体" panose="02010600030101010101" pitchFamily="2" charset="-122"/>
            </a:endParaRPr>
          </a:p>
        </p:txBody>
      </p:sp>
      <p:sp>
        <p:nvSpPr>
          <p:cNvPr id="63490" name="Rectangle 2"/>
          <p:cNvSpPr>
            <a:spLocks noGrp="1"/>
          </p:cNvSpPr>
          <p:nvPr>
            <p:ph type="title" idx="4294967295"/>
          </p:nvPr>
        </p:nvSpPr>
        <p:spPr>
          <a:xfrm>
            <a:off x="0" y="152400"/>
            <a:ext cx="8610600" cy="1143000"/>
          </a:xfrm>
          <a:ln>
            <a:miter lim="800000"/>
            <a:headEnd/>
            <a:tailEnd/>
          </a:ln>
        </p:spPr>
        <p:txBody>
          <a:bodyPr>
            <a:normAutofit/>
            <a:scene3d>
              <a:camera prst="orthographicFront"/>
              <a:lightRig rig="soft" dir="t"/>
            </a:scene3d>
            <a:sp3d prstMaterial="softEdge">
              <a:bevelT w="25400" h="25400"/>
            </a:sp3d>
          </a:bodyPr>
          <a:lstStyle/>
          <a:p>
            <a:pPr>
              <a:defRPr/>
            </a:pPr>
            <a:r>
              <a:rPr lang="en-US" altLang="zh-CN" b="1" kern="0" dirty="0">
                <a:effectLst>
                  <a:outerShdw blurRad="38100" dist="38100" dir="2700000" algn="tl">
                    <a:srgbClr val="000000">
                      <a:alpha val="43137"/>
                    </a:srgbClr>
                  </a:outerShdw>
                </a:effectLst>
                <a:latin typeface="Baskerville Old Face" panose="02020602080505020303" pitchFamily="18" charset="0"/>
              </a:rPr>
              <a:t>Relationship between the 3 factors</a:t>
            </a:r>
          </a:p>
        </p:txBody>
      </p:sp>
      <p:sp>
        <p:nvSpPr>
          <p:cNvPr id="1036" name="Rectangle 3"/>
          <p:cNvSpPr>
            <a:spLocks noChangeArrowheads="1"/>
          </p:cNvSpPr>
          <p:nvPr/>
        </p:nvSpPr>
        <p:spPr bwMode="auto">
          <a:xfrm>
            <a:off x="6651626" y="6553200"/>
            <a:ext cx="4016375"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zh-CN" sz="1400">
                <a:ea typeface="宋体" panose="02010600030101010101" pitchFamily="2" charset="-122"/>
              </a:rPr>
              <a:t>http://www.trp.dundee.ac.uk/library/pubs/set.html</a:t>
            </a:r>
            <a:endParaRPr lang="zh-CN" altLang="en-US" sz="1400">
              <a:ea typeface="宋体" panose="02010600030101010101" pitchFamily="2" charset="-122"/>
            </a:endParaRPr>
          </a:p>
        </p:txBody>
      </p:sp>
      <p:graphicFrame>
        <p:nvGraphicFramePr>
          <p:cNvPr id="2" name="Diagram 1"/>
          <p:cNvGraphicFramePr/>
          <p:nvPr/>
        </p:nvGraphicFramePr>
        <p:xfrm>
          <a:off x="1631950" y="950914"/>
          <a:ext cx="9144000" cy="5959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37" name="Text Box 12"/>
          <p:cNvSpPr txBox="1">
            <a:spLocks noChangeArrowheads="1"/>
          </p:cNvSpPr>
          <p:nvPr/>
        </p:nvSpPr>
        <p:spPr bwMode="auto">
          <a:xfrm>
            <a:off x="5232400" y="2492375"/>
            <a:ext cx="1829798" cy="147732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zh-CN" dirty="0">
              <a:latin typeface="Baskerville Old Face" panose="02020602080505020303" pitchFamily="18" charset="0"/>
              <a:ea typeface="宋体" panose="02010600030101010101" pitchFamily="2" charset="-122"/>
            </a:endParaRPr>
          </a:p>
          <a:p>
            <a:pPr eaLnBrk="1" hangingPunct="1"/>
            <a:r>
              <a:rPr lang="en-US" altLang="zh-CN" dirty="0">
                <a:latin typeface="Baskerville Old Face" panose="02020602080505020303" pitchFamily="18" charset="0"/>
                <a:ea typeface="宋体" panose="02010600030101010101" pitchFamily="2" charset="-122"/>
              </a:rPr>
              <a:t>Economic growth</a:t>
            </a:r>
          </a:p>
          <a:p>
            <a:pPr eaLnBrk="1" hangingPunct="1"/>
            <a:r>
              <a:rPr lang="en-US" altLang="zh-CN" dirty="0">
                <a:latin typeface="Baskerville Old Face" panose="02020602080505020303" pitchFamily="18" charset="0"/>
                <a:ea typeface="宋体" panose="02010600030101010101" pitchFamily="2" charset="-122"/>
              </a:rPr>
              <a:t>Private profit </a:t>
            </a:r>
          </a:p>
          <a:p>
            <a:pPr eaLnBrk="1" hangingPunct="1"/>
            <a:r>
              <a:rPr lang="en-US" altLang="zh-CN" dirty="0">
                <a:latin typeface="Baskerville Old Face" panose="02020602080505020303" pitchFamily="18" charset="0"/>
                <a:ea typeface="宋体" panose="02010600030101010101" pitchFamily="2" charset="-122"/>
              </a:rPr>
              <a:t>Market expansion</a:t>
            </a:r>
          </a:p>
          <a:p>
            <a:pPr eaLnBrk="1" hangingPunct="1"/>
            <a:endParaRPr lang="en-US" altLang="zh-CN" dirty="0">
              <a:ea typeface="宋体" panose="02010600030101010101" pitchFamily="2" charset="-122"/>
            </a:endParaRPr>
          </a:p>
        </p:txBody>
      </p:sp>
      <p:sp>
        <p:nvSpPr>
          <p:cNvPr id="1038" name="Text Box 13"/>
          <p:cNvSpPr txBox="1">
            <a:spLocks noChangeArrowheads="1"/>
          </p:cNvSpPr>
          <p:nvPr/>
        </p:nvSpPr>
        <p:spPr bwMode="auto">
          <a:xfrm>
            <a:off x="6672263" y="4076701"/>
            <a:ext cx="2305050" cy="14652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zh-CN">
                <a:latin typeface="Baskerville Old Face" panose="02020602080505020303" pitchFamily="18" charset="0"/>
                <a:ea typeface="宋体" panose="02010600030101010101" pitchFamily="2" charset="-122"/>
              </a:rPr>
              <a:t>Ecological process</a:t>
            </a:r>
          </a:p>
          <a:p>
            <a:pPr eaLnBrk="1" hangingPunct="1"/>
            <a:r>
              <a:rPr lang="en-US" altLang="zh-CN">
                <a:latin typeface="Baskerville Old Face" panose="02020602080505020303" pitchFamily="18" charset="0"/>
                <a:ea typeface="宋体" panose="02010600030101010101" pitchFamily="2" charset="-122"/>
              </a:rPr>
              <a:t>Biological diversity</a:t>
            </a:r>
          </a:p>
          <a:p>
            <a:pPr eaLnBrk="1" hangingPunct="1"/>
            <a:r>
              <a:rPr lang="en-US" altLang="zh-CN">
                <a:latin typeface="Baskerville Old Face" panose="02020602080505020303" pitchFamily="18" charset="0"/>
                <a:ea typeface="宋体" panose="02010600030101010101" pitchFamily="2" charset="-122"/>
              </a:rPr>
              <a:t>Biological resources </a:t>
            </a:r>
          </a:p>
          <a:p>
            <a:pPr eaLnBrk="1" hangingPunct="1"/>
            <a:r>
              <a:rPr lang="en-US" altLang="zh-CN">
                <a:latin typeface="Baskerville Old Face" panose="02020602080505020303" pitchFamily="18" charset="0"/>
                <a:ea typeface="宋体" panose="02010600030101010101" pitchFamily="2" charset="-122"/>
              </a:rPr>
              <a:t>Carrying capacity</a:t>
            </a:r>
          </a:p>
          <a:p>
            <a:pPr eaLnBrk="1" hangingPunct="1"/>
            <a:endParaRPr lang="en-US" altLang="zh-CN">
              <a:ea typeface="宋体" panose="02010600030101010101" pitchFamily="2" charset="-122"/>
            </a:endParaRPr>
          </a:p>
        </p:txBody>
      </p:sp>
      <p:sp>
        <p:nvSpPr>
          <p:cNvPr id="1039" name="Text Box 14"/>
          <p:cNvSpPr txBox="1">
            <a:spLocks noChangeArrowheads="1"/>
          </p:cNvSpPr>
          <p:nvPr/>
        </p:nvSpPr>
        <p:spPr bwMode="auto">
          <a:xfrm>
            <a:off x="3443288" y="3997326"/>
            <a:ext cx="2362200" cy="14652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zh-CN" dirty="0">
                <a:latin typeface="Baskerville Old Face" panose="02020602080505020303" pitchFamily="18" charset="0"/>
                <a:ea typeface="宋体" panose="02010600030101010101" pitchFamily="2" charset="-122"/>
              </a:rPr>
              <a:t>Local self-reliance</a:t>
            </a:r>
          </a:p>
          <a:p>
            <a:pPr eaLnBrk="1" hangingPunct="1"/>
            <a:r>
              <a:rPr lang="en-US" altLang="zh-CN" dirty="0">
                <a:latin typeface="Baskerville Old Face" panose="02020602080505020303" pitchFamily="18" charset="0"/>
                <a:ea typeface="宋体" panose="02010600030101010101" pitchFamily="2" charset="-122"/>
              </a:rPr>
              <a:t>Social accountability</a:t>
            </a:r>
          </a:p>
          <a:p>
            <a:pPr eaLnBrk="1" hangingPunct="1"/>
            <a:r>
              <a:rPr lang="en-US" altLang="zh-CN" dirty="0">
                <a:latin typeface="Baskerville Old Face" panose="02020602080505020303" pitchFamily="18" charset="0"/>
                <a:ea typeface="宋体" panose="02010600030101010101" pitchFamily="2" charset="-122"/>
              </a:rPr>
              <a:t>Strengthen community identity</a:t>
            </a:r>
          </a:p>
          <a:p>
            <a:pPr eaLnBrk="1" hangingPunct="1"/>
            <a:endParaRPr lang="en-US" altLang="zh-CN" dirty="0">
              <a:ea typeface="宋体" panose="02010600030101010101" pitchFamily="2" charset="-122"/>
            </a:endParaRPr>
          </a:p>
        </p:txBody>
      </p:sp>
      <p:sp>
        <p:nvSpPr>
          <p:cNvPr id="1040" name="Line 15"/>
          <p:cNvSpPr>
            <a:spLocks noChangeShapeType="1"/>
          </p:cNvSpPr>
          <p:nvPr/>
        </p:nvSpPr>
        <p:spPr bwMode="auto">
          <a:xfrm flipV="1">
            <a:off x="6888163" y="3213100"/>
            <a:ext cx="1295400" cy="91440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GB"/>
          </a:p>
        </p:txBody>
      </p:sp>
      <p:sp>
        <p:nvSpPr>
          <p:cNvPr id="1041" name="Text Box 16"/>
          <p:cNvSpPr txBox="1">
            <a:spLocks noChangeArrowheads="1"/>
          </p:cNvSpPr>
          <p:nvPr/>
        </p:nvSpPr>
        <p:spPr bwMode="auto">
          <a:xfrm>
            <a:off x="8112126" y="2708275"/>
            <a:ext cx="171767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zh-CN">
                <a:latin typeface="Baskerville Old Face" panose="02020602080505020303" pitchFamily="18" charset="0"/>
                <a:ea typeface="宋体" panose="02010600030101010101" pitchFamily="2" charset="-122"/>
              </a:rPr>
              <a:t>Conservationism</a:t>
            </a:r>
          </a:p>
        </p:txBody>
      </p:sp>
      <p:sp>
        <p:nvSpPr>
          <p:cNvPr id="1042" name="Line 17"/>
          <p:cNvSpPr>
            <a:spLocks noChangeShapeType="1"/>
          </p:cNvSpPr>
          <p:nvPr/>
        </p:nvSpPr>
        <p:spPr bwMode="auto">
          <a:xfrm>
            <a:off x="6096000" y="5084763"/>
            <a:ext cx="0" cy="114300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GB"/>
          </a:p>
        </p:txBody>
      </p:sp>
      <p:sp>
        <p:nvSpPr>
          <p:cNvPr id="1043" name="Text Box 18"/>
          <p:cNvSpPr txBox="1">
            <a:spLocks noChangeArrowheads="1"/>
          </p:cNvSpPr>
          <p:nvPr/>
        </p:nvSpPr>
        <p:spPr bwMode="auto">
          <a:xfrm>
            <a:off x="5378450" y="5783264"/>
            <a:ext cx="1435100" cy="3698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zh-CN">
                <a:latin typeface="Baskerville Old Face" panose="02020602080505020303" pitchFamily="18" charset="0"/>
                <a:ea typeface="宋体" panose="02010600030101010101" pitchFamily="2" charset="-122"/>
              </a:rPr>
              <a:t>Deep ecology</a:t>
            </a:r>
          </a:p>
        </p:txBody>
      </p:sp>
      <p:sp>
        <p:nvSpPr>
          <p:cNvPr id="1044" name="Line 19"/>
          <p:cNvSpPr>
            <a:spLocks noChangeShapeType="1"/>
          </p:cNvSpPr>
          <p:nvPr/>
        </p:nvSpPr>
        <p:spPr bwMode="auto">
          <a:xfrm flipH="1" flipV="1">
            <a:off x="3792538" y="3141663"/>
            <a:ext cx="1447800" cy="83820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GB"/>
          </a:p>
        </p:txBody>
      </p:sp>
      <p:sp>
        <p:nvSpPr>
          <p:cNvPr id="1045" name="Text Box 20"/>
          <p:cNvSpPr txBox="1">
            <a:spLocks noChangeArrowheads="1"/>
          </p:cNvSpPr>
          <p:nvPr/>
        </p:nvSpPr>
        <p:spPr bwMode="auto">
          <a:xfrm>
            <a:off x="1919288" y="2133601"/>
            <a:ext cx="2881312" cy="6461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zh-CN">
                <a:latin typeface="Baskerville Old Face" panose="02020602080505020303" pitchFamily="18" charset="0"/>
                <a:ea typeface="宋体" panose="02010600030101010101" pitchFamily="2" charset="-122"/>
              </a:rPr>
              <a:t>Economic Development and </a:t>
            </a:r>
          </a:p>
          <a:p>
            <a:pPr eaLnBrk="1" hangingPunct="1"/>
            <a:r>
              <a:rPr lang="en-US" altLang="zh-CN">
                <a:latin typeface="Baskerville Old Face" panose="02020602080505020303" pitchFamily="18" charset="0"/>
                <a:ea typeface="宋体" panose="02010600030101010101" pitchFamily="2" charset="-122"/>
              </a:rPr>
              <a:t>sociocultural protection</a:t>
            </a:r>
          </a:p>
        </p:txBody>
      </p:sp>
      <p:sp>
        <p:nvSpPr>
          <p:cNvPr id="1046" name="Text Box 21"/>
          <p:cNvSpPr txBox="1">
            <a:spLocks noChangeArrowheads="1"/>
          </p:cNvSpPr>
          <p:nvPr/>
        </p:nvSpPr>
        <p:spPr bwMode="auto">
          <a:xfrm>
            <a:off x="7535864" y="5876925"/>
            <a:ext cx="2339975"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zh-CN" b="1">
                <a:latin typeface="Baskerville Old Face" panose="02020602080505020303" pitchFamily="18" charset="0"/>
                <a:ea typeface="宋体" panose="02010600030101010101" pitchFamily="2" charset="-122"/>
              </a:rPr>
              <a:t>Ecological sustainability</a:t>
            </a:r>
            <a:endParaRPr lang="zh-CN" altLang="en-US" b="1">
              <a:latin typeface="Baskerville Old Face" panose="02020602080505020303" pitchFamily="18" charset="0"/>
              <a:ea typeface="宋体" panose="02010600030101010101" pitchFamily="2" charset="-122"/>
            </a:endParaRPr>
          </a:p>
        </p:txBody>
      </p:sp>
      <p:sp>
        <p:nvSpPr>
          <p:cNvPr id="1047" name="Text Box 22"/>
          <p:cNvSpPr txBox="1">
            <a:spLocks noChangeArrowheads="1"/>
          </p:cNvSpPr>
          <p:nvPr/>
        </p:nvSpPr>
        <p:spPr bwMode="auto">
          <a:xfrm>
            <a:off x="1774826" y="5876925"/>
            <a:ext cx="3090863" cy="369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zh-CN" b="1">
                <a:latin typeface="Baskerville Old Face" panose="02020602080505020303" pitchFamily="18" charset="0"/>
                <a:ea typeface="宋体" panose="02010600030101010101" pitchFamily="2" charset="-122"/>
              </a:rPr>
              <a:t>Social and cultural sustainability</a:t>
            </a:r>
            <a:endParaRPr lang="zh-CN" altLang="en-US" b="1">
              <a:latin typeface="Baskerville Old Face" panose="02020602080505020303" pitchFamily="18" charset="0"/>
              <a:ea typeface="宋体" panose="02010600030101010101" pitchFamily="2" charset="-122"/>
            </a:endParaRPr>
          </a:p>
        </p:txBody>
      </p:sp>
      <p:sp>
        <p:nvSpPr>
          <p:cNvPr id="1048" name="Text Box 23"/>
          <p:cNvSpPr txBox="1">
            <a:spLocks noChangeArrowheads="1"/>
          </p:cNvSpPr>
          <p:nvPr/>
        </p:nvSpPr>
        <p:spPr bwMode="auto">
          <a:xfrm>
            <a:off x="5735638" y="4076700"/>
            <a:ext cx="79375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zh-CN" sz="2400" b="1">
                <a:ea typeface="宋体" panose="02010600030101010101" pitchFamily="2" charset="-122"/>
              </a:rPr>
              <a:t>STD</a:t>
            </a:r>
          </a:p>
        </p:txBody>
      </p:sp>
    </p:spTree>
    <p:extLst>
      <p:ext uri="{BB962C8B-B14F-4D97-AF65-F5344CB8AC3E}">
        <p14:creationId xmlns:p14="http://schemas.microsoft.com/office/powerpoint/2010/main" val="1740711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Контейнер за номер на слайда 3"/>
          <p:cNvSpPr>
            <a:spLocks noGrp="1"/>
          </p:cNvSpPr>
          <p:nvPr>
            <p:ph type="sldNum" sz="quarter" idx="1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CC8DE88-3879-4CC3-AEE9-14B5A2698B08}" type="slidenum">
              <a:rPr lang="zh-CN" altLang="en-US">
                <a:ea typeface="宋体" panose="02010600030101010101" pitchFamily="2" charset="-122"/>
              </a:rPr>
              <a:pPr/>
              <a:t>15</a:t>
            </a:fld>
            <a:endParaRPr lang="en-US" altLang="zh-CN">
              <a:ea typeface="宋体" panose="02010600030101010101" pitchFamily="2" charset="-122"/>
            </a:endParaRPr>
          </a:p>
        </p:txBody>
      </p:sp>
      <p:sp>
        <p:nvSpPr>
          <p:cNvPr id="49156" name="Text Box 4"/>
          <p:cNvSpPr txBox="1">
            <a:spLocks noChangeArrowheads="1"/>
          </p:cNvSpPr>
          <p:nvPr/>
        </p:nvSpPr>
        <p:spPr bwMode="auto">
          <a:xfrm>
            <a:off x="2351088" y="333375"/>
            <a:ext cx="7993062" cy="768350"/>
          </a:xfrm>
          <a:prstGeom prst="rect">
            <a:avLst/>
          </a:prstGeom>
          <a:noFill/>
          <a:ln>
            <a:noFill/>
          </a:ln>
          <a:effectLst/>
        </p:spPr>
        <p:txBody>
          <a:bodyPr>
            <a:spAutoFit/>
          </a:bodyPr>
          <a:lstStyle/>
          <a:p>
            <a:pPr algn="ctr">
              <a:spcBef>
                <a:spcPct val="50000"/>
              </a:spcBef>
              <a:defRPr/>
            </a:pPr>
            <a:r>
              <a:rPr lang="en-US" altLang="zh-CN" sz="4400" dirty="0">
                <a:effectLst>
                  <a:outerShdw blurRad="38100" dist="38100" dir="2700000" algn="tl">
                    <a:srgbClr val="000000">
                      <a:alpha val="43137"/>
                    </a:srgbClr>
                  </a:outerShdw>
                </a:effectLst>
                <a:latin typeface="Baskerville Old Face" panose="02020602080505020303" pitchFamily="18" charset="0"/>
              </a:rPr>
              <a:t>Ecological Sustainability</a:t>
            </a:r>
          </a:p>
        </p:txBody>
      </p:sp>
      <p:sp>
        <p:nvSpPr>
          <p:cNvPr id="16389" name="Правоъгълник 1"/>
          <p:cNvSpPr>
            <a:spLocks noChangeArrowheads="1"/>
          </p:cNvSpPr>
          <p:nvPr/>
        </p:nvSpPr>
        <p:spPr bwMode="auto">
          <a:xfrm>
            <a:off x="1524000" y="1412875"/>
            <a:ext cx="8788400" cy="31702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buFont typeface="Arial" panose="020B0604020202020204" pitchFamily="34" charset="0"/>
              <a:buChar char="•"/>
            </a:pPr>
            <a:r>
              <a:rPr lang="en-GB" altLang="en-US" sz="2500" dirty="0">
                <a:latin typeface="Baskerville Old Face" panose="02020602080505020303" pitchFamily="18" charset="0"/>
              </a:rPr>
              <a:t>High altitude emissions from long distance air travel</a:t>
            </a:r>
          </a:p>
          <a:p>
            <a:pPr>
              <a:buFont typeface="Arial" panose="020B0604020202020204" pitchFamily="34" charset="0"/>
              <a:buChar char="•"/>
            </a:pPr>
            <a:r>
              <a:rPr lang="en-GB" altLang="en-US" sz="2500" dirty="0">
                <a:latin typeface="Baskerville Old Face" panose="02020602080505020303" pitchFamily="18" charset="0"/>
              </a:rPr>
              <a:t>Marine dumping of wastes from cruise ships</a:t>
            </a:r>
          </a:p>
          <a:p>
            <a:pPr>
              <a:buFont typeface="Arial" panose="020B0604020202020204" pitchFamily="34" charset="0"/>
              <a:buChar char="•"/>
            </a:pPr>
            <a:r>
              <a:rPr lang="en-GB" altLang="en-US" sz="2500" dirty="0">
                <a:latin typeface="Baskerville Old Face" panose="02020602080505020303" pitchFamily="18" charset="0"/>
              </a:rPr>
              <a:t>Little public information is available on the environmental and social impacts of long distance travel</a:t>
            </a:r>
          </a:p>
          <a:p>
            <a:pPr>
              <a:buFont typeface="Arial" panose="020B0604020202020204" pitchFamily="34" charset="0"/>
              <a:buChar char="•"/>
            </a:pPr>
            <a:r>
              <a:rPr lang="en-GB" altLang="en-US" sz="2500" dirty="0">
                <a:latin typeface="Baskerville Old Face" panose="02020602080505020303" pitchFamily="18" charset="0"/>
              </a:rPr>
              <a:t>Degradation of local water and soil quality into a vicious circle</a:t>
            </a:r>
          </a:p>
          <a:p>
            <a:pPr>
              <a:buFont typeface="Arial" panose="020B0604020202020204" pitchFamily="34" charset="0"/>
              <a:buChar char="•"/>
            </a:pPr>
            <a:r>
              <a:rPr lang="en-GB" altLang="en-US" sz="2500" dirty="0">
                <a:latin typeface="Baskerville Old Face" panose="02020602080505020303" pitchFamily="18" charset="0"/>
              </a:rPr>
              <a:t>Reduced access by local residents to land, housing and marine resources </a:t>
            </a:r>
          </a:p>
          <a:p>
            <a:pPr>
              <a:buFont typeface="Arial" panose="020B0604020202020204" pitchFamily="34" charset="0"/>
              <a:buChar char="•"/>
            </a:pPr>
            <a:endParaRPr lang="en-GB" altLang="en-US" sz="2500" dirty="0">
              <a:latin typeface="Baskerville Old Face" panose="02020602080505020303" pitchFamily="18" charset="0"/>
            </a:endParaRPr>
          </a:p>
        </p:txBody>
      </p:sp>
    </p:spTree>
    <p:extLst>
      <p:ext uri="{BB962C8B-B14F-4D97-AF65-F5344CB8AC3E}">
        <p14:creationId xmlns:p14="http://schemas.microsoft.com/office/powerpoint/2010/main" val="3123619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389"/>
                                        </p:tgtEl>
                                        <p:attrNameLst>
                                          <p:attrName>style.visibility</p:attrName>
                                        </p:attrNameLst>
                                      </p:cBhvr>
                                      <p:to>
                                        <p:strVal val="visible"/>
                                      </p:to>
                                    </p:set>
                                    <p:animEffect transition="in" filter="fade">
                                      <p:cBhvr>
                                        <p:cTn id="7" dur="1000"/>
                                        <p:tgtEl>
                                          <p:spTgt spid="16389"/>
                                        </p:tgtEl>
                                      </p:cBhvr>
                                    </p:animEffect>
                                    <p:anim calcmode="lin" valueType="num">
                                      <p:cBhvr>
                                        <p:cTn id="8" dur="1000" fill="hold"/>
                                        <p:tgtEl>
                                          <p:spTgt spid="16389"/>
                                        </p:tgtEl>
                                        <p:attrNameLst>
                                          <p:attrName>ppt_x</p:attrName>
                                        </p:attrNameLst>
                                      </p:cBhvr>
                                      <p:tavLst>
                                        <p:tav tm="0">
                                          <p:val>
                                            <p:strVal val="#ppt_x"/>
                                          </p:val>
                                        </p:tav>
                                        <p:tav tm="100000">
                                          <p:val>
                                            <p:strVal val="#ppt_x"/>
                                          </p:val>
                                        </p:tav>
                                      </p:tavLst>
                                    </p:anim>
                                    <p:anim calcmode="lin" valueType="num">
                                      <p:cBhvr>
                                        <p:cTn id="9" dur="1000" fill="hold"/>
                                        <p:tgtEl>
                                          <p:spTgt spid="1638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Контейнер за номер на слайда 3"/>
          <p:cNvSpPr>
            <a:spLocks noGrp="1"/>
          </p:cNvSpPr>
          <p:nvPr>
            <p:ph type="sldNum" sz="quarter" idx="1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334F628-F7D4-449C-B3A3-92021DA55596}" type="slidenum">
              <a:rPr lang="zh-CN" altLang="en-US">
                <a:ea typeface="宋体" panose="02010600030101010101" pitchFamily="2" charset="-122"/>
              </a:rPr>
              <a:pPr/>
              <a:t>16</a:t>
            </a:fld>
            <a:endParaRPr lang="en-US" altLang="zh-CN">
              <a:ea typeface="宋体" panose="02010600030101010101" pitchFamily="2" charset="-122"/>
            </a:endParaRPr>
          </a:p>
        </p:txBody>
      </p:sp>
      <p:sp>
        <p:nvSpPr>
          <p:cNvPr id="49156" name="Text Box 4"/>
          <p:cNvSpPr txBox="1">
            <a:spLocks noChangeArrowheads="1"/>
          </p:cNvSpPr>
          <p:nvPr/>
        </p:nvSpPr>
        <p:spPr bwMode="auto">
          <a:xfrm>
            <a:off x="2351088" y="333375"/>
            <a:ext cx="7993062" cy="768350"/>
          </a:xfrm>
          <a:prstGeom prst="rect">
            <a:avLst/>
          </a:prstGeom>
          <a:noFill/>
          <a:ln>
            <a:noFill/>
          </a:ln>
          <a:effectLst/>
        </p:spPr>
        <p:txBody>
          <a:bodyPr>
            <a:spAutoFit/>
          </a:bodyPr>
          <a:lstStyle/>
          <a:p>
            <a:pPr algn="ctr">
              <a:spcBef>
                <a:spcPct val="50000"/>
              </a:spcBef>
              <a:defRPr/>
            </a:pPr>
            <a:r>
              <a:rPr lang="en-US" altLang="zh-CN" sz="4400" dirty="0">
                <a:effectLst>
                  <a:outerShdw blurRad="38100" dist="38100" dir="2700000" algn="tl">
                    <a:srgbClr val="000000">
                      <a:alpha val="43137"/>
                    </a:srgbClr>
                  </a:outerShdw>
                </a:effectLst>
                <a:latin typeface="Baskerville Old Face" panose="02020602080505020303" pitchFamily="18" charset="0"/>
              </a:rPr>
              <a:t>Good Practices</a:t>
            </a:r>
          </a:p>
        </p:txBody>
      </p:sp>
      <p:sp>
        <p:nvSpPr>
          <p:cNvPr id="17413" name="Правоъгълник 1"/>
          <p:cNvSpPr>
            <a:spLocks noChangeArrowheads="1"/>
          </p:cNvSpPr>
          <p:nvPr/>
        </p:nvSpPr>
        <p:spPr bwMode="auto">
          <a:xfrm>
            <a:off x="1524000" y="1293814"/>
            <a:ext cx="8788400" cy="39401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buFont typeface="Arial" panose="020B0604020202020204" pitchFamily="34" charset="0"/>
              <a:buChar char="•"/>
            </a:pPr>
            <a:r>
              <a:rPr lang="en-GB" altLang="en-US" sz="2500" dirty="0">
                <a:latin typeface="Baskerville Old Face" panose="02020602080505020303" pitchFamily="18" charset="0"/>
              </a:rPr>
              <a:t>Green tourism &amp; Eco-tourism</a:t>
            </a:r>
          </a:p>
          <a:p>
            <a:pPr>
              <a:buFont typeface="Arial" panose="020B0604020202020204" pitchFamily="34" charset="0"/>
              <a:buChar char="•"/>
            </a:pPr>
            <a:r>
              <a:rPr lang="en-GB" altLang="en-US" sz="2500" dirty="0">
                <a:latin typeface="Baskerville Old Face" panose="02020602080505020303" pitchFamily="18" charset="0"/>
              </a:rPr>
              <a:t>Voluntary initiatives and self-regulation to address green tourism advocates and those calling for government regulation.</a:t>
            </a:r>
          </a:p>
          <a:p>
            <a:pPr>
              <a:buFont typeface="Arial" panose="020B0604020202020204" pitchFamily="34" charset="0"/>
              <a:buChar char="•"/>
            </a:pPr>
            <a:r>
              <a:rPr lang="en-GB" altLang="en-US" sz="2500" dirty="0">
                <a:latin typeface="Baskerville Old Face" panose="02020602080505020303" pitchFamily="18" charset="0"/>
              </a:rPr>
              <a:t>The establishment of formal environmental management systems (EMSs) in each business establishment</a:t>
            </a:r>
          </a:p>
          <a:p>
            <a:pPr>
              <a:buFont typeface="Arial" panose="020B0604020202020204" pitchFamily="34" charset="0"/>
              <a:buChar char="•"/>
            </a:pPr>
            <a:r>
              <a:rPr lang="en-GB" altLang="en-US" sz="2500" dirty="0">
                <a:latin typeface="Baskerville Old Face" panose="02020602080505020303" pitchFamily="18" charset="0"/>
              </a:rPr>
              <a:t>The establishment of waste reduction programs</a:t>
            </a:r>
          </a:p>
          <a:p>
            <a:pPr>
              <a:buFont typeface="Arial" panose="020B0604020202020204" pitchFamily="34" charset="0"/>
              <a:buChar char="•"/>
            </a:pPr>
            <a:r>
              <a:rPr lang="en-GB" altLang="en-US" sz="2500" dirty="0">
                <a:latin typeface="Baskerville Old Face" panose="02020602080505020303" pitchFamily="18" charset="0"/>
              </a:rPr>
              <a:t>Appropriate waste management systems and infrastructure</a:t>
            </a:r>
          </a:p>
          <a:p>
            <a:pPr>
              <a:buFont typeface="Arial" panose="020B0604020202020204" pitchFamily="34" charset="0"/>
              <a:buChar char="•"/>
            </a:pPr>
            <a:r>
              <a:rPr lang="en-GB" altLang="en-US" sz="2500" dirty="0">
                <a:latin typeface="Baskerville Old Face" panose="02020602080505020303" pitchFamily="18" charset="0"/>
              </a:rPr>
              <a:t>National governments and tourism businesses maintaining</a:t>
            </a:r>
          </a:p>
          <a:p>
            <a:pPr>
              <a:buFont typeface="Arial" panose="020B0604020202020204" pitchFamily="34" charset="0"/>
              <a:buChar char="•"/>
            </a:pPr>
            <a:endParaRPr lang="en-GB" altLang="en-US" sz="2500" dirty="0">
              <a:latin typeface="Baskerville Old Face" panose="02020602080505020303" pitchFamily="18" charset="0"/>
            </a:endParaRPr>
          </a:p>
          <a:p>
            <a:pPr>
              <a:buFont typeface="Arial" panose="020B0604020202020204" pitchFamily="34" charset="0"/>
              <a:buChar char="•"/>
            </a:pPr>
            <a:endParaRPr lang="en-GB" altLang="en-US" sz="2500" dirty="0">
              <a:latin typeface="Baskerville Old Face" panose="02020602080505020303" pitchFamily="18" charset="0"/>
            </a:endParaRPr>
          </a:p>
        </p:txBody>
      </p:sp>
    </p:spTree>
    <p:extLst>
      <p:ext uri="{BB962C8B-B14F-4D97-AF65-F5344CB8AC3E}">
        <p14:creationId xmlns:p14="http://schemas.microsoft.com/office/powerpoint/2010/main" val="848504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7413"/>
                                        </p:tgtEl>
                                        <p:attrNameLst>
                                          <p:attrName>style.visibility</p:attrName>
                                        </p:attrNameLst>
                                      </p:cBhvr>
                                      <p:to>
                                        <p:strVal val="visible"/>
                                      </p:to>
                                    </p:set>
                                    <p:anim calcmode="lin" valueType="num">
                                      <p:cBhvr>
                                        <p:cTn id="7" dur="1000" fill="hold"/>
                                        <p:tgtEl>
                                          <p:spTgt spid="17413"/>
                                        </p:tgtEl>
                                        <p:attrNameLst>
                                          <p:attrName>ppt_w</p:attrName>
                                        </p:attrNameLst>
                                      </p:cBhvr>
                                      <p:tavLst>
                                        <p:tav tm="0">
                                          <p:val>
                                            <p:fltVal val="0"/>
                                          </p:val>
                                        </p:tav>
                                        <p:tav tm="100000">
                                          <p:val>
                                            <p:strVal val="#ppt_w"/>
                                          </p:val>
                                        </p:tav>
                                      </p:tavLst>
                                    </p:anim>
                                    <p:anim calcmode="lin" valueType="num">
                                      <p:cBhvr>
                                        <p:cTn id="8" dur="1000" fill="hold"/>
                                        <p:tgtEl>
                                          <p:spTgt spid="17413"/>
                                        </p:tgtEl>
                                        <p:attrNameLst>
                                          <p:attrName>ppt_h</p:attrName>
                                        </p:attrNameLst>
                                      </p:cBhvr>
                                      <p:tavLst>
                                        <p:tav tm="0">
                                          <p:val>
                                            <p:fltVal val="0"/>
                                          </p:val>
                                        </p:tav>
                                        <p:tav tm="100000">
                                          <p:val>
                                            <p:strVal val="#ppt_h"/>
                                          </p:val>
                                        </p:tav>
                                      </p:tavLst>
                                    </p:anim>
                                    <p:anim calcmode="lin" valueType="num">
                                      <p:cBhvr>
                                        <p:cTn id="9" dur="1000" fill="hold"/>
                                        <p:tgtEl>
                                          <p:spTgt spid="17413"/>
                                        </p:tgtEl>
                                        <p:attrNameLst>
                                          <p:attrName>style.rotation</p:attrName>
                                        </p:attrNameLst>
                                      </p:cBhvr>
                                      <p:tavLst>
                                        <p:tav tm="0">
                                          <p:val>
                                            <p:fltVal val="90"/>
                                          </p:val>
                                        </p:tav>
                                        <p:tav tm="100000">
                                          <p:val>
                                            <p:fltVal val="0"/>
                                          </p:val>
                                        </p:tav>
                                      </p:tavLst>
                                    </p:anim>
                                    <p:animEffect transition="in" filter="fade">
                                      <p:cBhvr>
                                        <p:cTn id="10" dur="1000"/>
                                        <p:tgtEl>
                                          <p:spTgt spid="17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Контейнер за номер на слайда 3"/>
          <p:cNvSpPr>
            <a:spLocks noGrp="1"/>
          </p:cNvSpPr>
          <p:nvPr>
            <p:ph type="sldNum" sz="quarter" idx="1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A48C34E-220D-4122-8F3F-9A6CE4E1C18A}" type="slidenum">
              <a:rPr lang="zh-CN" altLang="en-US">
                <a:ea typeface="宋体" panose="02010600030101010101" pitchFamily="2" charset="-122"/>
              </a:rPr>
              <a:pPr/>
              <a:t>17</a:t>
            </a:fld>
            <a:endParaRPr lang="en-US" altLang="zh-CN">
              <a:ea typeface="宋体" panose="02010600030101010101" pitchFamily="2" charset="-122"/>
            </a:endParaRPr>
          </a:p>
        </p:txBody>
      </p:sp>
      <p:sp>
        <p:nvSpPr>
          <p:cNvPr id="72706" name="Rectangle 2"/>
          <p:cNvSpPr>
            <a:spLocks noGrp="1" noChangeArrowheads="1"/>
          </p:cNvSpPr>
          <p:nvPr>
            <p:ph type="title" idx="4294967295"/>
          </p:nvPr>
        </p:nvSpPr>
        <p:spPr>
          <a:xfrm>
            <a:off x="0" y="274638"/>
            <a:ext cx="8229600" cy="1143000"/>
          </a:xfrm>
          <a:ln>
            <a:miter lim="800000"/>
            <a:headEnd/>
            <a:tailEnd/>
          </a:ln>
        </p:spPr>
        <p:txBody>
          <a:bodyPr>
            <a:normAutofit/>
            <a:scene3d>
              <a:camera prst="orthographicFront"/>
              <a:lightRig rig="soft" dir="t"/>
            </a:scene3d>
            <a:sp3d prstMaterial="softEdge">
              <a:bevelT w="25400" h="25400"/>
            </a:sp3d>
          </a:bodyPr>
          <a:lstStyle/>
          <a:p>
            <a:pPr>
              <a:defRPr/>
            </a:pPr>
            <a:r>
              <a:rPr lang="en-US" altLang="zh-CN" sz="3300" b="1" kern="0" dirty="0">
                <a:latin typeface="Baskerville Old Face" panose="02020602080505020303" pitchFamily="18" charset="0"/>
              </a:rPr>
              <a:t>The airport is characterized by:</a:t>
            </a:r>
          </a:p>
        </p:txBody>
      </p:sp>
      <p:sp>
        <p:nvSpPr>
          <p:cNvPr id="19460" name="Rectangle 3"/>
          <p:cNvSpPr>
            <a:spLocks noGrp="1" noChangeArrowheads="1"/>
          </p:cNvSpPr>
          <p:nvPr>
            <p:ph type="body" idx="4294967295"/>
          </p:nvPr>
        </p:nvSpPr>
        <p:spPr>
          <a:xfrm>
            <a:off x="0" y="1582738"/>
            <a:ext cx="8229600" cy="4525962"/>
          </a:xfrm>
        </p:spPr>
        <p:txBody>
          <a:bodyPr/>
          <a:lstStyle/>
          <a:p>
            <a:pPr marL="450850"/>
            <a:r>
              <a:rPr lang="en-US" altLang="zh-CN" sz="2500">
                <a:latin typeface="Baskerville Old Face" panose="02020602080505020303" pitchFamily="18" charset="0"/>
                <a:ea typeface="宋体" panose="02010600030101010101" pitchFamily="2" charset="-122"/>
              </a:rPr>
              <a:t>An architectural concept of a symbiosis of buildings and nature</a:t>
            </a:r>
          </a:p>
          <a:p>
            <a:pPr marL="450850"/>
            <a:r>
              <a:rPr lang="en-US" altLang="zh-CN" sz="2500">
                <a:latin typeface="Baskerville Old Face" panose="02020602080505020303" pitchFamily="18" charset="0"/>
                <a:ea typeface="宋体" panose="02010600030101010101" pitchFamily="2" charset="-122"/>
              </a:rPr>
              <a:t>Eco-airport features that seek to preserve and foster the local eco-system</a:t>
            </a:r>
          </a:p>
          <a:p>
            <a:pPr marL="450850"/>
            <a:r>
              <a:rPr lang="en-US" altLang="zh-CN" sz="2500">
                <a:latin typeface="Baskerville Old Face" panose="02020602080505020303" pitchFamily="18" charset="0"/>
                <a:ea typeface="宋体" panose="02010600030101010101" pitchFamily="2" charset="-122"/>
              </a:rPr>
              <a:t>The commitment to co-exist harmoniously with the surrounding community</a:t>
            </a:r>
          </a:p>
        </p:txBody>
      </p:sp>
    </p:spTree>
    <p:extLst>
      <p:ext uri="{BB962C8B-B14F-4D97-AF65-F5344CB8AC3E}">
        <p14:creationId xmlns:p14="http://schemas.microsoft.com/office/powerpoint/2010/main" val="42222996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Контейнер за номер на слайда 3"/>
          <p:cNvSpPr>
            <a:spLocks noGrp="1"/>
          </p:cNvSpPr>
          <p:nvPr>
            <p:ph type="sldNum" sz="quarter" idx="1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0537D87-5BFB-4F7C-ADE2-16F11B41BACE}" type="slidenum">
              <a:rPr lang="zh-CN" altLang="en-US">
                <a:ea typeface="宋体" panose="02010600030101010101" pitchFamily="2" charset="-122"/>
              </a:rPr>
              <a:pPr/>
              <a:t>18</a:t>
            </a:fld>
            <a:endParaRPr lang="en-US" altLang="zh-CN">
              <a:ea typeface="宋体" panose="02010600030101010101" pitchFamily="2" charset="-122"/>
            </a:endParaRPr>
          </a:p>
        </p:txBody>
      </p:sp>
      <p:sp>
        <p:nvSpPr>
          <p:cNvPr id="72706" name="Rectangle 2"/>
          <p:cNvSpPr>
            <a:spLocks noGrp="1" noChangeArrowheads="1"/>
          </p:cNvSpPr>
          <p:nvPr>
            <p:ph type="title" idx="4294967295"/>
          </p:nvPr>
        </p:nvSpPr>
        <p:spPr>
          <a:xfrm>
            <a:off x="0" y="274638"/>
            <a:ext cx="8229600" cy="1143000"/>
          </a:xfrm>
          <a:ln>
            <a:miter lim="800000"/>
            <a:headEnd/>
            <a:tailEnd/>
          </a:ln>
        </p:spPr>
        <p:txBody>
          <a:bodyPr>
            <a:normAutofit/>
            <a:scene3d>
              <a:camera prst="orthographicFront"/>
              <a:lightRig rig="soft" dir="t"/>
            </a:scene3d>
            <a:sp3d prstMaterial="softEdge">
              <a:bevelT w="25400" h="25400"/>
            </a:sp3d>
          </a:bodyPr>
          <a:lstStyle/>
          <a:p>
            <a:pPr>
              <a:defRPr/>
            </a:pPr>
            <a:r>
              <a:rPr lang="en-US" altLang="zh-CN" b="1" kern="0" dirty="0">
                <a:latin typeface="Baskerville Old Face" panose="02020602080505020303" pitchFamily="18" charset="0"/>
              </a:rPr>
              <a:t>Cultural Sustainability</a:t>
            </a:r>
          </a:p>
        </p:txBody>
      </p:sp>
      <p:sp>
        <p:nvSpPr>
          <p:cNvPr id="20484" name="Rectangle 3"/>
          <p:cNvSpPr>
            <a:spLocks noGrp="1" noChangeArrowheads="1"/>
          </p:cNvSpPr>
          <p:nvPr>
            <p:ph type="body" idx="4294967295"/>
          </p:nvPr>
        </p:nvSpPr>
        <p:spPr>
          <a:xfrm>
            <a:off x="0" y="1582738"/>
            <a:ext cx="8229600" cy="4525962"/>
          </a:xfrm>
        </p:spPr>
        <p:txBody>
          <a:bodyPr/>
          <a:lstStyle/>
          <a:p>
            <a:pPr marL="450850"/>
            <a:r>
              <a:rPr lang="en-US" altLang="zh-CN" sz="2500">
                <a:latin typeface="Baskerville Old Face" panose="02020602080505020303" pitchFamily="18" charset="0"/>
                <a:ea typeface="宋体" panose="02010600030101010101" pitchFamily="2" charset="-122"/>
              </a:rPr>
              <a:t>Revitalize local traditions</a:t>
            </a:r>
          </a:p>
          <a:p>
            <a:pPr marL="450850"/>
            <a:r>
              <a:rPr lang="en-US" altLang="zh-CN" sz="2500">
                <a:latin typeface="Baskerville Old Face" panose="02020602080505020303" pitchFamily="18" charset="0"/>
                <a:ea typeface="宋体" panose="02010600030101010101" pitchFamily="2" charset="-122"/>
              </a:rPr>
              <a:t>Stimulate cultural awareness</a:t>
            </a:r>
          </a:p>
          <a:p>
            <a:pPr marL="450850"/>
            <a:r>
              <a:rPr lang="en-US" altLang="zh-CN" sz="2500">
                <a:latin typeface="Baskerville Old Face" panose="02020602080505020303" pitchFamily="18" charset="0"/>
                <a:ea typeface="宋体" panose="02010600030101010101" pitchFamily="2" charset="-122"/>
              </a:rPr>
              <a:t>Bring cultural prosperity</a:t>
            </a:r>
          </a:p>
          <a:p>
            <a:pPr marL="450850"/>
            <a:r>
              <a:rPr lang="en-GB" altLang="zh-CN" sz="2500">
                <a:latin typeface="Baskerville Old Face" panose="02020602080505020303" pitchFamily="18" charset="0"/>
                <a:ea typeface="宋体" panose="02010600030101010101" pitchFamily="2" charset="-122"/>
              </a:rPr>
              <a:t>Disrupt the original lifestyle.</a:t>
            </a:r>
          </a:p>
          <a:p>
            <a:pPr marL="450850"/>
            <a:r>
              <a:rPr lang="en-GB" altLang="zh-CN" sz="2500">
                <a:latin typeface="Baskerville Old Face" panose="02020602080505020303" pitchFamily="18" charset="0"/>
                <a:ea typeface="宋体" panose="02010600030101010101" pitchFamily="2" charset="-122"/>
              </a:rPr>
              <a:t>The different cultural background may </a:t>
            </a:r>
            <a:br>
              <a:rPr lang="en-GB" altLang="zh-CN" sz="2500">
                <a:latin typeface="Baskerville Old Face" panose="02020602080505020303" pitchFamily="18" charset="0"/>
                <a:ea typeface="宋体" panose="02010600030101010101" pitchFamily="2" charset="-122"/>
              </a:rPr>
            </a:br>
            <a:r>
              <a:rPr lang="en-GB" altLang="zh-CN" sz="2500">
                <a:latin typeface="Baskerville Old Face" panose="02020602080505020303" pitchFamily="18" charset="0"/>
                <a:ea typeface="宋体" panose="02010600030101010101" pitchFamily="2" charset="-122"/>
              </a:rPr>
              <a:t>result in a misunderstanding between </a:t>
            </a:r>
            <a:br>
              <a:rPr lang="en-GB" altLang="zh-CN" sz="2500">
                <a:latin typeface="Baskerville Old Face" panose="02020602080505020303" pitchFamily="18" charset="0"/>
                <a:ea typeface="宋体" panose="02010600030101010101" pitchFamily="2" charset="-122"/>
              </a:rPr>
            </a:br>
            <a:r>
              <a:rPr lang="en-GB" altLang="zh-CN" sz="2500">
                <a:latin typeface="Baskerville Old Face" panose="02020602080505020303" pitchFamily="18" charset="0"/>
                <a:ea typeface="宋体" panose="02010600030101010101" pitchFamily="2" charset="-122"/>
              </a:rPr>
              <a:t>visitors &amp; local community.</a:t>
            </a:r>
          </a:p>
          <a:p>
            <a:pPr marL="450850"/>
            <a:r>
              <a:rPr lang="en-GB" altLang="zh-CN" sz="2500">
                <a:latin typeface="Baskerville Old Face" panose="02020602080505020303" pitchFamily="18" charset="0"/>
                <a:ea typeface="宋体" panose="02010600030101010101" pitchFamily="2" charset="-122"/>
              </a:rPr>
              <a:t>Leading to the increasing rate of crime, </a:t>
            </a:r>
            <a:br>
              <a:rPr lang="en-GB" altLang="zh-CN" sz="2500">
                <a:latin typeface="Baskerville Old Face" panose="02020602080505020303" pitchFamily="18" charset="0"/>
                <a:ea typeface="宋体" panose="02010600030101010101" pitchFamily="2" charset="-122"/>
              </a:rPr>
            </a:br>
            <a:r>
              <a:rPr lang="en-GB" altLang="zh-CN" sz="2500">
                <a:latin typeface="Baskerville Old Face" panose="02020602080505020303" pitchFamily="18" charset="0"/>
                <a:ea typeface="宋体" panose="02010600030101010101" pitchFamily="2" charset="-122"/>
              </a:rPr>
              <a:t>decrease the public morality.</a:t>
            </a:r>
          </a:p>
          <a:p>
            <a:pPr marL="450850"/>
            <a:r>
              <a:rPr lang="en-US" altLang="zh-CN" sz="2500">
                <a:latin typeface="Baskerville Old Face" panose="02020602080505020303" pitchFamily="18" charset="0"/>
                <a:ea typeface="宋体" panose="02010600030101010101" pitchFamily="2" charset="-122"/>
              </a:rPr>
              <a:t>Physical damage of cultural properties</a:t>
            </a:r>
          </a:p>
        </p:txBody>
      </p:sp>
      <p:pic>
        <p:nvPicPr>
          <p:cNvPr id="2" name="Картина 1"/>
          <p:cNvPicPr>
            <a:picLocks noChangeAspect="1"/>
          </p:cNvPicPr>
          <p:nvPr/>
        </p:nvPicPr>
        <p:blipFill>
          <a:blip r:embed="rId2"/>
          <a:stretch>
            <a:fillRect/>
          </a:stretch>
        </p:blipFill>
        <p:spPr>
          <a:xfrm>
            <a:off x="7176121" y="1582096"/>
            <a:ext cx="3426249" cy="4295177"/>
          </a:xfrm>
          <a:prstGeom prst="rect">
            <a:avLst/>
          </a:prstGeom>
          <a:ln>
            <a:noFill/>
          </a:ln>
          <a:effectLst>
            <a:softEdge rad="112500"/>
          </a:effectLst>
        </p:spPr>
      </p:pic>
    </p:spTree>
    <p:extLst>
      <p:ext uri="{BB962C8B-B14F-4D97-AF65-F5344CB8AC3E}">
        <p14:creationId xmlns:p14="http://schemas.microsoft.com/office/powerpoint/2010/main" val="6794403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Контейнер за номер на слайда 3"/>
          <p:cNvSpPr>
            <a:spLocks noGrp="1"/>
          </p:cNvSpPr>
          <p:nvPr>
            <p:ph type="sldNum" sz="quarter" idx="1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36DCCFA-88DB-4CAA-BC09-C4F10BC27A0C}" type="slidenum">
              <a:rPr lang="zh-CN" altLang="en-US">
                <a:ea typeface="宋体" panose="02010600030101010101" pitchFamily="2" charset="-122"/>
              </a:rPr>
              <a:pPr/>
              <a:t>19</a:t>
            </a:fld>
            <a:endParaRPr lang="en-US" altLang="zh-CN">
              <a:ea typeface="宋体" panose="02010600030101010101" pitchFamily="2" charset="-122"/>
            </a:endParaRPr>
          </a:p>
        </p:txBody>
      </p:sp>
      <p:sp>
        <p:nvSpPr>
          <p:cNvPr id="72706" name="Rectangle 2"/>
          <p:cNvSpPr>
            <a:spLocks noGrp="1" noChangeArrowheads="1"/>
          </p:cNvSpPr>
          <p:nvPr>
            <p:ph type="title" idx="4294967295"/>
          </p:nvPr>
        </p:nvSpPr>
        <p:spPr>
          <a:xfrm>
            <a:off x="0" y="274638"/>
            <a:ext cx="8229600" cy="1143000"/>
          </a:xfrm>
          <a:ln>
            <a:miter lim="800000"/>
            <a:headEnd/>
            <a:tailEnd/>
          </a:ln>
        </p:spPr>
        <p:txBody>
          <a:bodyPr>
            <a:normAutofit/>
            <a:scene3d>
              <a:camera prst="orthographicFront"/>
              <a:lightRig rig="soft" dir="t"/>
            </a:scene3d>
            <a:sp3d prstMaterial="softEdge">
              <a:bevelT w="25400" h="25400"/>
            </a:sp3d>
          </a:bodyPr>
          <a:lstStyle/>
          <a:p>
            <a:pPr>
              <a:defRPr/>
            </a:pPr>
            <a:r>
              <a:rPr lang="en-US" altLang="zh-CN" b="1" kern="0" dirty="0">
                <a:latin typeface="Baskerville Old Face" panose="02020602080505020303" pitchFamily="18" charset="0"/>
              </a:rPr>
              <a:t>Tips for Cultural Sustainability</a:t>
            </a:r>
          </a:p>
        </p:txBody>
      </p:sp>
      <p:sp>
        <p:nvSpPr>
          <p:cNvPr id="21508" name="Rectangle 3"/>
          <p:cNvSpPr>
            <a:spLocks noGrp="1" noChangeArrowheads="1"/>
          </p:cNvSpPr>
          <p:nvPr>
            <p:ph type="body" idx="4294967295"/>
          </p:nvPr>
        </p:nvSpPr>
        <p:spPr>
          <a:xfrm>
            <a:off x="0" y="1457325"/>
            <a:ext cx="8229600" cy="4525963"/>
          </a:xfrm>
        </p:spPr>
        <p:txBody>
          <a:bodyPr/>
          <a:lstStyle/>
          <a:p>
            <a:pPr marL="450850"/>
            <a:r>
              <a:rPr lang="en-GB" altLang="zh-CN" sz="2500">
                <a:latin typeface="Baskerville Old Face" panose="02020602080505020303" pitchFamily="18" charset="0"/>
                <a:ea typeface="宋体" panose="02010600030101010101" pitchFamily="2" charset="-122"/>
              </a:rPr>
              <a:t>See traditions in the light of development</a:t>
            </a:r>
          </a:p>
          <a:p>
            <a:pPr marL="450850"/>
            <a:r>
              <a:rPr lang="en-GB" altLang="zh-CN" sz="2500">
                <a:latin typeface="Baskerville Old Face" panose="02020602080505020303" pitchFamily="18" charset="0"/>
                <a:ea typeface="宋体" panose="02010600030101010101" pitchFamily="2" charset="-122"/>
              </a:rPr>
              <a:t>Keep the essence, discard the dross</a:t>
            </a:r>
          </a:p>
          <a:p>
            <a:pPr marL="450850"/>
            <a:r>
              <a:rPr lang="en-GB" altLang="zh-CN" sz="2500">
                <a:latin typeface="Baskerville Old Face" panose="02020602080505020303" pitchFamily="18" charset="0"/>
                <a:ea typeface="宋体" panose="02010600030101010101" pitchFamily="2" charset="-122"/>
              </a:rPr>
              <a:t>Treat cultural differences with acceptance</a:t>
            </a:r>
          </a:p>
          <a:p>
            <a:pPr marL="450850"/>
            <a:r>
              <a:rPr lang="en-GB" altLang="zh-CN" sz="2500">
                <a:latin typeface="Baskerville Old Face" panose="02020602080505020303" pitchFamily="18" charset="0"/>
                <a:ea typeface="宋体" panose="02010600030101010101" pitchFamily="2" charset="-122"/>
              </a:rPr>
              <a:t>Education</a:t>
            </a:r>
          </a:p>
          <a:p>
            <a:pPr marL="450850"/>
            <a:r>
              <a:rPr lang="en-GB" altLang="zh-CN" sz="2500">
                <a:latin typeface="Baskerville Old Face" panose="02020602080505020303" pitchFamily="18" charset="0"/>
                <a:ea typeface="宋体" panose="02010600030101010101" pitchFamily="2" charset="-122"/>
              </a:rPr>
              <a:t>Emphasize the importance of treasuring </a:t>
            </a:r>
            <a:br>
              <a:rPr lang="en-GB" altLang="zh-CN" sz="2500">
                <a:latin typeface="Baskerville Old Face" panose="02020602080505020303" pitchFamily="18" charset="0"/>
                <a:ea typeface="宋体" panose="02010600030101010101" pitchFamily="2" charset="-122"/>
              </a:rPr>
            </a:br>
            <a:r>
              <a:rPr lang="en-GB" altLang="zh-CN" sz="2500">
                <a:latin typeface="Baskerville Old Face" panose="02020602080505020303" pitchFamily="18" charset="0"/>
                <a:ea typeface="宋体" panose="02010600030101010101" pitchFamily="2" charset="-122"/>
              </a:rPr>
              <a:t>the heritages</a:t>
            </a:r>
          </a:p>
          <a:p>
            <a:pPr marL="450850"/>
            <a:r>
              <a:rPr lang="en-GB" altLang="zh-CN" sz="2500">
                <a:latin typeface="Baskerville Old Face" panose="02020602080505020303" pitchFamily="18" charset="0"/>
                <a:ea typeface="宋体" panose="02010600030101010101" pitchFamily="2" charset="-122"/>
              </a:rPr>
              <a:t>Cultivate experts, protect the historical sites </a:t>
            </a:r>
            <a:br>
              <a:rPr lang="en-GB" altLang="zh-CN" sz="2500">
                <a:latin typeface="Baskerville Old Face" panose="02020602080505020303" pitchFamily="18" charset="0"/>
                <a:ea typeface="宋体" panose="02010600030101010101" pitchFamily="2" charset="-122"/>
              </a:rPr>
            </a:br>
            <a:r>
              <a:rPr lang="en-GB" altLang="zh-CN" sz="2500">
                <a:latin typeface="Baskerville Old Face" panose="02020602080505020303" pitchFamily="18" charset="0"/>
                <a:ea typeface="宋体" panose="02010600030101010101" pitchFamily="2" charset="-122"/>
              </a:rPr>
              <a:t>with up-to-date theory</a:t>
            </a:r>
          </a:p>
          <a:p>
            <a:pPr marL="450850"/>
            <a:r>
              <a:rPr lang="en-GB" altLang="zh-CN" sz="2500">
                <a:latin typeface="Baskerville Old Face" panose="02020602080505020303" pitchFamily="18" charset="0"/>
                <a:ea typeface="宋体" panose="02010600030101010101" pitchFamily="2" charset="-122"/>
              </a:rPr>
              <a:t>Balance the development and protection</a:t>
            </a:r>
          </a:p>
        </p:txBody>
      </p:sp>
      <p:pic>
        <p:nvPicPr>
          <p:cNvPr id="2" name="Картина 1"/>
          <p:cNvPicPr>
            <a:picLocks noChangeAspect="1"/>
          </p:cNvPicPr>
          <p:nvPr/>
        </p:nvPicPr>
        <p:blipFill>
          <a:blip r:embed="rId2"/>
          <a:stretch>
            <a:fillRect/>
          </a:stretch>
        </p:blipFill>
        <p:spPr>
          <a:xfrm>
            <a:off x="7320137" y="1456921"/>
            <a:ext cx="3237125" cy="3962427"/>
          </a:xfrm>
          <a:prstGeom prst="rect">
            <a:avLst/>
          </a:prstGeom>
          <a:ln>
            <a:noFill/>
          </a:ln>
          <a:effectLst>
            <a:softEdge rad="112500"/>
          </a:effectLst>
        </p:spPr>
      </p:pic>
    </p:spTree>
    <p:extLst>
      <p:ext uri="{BB962C8B-B14F-4D97-AF65-F5344CB8AC3E}">
        <p14:creationId xmlns:p14="http://schemas.microsoft.com/office/powerpoint/2010/main" val="7696542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Контейнер за номер на слайда 3"/>
          <p:cNvSpPr>
            <a:spLocks noGrp="1"/>
          </p:cNvSpPr>
          <p:nvPr>
            <p:ph type="sldNum" sz="quarter" idx="11"/>
          </p:nvPr>
        </p:nvSpPr>
        <p:spPr>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FA63920-D740-4D2A-A74D-C6126A2ECC48}" type="slidenum">
              <a:rPr lang="zh-CN" altLang="en-US">
                <a:ea typeface="宋体" panose="02010600030101010101" pitchFamily="2" charset="-122"/>
              </a:rPr>
              <a:pPr/>
              <a:t>20</a:t>
            </a:fld>
            <a:endParaRPr lang="en-US" altLang="zh-CN">
              <a:ea typeface="宋体" panose="02010600030101010101" pitchFamily="2" charset="-122"/>
            </a:endParaRPr>
          </a:p>
        </p:txBody>
      </p:sp>
      <p:sp>
        <p:nvSpPr>
          <p:cNvPr id="72706" name="Rectangle 2"/>
          <p:cNvSpPr>
            <a:spLocks noGrp="1" noChangeArrowheads="1"/>
          </p:cNvSpPr>
          <p:nvPr>
            <p:ph type="title" idx="4294967295"/>
          </p:nvPr>
        </p:nvSpPr>
        <p:spPr>
          <a:xfrm>
            <a:off x="0" y="274638"/>
            <a:ext cx="8229600" cy="1143000"/>
          </a:xfrm>
          <a:ln>
            <a:miter lim="800000"/>
            <a:headEnd/>
            <a:tailEnd/>
          </a:ln>
        </p:spPr>
        <p:txBody>
          <a:bodyPr>
            <a:normAutofit/>
            <a:scene3d>
              <a:camera prst="orthographicFront"/>
              <a:lightRig rig="soft" dir="t"/>
            </a:scene3d>
            <a:sp3d prstMaterial="softEdge">
              <a:bevelT w="25400" h="25400"/>
            </a:sp3d>
          </a:bodyPr>
          <a:lstStyle/>
          <a:p>
            <a:pPr>
              <a:defRPr/>
            </a:pPr>
            <a:r>
              <a:rPr lang="en-US" altLang="zh-CN" b="1" kern="0" dirty="0">
                <a:latin typeface="Baskerville Old Face" panose="02020602080505020303" pitchFamily="18" charset="0"/>
              </a:rPr>
              <a:t>Economic Sustainability</a:t>
            </a:r>
          </a:p>
        </p:txBody>
      </p:sp>
      <p:sp>
        <p:nvSpPr>
          <p:cNvPr id="57347" name="Rectangle 3"/>
          <p:cNvSpPr>
            <a:spLocks noGrp="1" noChangeArrowheads="1"/>
          </p:cNvSpPr>
          <p:nvPr>
            <p:ph type="body" idx="4294967295"/>
          </p:nvPr>
        </p:nvSpPr>
        <p:spPr>
          <a:xfrm>
            <a:off x="0" y="1417638"/>
            <a:ext cx="8229600" cy="4525962"/>
          </a:xfrm>
        </p:spPr>
        <p:txBody>
          <a:bodyPr>
            <a:normAutofit lnSpcReduction="10000"/>
          </a:bodyPr>
          <a:lstStyle/>
          <a:p>
            <a:pPr>
              <a:spcBef>
                <a:spcPts val="0"/>
              </a:spcBef>
              <a:defRPr/>
            </a:pPr>
            <a:r>
              <a:rPr lang="en-US" sz="2500" dirty="0">
                <a:solidFill>
                  <a:srgbClr val="000000"/>
                </a:solidFill>
                <a:latin typeface="Baskerville Old Face" panose="02020602080505020303" pitchFamily="18" charset="0"/>
                <a:ea typeface="宋体" panose="02010600030101010101" pitchFamily="2" charset="-122"/>
              </a:rPr>
              <a:t>Increasing foreign exchange earnings</a:t>
            </a:r>
            <a:endParaRPr lang="en-GB" sz="2500" dirty="0">
              <a:latin typeface="Baskerville Old Face" panose="02020602080505020303" pitchFamily="18" charset="0"/>
            </a:endParaRPr>
          </a:p>
          <a:p>
            <a:pPr>
              <a:spcBef>
                <a:spcPts val="0"/>
              </a:spcBef>
              <a:defRPr/>
            </a:pPr>
            <a:r>
              <a:rPr lang="en-US" sz="2500" dirty="0">
                <a:solidFill>
                  <a:srgbClr val="000000"/>
                </a:solidFill>
                <a:latin typeface="Baskerville Old Face" panose="02020602080505020303" pitchFamily="18" charset="0"/>
                <a:ea typeface="宋体" panose="02010600030101010101" pitchFamily="2" charset="-122"/>
              </a:rPr>
              <a:t>Leakage</a:t>
            </a:r>
            <a:endParaRPr lang="en-GB" sz="2500" dirty="0">
              <a:latin typeface="Baskerville Old Face" panose="02020602080505020303" pitchFamily="18" charset="0"/>
            </a:endParaRPr>
          </a:p>
          <a:p>
            <a:pPr>
              <a:spcBef>
                <a:spcPts val="0"/>
              </a:spcBef>
              <a:defRPr/>
            </a:pPr>
            <a:r>
              <a:rPr lang="en-US" sz="2500" dirty="0">
                <a:solidFill>
                  <a:srgbClr val="000000"/>
                </a:solidFill>
                <a:latin typeface="Baskerville Old Face" panose="02020602080505020303" pitchFamily="18" charset="0"/>
                <a:ea typeface="宋体" panose="02010600030101010101" pitchFamily="2" charset="-122"/>
              </a:rPr>
              <a:t>Increasing income</a:t>
            </a:r>
            <a:endParaRPr lang="en-GB" sz="2500" dirty="0">
              <a:latin typeface="Baskerville Old Face" panose="02020602080505020303" pitchFamily="18" charset="0"/>
            </a:endParaRPr>
          </a:p>
          <a:p>
            <a:pPr>
              <a:spcBef>
                <a:spcPts val="0"/>
              </a:spcBef>
              <a:defRPr/>
            </a:pPr>
            <a:r>
              <a:rPr lang="en-US" sz="2500" dirty="0">
                <a:solidFill>
                  <a:srgbClr val="000000"/>
                </a:solidFill>
                <a:latin typeface="Baskerville Old Face" panose="02020602080505020303" pitchFamily="18" charset="0"/>
                <a:ea typeface="宋体" panose="02010600030101010101" pitchFamily="2" charset="-122"/>
              </a:rPr>
              <a:t>Enclave tourism (cruise line) </a:t>
            </a:r>
            <a:endParaRPr lang="en-GB" sz="2500" dirty="0">
              <a:latin typeface="Baskerville Old Face" panose="02020602080505020303" pitchFamily="18" charset="0"/>
            </a:endParaRPr>
          </a:p>
          <a:p>
            <a:pPr>
              <a:spcBef>
                <a:spcPts val="0"/>
              </a:spcBef>
              <a:defRPr/>
            </a:pPr>
            <a:r>
              <a:rPr lang="en-US" sz="2500" dirty="0">
                <a:solidFill>
                  <a:srgbClr val="000000"/>
                </a:solidFill>
                <a:latin typeface="Baskerville Old Face" panose="02020602080505020303" pitchFamily="18" charset="0"/>
                <a:ea typeface="宋体" panose="02010600030101010101" pitchFamily="2" charset="-122"/>
              </a:rPr>
              <a:t>Increasing employment</a:t>
            </a:r>
            <a:endParaRPr lang="en-GB" sz="2500" dirty="0">
              <a:latin typeface="Baskerville Old Face" panose="02020602080505020303" pitchFamily="18" charset="0"/>
            </a:endParaRPr>
          </a:p>
          <a:p>
            <a:pPr>
              <a:spcBef>
                <a:spcPts val="0"/>
              </a:spcBef>
              <a:defRPr/>
            </a:pPr>
            <a:r>
              <a:rPr lang="en-US" sz="2500" dirty="0">
                <a:solidFill>
                  <a:srgbClr val="000000"/>
                </a:solidFill>
                <a:latin typeface="Baskerville Old Face" panose="02020602080505020303" pitchFamily="18" charset="0"/>
                <a:ea typeface="宋体" panose="02010600030101010101" pitchFamily="2" charset="-122"/>
              </a:rPr>
              <a:t>Infrastructure costs</a:t>
            </a:r>
            <a:endParaRPr lang="en-GB" sz="2500" dirty="0">
              <a:latin typeface="Baskerville Old Face" panose="02020602080505020303" pitchFamily="18" charset="0"/>
            </a:endParaRPr>
          </a:p>
          <a:p>
            <a:pPr>
              <a:spcBef>
                <a:spcPts val="0"/>
              </a:spcBef>
              <a:defRPr/>
            </a:pPr>
            <a:r>
              <a:rPr lang="en-US" sz="2500" dirty="0">
                <a:solidFill>
                  <a:srgbClr val="000000"/>
                </a:solidFill>
                <a:latin typeface="Baskerville Old Face" panose="02020602080505020303" pitchFamily="18" charset="0"/>
                <a:ea typeface="宋体" panose="02010600030101010101" pitchFamily="2" charset="-122"/>
              </a:rPr>
              <a:t>Stimulation of infrastructure development</a:t>
            </a:r>
            <a:endParaRPr lang="en-GB" sz="2500" dirty="0">
              <a:latin typeface="Baskerville Old Face" panose="02020602080505020303" pitchFamily="18" charset="0"/>
            </a:endParaRPr>
          </a:p>
          <a:p>
            <a:pPr>
              <a:spcBef>
                <a:spcPts val="0"/>
              </a:spcBef>
              <a:defRPr/>
            </a:pPr>
            <a:r>
              <a:rPr lang="en-US" sz="2500" dirty="0">
                <a:solidFill>
                  <a:srgbClr val="000000"/>
                </a:solidFill>
                <a:latin typeface="Baskerville Old Face" panose="02020602080505020303" pitchFamily="18" charset="0"/>
                <a:ea typeface="宋体" panose="02010600030101010101" pitchFamily="2" charset="-122"/>
              </a:rPr>
              <a:t>Increase in prices</a:t>
            </a:r>
            <a:endParaRPr lang="en-GB" sz="2500" dirty="0">
              <a:latin typeface="Baskerville Old Face" panose="02020602080505020303" pitchFamily="18" charset="0"/>
            </a:endParaRPr>
          </a:p>
          <a:p>
            <a:pPr>
              <a:spcBef>
                <a:spcPts val="0"/>
              </a:spcBef>
              <a:defRPr/>
            </a:pPr>
            <a:r>
              <a:rPr lang="en-US" sz="2500" dirty="0">
                <a:solidFill>
                  <a:srgbClr val="000000"/>
                </a:solidFill>
                <a:latin typeface="Baskerville Old Face" panose="02020602080505020303" pitchFamily="18" charset="0"/>
                <a:ea typeface="宋体" panose="02010600030101010101" pitchFamily="2" charset="-122"/>
              </a:rPr>
              <a:t>Economic dependence of the local community on tourism</a:t>
            </a:r>
            <a:endParaRPr lang="en-GB" sz="2500" dirty="0">
              <a:latin typeface="Baskerville Old Face" panose="02020602080505020303" pitchFamily="18" charset="0"/>
            </a:endParaRPr>
          </a:p>
          <a:p>
            <a:pPr>
              <a:spcBef>
                <a:spcPts val="0"/>
              </a:spcBef>
              <a:defRPr/>
            </a:pPr>
            <a:r>
              <a:rPr lang="en-US" sz="2500" dirty="0">
                <a:solidFill>
                  <a:srgbClr val="000000"/>
                </a:solidFill>
                <a:latin typeface="Baskerville Old Face" panose="02020602080505020303" pitchFamily="18" charset="0"/>
                <a:ea typeface="宋体" panose="02010600030101010101" pitchFamily="2" charset="-122"/>
              </a:rPr>
              <a:t>Seasonal character of jobs</a:t>
            </a:r>
            <a:endParaRPr lang="en-GB" sz="2500" dirty="0">
              <a:latin typeface="Baskerville Old Face" panose="02020602080505020303" pitchFamily="18" charset="0"/>
            </a:endParaRPr>
          </a:p>
          <a:p>
            <a:pPr>
              <a:spcBef>
                <a:spcPts val="0"/>
              </a:spcBef>
              <a:defRPr/>
            </a:pPr>
            <a:r>
              <a:rPr lang="en-US" sz="2500" dirty="0">
                <a:solidFill>
                  <a:srgbClr val="000000"/>
                </a:solidFill>
                <a:latin typeface="Baskerville Old Face" panose="02020602080505020303" pitchFamily="18" charset="0"/>
                <a:ea typeface="宋体" panose="02010600030101010101" pitchFamily="2" charset="-122"/>
              </a:rPr>
              <a:t>Other industry impacts affecting tourism (economic crises)</a:t>
            </a:r>
          </a:p>
          <a:p>
            <a:pPr>
              <a:spcBef>
                <a:spcPts val="0"/>
              </a:spcBef>
              <a:defRPr/>
            </a:pPr>
            <a:r>
              <a:rPr lang="en-US" sz="2500" dirty="0" err="1">
                <a:solidFill>
                  <a:srgbClr val="000000"/>
                </a:solidFill>
                <a:latin typeface="Baskerville Old Face" panose="02020602080505020303" pitchFamily="18" charset="0"/>
                <a:ea typeface="宋体" panose="02010600030101010101" pitchFamily="2" charset="-122"/>
              </a:rPr>
              <a:t>Interdependance</a:t>
            </a:r>
            <a:endParaRPr lang="en-GB" sz="2500" dirty="0">
              <a:latin typeface="Baskerville Old Face" panose="02020602080505020303" pitchFamily="18" charset="0"/>
            </a:endParaRPr>
          </a:p>
          <a:p>
            <a:pPr marL="452437">
              <a:defRPr/>
            </a:pPr>
            <a:endParaRPr lang="en-GB" altLang="zh-CN" sz="2500" dirty="0">
              <a:latin typeface="Baskerville Old Face" panose="02020602080505020303" pitchFamily="18" charset="0"/>
            </a:endParaRPr>
          </a:p>
        </p:txBody>
      </p:sp>
    </p:spTree>
    <p:extLst>
      <p:ext uri="{BB962C8B-B14F-4D97-AF65-F5344CB8AC3E}">
        <p14:creationId xmlns:p14="http://schemas.microsoft.com/office/powerpoint/2010/main" val="1581074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3750" y="44450"/>
            <a:ext cx="7867650" cy="1143000"/>
          </a:xfrm>
        </p:spPr>
        <p:txBody>
          <a:bodyPr>
            <a:normAutofit fontScale="90000"/>
          </a:bodyPr>
          <a:lstStyle/>
          <a:p>
            <a:pPr eaLnBrk="1" hangingPunct="1">
              <a:defRPr/>
            </a:pPr>
            <a:r>
              <a:rPr lang="en-GB" dirty="0">
                <a:effectLst>
                  <a:outerShdw blurRad="38100" dist="38100" dir="2700000" algn="tl">
                    <a:srgbClr val="000000">
                      <a:alpha val="43137"/>
                    </a:srgbClr>
                  </a:outerShdw>
                </a:effectLst>
                <a:latin typeface="Baskerville Old Face" panose="02020602080505020303" pitchFamily="18" charset="0"/>
              </a:rPr>
              <a:t>The Global Sustainable Tourism Criteria: Background</a:t>
            </a:r>
          </a:p>
        </p:txBody>
      </p:sp>
      <p:sp>
        <p:nvSpPr>
          <p:cNvPr id="23555" name="Content Placeholder 2"/>
          <p:cNvSpPr>
            <a:spLocks noGrp="1"/>
          </p:cNvSpPr>
          <p:nvPr>
            <p:ph idx="1"/>
          </p:nvPr>
        </p:nvSpPr>
        <p:spPr>
          <a:xfrm>
            <a:off x="1524000" y="1341438"/>
            <a:ext cx="9144000" cy="4191000"/>
          </a:xfrm>
        </p:spPr>
        <p:txBody>
          <a:bodyPr>
            <a:normAutofit lnSpcReduction="10000"/>
          </a:bodyPr>
          <a:lstStyle/>
          <a:p>
            <a:pPr eaLnBrk="1" hangingPunct="1"/>
            <a:r>
              <a:rPr lang="en-US" altLang="en-US" sz="2500" dirty="0">
                <a:latin typeface="Baskerville Old Face" panose="02020602080505020303" pitchFamily="18" charset="0"/>
                <a:ea typeface="ＭＳ Ｐゴシック" panose="020B0600070205080204" pitchFamily="34" charset="-128"/>
              </a:rPr>
              <a:t>Coalition of over </a:t>
            </a:r>
            <a:r>
              <a:rPr lang="en-GB" altLang="en-US" sz="2500" dirty="0">
                <a:latin typeface="Baskerville Old Face" panose="02020602080505020303" pitchFamily="18" charset="0"/>
                <a:ea typeface="ＭＳ Ｐゴシック" panose="020B0600070205080204" pitchFamily="34" charset="-128"/>
              </a:rPr>
              <a:t>40 organisations to establish baseline criteria</a:t>
            </a:r>
          </a:p>
          <a:p>
            <a:pPr eaLnBrk="1" hangingPunct="1"/>
            <a:r>
              <a:rPr lang="en-US" altLang="en-US" sz="2500" dirty="0">
                <a:latin typeface="Baskerville Old Face" panose="02020602080505020303" pitchFamily="18" charset="0"/>
                <a:ea typeface="ＭＳ Ｐゴシック" panose="020B0600070205080204" pitchFamily="34" charset="-128"/>
              </a:rPr>
              <a:t>Founded by Rainforest Alliance, UNEP, UNF and UNWTO to promote a common understanding of sustainable tourism</a:t>
            </a:r>
          </a:p>
          <a:p>
            <a:pPr eaLnBrk="1" hangingPunct="1"/>
            <a:r>
              <a:rPr lang="en-GB" altLang="en-US" sz="2500" dirty="0">
                <a:latin typeface="Baskerville Old Face" panose="02020602080505020303" pitchFamily="18" charset="0"/>
              </a:rPr>
              <a:t>More than 60 existing certification and voluntary sets of criteria revised </a:t>
            </a:r>
          </a:p>
          <a:p>
            <a:pPr eaLnBrk="1" hangingPunct="1"/>
            <a:r>
              <a:rPr lang="en-GB" altLang="en-US" sz="2500" dirty="0">
                <a:latin typeface="Baskerville Old Face" panose="02020602080505020303" pitchFamily="18" charset="0"/>
                <a:ea typeface="ＭＳ Ｐゴシック" panose="020B0600070205080204" pitchFamily="34" charset="-128"/>
              </a:rPr>
              <a:t>Extensive </a:t>
            </a:r>
            <a:r>
              <a:rPr lang="en-US" altLang="en-US" sz="2500" dirty="0">
                <a:latin typeface="Baskerville Old Face" panose="02020602080505020303" pitchFamily="18" charset="0"/>
                <a:ea typeface="ＭＳ Ｐゴシック" panose="020B0600070205080204" pitchFamily="34" charset="-128"/>
              </a:rPr>
              <a:t>consultation </a:t>
            </a:r>
            <a:r>
              <a:rPr lang="en-GB" altLang="en-US" sz="2500" dirty="0">
                <a:latin typeface="Baskerville Old Face" panose="02020602080505020303" pitchFamily="18" charset="0"/>
              </a:rPr>
              <a:t>with sustainability experts, the tourism industry and other relevant stakeholders</a:t>
            </a:r>
          </a:p>
          <a:p>
            <a:pPr eaLnBrk="1" hangingPunct="1"/>
            <a:r>
              <a:rPr lang="en-GB" altLang="en-US" sz="2500" dirty="0">
                <a:latin typeface="Baskerville Old Face" panose="02020602080505020303" pitchFamily="18" charset="0"/>
                <a:ea typeface="ＭＳ Ｐゴシック" panose="020B0600070205080204" pitchFamily="34" charset="-128"/>
              </a:rPr>
              <a:t>Considered the “</a:t>
            </a:r>
            <a:r>
              <a:rPr lang="en-GB" altLang="en-US" sz="2500" i="1" dirty="0">
                <a:latin typeface="Baskerville Old Face" panose="02020602080505020303" pitchFamily="18" charset="0"/>
                <a:ea typeface="ＭＳ Ｐゴシック" panose="020B0600070205080204" pitchFamily="34" charset="-128"/>
              </a:rPr>
              <a:t>minimum standard that any tourism business should aspire to reach in order to protect and sustain the world’s natural and cultural resources while ensuring tourism meets its potential as a tool for poverty alleviation”.</a:t>
            </a:r>
            <a:endParaRPr lang="en-GB" altLang="en-US" sz="2500" dirty="0">
              <a:latin typeface="Baskerville Old Face" panose="02020602080505020303" pitchFamily="18" charset="0"/>
              <a:ea typeface="ＭＳ Ｐゴシック" panose="020B0600070205080204" pitchFamily="34" charset="-128"/>
            </a:endParaRPr>
          </a:p>
          <a:p>
            <a:pPr eaLnBrk="1" hangingPunct="1"/>
            <a:endParaRPr lang="en-US" altLang="en-US" sz="2500" dirty="0">
              <a:latin typeface="Baskerville Old Face" panose="02020602080505020303" pitchFamily="18" charset="0"/>
              <a:ea typeface="ＭＳ Ｐゴシック" panose="020B0600070205080204" pitchFamily="34" charset="-128"/>
            </a:endParaRPr>
          </a:p>
          <a:p>
            <a:pPr eaLnBrk="1" hangingPunct="1"/>
            <a:endParaRPr lang="en-US" altLang="en-US" sz="2500" dirty="0">
              <a:latin typeface="Baskerville Old Face" panose="02020602080505020303" pitchFamily="18" charset="0"/>
              <a:ea typeface="ＭＳ Ｐゴシック" panose="020B0600070205080204" pitchFamily="34" charset="-128"/>
            </a:endParaRPr>
          </a:p>
          <a:p>
            <a:pPr eaLnBrk="1" hangingPunct="1"/>
            <a:endParaRPr lang="en-GB" altLang="en-US" sz="2500" dirty="0">
              <a:latin typeface="Baskerville Old Face" panose="02020602080505020303" pitchFamily="18" charset="0"/>
            </a:endParaRPr>
          </a:p>
        </p:txBody>
      </p:sp>
    </p:spTree>
    <p:extLst>
      <p:ext uri="{BB962C8B-B14F-4D97-AF65-F5344CB8AC3E}">
        <p14:creationId xmlns:p14="http://schemas.microsoft.com/office/powerpoint/2010/main" val="1763610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 calcmode="lin" valueType="num">
                                      <p:cBhvr>
                                        <p:cTn id="7" dur="1000" fill="hold"/>
                                        <p:tgtEl>
                                          <p:spTgt spid="23555">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3555">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3555">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3555">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3555">
                                            <p:txEl>
                                              <p:pRg st="1" end="1"/>
                                            </p:txEl>
                                          </p:spTgt>
                                        </p:tgtEl>
                                        <p:attrNameLst>
                                          <p:attrName>style.visibility</p:attrName>
                                        </p:attrNameLst>
                                      </p:cBhvr>
                                      <p:to>
                                        <p:strVal val="visible"/>
                                      </p:to>
                                    </p:set>
                                    <p:anim calcmode="lin" valueType="num">
                                      <p:cBhvr>
                                        <p:cTn id="15" dur="1000" fill="hold"/>
                                        <p:tgtEl>
                                          <p:spTgt spid="23555">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23555">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23555">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23555">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23555">
                                            <p:txEl>
                                              <p:pRg st="2" end="2"/>
                                            </p:txEl>
                                          </p:spTgt>
                                        </p:tgtEl>
                                        <p:attrNameLst>
                                          <p:attrName>style.visibility</p:attrName>
                                        </p:attrNameLst>
                                      </p:cBhvr>
                                      <p:to>
                                        <p:strVal val="visible"/>
                                      </p:to>
                                    </p:set>
                                    <p:anim calcmode="lin" valueType="num">
                                      <p:cBhvr>
                                        <p:cTn id="23" dur="1000" fill="hold"/>
                                        <p:tgtEl>
                                          <p:spTgt spid="23555">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23555">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23555">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23555">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23555">
                                            <p:txEl>
                                              <p:pRg st="3" end="3"/>
                                            </p:txEl>
                                          </p:spTgt>
                                        </p:tgtEl>
                                        <p:attrNameLst>
                                          <p:attrName>style.visibility</p:attrName>
                                        </p:attrNameLst>
                                      </p:cBhvr>
                                      <p:to>
                                        <p:strVal val="visible"/>
                                      </p:to>
                                    </p:set>
                                    <p:anim calcmode="lin" valueType="num">
                                      <p:cBhvr>
                                        <p:cTn id="31" dur="1000" fill="hold"/>
                                        <p:tgtEl>
                                          <p:spTgt spid="23555">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23555">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23555">
                                            <p:txEl>
                                              <p:pRg st="3" end="3"/>
                                            </p:txEl>
                                          </p:spTgt>
                                        </p:tgtEl>
                                        <p:attrNameLst>
                                          <p:attrName>style.rotation</p:attrName>
                                        </p:attrNameLst>
                                      </p:cBhvr>
                                      <p:tavLst>
                                        <p:tav tm="0">
                                          <p:val>
                                            <p:fltVal val="90"/>
                                          </p:val>
                                        </p:tav>
                                        <p:tav tm="100000">
                                          <p:val>
                                            <p:fltVal val="0"/>
                                          </p:val>
                                        </p:tav>
                                      </p:tavLst>
                                    </p:anim>
                                    <p:animEffect transition="in" filter="fade">
                                      <p:cBhvr>
                                        <p:cTn id="34" dur="1000"/>
                                        <p:tgtEl>
                                          <p:spTgt spid="23555">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23555">
                                            <p:txEl>
                                              <p:pRg st="4" end="4"/>
                                            </p:txEl>
                                          </p:spTgt>
                                        </p:tgtEl>
                                        <p:attrNameLst>
                                          <p:attrName>style.visibility</p:attrName>
                                        </p:attrNameLst>
                                      </p:cBhvr>
                                      <p:to>
                                        <p:strVal val="visible"/>
                                      </p:to>
                                    </p:set>
                                    <p:anim calcmode="lin" valueType="num">
                                      <p:cBhvr>
                                        <p:cTn id="39" dur="1000" fill="hold"/>
                                        <p:tgtEl>
                                          <p:spTgt spid="23555">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23555">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23555">
                                            <p:txEl>
                                              <p:pRg st="4" end="4"/>
                                            </p:txEl>
                                          </p:spTgt>
                                        </p:tgtEl>
                                        <p:attrNameLst>
                                          <p:attrName>style.rotation</p:attrName>
                                        </p:attrNameLst>
                                      </p:cBhvr>
                                      <p:tavLst>
                                        <p:tav tm="0">
                                          <p:val>
                                            <p:fltVal val="90"/>
                                          </p:val>
                                        </p:tav>
                                        <p:tav tm="100000">
                                          <p:val>
                                            <p:fltVal val="0"/>
                                          </p:val>
                                        </p:tav>
                                      </p:tavLst>
                                    </p:anim>
                                    <p:animEffect transition="in" filter="fade">
                                      <p:cBhvr>
                                        <p:cTn id="42" dur="1000"/>
                                        <p:tgtEl>
                                          <p:spTgt spid="2355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2209800" y="404813"/>
            <a:ext cx="7772400" cy="533400"/>
          </a:xfrm>
        </p:spPr>
        <p:txBody>
          <a:bodyPr>
            <a:normAutofit fontScale="90000"/>
          </a:bodyPr>
          <a:lstStyle/>
          <a:p>
            <a:pPr eaLnBrk="1" hangingPunct="1"/>
            <a:r>
              <a:rPr lang="en-US" altLang="en-US">
                <a:solidFill>
                  <a:schemeClr val="bg1"/>
                </a:solidFill>
                <a:latin typeface="Baskerville Old Face" panose="02020602080505020303" pitchFamily="18" charset="0"/>
                <a:ea typeface="ＭＳ Ｐゴシック" panose="020B0600070205080204" pitchFamily="34" charset="-128"/>
              </a:rPr>
              <a:t>The Global Sustainable Tourism Criteria</a:t>
            </a:r>
          </a:p>
        </p:txBody>
      </p:sp>
      <p:sp>
        <p:nvSpPr>
          <p:cNvPr id="24579" name="Rectangle 3"/>
          <p:cNvSpPr>
            <a:spLocks noGrp="1" noChangeArrowheads="1"/>
          </p:cNvSpPr>
          <p:nvPr>
            <p:ph idx="1"/>
          </p:nvPr>
        </p:nvSpPr>
        <p:spPr>
          <a:xfrm>
            <a:off x="1809751" y="1285875"/>
            <a:ext cx="8062913" cy="3352800"/>
          </a:xfrm>
        </p:spPr>
        <p:txBody>
          <a:bodyPr>
            <a:normAutofit fontScale="92500"/>
          </a:bodyPr>
          <a:lstStyle/>
          <a:p>
            <a:pPr algn="ctr" eaLnBrk="1" hangingPunct="1">
              <a:lnSpc>
                <a:spcPct val="90000"/>
              </a:lnSpc>
              <a:buFontTx/>
              <a:buNone/>
            </a:pPr>
            <a:r>
              <a:rPr lang="en-US" altLang="en-US" sz="2500" b="1" i="1">
                <a:latin typeface="Baskerville Old Face" panose="02020602080505020303" pitchFamily="18" charset="0"/>
                <a:ea typeface="ＭＳ Ｐゴシック" panose="020B0600070205080204" pitchFamily="34" charset="-128"/>
              </a:rPr>
              <a:t>A set of 37 criteria intended to frame the main components of sustainable tourism  </a:t>
            </a:r>
            <a:endParaRPr lang="en-US" altLang="en-US" sz="2500">
              <a:latin typeface="Baskerville Old Face" panose="02020602080505020303" pitchFamily="18" charset="0"/>
              <a:ea typeface="ＭＳ Ｐゴシック" panose="020B0600070205080204" pitchFamily="34" charset="-128"/>
            </a:endParaRPr>
          </a:p>
          <a:p>
            <a:pPr eaLnBrk="1" hangingPunct="1">
              <a:lnSpc>
                <a:spcPct val="90000"/>
              </a:lnSpc>
              <a:buFontTx/>
              <a:buNone/>
            </a:pPr>
            <a:r>
              <a:rPr lang="en-US" altLang="en-US" sz="2500">
                <a:latin typeface="Baskerville Old Face" panose="02020602080505020303" pitchFamily="18" charset="0"/>
                <a:ea typeface="ＭＳ Ｐゴシック" panose="020B0600070205080204" pitchFamily="34" charset="-128"/>
              </a:rPr>
              <a:t>These are organized around the four pillars of sustainable tourism: </a:t>
            </a:r>
          </a:p>
          <a:p>
            <a:pPr lvl="1" eaLnBrk="1" hangingPunct="1">
              <a:lnSpc>
                <a:spcPct val="90000"/>
              </a:lnSpc>
            </a:pPr>
            <a:r>
              <a:rPr lang="en-US" altLang="en-US" sz="2500">
                <a:latin typeface="Baskerville Old Face" panose="02020602080505020303" pitchFamily="18" charset="0"/>
                <a:ea typeface="ＭＳ Ｐゴシック" panose="020B0600070205080204" pitchFamily="34" charset="-128"/>
              </a:rPr>
              <a:t>effective sustainability planning</a:t>
            </a:r>
          </a:p>
          <a:p>
            <a:pPr lvl="1" eaLnBrk="1" hangingPunct="1">
              <a:lnSpc>
                <a:spcPct val="90000"/>
              </a:lnSpc>
            </a:pPr>
            <a:r>
              <a:rPr lang="en-US" altLang="en-US" sz="2500">
                <a:latin typeface="Baskerville Old Face" panose="02020602080505020303" pitchFamily="18" charset="0"/>
                <a:ea typeface="ＭＳ Ｐゴシック" panose="020B0600070205080204" pitchFamily="34" charset="-128"/>
              </a:rPr>
              <a:t>maximizing social and economic benefits to the local community </a:t>
            </a:r>
          </a:p>
          <a:p>
            <a:pPr lvl="1" eaLnBrk="1" hangingPunct="1">
              <a:lnSpc>
                <a:spcPct val="90000"/>
              </a:lnSpc>
            </a:pPr>
            <a:r>
              <a:rPr lang="en-US" altLang="en-US" sz="2500">
                <a:latin typeface="Baskerville Old Face" panose="02020602080505020303" pitchFamily="18" charset="0"/>
                <a:ea typeface="ＭＳ Ｐゴシック" panose="020B0600070205080204" pitchFamily="34" charset="-128"/>
              </a:rPr>
              <a:t>reduction of negative impacts to cultural heritage</a:t>
            </a:r>
          </a:p>
          <a:p>
            <a:pPr lvl="1" eaLnBrk="1" hangingPunct="1">
              <a:lnSpc>
                <a:spcPct val="90000"/>
              </a:lnSpc>
            </a:pPr>
            <a:r>
              <a:rPr lang="en-US" altLang="en-US" sz="2500">
                <a:latin typeface="Baskerville Old Face" panose="02020602080505020303" pitchFamily="18" charset="0"/>
                <a:ea typeface="ＭＳ Ｐゴシック" panose="020B0600070205080204" pitchFamily="34" charset="-128"/>
              </a:rPr>
              <a:t>reduction of negative impacts to environmental heritage</a:t>
            </a:r>
          </a:p>
          <a:p>
            <a:pPr lvl="1" eaLnBrk="1" hangingPunct="1">
              <a:lnSpc>
                <a:spcPct val="90000"/>
              </a:lnSpc>
              <a:buFontTx/>
              <a:buNone/>
            </a:pPr>
            <a:r>
              <a:rPr lang="en-US" altLang="en-US" sz="2500">
                <a:ea typeface="ＭＳ Ｐゴシック" panose="020B0600070205080204" pitchFamily="34" charset="-128"/>
              </a:rPr>
              <a:t> </a:t>
            </a:r>
          </a:p>
          <a:p>
            <a:pPr eaLnBrk="1" hangingPunct="1">
              <a:lnSpc>
                <a:spcPct val="80000"/>
              </a:lnSpc>
              <a:buFontTx/>
              <a:buNone/>
            </a:pPr>
            <a:endParaRPr lang="en-US" altLang="en-US" sz="2200">
              <a:ea typeface="ＭＳ Ｐゴシック" panose="020B0600070205080204" pitchFamily="34" charset="-128"/>
            </a:endParaRPr>
          </a:p>
          <a:p>
            <a:pPr eaLnBrk="1" hangingPunct="1">
              <a:lnSpc>
                <a:spcPct val="80000"/>
              </a:lnSpc>
              <a:buFontTx/>
              <a:buNone/>
            </a:pPr>
            <a:endParaRPr lang="en-US" altLang="en-US" sz="2200">
              <a:ea typeface="ＭＳ Ｐゴシック" panose="020B0600070205080204" pitchFamily="34" charset="-128"/>
            </a:endParaRPr>
          </a:p>
        </p:txBody>
      </p:sp>
    </p:spTree>
    <p:extLst>
      <p:ext uri="{BB962C8B-B14F-4D97-AF65-F5344CB8AC3E}">
        <p14:creationId xmlns:p14="http://schemas.microsoft.com/office/powerpoint/2010/main" val="29776397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2049463" y="744538"/>
            <a:ext cx="7772400" cy="609600"/>
          </a:xfrm>
        </p:spPr>
        <p:txBody>
          <a:bodyPr>
            <a:normAutofit fontScale="90000"/>
          </a:bodyPr>
          <a:lstStyle/>
          <a:p>
            <a:pPr eaLnBrk="1" hangingPunct="1">
              <a:defRPr/>
            </a:pPr>
            <a:r>
              <a:rPr lang="en-US" dirty="0">
                <a:effectLst>
                  <a:outerShdw blurRad="38100" dist="38100" dir="2700000" algn="tl">
                    <a:srgbClr val="000000">
                      <a:alpha val="43137"/>
                    </a:srgbClr>
                  </a:outerShdw>
                </a:effectLst>
                <a:latin typeface="Baskerville Old Face" panose="02020602080505020303" pitchFamily="18" charset="0"/>
                <a:ea typeface="ＭＳ Ｐゴシック" pitchFamily="1" charset="-128"/>
              </a:rPr>
              <a:t>The Global Sustainable Tourism Criteria</a:t>
            </a:r>
            <a:br>
              <a:rPr lang="en-US" dirty="0">
                <a:effectLst>
                  <a:outerShdw blurRad="38100" dist="38100" dir="2700000" algn="tl">
                    <a:srgbClr val="000000">
                      <a:alpha val="43137"/>
                    </a:srgbClr>
                  </a:outerShdw>
                </a:effectLst>
                <a:latin typeface="Baskerville Old Face" panose="02020602080505020303" pitchFamily="18" charset="0"/>
                <a:ea typeface="ＭＳ Ｐゴシック" pitchFamily="1" charset="-128"/>
              </a:rPr>
            </a:br>
            <a:endParaRPr lang="en-US" dirty="0">
              <a:effectLst>
                <a:outerShdw blurRad="38100" dist="38100" dir="2700000" algn="tl">
                  <a:srgbClr val="000000">
                    <a:alpha val="43137"/>
                  </a:srgbClr>
                </a:outerShdw>
              </a:effectLst>
              <a:latin typeface="Baskerville Old Face" panose="02020602080505020303" pitchFamily="18" charset="0"/>
              <a:ea typeface="ＭＳ Ｐゴシック" pitchFamily="1" charset="-128"/>
            </a:endParaRPr>
          </a:p>
        </p:txBody>
      </p:sp>
      <p:sp>
        <p:nvSpPr>
          <p:cNvPr id="14339" name="Rectangle 3"/>
          <p:cNvSpPr>
            <a:spLocks noGrp="1" noChangeArrowheads="1"/>
          </p:cNvSpPr>
          <p:nvPr>
            <p:ph idx="1"/>
          </p:nvPr>
        </p:nvSpPr>
        <p:spPr>
          <a:xfrm>
            <a:off x="1543050" y="1354138"/>
            <a:ext cx="6076950" cy="4495800"/>
          </a:xfrm>
        </p:spPr>
        <p:txBody>
          <a:bodyPr>
            <a:normAutofit fontScale="92500" lnSpcReduction="10000"/>
          </a:bodyPr>
          <a:lstStyle/>
          <a:p>
            <a:pPr algn="just" eaLnBrk="1" hangingPunct="1">
              <a:lnSpc>
                <a:spcPct val="80000"/>
              </a:lnSpc>
              <a:buFontTx/>
              <a:buNone/>
              <a:defRPr/>
            </a:pPr>
            <a:endParaRPr lang="en-US" sz="2500" u="sng" dirty="0">
              <a:latin typeface="Baskerville Old Face" panose="02020602080505020303" pitchFamily="18" charset="0"/>
            </a:endParaRPr>
          </a:p>
          <a:p>
            <a:pPr marL="457200" indent="-457200">
              <a:buFontTx/>
              <a:buAutoNum type="alphaUcPeriod"/>
              <a:defRPr/>
            </a:pPr>
            <a:r>
              <a:rPr lang="en-US" sz="2500" b="1" dirty="0">
                <a:latin typeface="Baskerville Old Face" panose="02020602080505020303" pitchFamily="18" charset="0"/>
              </a:rPr>
              <a:t>Demonstrate effective sustainable management</a:t>
            </a:r>
          </a:p>
          <a:p>
            <a:pPr eaLnBrk="1" hangingPunct="1">
              <a:buFontTx/>
              <a:buNone/>
              <a:defRPr/>
            </a:pPr>
            <a:r>
              <a:rPr lang="en-US" sz="2500" dirty="0">
                <a:latin typeface="Baskerville Old Face" panose="02020602080505020303" pitchFamily="18" charset="0"/>
              </a:rPr>
              <a:t>	A.6.Design and construction of buildings and infrastructure</a:t>
            </a:r>
          </a:p>
          <a:p>
            <a:pPr eaLnBrk="1" hangingPunct="1">
              <a:buFontTx/>
              <a:buNone/>
              <a:defRPr/>
            </a:pPr>
            <a:r>
              <a:rPr lang="en-US" sz="2500" dirty="0">
                <a:latin typeface="Baskerville Old Face" panose="02020602080505020303" pitchFamily="18" charset="0"/>
              </a:rPr>
              <a:t>	A.7.	Information about and interpretation of the natural surroundings, local culture, and cultural heritage is provided to customers, as well as explaining appropriate behavior while visiting natural areas, living cultures, and cultural heritage sites.</a:t>
            </a:r>
          </a:p>
          <a:p>
            <a:pPr lvl="1" eaLnBrk="1" hangingPunct="1">
              <a:lnSpc>
                <a:spcPct val="80000"/>
              </a:lnSpc>
              <a:buFontTx/>
              <a:buNone/>
              <a:defRPr/>
            </a:pPr>
            <a:endParaRPr lang="en-US" sz="2500" dirty="0">
              <a:latin typeface="Baskerville Old Face" panose="02020602080505020303" pitchFamily="18" charset="0"/>
            </a:endParaRPr>
          </a:p>
          <a:p>
            <a:pPr lvl="1" eaLnBrk="1" hangingPunct="1">
              <a:lnSpc>
                <a:spcPct val="90000"/>
              </a:lnSpc>
              <a:buFontTx/>
              <a:buNone/>
              <a:defRPr/>
            </a:pPr>
            <a:r>
              <a:rPr lang="en-US" dirty="0"/>
              <a:t> </a:t>
            </a:r>
          </a:p>
          <a:p>
            <a:pPr eaLnBrk="1" hangingPunct="1">
              <a:lnSpc>
                <a:spcPct val="80000"/>
              </a:lnSpc>
              <a:buFontTx/>
              <a:buNone/>
              <a:defRPr/>
            </a:pPr>
            <a:endParaRPr lang="en-US" sz="1800" dirty="0"/>
          </a:p>
          <a:p>
            <a:pPr eaLnBrk="1" hangingPunct="1">
              <a:lnSpc>
                <a:spcPct val="80000"/>
              </a:lnSpc>
              <a:buFontTx/>
              <a:buNone/>
              <a:defRPr/>
            </a:pPr>
            <a:endParaRPr lang="en-US" sz="1800" dirty="0"/>
          </a:p>
        </p:txBody>
      </p:sp>
      <p:pic>
        <p:nvPicPr>
          <p:cNvPr id="25604" name="Picture 5"/>
          <p:cNvPicPr>
            <a:picLocks noChangeAspect="1" noChangeArrowheads="1"/>
          </p:cNvPicPr>
          <p:nvPr/>
        </p:nvPicPr>
        <p:blipFill>
          <a:blip r:embed="rId3" cstate="print">
            <a:lum bright="100000" contrast="-100000"/>
            <a:extLst>
              <a:ext uri="{28A0092B-C50C-407E-A947-70E740481C1C}">
                <a14:useLocalDpi xmlns:a14="http://schemas.microsoft.com/office/drawing/2010/main" val="0"/>
              </a:ext>
            </a:extLst>
          </a:blip>
          <a:srcRect/>
          <a:stretch>
            <a:fillRect/>
          </a:stretch>
        </p:blipFill>
        <p:spPr bwMode="auto">
          <a:xfrm>
            <a:off x="1752600" y="6511926"/>
            <a:ext cx="1447800" cy="3460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99051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14339">
                                            <p:txEl>
                                              <p:pRg st="1" end="1"/>
                                            </p:txEl>
                                          </p:spTgt>
                                        </p:tgtEl>
                                        <p:attrNameLst>
                                          <p:attrName>style.visibility</p:attrName>
                                        </p:attrNameLst>
                                      </p:cBhvr>
                                      <p:to>
                                        <p:strVal val="visible"/>
                                      </p:to>
                                    </p:set>
                                    <p:animEffect transition="in" filter="fade">
                                      <p:cBhvr>
                                        <p:cTn id="7" dur="100"/>
                                        <p:tgtEl>
                                          <p:spTgt spid="14339">
                                            <p:txEl>
                                              <p:pRg st="1" end="1"/>
                                            </p:txEl>
                                          </p:spTgt>
                                        </p:tgtEl>
                                      </p:cBhvr>
                                    </p:animEffect>
                                    <p:anim calcmode="lin" valueType="num">
                                      <p:cBhvr>
                                        <p:cTn id="8" dur="400" fill="hold"/>
                                        <p:tgtEl>
                                          <p:spTgt spid="14339">
                                            <p:txEl>
                                              <p:pRg st="1" end="1"/>
                                            </p:txEl>
                                          </p:spTgt>
                                        </p:tgtEl>
                                        <p:attrNameLst>
                                          <p:attrName>ppt_x</p:attrName>
                                        </p:attrNameLst>
                                      </p:cBhvr>
                                      <p:tavLst>
                                        <p:tav tm="0">
                                          <p:val>
                                            <p:strVal val="#ppt_x"/>
                                          </p:val>
                                        </p:tav>
                                        <p:tav tm="100000">
                                          <p:val>
                                            <p:strVal val="#ppt_x"/>
                                          </p:val>
                                        </p:tav>
                                      </p:tavLst>
                                    </p:anim>
                                    <p:anim calcmode="lin" valueType="num">
                                      <p:cBhvr>
                                        <p:cTn id="9" dur="400" fill="hold"/>
                                        <p:tgtEl>
                                          <p:spTgt spid="14339">
                                            <p:txEl>
                                              <p:pRg st="1" end="1"/>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14339">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14339">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14339">
                                            <p:txEl>
                                              <p:pRg st="2" end="2"/>
                                            </p:txEl>
                                          </p:spTgt>
                                        </p:tgtEl>
                                        <p:attrNameLst>
                                          <p:attrName>style.visibility</p:attrName>
                                        </p:attrNameLst>
                                      </p:cBhvr>
                                      <p:to>
                                        <p:strVal val="visible"/>
                                      </p:to>
                                    </p:set>
                                    <p:animEffect transition="in" filter="fade">
                                      <p:cBhvr>
                                        <p:cTn id="16" dur="100"/>
                                        <p:tgtEl>
                                          <p:spTgt spid="14339">
                                            <p:txEl>
                                              <p:pRg st="2" end="2"/>
                                            </p:txEl>
                                          </p:spTgt>
                                        </p:tgtEl>
                                      </p:cBhvr>
                                    </p:animEffect>
                                    <p:anim calcmode="lin" valueType="num">
                                      <p:cBhvr>
                                        <p:cTn id="17" dur="400" fill="hold"/>
                                        <p:tgtEl>
                                          <p:spTgt spid="14339">
                                            <p:txEl>
                                              <p:pRg st="2" end="2"/>
                                            </p:txEl>
                                          </p:spTgt>
                                        </p:tgtEl>
                                        <p:attrNameLst>
                                          <p:attrName>ppt_x</p:attrName>
                                        </p:attrNameLst>
                                      </p:cBhvr>
                                      <p:tavLst>
                                        <p:tav tm="0">
                                          <p:val>
                                            <p:strVal val="#ppt_x"/>
                                          </p:val>
                                        </p:tav>
                                        <p:tav tm="100000">
                                          <p:val>
                                            <p:strVal val="#ppt_x"/>
                                          </p:val>
                                        </p:tav>
                                      </p:tavLst>
                                    </p:anim>
                                    <p:anim calcmode="lin" valueType="num">
                                      <p:cBhvr>
                                        <p:cTn id="18" dur="400" fill="hold"/>
                                        <p:tgtEl>
                                          <p:spTgt spid="14339">
                                            <p:txEl>
                                              <p:pRg st="2" end="2"/>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14339">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14339">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14339">
                                            <p:txEl>
                                              <p:pRg st="3" end="3"/>
                                            </p:txEl>
                                          </p:spTgt>
                                        </p:tgtEl>
                                        <p:attrNameLst>
                                          <p:attrName>style.visibility</p:attrName>
                                        </p:attrNameLst>
                                      </p:cBhvr>
                                      <p:to>
                                        <p:strVal val="visible"/>
                                      </p:to>
                                    </p:set>
                                    <p:animEffect transition="in" filter="fade">
                                      <p:cBhvr>
                                        <p:cTn id="25" dur="100"/>
                                        <p:tgtEl>
                                          <p:spTgt spid="14339">
                                            <p:txEl>
                                              <p:pRg st="3" end="3"/>
                                            </p:txEl>
                                          </p:spTgt>
                                        </p:tgtEl>
                                      </p:cBhvr>
                                    </p:animEffect>
                                    <p:anim calcmode="lin" valueType="num">
                                      <p:cBhvr>
                                        <p:cTn id="26" dur="400" fill="hold"/>
                                        <p:tgtEl>
                                          <p:spTgt spid="14339">
                                            <p:txEl>
                                              <p:pRg st="3" end="3"/>
                                            </p:txEl>
                                          </p:spTgt>
                                        </p:tgtEl>
                                        <p:attrNameLst>
                                          <p:attrName>ppt_x</p:attrName>
                                        </p:attrNameLst>
                                      </p:cBhvr>
                                      <p:tavLst>
                                        <p:tav tm="0">
                                          <p:val>
                                            <p:strVal val="#ppt_x"/>
                                          </p:val>
                                        </p:tav>
                                        <p:tav tm="100000">
                                          <p:val>
                                            <p:strVal val="#ppt_x"/>
                                          </p:val>
                                        </p:tav>
                                      </p:tavLst>
                                    </p:anim>
                                    <p:anim calcmode="lin" valueType="num">
                                      <p:cBhvr>
                                        <p:cTn id="27" dur="400" fill="hold"/>
                                        <p:tgtEl>
                                          <p:spTgt spid="14339">
                                            <p:txEl>
                                              <p:pRg st="3" end="3"/>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14339">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14339">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30" presetID="43" presetClass="entr" presetSubtype="0" fill="hold" grpId="0" nodeType="withEffect">
                                  <p:stCondLst>
                                    <p:cond delay="0"/>
                                  </p:stCondLst>
                                  <p:childTnLst>
                                    <p:set>
                                      <p:cBhvr>
                                        <p:cTn id="31" dur="1" fill="hold">
                                          <p:stCondLst>
                                            <p:cond delay="0"/>
                                          </p:stCondLst>
                                        </p:cTn>
                                        <p:tgtEl>
                                          <p:spTgt spid="14339">
                                            <p:txEl>
                                              <p:pRg st="5" end="5"/>
                                            </p:txEl>
                                          </p:spTgt>
                                        </p:tgtEl>
                                        <p:attrNameLst>
                                          <p:attrName>style.visibility</p:attrName>
                                        </p:attrNameLst>
                                      </p:cBhvr>
                                      <p:to>
                                        <p:strVal val="visible"/>
                                      </p:to>
                                    </p:set>
                                    <p:animEffect transition="in" filter="fade">
                                      <p:cBhvr>
                                        <p:cTn id="32" dur="100"/>
                                        <p:tgtEl>
                                          <p:spTgt spid="14339">
                                            <p:txEl>
                                              <p:pRg st="5" end="5"/>
                                            </p:txEl>
                                          </p:spTgt>
                                        </p:tgtEl>
                                      </p:cBhvr>
                                    </p:animEffect>
                                    <p:anim calcmode="lin" valueType="num">
                                      <p:cBhvr>
                                        <p:cTn id="33" dur="400" fill="hold"/>
                                        <p:tgtEl>
                                          <p:spTgt spid="14339">
                                            <p:txEl>
                                              <p:pRg st="5" end="5"/>
                                            </p:txEl>
                                          </p:spTgt>
                                        </p:tgtEl>
                                        <p:attrNameLst>
                                          <p:attrName>ppt_x</p:attrName>
                                        </p:attrNameLst>
                                      </p:cBhvr>
                                      <p:tavLst>
                                        <p:tav tm="0">
                                          <p:val>
                                            <p:strVal val="#ppt_x"/>
                                          </p:val>
                                        </p:tav>
                                        <p:tav tm="100000">
                                          <p:val>
                                            <p:strVal val="#ppt_x"/>
                                          </p:val>
                                        </p:tav>
                                      </p:tavLst>
                                    </p:anim>
                                    <p:anim calcmode="lin" valueType="num">
                                      <p:cBhvr>
                                        <p:cTn id="34" dur="400" fill="hold"/>
                                        <p:tgtEl>
                                          <p:spTgt spid="14339">
                                            <p:txEl>
                                              <p:pRg st="5" end="5"/>
                                            </p:txEl>
                                          </p:spTgt>
                                        </p:tgtEl>
                                        <p:attrNameLst>
                                          <p:attrName>ppt_y</p:attrName>
                                        </p:attrNameLst>
                                      </p:cBhvr>
                                      <p:tavLst>
                                        <p:tav tm="0">
                                          <p:val>
                                            <p:strVal val="#ppt_y+0.31"/>
                                          </p:val>
                                        </p:tav>
                                        <p:tav tm="100000">
                                          <p:val>
                                            <p:strVal val="#ppt_y+0.31"/>
                                          </p:val>
                                        </p:tav>
                                      </p:tavLst>
                                    </p:anim>
                                    <p:anim calcmode="lin" valueType="num">
                                      <p:cBhvr>
                                        <p:cTn id="35" dur="600" decel="50000" fill="hold">
                                          <p:stCondLst>
                                            <p:cond delay="400"/>
                                          </p:stCondLst>
                                        </p:cTn>
                                        <p:tgtEl>
                                          <p:spTgt spid="14339">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6" dur="600" decel="50000" fill="hold">
                                          <p:stCondLst>
                                            <p:cond delay="400"/>
                                          </p:stCondLst>
                                        </p:cTn>
                                        <p:tgtEl>
                                          <p:spTgt spid="14339">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1858964" y="404813"/>
            <a:ext cx="8670925" cy="533400"/>
          </a:xfrm>
        </p:spPr>
        <p:txBody>
          <a:bodyPr>
            <a:normAutofit fontScale="90000"/>
          </a:bodyPr>
          <a:lstStyle/>
          <a:p>
            <a:pPr eaLnBrk="1" hangingPunct="1">
              <a:defRPr/>
            </a:pPr>
            <a:r>
              <a:rPr lang="en-US" dirty="0">
                <a:effectLst>
                  <a:outerShdw blurRad="38100" dist="38100" dir="2700000" algn="tl">
                    <a:srgbClr val="000000">
                      <a:alpha val="43137"/>
                    </a:srgbClr>
                  </a:outerShdw>
                </a:effectLst>
                <a:latin typeface="Baskerville Old Face" panose="02020602080505020303" pitchFamily="18" charset="0"/>
                <a:ea typeface="ＭＳ Ｐゴシック" panose="020B0600070205080204" pitchFamily="34" charset="-128"/>
              </a:rPr>
              <a:t>The Global Sustainable Tourism Criteria</a:t>
            </a:r>
          </a:p>
        </p:txBody>
      </p:sp>
      <p:sp>
        <p:nvSpPr>
          <p:cNvPr id="26627" name="Rectangle 3"/>
          <p:cNvSpPr>
            <a:spLocks noGrp="1" noChangeArrowheads="1"/>
          </p:cNvSpPr>
          <p:nvPr>
            <p:ph idx="1"/>
          </p:nvPr>
        </p:nvSpPr>
        <p:spPr>
          <a:xfrm>
            <a:off x="1543050" y="1317625"/>
            <a:ext cx="6713538" cy="4724400"/>
          </a:xfrm>
        </p:spPr>
        <p:txBody>
          <a:bodyPr>
            <a:normAutofit lnSpcReduction="10000"/>
          </a:bodyPr>
          <a:lstStyle/>
          <a:p>
            <a:pPr eaLnBrk="1" hangingPunct="1">
              <a:buFontTx/>
              <a:buNone/>
            </a:pPr>
            <a:r>
              <a:rPr lang="en-US" altLang="en-US" sz="2500" b="1" dirty="0">
                <a:solidFill>
                  <a:srgbClr val="02A5EE"/>
                </a:solidFill>
                <a:latin typeface="Baskerville Old Face" panose="02020602080505020303" pitchFamily="18" charset="0"/>
                <a:ea typeface="ＭＳ Ｐゴシック" panose="020B0600070205080204" pitchFamily="34" charset="-128"/>
              </a:rPr>
              <a:t>B. </a:t>
            </a:r>
            <a:r>
              <a:rPr lang="en-US" altLang="en-US" sz="2500" b="1" dirty="0">
                <a:latin typeface="Baskerville Old Face" panose="02020602080505020303" pitchFamily="18" charset="0"/>
                <a:ea typeface="ＭＳ Ｐゴシック" panose="020B0600070205080204" pitchFamily="34" charset="-128"/>
              </a:rPr>
              <a:t>Maximize social and economic benefits to the local </a:t>
            </a:r>
            <a:r>
              <a:rPr lang="en-US" altLang="en-US" sz="2500" dirty="0">
                <a:latin typeface="Baskerville Old Face" panose="02020602080505020303" pitchFamily="18" charset="0"/>
                <a:ea typeface="ＭＳ Ｐゴシック" panose="020B0600070205080204" pitchFamily="34" charset="-128"/>
              </a:rPr>
              <a:t>community and minimize negative impacts</a:t>
            </a:r>
          </a:p>
          <a:p>
            <a:pPr eaLnBrk="1" hangingPunct="1">
              <a:buFontTx/>
              <a:buNone/>
            </a:pPr>
            <a:r>
              <a:rPr lang="en-US" altLang="en-US" sz="2500" dirty="0">
                <a:latin typeface="Baskerville Old Face" panose="02020602080505020303" pitchFamily="18" charset="0"/>
                <a:ea typeface="ＭＳ Ｐゴシック" panose="020B0600070205080204" pitchFamily="34" charset="-128"/>
              </a:rPr>
              <a:t>	B.1.The company actively supports initiatives for social and infrastructure community development including, among others, education, health, and sanitation.</a:t>
            </a:r>
          </a:p>
          <a:p>
            <a:pPr eaLnBrk="1" hangingPunct="1">
              <a:buFontTx/>
              <a:buNone/>
            </a:pPr>
            <a:r>
              <a:rPr lang="en-US" altLang="en-US" sz="2500" dirty="0">
                <a:latin typeface="Baskerville Old Face" panose="02020602080505020303" pitchFamily="18" charset="0"/>
                <a:ea typeface="ＭＳ Ｐゴシック" panose="020B0600070205080204" pitchFamily="34" charset="-128"/>
              </a:rPr>
              <a:t>	B.3.	Local and fair-trade services and goods are purchased by the business, where available.</a:t>
            </a:r>
          </a:p>
          <a:p>
            <a:pPr eaLnBrk="1" hangingPunct="1">
              <a:buFontTx/>
              <a:buNone/>
            </a:pPr>
            <a:r>
              <a:rPr lang="en-US" altLang="en-US" sz="2500" dirty="0">
                <a:latin typeface="Baskerville Old Face" panose="02020602080505020303" pitchFamily="18" charset="0"/>
                <a:ea typeface="ＭＳ Ｐゴシック" panose="020B0600070205080204" pitchFamily="34" charset="-128"/>
              </a:rPr>
              <a:t>	B.6. The company has implemented a policy against commercial exploitation particularly of children</a:t>
            </a:r>
          </a:p>
          <a:p>
            <a:pPr lvl="1" eaLnBrk="1" hangingPunct="1">
              <a:lnSpc>
                <a:spcPct val="90000"/>
              </a:lnSpc>
              <a:buFontTx/>
              <a:buNone/>
            </a:pPr>
            <a:r>
              <a:rPr lang="en-US" altLang="en-US" sz="2500" dirty="0">
                <a:latin typeface="Baskerville Old Face" panose="02020602080505020303" pitchFamily="18" charset="0"/>
                <a:ea typeface="ＭＳ Ｐゴシック" panose="020B0600070205080204" pitchFamily="34" charset="-128"/>
              </a:rPr>
              <a:t> </a:t>
            </a:r>
          </a:p>
          <a:p>
            <a:pPr eaLnBrk="1" hangingPunct="1">
              <a:lnSpc>
                <a:spcPct val="80000"/>
              </a:lnSpc>
              <a:buFontTx/>
              <a:buNone/>
            </a:pPr>
            <a:endParaRPr lang="en-US" altLang="en-US" sz="1800" dirty="0">
              <a:ea typeface="ＭＳ Ｐゴシック" panose="020B0600070205080204" pitchFamily="34" charset="-128"/>
            </a:endParaRPr>
          </a:p>
          <a:p>
            <a:pPr eaLnBrk="1" hangingPunct="1">
              <a:lnSpc>
                <a:spcPct val="80000"/>
              </a:lnSpc>
              <a:buFontTx/>
              <a:buNone/>
            </a:pPr>
            <a:endParaRPr lang="en-US" altLang="en-US" sz="1800" dirty="0">
              <a:ea typeface="ＭＳ Ｐゴシック" panose="020B0600070205080204" pitchFamily="34" charset="-128"/>
            </a:endParaRPr>
          </a:p>
        </p:txBody>
      </p:sp>
      <p:pic>
        <p:nvPicPr>
          <p:cNvPr id="26628" name="Picture 5"/>
          <p:cNvPicPr>
            <a:picLocks noChangeAspect="1" noChangeArrowheads="1"/>
          </p:cNvPicPr>
          <p:nvPr/>
        </p:nvPicPr>
        <p:blipFill>
          <a:blip r:embed="rId3" cstate="print">
            <a:lum bright="100000" contrast="-100000"/>
            <a:extLst>
              <a:ext uri="{28A0092B-C50C-407E-A947-70E740481C1C}">
                <a14:useLocalDpi xmlns:a14="http://schemas.microsoft.com/office/drawing/2010/main" val="0"/>
              </a:ext>
            </a:extLst>
          </a:blip>
          <a:srcRect/>
          <a:stretch>
            <a:fillRect/>
          </a:stretch>
        </p:blipFill>
        <p:spPr bwMode="auto">
          <a:xfrm>
            <a:off x="1752600" y="6511926"/>
            <a:ext cx="1447800" cy="3460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9331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8" presetClass="entr" presetSubtype="0" fill="hold" grpId="0" nodeType="click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anim calcmode="lin" valueType="num">
                                      <p:cBhvr>
                                        <p:cTn id="7" dur="15000" fill="hold"/>
                                        <p:tgtEl>
                                          <p:spTgt spid="26627">
                                            <p:txEl>
                                              <p:pRg st="0" end="0"/>
                                            </p:txEl>
                                          </p:spTgt>
                                        </p:tgtEl>
                                        <p:attrNameLst>
                                          <p:attrName>ppt_x</p:attrName>
                                        </p:attrNameLst>
                                      </p:cBhvr>
                                      <p:tavLst>
                                        <p:tav tm="0">
                                          <p:val>
                                            <p:strVal val="#ppt_x"/>
                                          </p:val>
                                        </p:tav>
                                        <p:tav tm="100000">
                                          <p:val>
                                            <p:strVal val="#ppt_x"/>
                                          </p:val>
                                        </p:tav>
                                      </p:tavLst>
                                    </p:anim>
                                    <p:anim calcmode="lin" valueType="num">
                                      <p:cBhvr>
                                        <p:cTn id="8" dur="15000" fill="hold"/>
                                        <p:tgtEl>
                                          <p:spTgt spid="26627">
                                            <p:txEl>
                                              <p:pRg st="0" end="0"/>
                                            </p:txEl>
                                          </p:spTgt>
                                        </p:tgtEl>
                                        <p:attrNameLst>
                                          <p:attrName>ppt_y</p:attrName>
                                        </p:attrNameLst>
                                      </p:cBhvr>
                                      <p:tavLst>
                                        <p:tav tm="0">
                                          <p:val>
                                            <p:strVal val="#ppt_y+1"/>
                                          </p:val>
                                        </p:tav>
                                        <p:tav tm="100000">
                                          <p:val>
                                            <p:strVal val="#ppt_y-1"/>
                                          </p:val>
                                        </p:tav>
                                      </p:tavLst>
                                    </p:anim>
                                  </p:childTnLst>
                                </p:cTn>
                              </p:par>
                              <p:par>
                                <p:cTn id="9" presetID="28" presetClass="entr" presetSubtype="0" fill="hold" grpId="0" nodeType="withEffect">
                                  <p:stCondLst>
                                    <p:cond delay="0"/>
                                  </p:stCondLst>
                                  <p:childTnLst>
                                    <p:set>
                                      <p:cBhvr>
                                        <p:cTn id="10" dur="1" fill="hold">
                                          <p:stCondLst>
                                            <p:cond delay="0"/>
                                          </p:stCondLst>
                                        </p:cTn>
                                        <p:tgtEl>
                                          <p:spTgt spid="26627">
                                            <p:txEl>
                                              <p:pRg st="1" end="1"/>
                                            </p:txEl>
                                          </p:spTgt>
                                        </p:tgtEl>
                                        <p:attrNameLst>
                                          <p:attrName>style.visibility</p:attrName>
                                        </p:attrNameLst>
                                      </p:cBhvr>
                                      <p:to>
                                        <p:strVal val="visible"/>
                                      </p:to>
                                    </p:set>
                                    <p:anim calcmode="lin" valueType="num">
                                      <p:cBhvr>
                                        <p:cTn id="11" dur="15000" fill="hold"/>
                                        <p:tgtEl>
                                          <p:spTgt spid="26627">
                                            <p:txEl>
                                              <p:pRg st="1" end="1"/>
                                            </p:txEl>
                                          </p:spTgt>
                                        </p:tgtEl>
                                        <p:attrNameLst>
                                          <p:attrName>ppt_x</p:attrName>
                                        </p:attrNameLst>
                                      </p:cBhvr>
                                      <p:tavLst>
                                        <p:tav tm="0">
                                          <p:val>
                                            <p:strVal val="#ppt_x"/>
                                          </p:val>
                                        </p:tav>
                                        <p:tav tm="100000">
                                          <p:val>
                                            <p:strVal val="#ppt_x"/>
                                          </p:val>
                                        </p:tav>
                                      </p:tavLst>
                                    </p:anim>
                                    <p:anim calcmode="lin" valueType="num">
                                      <p:cBhvr>
                                        <p:cTn id="12" dur="15000" fill="hold"/>
                                        <p:tgtEl>
                                          <p:spTgt spid="26627">
                                            <p:txEl>
                                              <p:pRg st="1" end="1"/>
                                            </p:txEl>
                                          </p:spTgt>
                                        </p:tgtEl>
                                        <p:attrNameLst>
                                          <p:attrName>ppt_y</p:attrName>
                                        </p:attrNameLst>
                                      </p:cBhvr>
                                      <p:tavLst>
                                        <p:tav tm="0">
                                          <p:val>
                                            <p:strVal val="#ppt_y+1"/>
                                          </p:val>
                                        </p:tav>
                                        <p:tav tm="100000">
                                          <p:val>
                                            <p:strVal val="#ppt_y-1"/>
                                          </p:val>
                                        </p:tav>
                                      </p:tavLst>
                                    </p:anim>
                                  </p:childTnLst>
                                </p:cTn>
                              </p:par>
                              <p:par>
                                <p:cTn id="13" presetID="28" presetClass="entr" presetSubtype="0" fill="hold" grpId="0" nodeType="withEffect">
                                  <p:stCondLst>
                                    <p:cond delay="0"/>
                                  </p:stCondLst>
                                  <p:childTnLst>
                                    <p:set>
                                      <p:cBhvr>
                                        <p:cTn id="14" dur="1" fill="hold">
                                          <p:stCondLst>
                                            <p:cond delay="0"/>
                                          </p:stCondLst>
                                        </p:cTn>
                                        <p:tgtEl>
                                          <p:spTgt spid="26627">
                                            <p:txEl>
                                              <p:pRg st="2" end="2"/>
                                            </p:txEl>
                                          </p:spTgt>
                                        </p:tgtEl>
                                        <p:attrNameLst>
                                          <p:attrName>style.visibility</p:attrName>
                                        </p:attrNameLst>
                                      </p:cBhvr>
                                      <p:to>
                                        <p:strVal val="visible"/>
                                      </p:to>
                                    </p:set>
                                    <p:anim calcmode="lin" valueType="num">
                                      <p:cBhvr>
                                        <p:cTn id="15" dur="15000" fill="hold"/>
                                        <p:tgtEl>
                                          <p:spTgt spid="26627">
                                            <p:txEl>
                                              <p:pRg st="2" end="2"/>
                                            </p:txEl>
                                          </p:spTgt>
                                        </p:tgtEl>
                                        <p:attrNameLst>
                                          <p:attrName>ppt_x</p:attrName>
                                        </p:attrNameLst>
                                      </p:cBhvr>
                                      <p:tavLst>
                                        <p:tav tm="0">
                                          <p:val>
                                            <p:strVal val="#ppt_x"/>
                                          </p:val>
                                        </p:tav>
                                        <p:tav tm="100000">
                                          <p:val>
                                            <p:strVal val="#ppt_x"/>
                                          </p:val>
                                        </p:tav>
                                      </p:tavLst>
                                    </p:anim>
                                    <p:anim calcmode="lin" valueType="num">
                                      <p:cBhvr>
                                        <p:cTn id="16" dur="15000" fill="hold"/>
                                        <p:tgtEl>
                                          <p:spTgt spid="26627">
                                            <p:txEl>
                                              <p:pRg st="2" end="2"/>
                                            </p:txEl>
                                          </p:spTgt>
                                        </p:tgtEl>
                                        <p:attrNameLst>
                                          <p:attrName>ppt_y</p:attrName>
                                        </p:attrNameLst>
                                      </p:cBhvr>
                                      <p:tavLst>
                                        <p:tav tm="0">
                                          <p:val>
                                            <p:strVal val="#ppt_y+1"/>
                                          </p:val>
                                        </p:tav>
                                        <p:tav tm="100000">
                                          <p:val>
                                            <p:strVal val="#ppt_y-1"/>
                                          </p:val>
                                        </p:tav>
                                      </p:tavLst>
                                    </p:anim>
                                  </p:childTnLst>
                                </p:cTn>
                              </p:par>
                              <p:par>
                                <p:cTn id="17" presetID="28" presetClass="entr" presetSubtype="0" fill="hold" grpId="0" nodeType="withEffect">
                                  <p:stCondLst>
                                    <p:cond delay="0"/>
                                  </p:stCondLst>
                                  <p:childTnLst>
                                    <p:set>
                                      <p:cBhvr>
                                        <p:cTn id="18" dur="1" fill="hold">
                                          <p:stCondLst>
                                            <p:cond delay="0"/>
                                          </p:stCondLst>
                                        </p:cTn>
                                        <p:tgtEl>
                                          <p:spTgt spid="26627">
                                            <p:txEl>
                                              <p:pRg st="3" end="3"/>
                                            </p:txEl>
                                          </p:spTgt>
                                        </p:tgtEl>
                                        <p:attrNameLst>
                                          <p:attrName>style.visibility</p:attrName>
                                        </p:attrNameLst>
                                      </p:cBhvr>
                                      <p:to>
                                        <p:strVal val="visible"/>
                                      </p:to>
                                    </p:set>
                                    <p:anim calcmode="lin" valueType="num">
                                      <p:cBhvr>
                                        <p:cTn id="19" dur="15000" fill="hold"/>
                                        <p:tgtEl>
                                          <p:spTgt spid="26627">
                                            <p:txEl>
                                              <p:pRg st="3" end="3"/>
                                            </p:txEl>
                                          </p:spTgt>
                                        </p:tgtEl>
                                        <p:attrNameLst>
                                          <p:attrName>ppt_x</p:attrName>
                                        </p:attrNameLst>
                                      </p:cBhvr>
                                      <p:tavLst>
                                        <p:tav tm="0">
                                          <p:val>
                                            <p:strVal val="#ppt_x"/>
                                          </p:val>
                                        </p:tav>
                                        <p:tav tm="100000">
                                          <p:val>
                                            <p:strVal val="#ppt_x"/>
                                          </p:val>
                                        </p:tav>
                                      </p:tavLst>
                                    </p:anim>
                                    <p:anim calcmode="lin" valueType="num">
                                      <p:cBhvr>
                                        <p:cTn id="20" dur="15000" fill="hold"/>
                                        <p:tgtEl>
                                          <p:spTgt spid="26627">
                                            <p:txEl>
                                              <p:pRg st="3" end="3"/>
                                            </p:txEl>
                                          </p:spTgt>
                                        </p:tgtEl>
                                        <p:attrNameLst>
                                          <p:attrName>ppt_y</p:attrName>
                                        </p:attrNameLst>
                                      </p:cBhvr>
                                      <p:tavLst>
                                        <p:tav tm="0">
                                          <p:val>
                                            <p:strVal val="#ppt_y+1"/>
                                          </p:val>
                                        </p:tav>
                                        <p:tav tm="100000">
                                          <p:val>
                                            <p:strVal val="#ppt_y-1"/>
                                          </p:val>
                                        </p:tav>
                                      </p:tavLst>
                                    </p:anim>
                                  </p:childTnLst>
                                </p:cTn>
                              </p:par>
                              <p:par>
                                <p:cTn id="21" presetID="28" presetClass="entr" presetSubtype="0" fill="hold" grpId="0" nodeType="withEffect">
                                  <p:stCondLst>
                                    <p:cond delay="0"/>
                                  </p:stCondLst>
                                  <p:childTnLst>
                                    <p:set>
                                      <p:cBhvr>
                                        <p:cTn id="22" dur="1" fill="hold">
                                          <p:stCondLst>
                                            <p:cond delay="0"/>
                                          </p:stCondLst>
                                        </p:cTn>
                                        <p:tgtEl>
                                          <p:spTgt spid="26627">
                                            <p:txEl>
                                              <p:pRg st="4" end="4"/>
                                            </p:txEl>
                                          </p:spTgt>
                                        </p:tgtEl>
                                        <p:attrNameLst>
                                          <p:attrName>style.visibility</p:attrName>
                                        </p:attrNameLst>
                                      </p:cBhvr>
                                      <p:to>
                                        <p:strVal val="visible"/>
                                      </p:to>
                                    </p:set>
                                    <p:anim calcmode="lin" valueType="num">
                                      <p:cBhvr>
                                        <p:cTn id="23" dur="15000" fill="hold"/>
                                        <p:tgtEl>
                                          <p:spTgt spid="26627">
                                            <p:txEl>
                                              <p:pRg st="4" end="4"/>
                                            </p:txEl>
                                          </p:spTgt>
                                        </p:tgtEl>
                                        <p:attrNameLst>
                                          <p:attrName>ppt_x</p:attrName>
                                        </p:attrNameLst>
                                      </p:cBhvr>
                                      <p:tavLst>
                                        <p:tav tm="0">
                                          <p:val>
                                            <p:strVal val="#ppt_x"/>
                                          </p:val>
                                        </p:tav>
                                        <p:tav tm="100000">
                                          <p:val>
                                            <p:strVal val="#ppt_x"/>
                                          </p:val>
                                        </p:tav>
                                      </p:tavLst>
                                    </p:anim>
                                    <p:anim calcmode="lin" valueType="num">
                                      <p:cBhvr>
                                        <p:cTn id="24" dur="15000" fill="hold"/>
                                        <p:tgtEl>
                                          <p:spTgt spid="26627">
                                            <p:txEl>
                                              <p:pRg st="4" end="4"/>
                                            </p:txEl>
                                          </p:spTgt>
                                        </p:tgtEl>
                                        <p:attrNameLst>
                                          <p:attrName>ppt_y</p:attrName>
                                        </p:attrNameLst>
                                      </p:cBhvr>
                                      <p:tavLst>
                                        <p:tav tm="0">
                                          <p:val>
                                            <p:strVal val="#ppt_y+1"/>
                                          </p:val>
                                        </p:tav>
                                        <p:tav tm="100000">
                                          <p:val>
                                            <p:strVal val="#ppt_y-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build="allAtOnce"/>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2063750" y="396875"/>
            <a:ext cx="7772400" cy="533400"/>
          </a:xfrm>
        </p:spPr>
        <p:txBody>
          <a:bodyPr>
            <a:normAutofit fontScale="90000"/>
          </a:bodyPr>
          <a:lstStyle/>
          <a:p>
            <a:pPr eaLnBrk="1" hangingPunct="1">
              <a:defRPr/>
            </a:pPr>
            <a:r>
              <a:rPr lang="en-US" dirty="0">
                <a:effectLst>
                  <a:outerShdw blurRad="38100" dist="38100" dir="2700000" algn="tl">
                    <a:srgbClr val="000000">
                      <a:alpha val="43137"/>
                    </a:srgbClr>
                  </a:outerShdw>
                </a:effectLst>
                <a:latin typeface="Baskerville Old Face" panose="02020602080505020303" pitchFamily="18" charset="0"/>
                <a:ea typeface="ＭＳ Ｐゴシック" panose="020B0600070205080204" pitchFamily="34" charset="-128"/>
              </a:rPr>
              <a:t>The Global Sustainable Tourism Criteria</a:t>
            </a:r>
          </a:p>
        </p:txBody>
      </p:sp>
      <p:sp>
        <p:nvSpPr>
          <p:cNvPr id="27651" name="Rectangle 3"/>
          <p:cNvSpPr>
            <a:spLocks noGrp="1" noChangeArrowheads="1"/>
          </p:cNvSpPr>
          <p:nvPr>
            <p:ph idx="1"/>
          </p:nvPr>
        </p:nvSpPr>
        <p:spPr>
          <a:xfrm>
            <a:off x="1524001" y="1406525"/>
            <a:ext cx="7019925" cy="5105400"/>
          </a:xfrm>
        </p:spPr>
        <p:txBody>
          <a:bodyPr>
            <a:normAutofit lnSpcReduction="10000"/>
          </a:bodyPr>
          <a:lstStyle/>
          <a:p>
            <a:pPr eaLnBrk="1" hangingPunct="1">
              <a:buFontTx/>
              <a:buNone/>
            </a:pPr>
            <a:r>
              <a:rPr lang="en-US" altLang="en-US" sz="2500" b="1" dirty="0">
                <a:solidFill>
                  <a:srgbClr val="02A5EE"/>
                </a:solidFill>
                <a:latin typeface="Baskerville Old Face" panose="02020602080505020303" pitchFamily="18" charset="0"/>
                <a:ea typeface="ＭＳ Ｐゴシック" panose="020B0600070205080204" pitchFamily="34" charset="-128"/>
              </a:rPr>
              <a:t>C. </a:t>
            </a:r>
            <a:r>
              <a:rPr lang="en-US" altLang="en-US" sz="2500" b="1" dirty="0">
                <a:latin typeface="Baskerville Old Face" panose="02020602080505020303" pitchFamily="18" charset="0"/>
                <a:ea typeface="ＭＳ Ｐゴシック" panose="020B0600070205080204" pitchFamily="34" charset="-128"/>
              </a:rPr>
              <a:t>Maximize benefits to cultural heritage and minimize negative impacts</a:t>
            </a:r>
          </a:p>
          <a:p>
            <a:pPr eaLnBrk="1" hangingPunct="1">
              <a:buFontTx/>
              <a:buNone/>
            </a:pPr>
            <a:r>
              <a:rPr lang="en-US" altLang="en-US" sz="2500" dirty="0">
                <a:latin typeface="Baskerville Old Face" panose="02020602080505020303" pitchFamily="18" charset="0"/>
                <a:ea typeface="ＭＳ Ｐゴシック" panose="020B0600070205080204" pitchFamily="34" charset="-128"/>
              </a:rPr>
              <a:t>	C.1.The company follows established guidelines </a:t>
            </a:r>
            <a:br>
              <a:rPr lang="en-US" altLang="en-US" sz="2500" dirty="0">
                <a:latin typeface="Baskerville Old Face" panose="02020602080505020303" pitchFamily="18" charset="0"/>
                <a:ea typeface="ＭＳ Ｐゴシック" panose="020B0600070205080204" pitchFamily="34" charset="-128"/>
              </a:rPr>
            </a:br>
            <a:r>
              <a:rPr lang="en-US" altLang="en-US" sz="2500" dirty="0">
                <a:latin typeface="Baskerville Old Face" panose="02020602080505020303" pitchFamily="18" charset="0"/>
                <a:ea typeface="ＭＳ Ｐゴシック" panose="020B0600070205080204" pitchFamily="34" charset="-128"/>
              </a:rPr>
              <a:t>or a code of behavior for visits to culturally or historically sensitive sites, in order to minimize visitor impact and maximize enjoyment.</a:t>
            </a:r>
          </a:p>
          <a:p>
            <a:pPr eaLnBrk="1" hangingPunct="1">
              <a:buFontTx/>
              <a:buNone/>
            </a:pPr>
            <a:r>
              <a:rPr lang="en-US" altLang="en-US" sz="2500" dirty="0">
                <a:latin typeface="Baskerville Old Face" panose="02020602080505020303" pitchFamily="18" charset="0"/>
                <a:ea typeface="ＭＳ Ｐゴシック" panose="020B0600070205080204" pitchFamily="34" charset="-128"/>
              </a:rPr>
              <a:t>	C.3.The business contributes to the protection </a:t>
            </a:r>
            <a:br>
              <a:rPr lang="en-US" altLang="en-US" sz="2500" dirty="0">
                <a:latin typeface="Baskerville Old Face" panose="02020602080505020303" pitchFamily="18" charset="0"/>
                <a:ea typeface="ＭＳ Ｐゴシック" panose="020B0600070205080204" pitchFamily="34" charset="-128"/>
              </a:rPr>
            </a:br>
            <a:r>
              <a:rPr lang="en-US" altLang="en-US" sz="2500" dirty="0">
                <a:latin typeface="Baskerville Old Face" panose="02020602080505020303" pitchFamily="18" charset="0"/>
                <a:ea typeface="ＭＳ Ｐゴシック" panose="020B0600070205080204" pitchFamily="34" charset="-128"/>
              </a:rPr>
              <a:t>of local historical, archeological, culturally, and spiritually important properties and sites, </a:t>
            </a:r>
            <a:br>
              <a:rPr lang="en-US" altLang="en-US" sz="2500" dirty="0">
                <a:latin typeface="Baskerville Old Face" panose="02020602080505020303" pitchFamily="18" charset="0"/>
                <a:ea typeface="ＭＳ Ｐゴシック" panose="020B0600070205080204" pitchFamily="34" charset="-128"/>
              </a:rPr>
            </a:br>
            <a:r>
              <a:rPr lang="en-US" altLang="en-US" sz="2500" dirty="0">
                <a:latin typeface="Baskerville Old Face" panose="02020602080505020303" pitchFamily="18" charset="0"/>
                <a:ea typeface="ＭＳ Ｐゴシック" panose="020B0600070205080204" pitchFamily="34" charset="-128"/>
              </a:rPr>
              <a:t>and does not impede access to them by local residents.</a:t>
            </a:r>
          </a:p>
          <a:p>
            <a:pPr lvl="1" eaLnBrk="1" hangingPunct="1">
              <a:lnSpc>
                <a:spcPct val="80000"/>
              </a:lnSpc>
              <a:buFontTx/>
              <a:buNone/>
            </a:pPr>
            <a:endParaRPr lang="en-US" altLang="en-US" sz="2500" dirty="0">
              <a:latin typeface="Baskerville Old Face" panose="02020602080505020303" pitchFamily="18" charset="0"/>
              <a:ea typeface="ＭＳ Ｐゴシック" panose="020B0600070205080204" pitchFamily="34" charset="-128"/>
            </a:endParaRPr>
          </a:p>
          <a:p>
            <a:pPr lvl="1" eaLnBrk="1" hangingPunct="1">
              <a:lnSpc>
                <a:spcPct val="90000"/>
              </a:lnSpc>
              <a:buFontTx/>
              <a:buNone/>
            </a:pPr>
            <a:r>
              <a:rPr lang="en-US" altLang="en-US" sz="2500" dirty="0">
                <a:latin typeface="Baskerville Old Face" panose="02020602080505020303" pitchFamily="18" charset="0"/>
                <a:ea typeface="ＭＳ Ｐゴシック" panose="020B0600070205080204" pitchFamily="34" charset="-128"/>
              </a:rPr>
              <a:t> </a:t>
            </a:r>
          </a:p>
          <a:p>
            <a:pPr eaLnBrk="1" hangingPunct="1">
              <a:lnSpc>
                <a:spcPct val="80000"/>
              </a:lnSpc>
              <a:buFontTx/>
              <a:buNone/>
            </a:pPr>
            <a:endParaRPr lang="en-US" altLang="en-US" sz="2500" dirty="0">
              <a:latin typeface="Baskerville Old Face" panose="02020602080505020303" pitchFamily="18" charset="0"/>
              <a:ea typeface="ＭＳ Ｐゴシック" panose="020B0600070205080204" pitchFamily="34" charset="-128"/>
            </a:endParaRPr>
          </a:p>
          <a:p>
            <a:pPr eaLnBrk="1" hangingPunct="1">
              <a:lnSpc>
                <a:spcPct val="80000"/>
              </a:lnSpc>
              <a:buFontTx/>
              <a:buNone/>
            </a:pPr>
            <a:endParaRPr lang="en-US" altLang="en-US" sz="2500" dirty="0">
              <a:latin typeface="Baskerville Old Face" panose="02020602080505020303" pitchFamily="18" charset="0"/>
              <a:ea typeface="ＭＳ Ｐゴシック" panose="020B0600070205080204" pitchFamily="34" charset="-128"/>
            </a:endParaRPr>
          </a:p>
        </p:txBody>
      </p:sp>
    </p:spTree>
    <p:extLst>
      <p:ext uri="{BB962C8B-B14F-4D97-AF65-F5344CB8AC3E}">
        <p14:creationId xmlns:p14="http://schemas.microsoft.com/office/powerpoint/2010/main" val="97631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7651">
                                            <p:txEl>
                                              <p:pRg st="0" end="0"/>
                                            </p:txEl>
                                          </p:spTgt>
                                        </p:tgtEl>
                                        <p:attrNameLst>
                                          <p:attrName>style.visibility</p:attrName>
                                        </p:attrNameLst>
                                      </p:cBhvr>
                                      <p:to>
                                        <p:strVal val="visible"/>
                                      </p:to>
                                    </p:set>
                                    <p:anim calcmode="lin" valueType="num">
                                      <p:cBhvr>
                                        <p:cTn id="7" dur="1000" fill="hold"/>
                                        <p:tgtEl>
                                          <p:spTgt spid="27651">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7651">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7651">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7651">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27651">
                                            <p:txEl>
                                              <p:pRg st="1" end="1"/>
                                            </p:txEl>
                                          </p:spTgt>
                                        </p:tgtEl>
                                        <p:attrNameLst>
                                          <p:attrName>style.visibility</p:attrName>
                                        </p:attrNameLst>
                                      </p:cBhvr>
                                      <p:to>
                                        <p:strVal val="visible"/>
                                      </p:to>
                                    </p:set>
                                    <p:anim calcmode="lin" valueType="num">
                                      <p:cBhvr>
                                        <p:cTn id="15" dur="1000" fill="hold"/>
                                        <p:tgtEl>
                                          <p:spTgt spid="27651">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27651">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27651">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27651">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grpId="0" nodeType="clickEffect">
                                  <p:stCondLst>
                                    <p:cond delay="0"/>
                                  </p:stCondLst>
                                  <p:childTnLst>
                                    <p:set>
                                      <p:cBhvr>
                                        <p:cTn id="22" dur="1" fill="hold">
                                          <p:stCondLst>
                                            <p:cond delay="0"/>
                                          </p:stCondLst>
                                        </p:cTn>
                                        <p:tgtEl>
                                          <p:spTgt spid="27651">
                                            <p:txEl>
                                              <p:pRg st="2" end="2"/>
                                            </p:txEl>
                                          </p:spTgt>
                                        </p:tgtEl>
                                        <p:attrNameLst>
                                          <p:attrName>style.visibility</p:attrName>
                                        </p:attrNameLst>
                                      </p:cBhvr>
                                      <p:to>
                                        <p:strVal val="visible"/>
                                      </p:to>
                                    </p:set>
                                    <p:anim calcmode="lin" valueType="num">
                                      <p:cBhvr>
                                        <p:cTn id="23" dur="1000" fill="hold"/>
                                        <p:tgtEl>
                                          <p:spTgt spid="27651">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27651">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27651">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27651">
                                            <p:txEl>
                                              <p:pRg st="2" end="2"/>
                                            </p:txEl>
                                          </p:spTgt>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grpId="0" nodeType="withEffect">
                                  <p:stCondLst>
                                    <p:cond delay="0"/>
                                  </p:stCondLst>
                                  <p:childTnLst>
                                    <p:set>
                                      <p:cBhvr>
                                        <p:cTn id="28" dur="1" fill="hold">
                                          <p:stCondLst>
                                            <p:cond delay="0"/>
                                          </p:stCondLst>
                                        </p:cTn>
                                        <p:tgtEl>
                                          <p:spTgt spid="27651">
                                            <p:txEl>
                                              <p:pRg st="4" end="4"/>
                                            </p:txEl>
                                          </p:spTgt>
                                        </p:tgtEl>
                                        <p:attrNameLst>
                                          <p:attrName>style.visibility</p:attrName>
                                        </p:attrNameLst>
                                      </p:cBhvr>
                                      <p:to>
                                        <p:strVal val="visible"/>
                                      </p:to>
                                    </p:set>
                                    <p:anim calcmode="lin" valueType="num">
                                      <p:cBhvr>
                                        <p:cTn id="29" dur="1000" fill="hold"/>
                                        <p:tgtEl>
                                          <p:spTgt spid="27651">
                                            <p:txEl>
                                              <p:pRg st="4" end="4"/>
                                            </p:txEl>
                                          </p:spTgt>
                                        </p:tgtEl>
                                        <p:attrNameLst>
                                          <p:attrName>ppt_w</p:attrName>
                                        </p:attrNameLst>
                                      </p:cBhvr>
                                      <p:tavLst>
                                        <p:tav tm="0">
                                          <p:val>
                                            <p:fltVal val="0"/>
                                          </p:val>
                                        </p:tav>
                                        <p:tav tm="100000">
                                          <p:val>
                                            <p:strVal val="#ppt_w"/>
                                          </p:val>
                                        </p:tav>
                                      </p:tavLst>
                                    </p:anim>
                                    <p:anim calcmode="lin" valueType="num">
                                      <p:cBhvr>
                                        <p:cTn id="30" dur="1000" fill="hold"/>
                                        <p:tgtEl>
                                          <p:spTgt spid="27651">
                                            <p:txEl>
                                              <p:pRg st="4" end="4"/>
                                            </p:txEl>
                                          </p:spTgt>
                                        </p:tgtEl>
                                        <p:attrNameLst>
                                          <p:attrName>ppt_h</p:attrName>
                                        </p:attrNameLst>
                                      </p:cBhvr>
                                      <p:tavLst>
                                        <p:tav tm="0">
                                          <p:val>
                                            <p:fltVal val="0"/>
                                          </p:val>
                                        </p:tav>
                                        <p:tav tm="100000">
                                          <p:val>
                                            <p:strVal val="#ppt_h"/>
                                          </p:val>
                                        </p:tav>
                                      </p:tavLst>
                                    </p:anim>
                                    <p:anim calcmode="lin" valueType="num">
                                      <p:cBhvr>
                                        <p:cTn id="31" dur="1000" fill="hold"/>
                                        <p:tgtEl>
                                          <p:spTgt spid="27651">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27651">
                                            <p:txEl>
                                              <p:pRg st="4" end="4"/>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108200" y="404813"/>
            <a:ext cx="7772400" cy="609600"/>
          </a:xfrm>
        </p:spPr>
        <p:txBody>
          <a:bodyPr>
            <a:normAutofit fontScale="90000"/>
          </a:bodyPr>
          <a:lstStyle/>
          <a:p>
            <a:pPr eaLnBrk="1" hangingPunct="1">
              <a:defRPr/>
            </a:pPr>
            <a:r>
              <a:rPr lang="en-US" dirty="0">
                <a:effectLst>
                  <a:outerShdw blurRad="38100" dist="38100" dir="2700000" algn="tl">
                    <a:srgbClr val="000000">
                      <a:alpha val="43137"/>
                    </a:srgbClr>
                  </a:outerShdw>
                </a:effectLst>
                <a:latin typeface="Baskerville Old Face" panose="02020602080505020303" pitchFamily="18" charset="0"/>
                <a:ea typeface="ＭＳ Ｐゴシック" panose="020B0600070205080204" pitchFamily="34" charset="-128"/>
              </a:rPr>
              <a:t>The Global Sustainable Tourism Criteria </a:t>
            </a:r>
          </a:p>
        </p:txBody>
      </p:sp>
      <p:sp>
        <p:nvSpPr>
          <p:cNvPr id="25603" name="Rectangle 3"/>
          <p:cNvSpPr>
            <a:spLocks noGrp="1" noChangeArrowheads="1"/>
          </p:cNvSpPr>
          <p:nvPr>
            <p:ph idx="1"/>
          </p:nvPr>
        </p:nvSpPr>
        <p:spPr>
          <a:xfrm>
            <a:off x="1558926" y="1249363"/>
            <a:ext cx="7058025" cy="5029200"/>
          </a:xfrm>
        </p:spPr>
        <p:txBody>
          <a:bodyPr>
            <a:normAutofit fontScale="92500" lnSpcReduction="10000"/>
          </a:bodyPr>
          <a:lstStyle/>
          <a:p>
            <a:pPr marL="274638" indent="-274638">
              <a:buNone/>
              <a:defRPr/>
            </a:pPr>
            <a:r>
              <a:rPr lang="en-US" sz="2500" b="1" dirty="0">
                <a:solidFill>
                  <a:srgbClr val="02A5EE"/>
                </a:solidFill>
                <a:latin typeface="Baskerville Old Face" panose="02020602080505020303" pitchFamily="18" charset="0"/>
                <a:ea typeface="ＭＳ Ｐゴシック" pitchFamily="1" charset="-128"/>
              </a:rPr>
              <a:t>D. </a:t>
            </a:r>
            <a:r>
              <a:rPr lang="en-US" sz="2500" b="1" dirty="0">
                <a:latin typeface="Baskerville Old Face" panose="02020602080505020303" pitchFamily="18" charset="0"/>
                <a:ea typeface="ＭＳ Ｐゴシック" pitchFamily="1" charset="-128"/>
              </a:rPr>
              <a:t>Maximize benefits to the environment and minimize negative impacts.</a:t>
            </a:r>
          </a:p>
          <a:p>
            <a:pPr>
              <a:spcBef>
                <a:spcPts val="0"/>
              </a:spcBef>
              <a:buNone/>
              <a:defRPr/>
            </a:pPr>
            <a:r>
              <a:rPr lang="en-US" sz="2500" dirty="0">
                <a:latin typeface="Baskerville Old Face" panose="02020602080505020303" pitchFamily="18" charset="0"/>
                <a:ea typeface="ＭＳ Ｐゴシック" pitchFamily="1" charset="-128"/>
              </a:rPr>
              <a:t>D.1.Conserving resources</a:t>
            </a:r>
          </a:p>
          <a:p>
            <a:pPr>
              <a:spcBef>
                <a:spcPts val="0"/>
              </a:spcBef>
              <a:buNone/>
              <a:defRPr/>
            </a:pPr>
            <a:r>
              <a:rPr lang="en-US" sz="2500" dirty="0">
                <a:latin typeface="Baskerville Old Face" panose="02020602080505020303" pitchFamily="18" charset="0"/>
                <a:ea typeface="ＭＳ Ｐゴシック" pitchFamily="1" charset="-128"/>
              </a:rPr>
              <a:t>D.1.3. Energy consumption should be measured, sources indicated, and measures to decrease overall consumption should be adopted, while encouraging the use of renewable energy.</a:t>
            </a:r>
          </a:p>
          <a:p>
            <a:pPr>
              <a:spcBef>
                <a:spcPts val="0"/>
              </a:spcBef>
              <a:buNone/>
              <a:defRPr/>
            </a:pPr>
            <a:r>
              <a:rPr lang="en-US" sz="2500" dirty="0">
                <a:latin typeface="Baskerville Old Face" panose="02020602080505020303" pitchFamily="18" charset="0"/>
                <a:ea typeface="ＭＳ Ｐゴシック" pitchFamily="1" charset="-128"/>
              </a:rPr>
              <a:t>D.2.Reducing pollution</a:t>
            </a:r>
          </a:p>
          <a:p>
            <a:pPr marL="719138" indent="-627063">
              <a:spcBef>
                <a:spcPts val="0"/>
              </a:spcBef>
              <a:buNone/>
              <a:defRPr/>
            </a:pPr>
            <a:r>
              <a:rPr lang="en-US" sz="2500" dirty="0">
                <a:latin typeface="Baskerville Old Face" panose="02020602080505020303" pitchFamily="18" charset="0"/>
                <a:ea typeface="ＭＳ Ｐゴシック" pitchFamily="1" charset="-128"/>
              </a:rPr>
              <a:t>D.2.1.Greenhouse gas emissions from all sources controlled by the business are measured, and procedures are implemented to reduce and offset  them as a way to achieve climate neutrality.</a:t>
            </a:r>
          </a:p>
          <a:p>
            <a:pPr eaLnBrk="1" hangingPunct="1">
              <a:buFontTx/>
              <a:buNone/>
              <a:defRPr/>
            </a:pPr>
            <a:endParaRPr lang="en-US" sz="2500" dirty="0">
              <a:latin typeface="Baskerville Old Face" panose="02020602080505020303" pitchFamily="18" charset="0"/>
              <a:ea typeface="ＭＳ Ｐゴシック" pitchFamily="1" charset="-128"/>
            </a:endParaRPr>
          </a:p>
          <a:p>
            <a:pPr lvl="1" eaLnBrk="1" hangingPunct="1">
              <a:lnSpc>
                <a:spcPct val="80000"/>
              </a:lnSpc>
              <a:buFontTx/>
              <a:buNone/>
              <a:defRPr/>
            </a:pPr>
            <a:endParaRPr lang="en-US" dirty="0">
              <a:ea typeface="ＭＳ Ｐゴシック" pitchFamily="1" charset="-128"/>
            </a:endParaRPr>
          </a:p>
          <a:p>
            <a:pPr lvl="1" eaLnBrk="1" hangingPunct="1">
              <a:lnSpc>
                <a:spcPct val="90000"/>
              </a:lnSpc>
              <a:buFontTx/>
              <a:buNone/>
              <a:defRPr/>
            </a:pPr>
            <a:r>
              <a:rPr lang="en-US" dirty="0">
                <a:ea typeface="ＭＳ Ｐゴシック" pitchFamily="1" charset="-128"/>
              </a:rPr>
              <a:t> </a:t>
            </a:r>
          </a:p>
          <a:p>
            <a:pPr eaLnBrk="1" hangingPunct="1">
              <a:lnSpc>
                <a:spcPct val="80000"/>
              </a:lnSpc>
              <a:buFontTx/>
              <a:buNone/>
              <a:defRPr/>
            </a:pPr>
            <a:endParaRPr lang="en-US" sz="1800" dirty="0">
              <a:ea typeface="ＭＳ Ｐゴシック" pitchFamily="1" charset="-128"/>
            </a:endParaRPr>
          </a:p>
          <a:p>
            <a:pPr eaLnBrk="1" hangingPunct="1">
              <a:lnSpc>
                <a:spcPct val="80000"/>
              </a:lnSpc>
              <a:buFontTx/>
              <a:buNone/>
              <a:defRPr/>
            </a:pPr>
            <a:endParaRPr lang="en-US" sz="1800" dirty="0">
              <a:ea typeface="ＭＳ Ｐゴシック" pitchFamily="1" charset="-128"/>
            </a:endParaRPr>
          </a:p>
        </p:txBody>
      </p:sp>
    </p:spTree>
    <p:extLst>
      <p:ext uri="{BB962C8B-B14F-4D97-AF65-F5344CB8AC3E}">
        <p14:creationId xmlns:p14="http://schemas.microsoft.com/office/powerpoint/2010/main" val="455050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animEffect transition="in" filter="fade">
                                      <p:cBhvr>
                                        <p:cTn id="7" dur="1000"/>
                                        <p:tgtEl>
                                          <p:spTgt spid="25603">
                                            <p:txEl>
                                              <p:pRg st="0" end="0"/>
                                            </p:txEl>
                                          </p:spTgt>
                                        </p:tgtEl>
                                      </p:cBhvr>
                                    </p:animEffect>
                                    <p:anim calcmode="lin" valueType="num">
                                      <p:cBhvr>
                                        <p:cTn id="8" dur="1000" fill="hold"/>
                                        <p:tgtEl>
                                          <p:spTgt spid="25603">
                                            <p:txEl>
                                              <p:pRg st="0" end="0"/>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25603">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5603">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25603">
                                            <p:txEl>
                                              <p:pRg st="1" end="1"/>
                                            </p:txEl>
                                          </p:spTgt>
                                        </p:tgtEl>
                                        <p:attrNameLst>
                                          <p:attrName>style.visibility</p:attrName>
                                        </p:attrNameLst>
                                      </p:cBhvr>
                                      <p:to>
                                        <p:strVal val="visible"/>
                                      </p:to>
                                    </p:set>
                                    <p:animEffect transition="in" filter="fade">
                                      <p:cBhvr>
                                        <p:cTn id="15" dur="1000"/>
                                        <p:tgtEl>
                                          <p:spTgt spid="25603">
                                            <p:txEl>
                                              <p:pRg st="1" end="1"/>
                                            </p:txEl>
                                          </p:spTgt>
                                        </p:tgtEl>
                                      </p:cBhvr>
                                    </p:animEffect>
                                    <p:anim calcmode="lin" valueType="num">
                                      <p:cBhvr>
                                        <p:cTn id="16" dur="1000" fill="hold"/>
                                        <p:tgtEl>
                                          <p:spTgt spid="25603">
                                            <p:txEl>
                                              <p:pRg st="1" end="1"/>
                                            </p:txEl>
                                          </p:spTgt>
                                        </p:tgtEl>
                                        <p:attrNameLst>
                                          <p:attrName>ppt_x</p:attrName>
                                        </p:attrNameLst>
                                      </p:cBhvr>
                                      <p:tavLst>
                                        <p:tav tm="0">
                                          <p:val>
                                            <p:strVal val="#ppt_x"/>
                                          </p:val>
                                        </p:tav>
                                        <p:tav tm="100000">
                                          <p:val>
                                            <p:strVal val="#ppt_x"/>
                                          </p:val>
                                        </p:tav>
                                      </p:tavLst>
                                    </p:anim>
                                    <p:anim calcmode="lin" valueType="num">
                                      <p:cBhvr>
                                        <p:cTn id="17" dur="900" decel="100000" fill="hold"/>
                                        <p:tgtEl>
                                          <p:spTgt spid="25603">
                                            <p:txEl>
                                              <p:pRg st="1" end="1"/>
                                            </p:txEl>
                                          </p:spTgt>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25603">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25603">
                                            <p:txEl>
                                              <p:pRg st="2" end="2"/>
                                            </p:txEl>
                                          </p:spTgt>
                                        </p:tgtEl>
                                        <p:attrNameLst>
                                          <p:attrName>style.visibility</p:attrName>
                                        </p:attrNameLst>
                                      </p:cBhvr>
                                      <p:to>
                                        <p:strVal val="visible"/>
                                      </p:to>
                                    </p:set>
                                    <p:animEffect transition="in" filter="fade">
                                      <p:cBhvr>
                                        <p:cTn id="23" dur="1000"/>
                                        <p:tgtEl>
                                          <p:spTgt spid="25603">
                                            <p:txEl>
                                              <p:pRg st="2" end="2"/>
                                            </p:txEl>
                                          </p:spTgt>
                                        </p:tgtEl>
                                      </p:cBhvr>
                                    </p:animEffect>
                                    <p:anim calcmode="lin" valueType="num">
                                      <p:cBhvr>
                                        <p:cTn id="24" dur="1000" fill="hold"/>
                                        <p:tgtEl>
                                          <p:spTgt spid="25603">
                                            <p:txEl>
                                              <p:pRg st="2" end="2"/>
                                            </p:txEl>
                                          </p:spTgt>
                                        </p:tgtEl>
                                        <p:attrNameLst>
                                          <p:attrName>ppt_x</p:attrName>
                                        </p:attrNameLst>
                                      </p:cBhvr>
                                      <p:tavLst>
                                        <p:tav tm="0">
                                          <p:val>
                                            <p:strVal val="#ppt_x"/>
                                          </p:val>
                                        </p:tav>
                                        <p:tav tm="100000">
                                          <p:val>
                                            <p:strVal val="#ppt_x"/>
                                          </p:val>
                                        </p:tav>
                                      </p:tavLst>
                                    </p:anim>
                                    <p:anim calcmode="lin" valueType="num">
                                      <p:cBhvr>
                                        <p:cTn id="25" dur="900" decel="100000" fill="hold"/>
                                        <p:tgtEl>
                                          <p:spTgt spid="25603">
                                            <p:txEl>
                                              <p:pRg st="2" end="2"/>
                                            </p:txEl>
                                          </p:spTgt>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25603">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7" presetClass="entr" presetSubtype="0" fill="hold" grpId="0" nodeType="clickEffect">
                                  <p:stCondLst>
                                    <p:cond delay="0"/>
                                  </p:stCondLst>
                                  <p:childTnLst>
                                    <p:set>
                                      <p:cBhvr>
                                        <p:cTn id="30" dur="1" fill="hold">
                                          <p:stCondLst>
                                            <p:cond delay="0"/>
                                          </p:stCondLst>
                                        </p:cTn>
                                        <p:tgtEl>
                                          <p:spTgt spid="25603">
                                            <p:txEl>
                                              <p:pRg st="3" end="3"/>
                                            </p:txEl>
                                          </p:spTgt>
                                        </p:tgtEl>
                                        <p:attrNameLst>
                                          <p:attrName>style.visibility</p:attrName>
                                        </p:attrNameLst>
                                      </p:cBhvr>
                                      <p:to>
                                        <p:strVal val="visible"/>
                                      </p:to>
                                    </p:set>
                                    <p:animEffect transition="in" filter="fade">
                                      <p:cBhvr>
                                        <p:cTn id="31" dur="1000"/>
                                        <p:tgtEl>
                                          <p:spTgt spid="25603">
                                            <p:txEl>
                                              <p:pRg st="3" end="3"/>
                                            </p:txEl>
                                          </p:spTgt>
                                        </p:tgtEl>
                                      </p:cBhvr>
                                    </p:animEffect>
                                    <p:anim calcmode="lin" valueType="num">
                                      <p:cBhvr>
                                        <p:cTn id="32" dur="1000" fill="hold"/>
                                        <p:tgtEl>
                                          <p:spTgt spid="25603">
                                            <p:txEl>
                                              <p:pRg st="3" end="3"/>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25603">
                                            <p:txEl>
                                              <p:pRg st="3" end="3"/>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25603">
                                            <p:txEl>
                                              <p:pRg st="3" end="3"/>
                                            </p:txEl>
                                          </p:spTgt>
                                        </p:tgtEl>
                                        <p:attrNameLst>
                                          <p:attrName>ppt_y</p:attrName>
                                        </p:attrNameLst>
                                      </p:cBhvr>
                                      <p:tavLst>
                                        <p:tav tm="0">
                                          <p:val>
                                            <p:strVal val="#ppt_y-.03"/>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7" presetClass="entr" presetSubtype="0" fill="hold" grpId="0" nodeType="clickEffect">
                                  <p:stCondLst>
                                    <p:cond delay="0"/>
                                  </p:stCondLst>
                                  <p:childTnLst>
                                    <p:set>
                                      <p:cBhvr>
                                        <p:cTn id="38" dur="1" fill="hold">
                                          <p:stCondLst>
                                            <p:cond delay="0"/>
                                          </p:stCondLst>
                                        </p:cTn>
                                        <p:tgtEl>
                                          <p:spTgt spid="25603">
                                            <p:txEl>
                                              <p:pRg st="4" end="4"/>
                                            </p:txEl>
                                          </p:spTgt>
                                        </p:tgtEl>
                                        <p:attrNameLst>
                                          <p:attrName>style.visibility</p:attrName>
                                        </p:attrNameLst>
                                      </p:cBhvr>
                                      <p:to>
                                        <p:strVal val="visible"/>
                                      </p:to>
                                    </p:set>
                                    <p:animEffect transition="in" filter="fade">
                                      <p:cBhvr>
                                        <p:cTn id="39" dur="1000"/>
                                        <p:tgtEl>
                                          <p:spTgt spid="25603">
                                            <p:txEl>
                                              <p:pRg st="4" end="4"/>
                                            </p:txEl>
                                          </p:spTgt>
                                        </p:tgtEl>
                                      </p:cBhvr>
                                    </p:animEffect>
                                    <p:anim calcmode="lin" valueType="num">
                                      <p:cBhvr>
                                        <p:cTn id="40" dur="1000" fill="hold"/>
                                        <p:tgtEl>
                                          <p:spTgt spid="25603">
                                            <p:txEl>
                                              <p:pRg st="4" end="4"/>
                                            </p:txEl>
                                          </p:spTgt>
                                        </p:tgtEl>
                                        <p:attrNameLst>
                                          <p:attrName>ppt_x</p:attrName>
                                        </p:attrNameLst>
                                      </p:cBhvr>
                                      <p:tavLst>
                                        <p:tav tm="0">
                                          <p:val>
                                            <p:strVal val="#ppt_x"/>
                                          </p:val>
                                        </p:tav>
                                        <p:tav tm="100000">
                                          <p:val>
                                            <p:strVal val="#ppt_x"/>
                                          </p:val>
                                        </p:tav>
                                      </p:tavLst>
                                    </p:anim>
                                    <p:anim calcmode="lin" valueType="num">
                                      <p:cBhvr>
                                        <p:cTn id="41" dur="900" decel="100000" fill="hold"/>
                                        <p:tgtEl>
                                          <p:spTgt spid="25603">
                                            <p:txEl>
                                              <p:pRg st="4" end="4"/>
                                            </p:txEl>
                                          </p:spTgt>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25603">
                                            <p:txEl>
                                              <p:pRg st="4" end="4"/>
                                            </p:txEl>
                                          </p:spTgt>
                                        </p:tgtEl>
                                        <p:attrNameLst>
                                          <p:attrName>ppt_y</p:attrName>
                                        </p:attrNameLst>
                                      </p:cBhvr>
                                      <p:tavLst>
                                        <p:tav tm="0">
                                          <p:val>
                                            <p:strVal val="#ppt_y-.03"/>
                                          </p:val>
                                        </p:tav>
                                        <p:tav tm="100000">
                                          <p:val>
                                            <p:strVal val="#ppt_y"/>
                                          </p:val>
                                        </p:tav>
                                      </p:tavLst>
                                    </p:anim>
                                  </p:childTnLst>
                                </p:cTn>
                              </p:par>
                              <p:par>
                                <p:cTn id="43" presetID="37" presetClass="entr" presetSubtype="0" fill="hold" grpId="0" nodeType="withEffect">
                                  <p:stCondLst>
                                    <p:cond delay="0"/>
                                  </p:stCondLst>
                                  <p:childTnLst>
                                    <p:set>
                                      <p:cBhvr>
                                        <p:cTn id="44" dur="1" fill="hold">
                                          <p:stCondLst>
                                            <p:cond delay="0"/>
                                          </p:stCondLst>
                                        </p:cTn>
                                        <p:tgtEl>
                                          <p:spTgt spid="25603">
                                            <p:txEl>
                                              <p:pRg st="7" end="7"/>
                                            </p:txEl>
                                          </p:spTgt>
                                        </p:tgtEl>
                                        <p:attrNameLst>
                                          <p:attrName>style.visibility</p:attrName>
                                        </p:attrNameLst>
                                      </p:cBhvr>
                                      <p:to>
                                        <p:strVal val="visible"/>
                                      </p:to>
                                    </p:set>
                                    <p:animEffect transition="in" filter="fade">
                                      <p:cBhvr>
                                        <p:cTn id="45" dur="1000"/>
                                        <p:tgtEl>
                                          <p:spTgt spid="25603">
                                            <p:txEl>
                                              <p:pRg st="7" end="7"/>
                                            </p:txEl>
                                          </p:spTgt>
                                        </p:tgtEl>
                                      </p:cBhvr>
                                    </p:animEffect>
                                    <p:anim calcmode="lin" valueType="num">
                                      <p:cBhvr>
                                        <p:cTn id="46" dur="1000" fill="hold"/>
                                        <p:tgtEl>
                                          <p:spTgt spid="25603">
                                            <p:txEl>
                                              <p:pRg st="7" end="7"/>
                                            </p:txEl>
                                          </p:spTgt>
                                        </p:tgtEl>
                                        <p:attrNameLst>
                                          <p:attrName>ppt_x</p:attrName>
                                        </p:attrNameLst>
                                      </p:cBhvr>
                                      <p:tavLst>
                                        <p:tav tm="0">
                                          <p:val>
                                            <p:strVal val="#ppt_x"/>
                                          </p:val>
                                        </p:tav>
                                        <p:tav tm="100000">
                                          <p:val>
                                            <p:strVal val="#ppt_x"/>
                                          </p:val>
                                        </p:tav>
                                      </p:tavLst>
                                    </p:anim>
                                    <p:anim calcmode="lin" valueType="num">
                                      <p:cBhvr>
                                        <p:cTn id="47" dur="900" decel="100000" fill="hold"/>
                                        <p:tgtEl>
                                          <p:spTgt spid="25603">
                                            <p:txEl>
                                              <p:pRg st="7" end="7"/>
                                            </p:txEl>
                                          </p:spTgt>
                                        </p:tgtEl>
                                        <p:attrNameLst>
                                          <p:attrName>ppt_y</p:attrName>
                                        </p:attrNameLst>
                                      </p:cBhvr>
                                      <p:tavLst>
                                        <p:tav tm="0">
                                          <p:val>
                                            <p:strVal val="#ppt_y+1"/>
                                          </p:val>
                                        </p:tav>
                                        <p:tav tm="100000">
                                          <p:val>
                                            <p:strVal val="#ppt_y-.03"/>
                                          </p:val>
                                        </p:tav>
                                      </p:tavLst>
                                    </p:anim>
                                    <p:anim calcmode="lin" valueType="num">
                                      <p:cBhvr>
                                        <p:cTn id="48" dur="100" accel="100000" fill="hold">
                                          <p:stCondLst>
                                            <p:cond delay="900"/>
                                          </p:stCondLst>
                                        </p:cTn>
                                        <p:tgtEl>
                                          <p:spTgt spid="25603">
                                            <p:txEl>
                                              <p:pRg st="7" end="7"/>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4113" y="404813"/>
            <a:ext cx="7497762" cy="762000"/>
          </a:xfrm>
        </p:spPr>
        <p:txBody>
          <a:bodyPr>
            <a:normAutofit/>
          </a:bodyPr>
          <a:lstStyle/>
          <a:p>
            <a:pPr eaLnBrk="1" hangingPunct="1">
              <a:defRPr/>
            </a:pPr>
            <a:r>
              <a:rPr lang="en-US" dirty="0">
                <a:effectLst>
                  <a:outerShdw blurRad="38100" dist="38100" dir="2700000" algn="tl">
                    <a:srgbClr val="000000">
                      <a:alpha val="43137"/>
                    </a:srgbClr>
                  </a:outerShdw>
                </a:effectLst>
                <a:latin typeface="Baskerville Old Face" panose="02020602080505020303" pitchFamily="18" charset="0"/>
              </a:rPr>
              <a:t>References</a:t>
            </a:r>
          </a:p>
        </p:txBody>
      </p:sp>
      <p:sp>
        <p:nvSpPr>
          <p:cNvPr id="41987" name="Content Placeholder 2"/>
          <p:cNvSpPr>
            <a:spLocks noGrp="1"/>
          </p:cNvSpPr>
          <p:nvPr>
            <p:ph idx="1"/>
          </p:nvPr>
        </p:nvSpPr>
        <p:spPr>
          <a:xfrm>
            <a:off x="1558926" y="1341439"/>
            <a:ext cx="9109075" cy="5934075"/>
          </a:xfrm>
        </p:spPr>
        <p:txBody>
          <a:bodyPr/>
          <a:lstStyle/>
          <a:p>
            <a:pPr eaLnBrk="1" hangingPunct="1"/>
            <a:r>
              <a:rPr lang="en-GB" altLang="en-US" sz="2400">
                <a:latin typeface="Baskerville Old Face" panose="02020602080505020303" pitchFamily="18" charset="0"/>
              </a:rPr>
              <a:t>Holden, A. (2008). Tourism and Environment. London: Routledge</a:t>
            </a:r>
          </a:p>
          <a:p>
            <a:pPr eaLnBrk="1" hangingPunct="1"/>
            <a:r>
              <a:rPr lang="en-GB" altLang="en-US" sz="2400">
                <a:latin typeface="Baskerville Old Face" panose="02020602080505020303" pitchFamily="18" charset="0"/>
              </a:rPr>
              <a:t>Butler, R.W. (1993). Tourism – an evolutionary perspective, in Nelson, J., Butler, R.W &amp; Wall, G. (Eds.) Tourism and Sustainable Development: Monitoring, Planning and Managing (pp.27-43), Waterloo, Canada: University of Waterloo Press.</a:t>
            </a:r>
          </a:p>
          <a:p>
            <a:pPr eaLnBrk="1" hangingPunct="1"/>
            <a:r>
              <a:rPr lang="en-GB" altLang="en-US" sz="2400">
                <a:latin typeface="Baskerville Old Face" panose="02020602080505020303" pitchFamily="18" charset="0"/>
              </a:rPr>
              <a:t>UNWTO (2005) Making Tourism More Sustainable - A Guide for Policy Makers, UNEP and UNWTO. </a:t>
            </a:r>
          </a:p>
          <a:p>
            <a:pPr eaLnBrk="1" hangingPunct="1"/>
            <a:r>
              <a:rPr lang="en-GB" altLang="en-US" sz="2400">
                <a:latin typeface="Baskerville Old Face" panose="02020602080505020303" pitchFamily="18" charset="0"/>
              </a:rPr>
              <a:t>McIntyre, G. 1993. Sustainable Tourism Development: Guide for Local Planners. Madrid：World Tourism Organization</a:t>
            </a:r>
          </a:p>
          <a:p>
            <a:pPr eaLnBrk="1" hangingPunct="1"/>
            <a:r>
              <a:rPr lang="en-GB" altLang="en-US" sz="2400">
                <a:latin typeface="Baskerville Old Face" panose="02020602080505020303" pitchFamily="18" charset="0"/>
              </a:rPr>
              <a:t>Swarbrooke, J. (1999). </a:t>
            </a:r>
            <a:r>
              <a:rPr lang="en-GB" altLang="en-US" sz="2400" i="1">
                <a:latin typeface="Baskerville Old Face" panose="02020602080505020303" pitchFamily="18" charset="0"/>
              </a:rPr>
              <a:t>Sustainable tourism management</a:t>
            </a:r>
            <a:r>
              <a:rPr lang="en-GB" altLang="en-US" sz="2400">
                <a:latin typeface="Baskerville Old Face" panose="02020602080505020303" pitchFamily="18" charset="0"/>
              </a:rPr>
              <a:t>. London: CABI Publishing</a:t>
            </a:r>
          </a:p>
          <a:p>
            <a:pPr eaLnBrk="1" hangingPunct="1"/>
            <a:r>
              <a:rPr lang="en-GB" altLang="en-US" sz="2400">
                <a:latin typeface="Baskerville Old Face" panose="02020602080505020303" pitchFamily="18" charset="0"/>
              </a:rPr>
              <a:t>Christie Mill, R.  &amp; Morrison, A. (2006) </a:t>
            </a:r>
            <a:r>
              <a:rPr lang="en-GB" altLang="en-US" sz="2400" i="1">
                <a:latin typeface="Baskerville Old Face" panose="02020602080505020303" pitchFamily="18" charset="0"/>
              </a:rPr>
              <a:t>The Tourism System</a:t>
            </a:r>
            <a:r>
              <a:rPr lang="en-GB" altLang="en-US" sz="2400">
                <a:latin typeface="Baskerville Old Face" panose="02020602080505020303" pitchFamily="18" charset="0"/>
              </a:rPr>
              <a:t>. US: Kendall/Hunt Publishing Company. </a:t>
            </a:r>
          </a:p>
          <a:p>
            <a:pPr eaLnBrk="1" hangingPunct="1"/>
            <a:endParaRPr lang="en-GB" altLang="en-US" sz="2400"/>
          </a:p>
          <a:p>
            <a:pPr eaLnBrk="1" hangingPunct="1"/>
            <a:endParaRPr lang="en-GB" altLang="en-US" sz="2400"/>
          </a:p>
          <a:p>
            <a:pPr eaLnBrk="1" hangingPunct="1"/>
            <a:endParaRPr lang="en-GB" altLang="en-US" sz="2400"/>
          </a:p>
          <a:p>
            <a:pPr eaLnBrk="1" hangingPunct="1"/>
            <a:endParaRPr lang="en-GB" altLang="en-US" sz="2400"/>
          </a:p>
          <a:p>
            <a:pPr eaLnBrk="1" hangingPunct="1"/>
            <a:endParaRPr lang="en-GB" altLang="en-US"/>
          </a:p>
          <a:p>
            <a:pPr eaLnBrk="1" hangingPunct="1">
              <a:buFontTx/>
              <a:buNone/>
            </a:pPr>
            <a:endParaRPr lang="en-US" altLang="en-US"/>
          </a:p>
        </p:txBody>
      </p:sp>
    </p:spTree>
    <p:extLst>
      <p:ext uri="{BB962C8B-B14F-4D97-AF65-F5344CB8AC3E}">
        <p14:creationId xmlns:p14="http://schemas.microsoft.com/office/powerpoint/2010/main" val="158092429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Session 5 </Template>
  <TotalTime>3</TotalTime>
  <Words>2189</Words>
  <Application>Microsoft Macintosh PowerPoint</Application>
  <PresentationFormat>Widescreen</PresentationFormat>
  <Paragraphs>265</Paragraphs>
  <Slides>27</Slides>
  <Notes>15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Arial</vt:lpstr>
      <vt:lpstr>Baskerville Old Face</vt:lpstr>
      <vt:lpstr>Bookman Old Style</vt:lpstr>
      <vt:lpstr>Calibri</vt:lpstr>
      <vt:lpstr>Century Gothic</vt:lpstr>
      <vt:lpstr>Myriad Pro</vt:lpstr>
      <vt:lpstr>Times</vt:lpstr>
      <vt:lpstr>20140311PresentationUWTSDTemplate</vt:lpstr>
      <vt:lpstr> Sustainable Tourism:  Impacts of Development   </vt:lpstr>
      <vt:lpstr>Learning Outcomes</vt:lpstr>
      <vt:lpstr>Learning Outcomes</vt:lpstr>
      <vt:lpstr>Sustainable Tourism?</vt:lpstr>
      <vt:lpstr>Sustainable Tourism</vt:lpstr>
      <vt:lpstr>What do “sustainable travelers” look like?</vt:lpstr>
      <vt:lpstr>But what are they looking for?</vt:lpstr>
      <vt:lpstr>The things that you can probably guess…</vt:lpstr>
      <vt:lpstr>And some you didn’t know you knew...</vt:lpstr>
      <vt:lpstr>PowerPoint Presentation</vt:lpstr>
      <vt:lpstr>Sustainable Tourism</vt:lpstr>
      <vt:lpstr>Sustainability in Tourism</vt:lpstr>
      <vt:lpstr>Sustainable Tourism Development</vt:lpstr>
      <vt:lpstr>Relationship between the 3 factors</vt:lpstr>
      <vt:lpstr>PowerPoint Presentation</vt:lpstr>
      <vt:lpstr>PowerPoint Presentation</vt:lpstr>
      <vt:lpstr>The airport is characterized by:</vt:lpstr>
      <vt:lpstr>Cultural Sustainability</vt:lpstr>
      <vt:lpstr>Tips for Cultural Sustainability</vt:lpstr>
      <vt:lpstr>Economic Sustainability</vt:lpstr>
      <vt:lpstr>The Global Sustainable Tourism Criteria: Background</vt:lpstr>
      <vt:lpstr>The Global Sustainable Tourism Criteria</vt:lpstr>
      <vt:lpstr>The Global Sustainable Tourism Criteria </vt:lpstr>
      <vt:lpstr>The Global Sustainable Tourism Criteria</vt:lpstr>
      <vt:lpstr>The Global Sustainable Tourism Criteria</vt:lpstr>
      <vt:lpstr>The Global Sustainable Tourism Criteria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Sustainable Tourism:  Impacts of Development  </dc:title>
  <dc:creator>Abdirahman Nuur Mahamed (PhD Ironbridge +Cult Herit PT)</dc:creator>
  <cp:lastModifiedBy>Abdirahman Nuur Mahamed (PhD Ironbridge +Cult Herit PT)</cp:lastModifiedBy>
  <cp:revision>3</cp:revision>
  <dcterms:created xsi:type="dcterms:W3CDTF">2020-01-08T15:14:12Z</dcterms:created>
  <dcterms:modified xsi:type="dcterms:W3CDTF">2020-01-25T12:38:45Z</dcterms:modified>
</cp:coreProperties>
</file>