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499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734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363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6/14/26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73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6/14/26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761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6/14/26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059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24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6/14/26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9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6/14/26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053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86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287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6/14/26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051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ED30966-C1FE-293B-2E18-3633F05FB75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t="6878" b="8853"/>
          <a:stretch>
            <a:fillRect/>
          </a:stretch>
        </p:blipFill>
        <p:spPr>
          <a:xfrm>
            <a:off x="1" y="1"/>
            <a:ext cx="12192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0158589-77E7-2425-929D-73FDA0AC03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45132" y="2854763"/>
            <a:ext cx="7588155" cy="2236264"/>
          </a:xfrm>
        </p:spPr>
        <p:txBody>
          <a:bodyPr>
            <a:noAutofit/>
          </a:bodyPr>
          <a:lstStyle/>
          <a:p>
            <a:r>
              <a:rPr lang="en-GB" sz="3800" b="1">
                <a:solidFill>
                  <a:schemeClr val="bg1"/>
                </a:solidFill>
              </a:rPr>
              <a:t>Name: Suranne aziz</a:t>
            </a:r>
            <a:br>
              <a:rPr lang="en-GB" sz="3800" b="1">
                <a:solidFill>
                  <a:schemeClr val="bg1"/>
                </a:solidFill>
              </a:rPr>
            </a:br>
            <a:r>
              <a:rPr lang="en-GB" sz="3800" b="1">
                <a:solidFill>
                  <a:schemeClr val="bg1"/>
                </a:solidFill>
              </a:rPr>
              <a:t> Student number:2507554</a:t>
            </a:r>
            <a:br>
              <a:rPr lang="en-GB" sz="3800" b="1">
                <a:solidFill>
                  <a:schemeClr val="bg1"/>
                </a:solidFill>
              </a:rPr>
            </a:br>
            <a:r>
              <a:rPr lang="en-GB" sz="3800" b="1">
                <a:solidFill>
                  <a:schemeClr val="bg1"/>
                </a:solidFill>
              </a:rPr>
              <a:t>Module code:LCHS4010</a:t>
            </a:r>
            <a:br>
              <a:rPr lang="en-GB" sz="3800" b="1">
                <a:solidFill>
                  <a:schemeClr val="bg1"/>
                </a:solidFill>
              </a:rPr>
            </a:br>
            <a:r>
              <a:rPr lang="en-GB" sz="3800" b="1">
                <a:solidFill>
                  <a:schemeClr val="bg1"/>
                </a:solidFill>
              </a:rPr>
              <a:t>Module: Psychology in Health and Social Care</a:t>
            </a:r>
            <a:br>
              <a:rPr lang="en-GB" sz="3800" b="1">
                <a:solidFill>
                  <a:schemeClr val="bg1"/>
                </a:solidFill>
              </a:rPr>
            </a:br>
            <a:r>
              <a:rPr lang="en-GB" sz="3800" b="1">
                <a:solidFill>
                  <a:schemeClr val="bg1"/>
                </a:solidFill>
              </a:rPr>
              <a:t>Title: presentation</a:t>
            </a:r>
            <a:br>
              <a:rPr lang="en-GB" sz="3800" b="1">
                <a:solidFill>
                  <a:schemeClr val="bg1"/>
                </a:solidFill>
              </a:rPr>
            </a:br>
            <a:r>
              <a:rPr lang="en-GB" sz="3800" b="1">
                <a:solidFill>
                  <a:schemeClr val="bg1"/>
                </a:solidFill>
              </a:rPr>
              <a:t>Lectures name: Alice Clayton</a:t>
            </a:r>
            <a:endParaRPr lang="en-US" sz="38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7796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79E6E-F327-D450-55BD-E7331E6D7E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407" y="583538"/>
            <a:ext cx="8958093" cy="914400"/>
          </a:xfrm>
        </p:spPr>
        <p:txBody>
          <a:bodyPr>
            <a:noAutofit/>
          </a:bodyPr>
          <a:lstStyle/>
          <a:p>
            <a:r>
              <a:rPr lang="en-GB" sz="2400" b="1" u="sng">
                <a:solidFill>
                  <a:schemeClr val="tx1"/>
                </a:solidFill>
              </a:rPr>
              <a:t>Applying </a:t>
            </a:r>
            <a:r>
              <a:rPr lang="en-GB" sz="2400" b="1" u="sng" err="1">
                <a:solidFill>
                  <a:schemeClr val="tx1"/>
                </a:solidFill>
              </a:rPr>
              <a:t>bowlby’s</a:t>
            </a:r>
            <a:r>
              <a:rPr lang="en-GB" sz="2400" b="1" u="sng">
                <a:solidFill>
                  <a:schemeClr val="tx1"/>
                </a:solidFill>
              </a:rPr>
              <a:t> Attachment Theory to Isaac’s  Development </a:t>
            </a:r>
            <a:endParaRPr lang="en-US" sz="2400" b="1" u="sng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2169A2-741C-765B-DE8C-E7310E9F9E17}"/>
              </a:ext>
            </a:extLst>
          </p:cNvPr>
          <p:cNvSpPr txBox="1"/>
          <p:nvPr/>
        </p:nvSpPr>
        <p:spPr>
          <a:xfrm>
            <a:off x="376296" y="1915238"/>
            <a:ext cx="2163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u="sng"/>
              <a:t>Who is Issac</a:t>
            </a:r>
            <a:r>
              <a:rPr lang="en-GB"/>
              <a:t>?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98DED9-6E88-7DE0-821E-12A75879EF19}"/>
              </a:ext>
            </a:extLst>
          </p:cNvPr>
          <p:cNvSpPr txBox="1"/>
          <p:nvPr/>
        </p:nvSpPr>
        <p:spPr>
          <a:xfrm>
            <a:off x="376296" y="3926571"/>
            <a:ext cx="6260943" cy="421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F0CEED2-6C36-6840-15DF-C660276CE2B4}"/>
              </a:ext>
            </a:extLst>
          </p:cNvPr>
          <p:cNvSpPr txBox="1"/>
          <p:nvPr/>
        </p:nvSpPr>
        <p:spPr>
          <a:xfrm flipH="1">
            <a:off x="2870200" y="4107901"/>
            <a:ext cx="1938239" cy="240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9914B1-09F1-4C8A-799C-D550BBA86155}"/>
              </a:ext>
            </a:extLst>
          </p:cNvPr>
          <p:cNvSpPr txBox="1"/>
          <p:nvPr/>
        </p:nvSpPr>
        <p:spPr>
          <a:xfrm>
            <a:off x="81686" y="2360263"/>
            <a:ext cx="342508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/>
              <a:t>4 years old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/>
              <a:t>Attends a children’s centre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/>
              <a:t>Lives with his mum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/>
              <a:t>Mother has postnatal depression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/>
              <a:t>Recent move to London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/>
              <a:t>Language delay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/>
              <a:t>Separation anxiety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/>
              <a:t>Disrupted childcare arrangements </a:t>
            </a:r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1F60FC0-1B8A-28C1-7C8A-C1BC3564E8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514" y="1803874"/>
            <a:ext cx="6532738" cy="3975100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CBE11D0-1F0A-2406-D5C0-8183CF98A668}"/>
              </a:ext>
            </a:extLst>
          </p:cNvPr>
          <p:cNvSpPr txBox="1"/>
          <p:nvPr/>
        </p:nvSpPr>
        <p:spPr>
          <a:xfrm rot="10800000" flipV="1">
            <a:off x="9262298" y="5715578"/>
            <a:ext cx="6925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/>
              <a:t>Simply psychology (2024)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670604"/>
      </p:ext>
    </p:extLst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81577AD-DA5F-48B3-8FB9-5199BA9EE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65350"/>
            <a:ext cx="4642228" cy="5330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DB3996-CF9B-0F20-5EC4-1325DA051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249" y="1123837"/>
            <a:ext cx="4016116" cy="1255469"/>
          </a:xfrm>
        </p:spPr>
        <p:txBody>
          <a:bodyPr>
            <a:normAutofit/>
          </a:bodyPr>
          <a:lstStyle/>
          <a:p>
            <a:r>
              <a:rPr lang="en-GB" sz="3300" b="1" u="sng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Bowlbys</a:t>
            </a:r>
            <a:r>
              <a:rPr lang="en-GB" sz="3300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Attachment Theory</a:t>
            </a:r>
            <a:r>
              <a:rPr lang="en-GB" sz="3300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3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93D6D6-56A1-6490-E749-916596E619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249" y="2510395"/>
            <a:ext cx="4016116" cy="3274586"/>
          </a:xfrm>
        </p:spPr>
        <p:txBody>
          <a:bodyPr anchor="t"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Emotional bond between child and caregiver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Provides security and safety 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Caregiver acts as a secure base 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Influences future relationships</a:t>
            </a:r>
            <a:r>
              <a:rPr lang="en-GB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2C84B9-F4EA-782B-34B3-699CD606E6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28" t="12145" r="3561" b="13331"/>
          <a:stretch>
            <a:fillRect/>
          </a:stretch>
        </p:blipFill>
        <p:spPr>
          <a:xfrm>
            <a:off x="5940116" y="759599"/>
            <a:ext cx="4588461" cy="53306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2C3240B-27F2-FCB5-6978-7AD81981B103}"/>
              </a:ext>
            </a:extLst>
          </p:cNvPr>
          <p:cNvSpPr txBox="1"/>
          <p:nvPr/>
        </p:nvSpPr>
        <p:spPr>
          <a:xfrm>
            <a:off x="5184736" y="2519303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479DA9-BBCA-09F7-6B5C-9A73CD5AA5F3}"/>
              </a:ext>
            </a:extLst>
          </p:cNvPr>
          <p:cNvSpPr txBox="1"/>
          <p:nvPr/>
        </p:nvSpPr>
        <p:spPr>
          <a:xfrm>
            <a:off x="5184736" y="2519303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758022-7F0F-0388-80A8-5C83D9E1ADF8}"/>
              </a:ext>
            </a:extLst>
          </p:cNvPr>
          <p:cNvSpPr txBox="1"/>
          <p:nvPr/>
        </p:nvSpPr>
        <p:spPr>
          <a:xfrm>
            <a:off x="5184736" y="2519303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E36FA0-65AB-83A5-916E-9BCA00071179}"/>
              </a:ext>
            </a:extLst>
          </p:cNvPr>
          <p:cNvSpPr txBox="1"/>
          <p:nvPr/>
        </p:nvSpPr>
        <p:spPr>
          <a:xfrm>
            <a:off x="9825724" y="6329303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err="1">
                <a:latin typeface="Arial" panose="020B0604020202020204" pitchFamily="34" charset="0"/>
                <a:cs typeface="Arial" panose="020B0604020202020204" pitchFamily="34" charset="0"/>
              </a:rPr>
              <a:t>Bowlby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(1969)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142732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ADC4F84-175A-4AB1-916C-1E5796E1E0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loseup of a key and a keyhole">
            <a:extLst>
              <a:ext uri="{FF2B5EF4-FFF2-40B4-BE49-F238E27FC236}">
                <a16:creationId xmlns:a16="http://schemas.microsoft.com/office/drawing/2014/main" id="{A36866F8-E6CB-6E17-0125-FE36DCDCF96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5000"/>
          </a:blip>
          <a:srcRect t="10462" b="495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255B7E2-9A8F-02A2-7869-2E2DA131A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8" y="1123837"/>
            <a:ext cx="3051113" cy="4601183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concepts</a:t>
            </a:r>
            <a:r>
              <a:rPr lang="en-GB">
                <a:solidFill>
                  <a:schemeClr val="tx1"/>
                </a:solidFill>
              </a:rPr>
              <a:t> 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CD0C2E-9FD5-D11E-4CB5-712B1AA982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315200" cy="5120640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Secure base </a:t>
            </a:r>
          </a:p>
          <a:p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working model </a:t>
            </a:r>
          </a:p>
          <a:p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Separation anxiety </a:t>
            </a:r>
          </a:p>
          <a:p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Maternal deprivation</a:t>
            </a:r>
          </a:p>
          <a:p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7815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80516254-1D9F-4F3A-9870-3A3280BE2B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96E090-7074-AFEA-520E-5CABDB59E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116" y="864108"/>
            <a:ext cx="3073914" cy="5120639"/>
          </a:xfrm>
        </p:spPr>
        <p:txBody>
          <a:bodyPr>
            <a:normAutofit/>
          </a:bodyPr>
          <a:lstStyle/>
          <a:p>
            <a:pPr algn="r"/>
            <a:r>
              <a:rPr lang="en-GB" b="1" u="sng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Isaac’s behaviour</a:t>
            </a:r>
            <a:endParaRPr lang="en-US" b="1" u="sng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C14672B-27A5-4CDA-ABAF-5E4CF4B41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61999"/>
            <a:ext cx="1286934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D89589C-2C90-4407-A995-05EC3DD7AB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51129" y="2085681"/>
            <a:ext cx="0" cy="268663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C54153-E139-BAA6-B789-119D25826F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9229" y="864108"/>
            <a:ext cx="5910677" cy="5120640"/>
          </a:xfrm>
        </p:spPr>
        <p:txBody>
          <a:bodyPr>
            <a:norm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Distressed when mother leaves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Clingy behaviour 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Withdrawn during activities 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Difficulty joining groups 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Limited independent play</a:t>
            </a:r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A206779-5C74-4555-94BC-5845C92EC3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683988" y="767825"/>
            <a:ext cx="508012" cy="5328173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872408"/>
      </p:ext>
    </p:extLst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ADC4F84-175A-4AB1-916C-1E5796E1E0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Houses in an area">
            <a:extLst>
              <a:ext uri="{FF2B5EF4-FFF2-40B4-BE49-F238E27FC236}">
                <a16:creationId xmlns:a16="http://schemas.microsoft.com/office/drawing/2014/main" id="{F89744DD-733F-1820-A984-40EA3583789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5000"/>
          </a:blip>
          <a:srcRect t="12583" b="3148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3440EE-6A0B-B19F-913E-1D478407B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350" y="864108"/>
            <a:ext cx="6367940" cy="5120639"/>
          </a:xfrm>
        </p:spPr>
        <p:txBody>
          <a:bodyPr>
            <a:normAutofit/>
          </a:bodyPr>
          <a:lstStyle/>
          <a:p>
            <a:r>
              <a:rPr lang="en-GB" sz="7200" b="1" u="sng">
                <a:ln w="15875">
                  <a:solidFill>
                    <a:srgbClr val="FFFFFF"/>
                  </a:solidFill>
                </a:ln>
                <a:noFill/>
                <a:latin typeface="Arial" panose="020B0604020202020204" pitchFamily="34" charset="0"/>
                <a:cs typeface="Arial" panose="020B0604020202020204" pitchFamily="34" charset="0"/>
              </a:rPr>
              <a:t>Factors affecting development</a:t>
            </a:r>
            <a:r>
              <a:rPr lang="en-GB" sz="7200">
                <a:ln w="15875">
                  <a:solidFill>
                    <a:srgbClr val="FFFFFF"/>
                  </a:solidFill>
                </a:ln>
                <a:noFill/>
              </a:rPr>
              <a:t> </a:t>
            </a:r>
            <a:endParaRPr lang="en-US" sz="7200">
              <a:ln w="15875">
                <a:solidFill>
                  <a:srgbClr val="FFFFFF"/>
                </a:solidFill>
              </a:ln>
              <a:noFill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1F90FE-4CB3-4B0E-6201-0ED9FCBC56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0207" y="864108"/>
            <a:ext cx="3947418" cy="5120640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influences </a:t>
            </a:r>
          </a:p>
          <a:p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Mothers postnatal depression </a:t>
            </a:r>
          </a:p>
          <a:p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Childcare disruptions </a:t>
            </a:r>
          </a:p>
          <a:p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Recent move to London </a:t>
            </a:r>
            <a:endParaRPr lang="en-US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3638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AA66B-577D-AB82-E926-258DB68FE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Nature and nurture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58F3C7-83E6-1597-83B5-08B4C0078A3B}"/>
              </a:ext>
            </a:extLst>
          </p:cNvPr>
          <p:cNvSpPr txBox="1"/>
          <p:nvPr/>
        </p:nvSpPr>
        <p:spPr>
          <a:xfrm>
            <a:off x="3852020" y="967081"/>
            <a:ext cx="2947482" cy="20005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sz="2800" b="1" u="sng"/>
              <a:t>Nature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Genetics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Temperament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Brain development </a:t>
            </a:r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664ABD-4389-2D8C-87D3-648797A1C231}"/>
              </a:ext>
            </a:extLst>
          </p:cNvPr>
          <p:cNvSpPr txBox="1"/>
          <p:nvPr/>
        </p:nvSpPr>
        <p:spPr>
          <a:xfrm>
            <a:off x="8077201" y="3424428"/>
            <a:ext cx="3243046" cy="23698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sz="2800" b="1" u="sng"/>
              <a:t>Nurture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Parenting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Relationships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Childcare experiences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Environment </a:t>
            </a:r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9470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ADC4F84-175A-4AB1-916C-1E5796E1E0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rawings on colourful paper">
            <a:extLst>
              <a:ext uri="{FF2B5EF4-FFF2-40B4-BE49-F238E27FC236}">
                <a16:creationId xmlns:a16="http://schemas.microsoft.com/office/drawing/2014/main" id="{64F2123D-E545-8861-8CE2-8C417BB912F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5000"/>
          </a:blip>
          <a:srcRect b="1573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01AC6C1-43F7-DEB9-9ECC-9F7AE3EF2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8" y="1123837"/>
            <a:ext cx="3051113" cy="4601183"/>
          </a:xfrm>
        </p:spPr>
        <p:txBody>
          <a:bodyPr>
            <a:normAutofit/>
          </a:bodyPr>
          <a:lstStyle/>
          <a:p>
            <a:r>
              <a:rPr lang="en-GB" b="1" u="sng">
                <a:solidFill>
                  <a:schemeClr val="tx1"/>
                </a:solidFill>
              </a:rPr>
              <a:t>Support plan</a:t>
            </a:r>
            <a:endParaRPr lang="en-US" b="1" u="sng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28321-E407-D1F4-4FD3-BC28205885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864108"/>
            <a:ext cx="7315200" cy="512064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within the children’s centre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worker system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Predictable routines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Gradual separation support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Play based activities 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for mother 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Speech and language support </a:t>
            </a:r>
          </a:p>
          <a:p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Multi-Agency Working</a:t>
            </a:r>
          </a:p>
        </p:txBody>
      </p:sp>
    </p:spTree>
    <p:extLst>
      <p:ext uri="{BB962C8B-B14F-4D97-AF65-F5344CB8AC3E}">
        <p14:creationId xmlns:p14="http://schemas.microsoft.com/office/powerpoint/2010/main" val="1200223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358F4-524E-A6E5-90DF-A2C2563E3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 Of Bowlbys Theory</a:t>
            </a:r>
            <a:endParaRPr lang="en-US" b="1" u="sng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67C31C-1E2A-CA19-494A-D4A7756DB60D}"/>
              </a:ext>
            </a:extLst>
          </p:cNvPr>
          <p:cNvSpPr txBox="1"/>
          <p:nvPr/>
        </p:nvSpPr>
        <p:spPr>
          <a:xfrm>
            <a:off x="3791985" y="936010"/>
            <a:ext cx="3109462" cy="366254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GB" sz="2800" b="1" u="sng">
                <a:latin typeface="Arial" panose="020B0604020202020204" pitchFamily="34" charset="0"/>
                <a:cs typeface="Arial" panose="020B0604020202020204" pitchFamily="34" charset="0"/>
              </a:rPr>
              <a:t>Strengths </a:t>
            </a:r>
          </a:p>
          <a:p>
            <a:pPr algn="l"/>
            <a:endParaRPr lang="en-GB" sz="2800" b="1" u="sng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>
              <a:buFont typeface="Wingdings" pitchFamily="2" charset="2"/>
              <a:buChar char="ü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Highlights importance of early relationship </a:t>
            </a:r>
          </a:p>
          <a:p>
            <a:pPr marL="457200" indent="-457200" algn="l">
              <a:buFont typeface="Wingdings" pitchFamily="2" charset="2"/>
              <a:buChar char="ü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Influenced</a:t>
            </a:r>
            <a:r>
              <a:rPr lang="en-GB" sz="2800" b="1" u="sng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childcare practice </a:t>
            </a:r>
          </a:p>
          <a:p>
            <a:pPr marL="457200" indent="-457200" algn="l">
              <a:buFont typeface="Wingdings" pitchFamily="2" charset="2"/>
              <a:buChar char="ü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Supported by research</a:t>
            </a:r>
            <a:r>
              <a:rPr lang="en-GB" sz="2800" b="1" u="sng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800" b="1" u="sng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2E5C53B-F217-D24D-27AD-5ED46E3002BB}"/>
              </a:ext>
            </a:extLst>
          </p:cNvPr>
          <p:cNvSpPr txBox="1"/>
          <p:nvPr/>
        </p:nvSpPr>
        <p:spPr>
          <a:xfrm>
            <a:off x="7959921" y="2832883"/>
            <a:ext cx="2686128" cy="329320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GB" sz="2800" b="1" u="sng"/>
              <a:t>Limitations</a:t>
            </a:r>
            <a:r>
              <a:rPr lang="en-GB"/>
              <a:t> </a:t>
            </a:r>
          </a:p>
          <a:p>
            <a:pPr algn="l"/>
            <a:r>
              <a:rPr lang="en-GB" sz="2800" b="1"/>
              <a:t>X</a:t>
            </a:r>
            <a:r>
              <a:rPr lang="en-GB"/>
              <a:t> </a:t>
            </a: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focuses heavily on mothers </a:t>
            </a:r>
          </a:p>
          <a:p>
            <a:pPr algn="l"/>
            <a:r>
              <a:rPr lang="en-GB" sz="2800" b="1"/>
              <a:t>X</a:t>
            </a:r>
            <a:r>
              <a:rPr lang="en-GB"/>
              <a:t> </a:t>
            </a: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consideration of culture</a:t>
            </a:r>
          </a:p>
          <a:p>
            <a:pPr algn="l"/>
            <a:r>
              <a:rPr lang="en-GB" sz="2800" b="1"/>
              <a:t>X </a:t>
            </a: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other factors influence development </a:t>
            </a:r>
            <a:endParaRPr lang="en-US" sz="2800" b="1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7B4B1B-E8D0-7ABB-740E-0DE05CC230CE}"/>
              </a:ext>
            </a:extLst>
          </p:cNvPr>
          <p:cNvSpPr txBox="1"/>
          <p:nvPr/>
        </p:nvSpPr>
        <p:spPr>
          <a:xfrm>
            <a:off x="5190780" y="251307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A5185F-8144-40C3-13A7-DEADF17FB979}"/>
              </a:ext>
            </a:extLst>
          </p:cNvPr>
          <p:cNvSpPr txBox="1"/>
          <p:nvPr/>
        </p:nvSpPr>
        <p:spPr>
          <a:xfrm rot="10800000" flipV="1">
            <a:off x="4182020" y="6488668"/>
            <a:ext cx="7555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/>
              <a:t>(</a:t>
            </a:r>
            <a:r>
              <a:rPr lang="en-GB" err="1"/>
              <a:t>Bowlby,1988</a:t>
            </a:r>
            <a:r>
              <a:rPr lang="en-GB"/>
              <a:t>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223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9DC5A77-10C9-4ECF-B7EB-8D917F36A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FFE28B5-FB16-49A9-B851-3C35FAC0C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58952"/>
            <a:ext cx="10905976" cy="16511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C13DCD-8958-374B-BF95-695319B54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754" y="1087374"/>
            <a:ext cx="8983489" cy="1000978"/>
          </a:xfrm>
        </p:spPr>
        <p:txBody>
          <a:bodyPr>
            <a:normAutofit/>
          </a:bodyPr>
          <a:lstStyle/>
          <a:p>
            <a: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  <a:endParaRPr lang="en-US" b="1" u="sng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1014442-855A-4E0F-8D09-C314661A4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14533" y="758952"/>
            <a:ext cx="1185379" cy="1651133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B1ABF09-86CF-414E-88A5-2B84CC723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3" y="2526526"/>
            <a:ext cx="1169701" cy="3563378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E91770-CDBB-4D24-94E5-AD484F36C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79019" y="2526526"/>
            <a:ext cx="10920893" cy="3563377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79C93F-E6F7-18ED-24FD-2B41B6231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0753" y="2535446"/>
            <a:ext cx="8983489" cy="3554457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Bowlbys theory helps explain Isaac’s difficulties.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Early experience may have affected attachment security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Attachment based support could improve outcomes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 agency support is important </a:t>
            </a:r>
            <a:endParaRPr lang="en-US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526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DB23C2B-2054-4D8B-9E98-9190F8E05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797B5BC-9873-45F9-97D6-298FB5AF08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762000"/>
            <a:ext cx="4208489" cy="5334001"/>
          </a:xfrm>
          <a:custGeom>
            <a:avLst/>
            <a:gdLst>
              <a:gd name="connsiteX0" fmla="*/ 1015642 w 4208489"/>
              <a:gd name="connsiteY0" fmla="*/ 0 h 5334001"/>
              <a:gd name="connsiteX1" fmla="*/ 4208489 w 4208489"/>
              <a:gd name="connsiteY1" fmla="*/ 0 h 5334001"/>
              <a:gd name="connsiteX2" fmla="*/ 4208489 w 4208489"/>
              <a:gd name="connsiteY2" fmla="*/ 5334001 h 5334001"/>
              <a:gd name="connsiteX3" fmla="*/ 0 w 4208489"/>
              <a:gd name="connsiteY3" fmla="*/ 5334001 h 5334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08489" h="5334001">
                <a:moveTo>
                  <a:pt x="1015642" y="0"/>
                </a:moveTo>
                <a:lnTo>
                  <a:pt x="4208489" y="0"/>
                </a:lnTo>
                <a:lnTo>
                  <a:pt x="4208489" y="5334001"/>
                </a:lnTo>
                <a:lnTo>
                  <a:pt x="0" y="533400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570138-F43E-B53D-E68F-C8FCD35BC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260" y="1683144"/>
            <a:ext cx="2774922" cy="3491712"/>
          </a:xfrm>
        </p:spPr>
        <p:txBody>
          <a:bodyPr>
            <a:normAutofit/>
          </a:bodyPr>
          <a:lstStyle/>
          <a:p>
            <a: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r>
              <a:rPr lang="en-GB"/>
              <a:t>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EB9252-595F-F91E-96BE-A944356FD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1606" y="1683143"/>
            <a:ext cx="6627377" cy="3491713"/>
          </a:xfrm>
        </p:spPr>
        <p:txBody>
          <a:bodyPr>
            <a:noAutofit/>
          </a:bodyPr>
          <a:lstStyle/>
          <a:p>
            <a:r>
              <a:rPr lang="en-GB" sz="1800" err="1">
                <a:solidFill>
                  <a:schemeClr val="bg1">
                    <a:lumMod val="10000"/>
                    <a:lumOff val="90000"/>
                  </a:schemeClr>
                </a:solidFill>
              </a:rPr>
              <a:t>Bowlby,j</a:t>
            </a:r>
            <a:r>
              <a:rPr lang="en-GB" sz="1800">
                <a:solidFill>
                  <a:schemeClr val="bg1">
                    <a:lumMod val="10000"/>
                    <a:lumOff val="90000"/>
                  </a:schemeClr>
                </a:solidFill>
              </a:rPr>
              <a:t>.(1969) Attachment and Loss: Volume 1. Attachment. London: Penguin.</a:t>
            </a:r>
          </a:p>
          <a:p>
            <a:endParaRPr lang="en-GB" sz="1800">
              <a:solidFill>
                <a:schemeClr val="bg1">
                  <a:lumMod val="10000"/>
                  <a:lumOff val="90000"/>
                </a:schemeClr>
              </a:solidFill>
            </a:endParaRPr>
          </a:p>
          <a:p>
            <a:r>
              <a:rPr lang="en-GB" sz="1800" err="1">
                <a:solidFill>
                  <a:schemeClr val="bg1">
                    <a:lumMod val="10000"/>
                    <a:lumOff val="90000"/>
                  </a:schemeClr>
                </a:solidFill>
              </a:rPr>
              <a:t>Bowlby</a:t>
            </a:r>
            <a:r>
              <a:rPr lang="en-GB" sz="1800">
                <a:solidFill>
                  <a:schemeClr val="bg1">
                    <a:lumMod val="10000"/>
                    <a:lumOff val="90000"/>
                  </a:schemeClr>
                </a:solidFill>
              </a:rPr>
              <a:t>, j. (1988) A Secure Base. London : </a:t>
            </a:r>
            <a:r>
              <a:rPr lang="en-GB" sz="1800" err="1">
                <a:solidFill>
                  <a:schemeClr val="bg1">
                    <a:lumMod val="10000"/>
                    <a:lumOff val="90000"/>
                  </a:schemeClr>
                </a:solidFill>
              </a:rPr>
              <a:t>Routledge</a:t>
            </a:r>
            <a:r>
              <a:rPr lang="en-GB" sz="1800">
                <a:solidFill>
                  <a:schemeClr val="bg1">
                    <a:lumMod val="10000"/>
                    <a:lumOff val="90000"/>
                  </a:schemeClr>
                </a:solidFill>
              </a:rPr>
              <a:t>.</a:t>
            </a:r>
          </a:p>
          <a:p>
            <a:endParaRPr lang="en-GB" sz="1800">
              <a:solidFill>
                <a:schemeClr val="bg1">
                  <a:lumMod val="10000"/>
                  <a:lumOff val="90000"/>
                </a:schemeClr>
              </a:solidFill>
            </a:endParaRPr>
          </a:p>
          <a:p>
            <a:r>
              <a:rPr lang="en-GB" sz="1800">
                <a:solidFill>
                  <a:schemeClr val="bg1">
                    <a:lumMod val="10000"/>
                    <a:lumOff val="90000"/>
                  </a:schemeClr>
                </a:solidFill>
              </a:rPr>
              <a:t>Ainsworth, M. D.S. et al. (1978) Patterns of Attachment. Hillsdale: </a:t>
            </a:r>
            <a:r>
              <a:rPr lang="en-GB" sz="1800" err="1">
                <a:solidFill>
                  <a:schemeClr val="bg1">
                    <a:lumMod val="10000"/>
                    <a:lumOff val="90000"/>
                  </a:schemeClr>
                </a:solidFill>
              </a:rPr>
              <a:t>Erlbaum</a:t>
            </a:r>
            <a:r>
              <a:rPr lang="en-GB" sz="1800">
                <a:solidFill>
                  <a:schemeClr val="bg1">
                    <a:lumMod val="10000"/>
                    <a:lumOff val="90000"/>
                  </a:schemeClr>
                </a:solidFill>
              </a:rPr>
              <a:t>.</a:t>
            </a:r>
          </a:p>
          <a:p>
            <a:endParaRPr lang="en-GB" sz="1800">
              <a:solidFill>
                <a:schemeClr val="bg1">
                  <a:lumMod val="10000"/>
                  <a:lumOff val="90000"/>
                </a:schemeClr>
              </a:solidFill>
            </a:endParaRPr>
          </a:p>
          <a:p>
            <a:r>
              <a:rPr lang="en-GB" sz="1800" err="1">
                <a:solidFill>
                  <a:schemeClr val="bg1">
                    <a:lumMod val="10000"/>
                    <a:lumOff val="90000"/>
                  </a:schemeClr>
                </a:solidFill>
              </a:rPr>
              <a:t>Howe,D</a:t>
            </a:r>
            <a:r>
              <a:rPr lang="en-GB" sz="1800">
                <a:solidFill>
                  <a:schemeClr val="bg1">
                    <a:lumMod val="10000"/>
                    <a:lumOff val="90000"/>
                  </a:schemeClr>
                </a:solidFill>
              </a:rPr>
              <a:t>. (2011) Attachment Across the </a:t>
            </a:r>
            <a:r>
              <a:rPr lang="en-GB" sz="1800" err="1">
                <a:solidFill>
                  <a:schemeClr val="bg1">
                    <a:lumMod val="10000"/>
                    <a:lumOff val="90000"/>
                  </a:schemeClr>
                </a:solidFill>
              </a:rPr>
              <a:t>Lifecourse</a:t>
            </a:r>
            <a:r>
              <a:rPr lang="en-GB" sz="1800">
                <a:solidFill>
                  <a:schemeClr val="bg1">
                    <a:lumMod val="10000"/>
                    <a:lumOff val="90000"/>
                  </a:schemeClr>
                </a:solidFill>
              </a:rPr>
              <a:t>. London : </a:t>
            </a:r>
            <a:r>
              <a:rPr lang="en-GB" sz="1800" err="1">
                <a:solidFill>
                  <a:schemeClr val="bg1">
                    <a:lumMod val="10000"/>
                    <a:lumOff val="90000"/>
                  </a:schemeClr>
                </a:solidFill>
              </a:rPr>
              <a:t>Palgrave</a:t>
            </a:r>
            <a:r>
              <a:rPr lang="en-GB" sz="1800">
                <a:solidFill>
                  <a:schemeClr val="bg1">
                    <a:lumMod val="10000"/>
                    <a:lumOff val="90000"/>
                  </a:schemeClr>
                </a:solidFill>
              </a:rPr>
              <a:t> MacMillan.</a:t>
            </a:r>
          </a:p>
          <a:p>
            <a:endParaRPr lang="en-GB" sz="1800">
              <a:solidFill>
                <a:schemeClr val="bg1">
                  <a:lumMod val="10000"/>
                  <a:lumOff val="90000"/>
                </a:schemeClr>
              </a:solidFill>
            </a:endParaRPr>
          </a:p>
          <a:p>
            <a:r>
              <a:rPr lang="en-GB" sz="1800">
                <a:solidFill>
                  <a:schemeClr val="bg1">
                    <a:lumMod val="10000"/>
                    <a:lumOff val="90000"/>
                  </a:schemeClr>
                </a:solidFill>
              </a:rPr>
              <a:t>Prior, V and Glaser, D. (2020) Understanding Attachment and Attachment Disorders. London : Jessica Kingsley.</a:t>
            </a:r>
          </a:p>
          <a:p>
            <a:endParaRPr lang="en-GB" sz="1800">
              <a:solidFill>
                <a:schemeClr val="bg1">
                  <a:lumMod val="10000"/>
                  <a:lumOff val="90000"/>
                </a:schemeClr>
              </a:solidFill>
            </a:endParaRPr>
          </a:p>
          <a:p>
            <a:r>
              <a:rPr lang="en-GB" sz="1800">
                <a:solidFill>
                  <a:schemeClr val="bg1">
                    <a:lumMod val="10000"/>
                    <a:lumOff val="90000"/>
                  </a:schemeClr>
                </a:solidFill>
              </a:rPr>
              <a:t>Goldberg, S. (2014) Attachment and Development. London: </a:t>
            </a:r>
            <a:r>
              <a:rPr lang="en-GB" sz="1800" err="1">
                <a:solidFill>
                  <a:schemeClr val="bg1">
                    <a:lumMod val="10000"/>
                    <a:lumOff val="90000"/>
                  </a:schemeClr>
                </a:solidFill>
              </a:rPr>
              <a:t>Routledge</a:t>
            </a:r>
            <a:r>
              <a:rPr lang="en-GB" sz="1800">
                <a:solidFill>
                  <a:schemeClr val="bg1">
                    <a:lumMod val="10000"/>
                    <a:lumOff val="90000"/>
                  </a:schemeClr>
                </a:solidFill>
              </a:rPr>
              <a:t>.</a:t>
            </a:r>
            <a:endParaRPr lang="en-US" sz="1800">
              <a:solidFill>
                <a:schemeClr val="bg1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65C2FCD-09A4-4B4B-AA73-F330DFE91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1190517" y="1056875"/>
            <a:ext cx="1001483" cy="4744251"/>
          </a:xfrm>
          <a:custGeom>
            <a:avLst/>
            <a:gdLst>
              <a:gd name="connsiteX0" fmla="*/ 0 w 1001483"/>
              <a:gd name="connsiteY0" fmla="*/ 0 h 4744251"/>
              <a:gd name="connsiteX1" fmla="*/ 1001483 w 1001483"/>
              <a:gd name="connsiteY1" fmla="*/ 0 h 4744251"/>
              <a:gd name="connsiteX2" fmla="*/ 0 w 1001483"/>
              <a:gd name="connsiteY2" fmla="*/ 4744251 h 4744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1483" h="4744251">
                <a:moveTo>
                  <a:pt x="0" y="0"/>
                </a:moveTo>
                <a:lnTo>
                  <a:pt x="1001483" y="0"/>
                </a:lnTo>
                <a:lnTo>
                  <a:pt x="0" y="47442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868309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Frame</vt:lpstr>
      <vt:lpstr>Name: Suranne aziz  Student number:2507554 Module code:LCHS4010 Module: Psychology in Health and Social Care Title: presentation Lectures name: Alice Clayton</vt:lpstr>
      <vt:lpstr>Applying bowlby’s Attachment Theory to Isaac’s  Development </vt:lpstr>
      <vt:lpstr>Bowlbys Attachment Theory </vt:lpstr>
      <vt:lpstr>Key concepts </vt:lpstr>
      <vt:lpstr>Isaac’s behaviour</vt:lpstr>
      <vt:lpstr>Factors affecting development </vt:lpstr>
      <vt:lpstr>Nature and nurture</vt:lpstr>
      <vt:lpstr>Support plan</vt:lpstr>
      <vt:lpstr>Evaluation Of Bowlbys Theory</vt:lpstr>
      <vt:lpstr>Conclusion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Name: Suranne aziz  Student number:2507554 Module code:LCHS4010 Module: Psychology in Health and Social Care Title: presentation Lectures name: Alice Clayton</dc:title>
  <dc:creator>Suranne Ashford Aziz (2507554)</dc:creator>
  <cp:lastModifiedBy>Suranne Ashford Aziz (2507554)</cp:lastModifiedBy>
  <cp:revision>1</cp:revision>
  <dcterms:created xsi:type="dcterms:W3CDTF">2026-06-12T09:51:29Z</dcterms:created>
  <dcterms:modified xsi:type="dcterms:W3CDTF">2026-06-14T13:37:25Z</dcterms:modified>
</cp:coreProperties>
</file>