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5"/>
  </p:notesMasterIdLst>
  <p:sldIdLst>
    <p:sldId id="258" r:id="rId6"/>
    <p:sldId id="306" r:id="rId7"/>
    <p:sldId id="307" r:id="rId8"/>
    <p:sldId id="266" r:id="rId9"/>
    <p:sldId id="267" r:id="rId10"/>
    <p:sldId id="270" r:id="rId11"/>
    <p:sldId id="314" r:id="rId12"/>
    <p:sldId id="313" r:id="rId13"/>
    <p:sldId id="308" r:id="rId14"/>
    <p:sldId id="317" r:id="rId15"/>
    <p:sldId id="320" r:id="rId16"/>
    <p:sldId id="319" r:id="rId17"/>
    <p:sldId id="321" r:id="rId18"/>
    <p:sldId id="323" r:id="rId19"/>
    <p:sldId id="322" r:id="rId20"/>
    <p:sldId id="324" r:id="rId21"/>
    <p:sldId id="325" r:id="rId22"/>
    <p:sldId id="315" r:id="rId23"/>
    <p:sldId id="31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3282" autoAdjust="0"/>
  </p:normalViewPr>
  <p:slideViewPr>
    <p:cSldViewPr snapToGrid="0" snapToObjects="1">
      <p:cViewPr varScale="1">
        <p:scale>
          <a:sx n="72" d="100"/>
          <a:sy n="72" d="100"/>
        </p:scale>
        <p:origin x="30"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F337-4ACC-42F4-8CA0-2C8445FF74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85DBAA-7E47-402D-A2C6-5E1E25C491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C5E8FC5-2C29-5FA5-FF2F-0D9060CBDD41}"/>
              </a:ext>
            </a:extLst>
          </p:cNvPr>
          <p:cNvSpPr>
            <a:spLocks noGrp="1"/>
          </p:cNvSpPr>
          <p:nvPr>
            <p:ph type="dt" sz="half" idx="10"/>
          </p:nvPr>
        </p:nvSpPr>
        <p:spPr/>
        <p:txBody>
          <a:bodyPr/>
          <a:lstStyle>
            <a:lvl1pPr>
              <a:defRPr/>
            </a:lvl1pPr>
          </a:lstStyle>
          <a:p>
            <a:pPr>
              <a:defRPr/>
            </a:pPr>
            <a:endParaRPr lang="en-GB" dirty="0"/>
          </a:p>
        </p:txBody>
      </p:sp>
      <p:sp>
        <p:nvSpPr>
          <p:cNvPr id="6" name="Footer Placeholder 4">
            <a:extLst>
              <a:ext uri="{FF2B5EF4-FFF2-40B4-BE49-F238E27FC236}">
                <a16:creationId xmlns:a16="http://schemas.microsoft.com/office/drawing/2014/main" id="{1A09749F-9247-7D40-3165-99243DB4A4DD}"/>
              </a:ext>
            </a:extLst>
          </p:cNvPr>
          <p:cNvSpPr>
            <a:spLocks noGrp="1"/>
          </p:cNvSpPr>
          <p:nvPr>
            <p:ph type="ftr" sz="quarter" idx="11"/>
          </p:nvPr>
        </p:nvSpPr>
        <p:spPr/>
        <p:txBody>
          <a:bodyPr/>
          <a:lstStyle>
            <a:lvl1pPr>
              <a:defRPr/>
            </a:lvl1pPr>
          </a:lstStyle>
          <a:p>
            <a:pPr>
              <a:defRPr/>
            </a:pPr>
            <a:endParaRPr lang="en-GB" dirty="0"/>
          </a:p>
        </p:txBody>
      </p:sp>
      <p:sp>
        <p:nvSpPr>
          <p:cNvPr id="7" name="Slide Number Placeholder 5">
            <a:extLst>
              <a:ext uri="{FF2B5EF4-FFF2-40B4-BE49-F238E27FC236}">
                <a16:creationId xmlns:a16="http://schemas.microsoft.com/office/drawing/2014/main" id="{E9222B0C-5029-6ACC-8EC8-22AEE9BE7ABD}"/>
              </a:ext>
            </a:extLst>
          </p:cNvPr>
          <p:cNvSpPr>
            <a:spLocks noGrp="1"/>
          </p:cNvSpPr>
          <p:nvPr>
            <p:ph type="sldNum" sz="quarter" idx="12"/>
          </p:nvPr>
        </p:nvSpPr>
        <p:spPr/>
        <p:txBody>
          <a:bodyPr/>
          <a:lstStyle>
            <a:lvl1pPr>
              <a:defRPr/>
            </a:lvl1pPr>
          </a:lstStyle>
          <a:p>
            <a:fld id="{B31D489D-6CBC-486B-B014-D62D858BC0C7}" type="slidenum">
              <a:rPr lang="en-GB" altLang="en-US"/>
              <a:pPr/>
              <a:t>‹#›</a:t>
            </a:fld>
            <a:endParaRPr lang="en-GB" altLang="en-US" dirty="0"/>
          </a:p>
        </p:txBody>
      </p:sp>
    </p:spTree>
    <p:extLst>
      <p:ext uri="{BB962C8B-B14F-4D97-AF65-F5344CB8AC3E}">
        <p14:creationId xmlns:p14="http://schemas.microsoft.com/office/powerpoint/2010/main" val="6849812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114300" y="1245576"/>
            <a:ext cx="6150429" cy="3118339"/>
          </a:xfrm>
        </p:spPr>
        <p:txBody>
          <a:bodyPr/>
          <a:lstStyle/>
          <a:p>
            <a:pPr marL="0" indent="0">
              <a:buNone/>
            </a:pPr>
            <a:r>
              <a:rPr lang="en-GB" sz="3600" dirty="0"/>
              <a:t>     </a:t>
            </a:r>
          </a:p>
          <a:p>
            <a:pPr marL="0" indent="0" algn="ctr">
              <a:buNone/>
            </a:pPr>
            <a:r>
              <a:rPr lang="en-GB" sz="2400" dirty="0"/>
              <a:t>   Converting Research into Practice (CRP)</a:t>
            </a:r>
          </a:p>
          <a:p>
            <a:pPr marL="0" indent="0" algn="ctr">
              <a:buNone/>
            </a:pPr>
            <a:r>
              <a:rPr lang="en-GB" sz="2400" dirty="0"/>
              <a:t>LCDB 7010</a:t>
            </a:r>
          </a:p>
          <a:p>
            <a:pPr marL="0" indent="0" algn="ctr">
              <a:buNone/>
            </a:pPr>
            <a:r>
              <a:rPr lang="en-AU" altLang="en-US" sz="2400" b="1" dirty="0">
                <a:solidFill>
                  <a:srgbClr val="FF0000"/>
                </a:solidFill>
                <a:latin typeface="Arial" panose="020B0604020202020204" pitchFamily="34" charset="0"/>
                <a:cs typeface="Arial" panose="020B0604020202020204" pitchFamily="34" charset="0"/>
              </a:rPr>
              <a:t>Research objectives, motivation &amp; </a:t>
            </a:r>
            <a:r>
              <a:rPr lang="en-GB" altLang="en-US" sz="2400" b="1" dirty="0">
                <a:solidFill>
                  <a:srgbClr val="FF0000"/>
                </a:solidFill>
                <a:latin typeface="Aptos" panose="020B0004020202020204" pitchFamily="34" charset="0"/>
                <a:cs typeface="Arial" panose="020B0604020202020204" pitchFamily="34" charset="0"/>
              </a:rPr>
              <a:t>s</a:t>
            </a:r>
            <a:r>
              <a:rPr lang="en-GB" sz="2400" b="1" dirty="0">
                <a:solidFill>
                  <a:srgbClr val="FF0000"/>
                </a:solidFill>
                <a:latin typeface="Aptos" panose="020B0004020202020204" pitchFamily="34" charset="0"/>
              </a:rPr>
              <a:t>tandard </a:t>
            </a:r>
            <a:r>
              <a:rPr lang="en-AU" altLang="en-US" sz="2400" b="1" dirty="0">
                <a:solidFill>
                  <a:srgbClr val="FF0000"/>
                </a:solidFill>
                <a:latin typeface="Arial" panose="020B0604020202020204" pitchFamily="34" charset="0"/>
                <a:cs typeface="Arial" panose="020B0604020202020204" pitchFamily="34" charset="0"/>
              </a:rPr>
              <a:t> </a:t>
            </a:r>
          </a:p>
          <a:p>
            <a:pPr marL="0" indent="0" algn="ctr">
              <a:buNone/>
            </a:pPr>
            <a:r>
              <a:rPr lang="en-AU" sz="2400" b="1" dirty="0">
                <a:solidFill>
                  <a:srgbClr val="FF0000"/>
                </a:solidFill>
                <a:highlight>
                  <a:srgbClr val="FFFF00"/>
                </a:highlight>
                <a:latin typeface="Arial" panose="020B0604020202020204" pitchFamily="34" charset="0"/>
                <a:cs typeface="Arial" panose="020B0604020202020204" pitchFamily="34" charset="0"/>
              </a:rPr>
              <a:t>Week 4</a:t>
            </a:r>
          </a:p>
          <a:p>
            <a:pPr marL="0" indent="0" algn="ctr">
              <a:buNone/>
            </a:pPr>
            <a:r>
              <a:rPr lang="en-AU" sz="2400" b="1" dirty="0">
                <a:solidFill>
                  <a:schemeClr val="tx1"/>
                </a:solidFill>
                <a:highlight>
                  <a:srgbClr val="00FF00"/>
                </a:highlight>
                <a:latin typeface="Arial" panose="020B0604020202020204" pitchFamily="34" charset="0"/>
                <a:cs typeface="Arial" panose="020B0604020202020204" pitchFamily="34" charset="0"/>
              </a:rPr>
              <a:t>Amare Desta (Prof)</a:t>
            </a:r>
            <a:endParaRPr lang="en-GB" sz="2400" dirty="0">
              <a:solidFill>
                <a:schemeClr val="tx1"/>
              </a:solidFill>
              <a:highlight>
                <a:srgbClr val="00FF00"/>
              </a:highlight>
            </a:endParaRPr>
          </a:p>
          <a:p>
            <a:pPr marL="0" indent="0" algn="ctr">
              <a:buNone/>
            </a:pPr>
            <a:endParaRPr lang="en-GB" sz="4000" dirty="0"/>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798E-B11A-611E-3D79-73EFA5A658F3}"/>
              </a:ext>
            </a:extLst>
          </p:cNvPr>
          <p:cNvSpPr>
            <a:spLocks noGrp="1"/>
          </p:cNvSpPr>
          <p:nvPr>
            <p:ph type="title"/>
          </p:nvPr>
        </p:nvSpPr>
        <p:spPr/>
        <p:txBody>
          <a:bodyPr/>
          <a:lstStyle/>
          <a:p>
            <a:r>
              <a:rPr lang="en-GB" b="1" dirty="0">
                <a:latin typeface="Aptos" panose="020B0004020202020204" pitchFamily="34" charset="0"/>
              </a:rPr>
              <a:t>OBJECTIVES OF RESEARCH   </a:t>
            </a:r>
            <a:br>
              <a:rPr lang="en-GB" b="1" dirty="0"/>
            </a:br>
            <a:endParaRPr lang="en-GB" dirty="0"/>
          </a:p>
        </p:txBody>
      </p:sp>
      <p:sp>
        <p:nvSpPr>
          <p:cNvPr id="3" name="Content Placeholder 2">
            <a:extLst>
              <a:ext uri="{FF2B5EF4-FFF2-40B4-BE49-F238E27FC236}">
                <a16:creationId xmlns:a16="http://schemas.microsoft.com/office/drawing/2014/main" id="{3DE68014-092C-09DA-4497-5509D40C606B}"/>
              </a:ext>
            </a:extLst>
          </p:cNvPr>
          <p:cNvSpPr>
            <a:spLocks noGrp="1"/>
          </p:cNvSpPr>
          <p:nvPr>
            <p:ph idx="1"/>
          </p:nvPr>
        </p:nvSpPr>
        <p:spPr>
          <a:xfrm>
            <a:off x="87086" y="1118053"/>
            <a:ext cx="12104914" cy="4509861"/>
          </a:xfrm>
        </p:spPr>
        <p:txBody>
          <a:bodyPr>
            <a:normAutofit/>
          </a:bodyPr>
          <a:lstStyle/>
          <a:p>
            <a:pPr marL="0" indent="0">
              <a:buNone/>
            </a:pPr>
            <a:r>
              <a:rPr lang="en-GB" dirty="0"/>
              <a:t>The main objective of R  is to find out the truth which is hidden, and which has not been discovered as yet and fall into the following groupings:  </a:t>
            </a:r>
          </a:p>
          <a:p>
            <a:pPr marL="0" indent="0">
              <a:buNone/>
            </a:pPr>
            <a:r>
              <a:rPr lang="en-GB" dirty="0"/>
              <a:t>1) </a:t>
            </a:r>
            <a:r>
              <a:rPr lang="en-GB" b="1" dirty="0"/>
              <a:t>Exploratory or Formulative R Studies</a:t>
            </a:r>
            <a:r>
              <a:rPr lang="en-GB" dirty="0"/>
              <a:t>: objective to gain familiarity with a phenomenon or to achieve new insights into it.  </a:t>
            </a:r>
          </a:p>
          <a:p>
            <a:pPr marL="0" indent="0">
              <a:buNone/>
            </a:pPr>
            <a:r>
              <a:rPr lang="en-GB" dirty="0"/>
              <a:t>2) </a:t>
            </a:r>
            <a:r>
              <a:rPr lang="en-GB" b="1" dirty="0"/>
              <a:t>Descriptive R Studies</a:t>
            </a:r>
            <a:r>
              <a:rPr lang="en-GB" dirty="0"/>
              <a:t>: objective to portray accurately the characteristics of a specific individual, situation or group.  </a:t>
            </a:r>
          </a:p>
          <a:p>
            <a:pPr marL="0" lvl="0" indent="0" fontAlgn="base">
              <a:buNone/>
            </a:pPr>
            <a:r>
              <a:rPr lang="en-GB" b="1" dirty="0"/>
              <a:t>3)Diagnostic R Studies</a:t>
            </a:r>
            <a:r>
              <a:rPr lang="en-GB" dirty="0"/>
              <a:t>: Objective to determine the frequency with which something occurs or with which it is associated with something else.  </a:t>
            </a:r>
          </a:p>
          <a:p>
            <a:pPr marL="0" indent="0">
              <a:buNone/>
            </a:pPr>
            <a:r>
              <a:rPr lang="en-GB" b="1" dirty="0"/>
              <a:t>4) Hypothesis-Testing R  Studies</a:t>
            </a:r>
            <a:r>
              <a:rPr lang="en-GB" dirty="0"/>
              <a:t>: Objective to test a hypothesis of a causal relationship between variables. </a:t>
            </a:r>
          </a:p>
        </p:txBody>
      </p:sp>
    </p:spTree>
    <p:extLst>
      <p:ext uri="{BB962C8B-B14F-4D97-AF65-F5344CB8AC3E}">
        <p14:creationId xmlns:p14="http://schemas.microsoft.com/office/powerpoint/2010/main" val="3326819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C988-EFC4-4CD1-C3BC-A87407337599}"/>
              </a:ext>
            </a:extLst>
          </p:cNvPr>
          <p:cNvSpPr>
            <a:spLocks noGrp="1"/>
          </p:cNvSpPr>
          <p:nvPr>
            <p:ph type="title"/>
          </p:nvPr>
        </p:nvSpPr>
        <p:spPr>
          <a:xfrm>
            <a:off x="355076" y="141969"/>
            <a:ext cx="11481847" cy="620032"/>
          </a:xfrm>
        </p:spPr>
        <p:txBody>
          <a:bodyPr>
            <a:normAutofit fontScale="90000"/>
          </a:bodyPr>
          <a:lstStyle/>
          <a:p>
            <a:r>
              <a:rPr lang="en-GB" b="1" dirty="0">
                <a:latin typeface="Aptos" panose="020B0004020202020204" pitchFamily="34" charset="0"/>
              </a:rPr>
              <a:t>MOTIVATION IN RESEARCH </a:t>
            </a:r>
            <a:endParaRPr lang="en-GB" dirty="0">
              <a:latin typeface="Aptos" panose="020B0004020202020204" pitchFamily="34" charset="0"/>
            </a:endParaRPr>
          </a:p>
        </p:txBody>
      </p:sp>
      <p:sp>
        <p:nvSpPr>
          <p:cNvPr id="3" name="Content Placeholder 2">
            <a:extLst>
              <a:ext uri="{FF2B5EF4-FFF2-40B4-BE49-F238E27FC236}">
                <a16:creationId xmlns:a16="http://schemas.microsoft.com/office/drawing/2014/main" id="{8AB37320-220C-B220-35BD-C02F1B181E05}"/>
              </a:ext>
            </a:extLst>
          </p:cNvPr>
          <p:cNvSpPr>
            <a:spLocks noGrp="1"/>
          </p:cNvSpPr>
          <p:nvPr>
            <p:ph idx="1"/>
          </p:nvPr>
        </p:nvSpPr>
        <p:spPr>
          <a:xfrm>
            <a:off x="200376" y="707571"/>
            <a:ext cx="11692267" cy="4944481"/>
          </a:xfrm>
        </p:spPr>
        <p:txBody>
          <a:bodyPr>
            <a:normAutofit lnSpcReduction="10000"/>
          </a:bodyPr>
          <a:lstStyle/>
          <a:p>
            <a:pPr lvl="0" fontAlgn="base"/>
            <a:r>
              <a:rPr lang="en-GB" dirty="0"/>
              <a:t>Desire to get a R  along with its consequential benefits </a:t>
            </a:r>
          </a:p>
          <a:p>
            <a:pPr lvl="0" fontAlgn="base"/>
            <a:r>
              <a:rPr lang="en-GB" dirty="0"/>
              <a:t>Desire to face the challenges in solving the unsolved problems  </a:t>
            </a:r>
          </a:p>
          <a:p>
            <a:pPr lvl="0" fontAlgn="base"/>
            <a:r>
              <a:rPr lang="en-GB" dirty="0"/>
              <a:t>Desire to get intellectual joy of doing some creative work </a:t>
            </a:r>
          </a:p>
          <a:p>
            <a:pPr lvl="0" fontAlgn="base"/>
            <a:r>
              <a:rPr lang="en-GB" dirty="0"/>
              <a:t>Desire to be of service to society </a:t>
            </a:r>
          </a:p>
          <a:p>
            <a:pPr lvl="0" fontAlgn="base"/>
            <a:r>
              <a:rPr lang="en-GB" dirty="0"/>
              <a:t>Desire to get respectability </a:t>
            </a:r>
          </a:p>
          <a:p>
            <a:pPr lvl="0" fontAlgn="base"/>
            <a:r>
              <a:rPr lang="en-GB" dirty="0"/>
              <a:t>Directives of the government or society / community</a:t>
            </a:r>
          </a:p>
          <a:p>
            <a:pPr lvl="0" fontAlgn="base"/>
            <a:r>
              <a:rPr lang="en-GB" dirty="0"/>
              <a:t>Employment conditions </a:t>
            </a:r>
          </a:p>
          <a:p>
            <a:pPr lvl="0" fontAlgn="base"/>
            <a:r>
              <a:rPr lang="en-GB" dirty="0"/>
              <a:t>Curiosity about new things </a:t>
            </a:r>
          </a:p>
          <a:p>
            <a:pPr lvl="0" fontAlgn="base"/>
            <a:r>
              <a:rPr lang="en-GB" dirty="0"/>
              <a:t>Desire to understand causal relationships, social thinking and awakening.  </a:t>
            </a:r>
          </a:p>
          <a:p>
            <a:pPr marL="0" lvl="0" indent="0" fontAlgn="base">
              <a:buNone/>
            </a:pPr>
            <a:r>
              <a:rPr lang="en-GB" dirty="0"/>
              <a:t>Etc….</a:t>
            </a:r>
          </a:p>
          <a:p>
            <a:endParaRPr lang="en-GB" dirty="0"/>
          </a:p>
        </p:txBody>
      </p:sp>
    </p:spTree>
    <p:extLst>
      <p:ext uri="{BB962C8B-B14F-4D97-AF65-F5344CB8AC3E}">
        <p14:creationId xmlns:p14="http://schemas.microsoft.com/office/powerpoint/2010/main" val="364875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2360216-A3C7-5B44-B0CE-FFDF1C2DBFDD}"/>
              </a:ext>
            </a:extLst>
          </p:cNvPr>
          <p:cNvSpPr>
            <a:spLocks noGrp="1"/>
          </p:cNvSpPr>
          <p:nvPr>
            <p:ph type="title"/>
          </p:nvPr>
        </p:nvSpPr>
        <p:spPr/>
        <p:txBody>
          <a:bodyPr/>
          <a:lstStyle/>
          <a:p>
            <a:pPr eaLnBrk="1" hangingPunct="1"/>
            <a:r>
              <a:rPr lang="en-GB" altLang="en-US" sz="3600" b="1" dirty="0">
                <a:latin typeface="Aptos" panose="020B0004020202020204" pitchFamily="34" charset="0"/>
              </a:rPr>
              <a:t>BACKGROUND/LITERATURE REVIEW</a:t>
            </a:r>
          </a:p>
        </p:txBody>
      </p:sp>
      <p:sp>
        <p:nvSpPr>
          <p:cNvPr id="3" name="Content Placeholder 2">
            <a:extLst>
              <a:ext uri="{FF2B5EF4-FFF2-40B4-BE49-F238E27FC236}">
                <a16:creationId xmlns:a16="http://schemas.microsoft.com/office/drawing/2014/main" id="{B20C93C4-3D91-8649-8743-8CA1BF20B275}"/>
              </a:ext>
            </a:extLst>
          </p:cNvPr>
          <p:cNvSpPr>
            <a:spLocks noGrp="1"/>
          </p:cNvSpPr>
          <p:nvPr>
            <p:ph idx="1"/>
          </p:nvPr>
        </p:nvSpPr>
        <p:spPr>
          <a:xfrm>
            <a:off x="298585" y="1467815"/>
            <a:ext cx="11481847" cy="4071593"/>
          </a:xfrm>
        </p:spPr>
        <p:txBody>
          <a:bodyPr rtlCol="0">
            <a:normAutofit fontScale="85000" lnSpcReduction="20000"/>
          </a:bodyPr>
          <a:lstStyle/>
          <a:p>
            <a:pPr>
              <a:defRPr/>
            </a:pPr>
            <a:r>
              <a:rPr lang="en-GB" sz="3900" dirty="0"/>
              <a:t>Provide context for the R</a:t>
            </a:r>
          </a:p>
          <a:p>
            <a:pPr>
              <a:defRPr/>
            </a:pPr>
            <a:r>
              <a:rPr lang="en-GB" sz="3900" dirty="0"/>
              <a:t>What are the main theories / thoughts that have influenced your thinking, or that you are going to test?</a:t>
            </a:r>
          </a:p>
          <a:p>
            <a:pPr marL="0" indent="0">
              <a:buNone/>
              <a:defRPr/>
            </a:pPr>
            <a:endParaRPr lang="en-GB" sz="3900" dirty="0"/>
          </a:p>
          <a:p>
            <a:pPr>
              <a:defRPr/>
            </a:pPr>
            <a:r>
              <a:rPr lang="en-GB" sz="3900" dirty="0"/>
              <a:t>Brief LR</a:t>
            </a:r>
          </a:p>
          <a:p>
            <a:pPr lvl="1">
              <a:defRPr/>
            </a:pPr>
            <a:r>
              <a:rPr lang="en-GB" sz="3500" dirty="0"/>
              <a:t>Situate the research in a wider academic context</a:t>
            </a:r>
          </a:p>
          <a:p>
            <a:pPr lvl="1">
              <a:defRPr/>
            </a:pPr>
            <a:r>
              <a:rPr lang="en-GB" sz="3500" dirty="0"/>
              <a:t>Show what kind of reading you will be doing</a:t>
            </a:r>
          </a:p>
          <a:p>
            <a:pPr lvl="1">
              <a:defRPr/>
            </a:pPr>
            <a:r>
              <a:rPr lang="en-GB" sz="3500" dirty="0"/>
              <a:t>Show your critical evaluation, so far, of the reading</a:t>
            </a:r>
          </a:p>
          <a:p>
            <a:pPr lvl="1">
              <a:defRPr/>
            </a:pPr>
            <a:r>
              <a:rPr lang="en-GB" sz="3500" dirty="0"/>
              <a:t>Further justify the proposed research</a:t>
            </a:r>
            <a:endParaRPr lang="en-GB" dirty="0"/>
          </a:p>
        </p:txBody>
      </p:sp>
    </p:spTree>
    <p:extLst>
      <p:ext uri="{BB962C8B-B14F-4D97-AF65-F5344CB8AC3E}">
        <p14:creationId xmlns:p14="http://schemas.microsoft.com/office/powerpoint/2010/main" val="3348287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CEA5ED75-E7B9-EB41-B8E5-AB35104D4585}"/>
              </a:ext>
            </a:extLst>
          </p:cNvPr>
          <p:cNvSpPr>
            <a:spLocks noGrp="1"/>
          </p:cNvSpPr>
          <p:nvPr>
            <p:ph type="title"/>
          </p:nvPr>
        </p:nvSpPr>
        <p:spPr>
          <a:xfrm>
            <a:off x="355076" y="-58944"/>
            <a:ext cx="11481847" cy="880580"/>
          </a:xfrm>
        </p:spPr>
        <p:txBody>
          <a:bodyPr>
            <a:normAutofit/>
          </a:bodyPr>
          <a:lstStyle/>
          <a:p>
            <a:pPr algn="ctr" eaLnBrk="1" hangingPunct="1"/>
            <a:r>
              <a:rPr lang="en-GB" altLang="en-US" b="1" dirty="0">
                <a:latin typeface="Aptos" panose="020B0004020202020204" pitchFamily="34" charset="0"/>
              </a:rPr>
              <a:t>METHODOLOGY</a:t>
            </a:r>
          </a:p>
        </p:txBody>
      </p:sp>
      <p:sp>
        <p:nvSpPr>
          <p:cNvPr id="21506" name="Content Placeholder 2">
            <a:extLst>
              <a:ext uri="{FF2B5EF4-FFF2-40B4-BE49-F238E27FC236}">
                <a16:creationId xmlns:a16="http://schemas.microsoft.com/office/drawing/2014/main" id="{F89103BC-4EB5-CD4D-9472-30DC96A0AA21}"/>
              </a:ext>
            </a:extLst>
          </p:cNvPr>
          <p:cNvSpPr>
            <a:spLocks noGrp="1"/>
          </p:cNvSpPr>
          <p:nvPr>
            <p:ph idx="1"/>
          </p:nvPr>
        </p:nvSpPr>
        <p:spPr>
          <a:xfrm>
            <a:off x="192158" y="864637"/>
            <a:ext cx="11410120" cy="3917032"/>
          </a:xfrm>
        </p:spPr>
        <p:txBody>
          <a:bodyPr>
            <a:normAutofit/>
          </a:bodyPr>
          <a:lstStyle/>
          <a:p>
            <a:pPr eaLnBrk="1" hangingPunct="1"/>
            <a:r>
              <a:rPr lang="en-GB" altLang="en-US" sz="4000" dirty="0"/>
              <a:t>Detailed explanation of what you are planning to do</a:t>
            </a:r>
          </a:p>
          <a:p>
            <a:pPr lvl="1" eaLnBrk="1" hangingPunct="1"/>
            <a:r>
              <a:rPr lang="en-GB" altLang="en-US" sz="3600" dirty="0"/>
              <a:t>what data / evidence will be collected and how</a:t>
            </a:r>
          </a:p>
          <a:p>
            <a:pPr lvl="1" eaLnBrk="1" hangingPunct="1"/>
            <a:r>
              <a:rPr lang="en-GB" altLang="en-US" sz="3600" dirty="0"/>
              <a:t>how access to sources / evidence will be obtained</a:t>
            </a:r>
          </a:p>
          <a:p>
            <a:pPr lvl="1" eaLnBrk="1" hangingPunct="1"/>
            <a:r>
              <a:rPr lang="en-GB" altLang="en-US" sz="3600" dirty="0"/>
              <a:t>how data / empirical evidence  will be analysed</a:t>
            </a:r>
          </a:p>
          <a:p>
            <a:pPr lvl="1" eaLnBrk="1" hangingPunct="1"/>
            <a:r>
              <a:rPr lang="en-GB" altLang="en-US" sz="3600" dirty="0"/>
              <a:t>justification of your methodological decisions – why were these methods considered the most appropriate for your RQs and context?</a:t>
            </a:r>
          </a:p>
          <a:p>
            <a:pPr eaLnBrk="1" hangingPunct="1"/>
            <a:endParaRPr lang="en-GB" altLang="en-US" dirty="0"/>
          </a:p>
        </p:txBody>
      </p:sp>
    </p:spTree>
    <p:extLst>
      <p:ext uri="{BB962C8B-B14F-4D97-AF65-F5344CB8AC3E}">
        <p14:creationId xmlns:p14="http://schemas.microsoft.com/office/powerpoint/2010/main" val="842653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BF71F0A5-4888-5840-9019-59121A8CFD5C}"/>
              </a:ext>
            </a:extLst>
          </p:cNvPr>
          <p:cNvSpPr>
            <a:spLocks noGrp="1"/>
          </p:cNvSpPr>
          <p:nvPr>
            <p:ph type="title"/>
          </p:nvPr>
        </p:nvSpPr>
        <p:spPr/>
        <p:txBody>
          <a:bodyPr>
            <a:normAutofit/>
          </a:bodyPr>
          <a:lstStyle/>
          <a:p>
            <a:pPr eaLnBrk="1" hangingPunct="1"/>
            <a:r>
              <a:rPr lang="en-GB" altLang="en-US" sz="4000" b="1" dirty="0">
                <a:latin typeface="Aptos" panose="020B0004020202020204" pitchFamily="34" charset="0"/>
              </a:rPr>
              <a:t>LOGISTICAL &amp; ETHICAL CONSIDERATIONS &amp; LIMITATIONS</a:t>
            </a:r>
          </a:p>
        </p:txBody>
      </p:sp>
      <p:sp>
        <p:nvSpPr>
          <p:cNvPr id="3" name="Content Placeholder 2">
            <a:extLst>
              <a:ext uri="{FF2B5EF4-FFF2-40B4-BE49-F238E27FC236}">
                <a16:creationId xmlns:a16="http://schemas.microsoft.com/office/drawing/2014/main" id="{37CA42EC-0D08-0449-8DEA-25161EC9DD31}"/>
              </a:ext>
            </a:extLst>
          </p:cNvPr>
          <p:cNvSpPr>
            <a:spLocks noGrp="1"/>
          </p:cNvSpPr>
          <p:nvPr>
            <p:ph idx="1"/>
          </p:nvPr>
        </p:nvSpPr>
        <p:spPr/>
        <p:txBody>
          <a:bodyPr rtlCol="0">
            <a:normAutofit/>
          </a:bodyPr>
          <a:lstStyle/>
          <a:p>
            <a:pPr>
              <a:defRPr/>
            </a:pPr>
            <a:r>
              <a:rPr lang="en-GB" dirty="0"/>
              <a:t>What problems do you think you might encounter?</a:t>
            </a:r>
          </a:p>
          <a:p>
            <a:pPr>
              <a:defRPr/>
            </a:pPr>
            <a:r>
              <a:rPr lang="en-GB" dirty="0"/>
              <a:t>What ethical issues are presented by this R?</a:t>
            </a:r>
          </a:p>
          <a:p>
            <a:pPr>
              <a:defRPr/>
            </a:pPr>
            <a:r>
              <a:rPr lang="en-GB" dirty="0"/>
              <a:t>How will you design your R in order to overcome these difficulties?</a:t>
            </a:r>
          </a:p>
          <a:p>
            <a:pPr>
              <a:defRPr/>
            </a:pPr>
            <a:r>
              <a:rPr lang="en-GB" dirty="0"/>
              <a:t>What limitations will your R have? (All R has some limitations, and they need to be acknowledged.)</a:t>
            </a:r>
          </a:p>
        </p:txBody>
      </p:sp>
    </p:spTree>
    <p:extLst>
      <p:ext uri="{BB962C8B-B14F-4D97-AF65-F5344CB8AC3E}">
        <p14:creationId xmlns:p14="http://schemas.microsoft.com/office/powerpoint/2010/main" val="2176660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B322B-6861-2149-F0DB-A6D485B32F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29A1A-266B-69FD-5996-F35B652A3CD1}"/>
              </a:ext>
            </a:extLst>
          </p:cNvPr>
          <p:cNvSpPr>
            <a:spLocks noGrp="1"/>
          </p:cNvSpPr>
          <p:nvPr>
            <p:ph type="title"/>
          </p:nvPr>
        </p:nvSpPr>
        <p:spPr>
          <a:xfrm>
            <a:off x="125187" y="139474"/>
            <a:ext cx="11714880" cy="451304"/>
          </a:xfrm>
        </p:spPr>
        <p:txBody>
          <a:bodyPr>
            <a:normAutofit fontScale="90000"/>
          </a:bodyPr>
          <a:lstStyle/>
          <a:p>
            <a:r>
              <a:rPr lang="en-GB" sz="4000" b="1" dirty="0">
                <a:latin typeface="Aptos" panose="020B0004020202020204" pitchFamily="34" charset="0"/>
              </a:rPr>
              <a:t>TYPES OF RESEARCH    1) </a:t>
            </a:r>
            <a:r>
              <a:rPr lang="en-GB" sz="4000" b="1" i="1" dirty="0">
                <a:latin typeface="Aptos" panose="020B0004020202020204" pitchFamily="34" charset="0"/>
              </a:rPr>
              <a:t>Descriptive Vs. Analytical </a:t>
            </a:r>
            <a:endParaRPr lang="en-GB" sz="4000" i="1" dirty="0">
              <a:latin typeface="Aptos" panose="020B0004020202020204" pitchFamily="34" charset="0"/>
            </a:endParaRPr>
          </a:p>
        </p:txBody>
      </p:sp>
      <p:sp>
        <p:nvSpPr>
          <p:cNvPr id="3" name="Content Placeholder 2">
            <a:extLst>
              <a:ext uri="{FF2B5EF4-FFF2-40B4-BE49-F238E27FC236}">
                <a16:creationId xmlns:a16="http://schemas.microsoft.com/office/drawing/2014/main" id="{E26163EA-4DE8-4544-F56F-0501E9921F67}"/>
              </a:ext>
            </a:extLst>
          </p:cNvPr>
          <p:cNvSpPr>
            <a:spLocks noGrp="1"/>
          </p:cNvSpPr>
          <p:nvPr>
            <p:ph idx="1"/>
          </p:nvPr>
        </p:nvSpPr>
        <p:spPr>
          <a:xfrm>
            <a:off x="183009" y="590778"/>
            <a:ext cx="12016985" cy="5074526"/>
          </a:xfrm>
        </p:spPr>
        <p:txBody>
          <a:bodyPr>
            <a:normAutofit fontScale="85000" lnSpcReduction="20000"/>
          </a:bodyPr>
          <a:lstStyle/>
          <a:p>
            <a:pPr marL="0" indent="0">
              <a:buNone/>
            </a:pPr>
            <a:r>
              <a:rPr lang="en-GB" dirty="0"/>
              <a:t>Descriptive R includes surveys &amp; fact finding enquires of different kinds. </a:t>
            </a:r>
          </a:p>
          <a:p>
            <a:pPr marL="0" indent="0">
              <a:buNone/>
            </a:pPr>
            <a:endParaRPr lang="en-GB" dirty="0"/>
          </a:p>
          <a:p>
            <a:pPr marL="0" indent="0">
              <a:buNone/>
            </a:pPr>
            <a:r>
              <a:rPr lang="en-GB" dirty="0"/>
              <a:t>Objective of a descriptive R is the description of the state of affairs as it exists at present. </a:t>
            </a:r>
          </a:p>
          <a:p>
            <a:pPr marL="0" indent="0">
              <a:buNone/>
            </a:pPr>
            <a:endParaRPr lang="en-GB" dirty="0"/>
          </a:p>
          <a:p>
            <a:pPr marL="0" indent="0">
              <a:buNone/>
            </a:pPr>
            <a:r>
              <a:rPr lang="en-GB" dirty="0"/>
              <a:t>The main characteristic : the Researcher has no control over the variables. </a:t>
            </a:r>
          </a:p>
          <a:p>
            <a:pPr marL="0" indent="0">
              <a:buNone/>
            </a:pPr>
            <a:endParaRPr lang="en-GB" dirty="0"/>
          </a:p>
          <a:p>
            <a:pPr marL="0" indent="0">
              <a:buNone/>
            </a:pPr>
            <a:r>
              <a:rPr lang="en-GB" dirty="0"/>
              <a:t>The Researcher can only report as to what has happened or what is happening. </a:t>
            </a:r>
          </a:p>
          <a:p>
            <a:pPr marL="0" indent="0">
              <a:buNone/>
            </a:pPr>
            <a:r>
              <a:rPr lang="en-GB" dirty="0"/>
              <a:t> </a:t>
            </a:r>
          </a:p>
          <a:p>
            <a:pPr marL="0" indent="0">
              <a:buNone/>
            </a:pPr>
            <a:r>
              <a:rPr lang="en-GB" dirty="0"/>
              <a:t>Researchers also try to find the causes even when they cannot control the variables. </a:t>
            </a:r>
          </a:p>
          <a:p>
            <a:pPr marL="0" indent="0">
              <a:buNone/>
            </a:pPr>
            <a:endParaRPr lang="en-GB" dirty="0"/>
          </a:p>
          <a:p>
            <a:pPr marL="0" indent="0">
              <a:buNone/>
            </a:pPr>
            <a:r>
              <a:rPr lang="en-GB" dirty="0"/>
              <a:t>In descriptive R, the Researchers use survey methods of all kinds, including comparative and correlational methods. </a:t>
            </a:r>
          </a:p>
          <a:p>
            <a:pPr marL="0" indent="0">
              <a:buNone/>
            </a:pPr>
            <a:r>
              <a:rPr lang="en-GB" dirty="0"/>
              <a:t>In analytical R , on the contrary, the Researcher has to use facts or information already available. The Researcher analyses the information to do a critical evaluation of the material. </a:t>
            </a:r>
          </a:p>
          <a:p>
            <a:endParaRPr lang="en-GB" dirty="0"/>
          </a:p>
        </p:txBody>
      </p:sp>
    </p:spTree>
    <p:extLst>
      <p:ext uri="{BB962C8B-B14F-4D97-AF65-F5344CB8AC3E}">
        <p14:creationId xmlns:p14="http://schemas.microsoft.com/office/powerpoint/2010/main" val="3484799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FBF9CE-BDD4-219F-A003-6F06FEC9E6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B57972-DDA3-7E85-C016-6AA288AB513E}"/>
              </a:ext>
            </a:extLst>
          </p:cNvPr>
          <p:cNvSpPr>
            <a:spLocks noGrp="1"/>
          </p:cNvSpPr>
          <p:nvPr>
            <p:ph type="title"/>
          </p:nvPr>
        </p:nvSpPr>
        <p:spPr>
          <a:xfrm>
            <a:off x="130630" y="147866"/>
            <a:ext cx="11714880" cy="451304"/>
          </a:xfrm>
        </p:spPr>
        <p:txBody>
          <a:bodyPr>
            <a:normAutofit fontScale="90000"/>
          </a:bodyPr>
          <a:lstStyle/>
          <a:p>
            <a:r>
              <a:rPr lang="en-GB" sz="4000" b="1" dirty="0">
                <a:latin typeface="Aptos" panose="020B0004020202020204" pitchFamily="34" charset="0"/>
              </a:rPr>
              <a:t>TYPES OF RESERACH :  </a:t>
            </a:r>
            <a:r>
              <a:rPr lang="en-GB" sz="4000" b="1" i="1" dirty="0">
                <a:latin typeface="Aptos" panose="020B0004020202020204" pitchFamily="34" charset="0"/>
              </a:rPr>
              <a:t>2) Applied vs. Fundamental  </a:t>
            </a:r>
            <a:endParaRPr lang="en-GB" sz="4000" i="1" dirty="0">
              <a:latin typeface="Aptos" panose="020B0004020202020204" pitchFamily="34" charset="0"/>
            </a:endParaRPr>
          </a:p>
        </p:txBody>
      </p:sp>
      <p:sp>
        <p:nvSpPr>
          <p:cNvPr id="3" name="Content Placeholder 2">
            <a:extLst>
              <a:ext uri="{FF2B5EF4-FFF2-40B4-BE49-F238E27FC236}">
                <a16:creationId xmlns:a16="http://schemas.microsoft.com/office/drawing/2014/main" id="{1B6FC9E0-6C21-E397-B117-2CA9C6D6D873}"/>
              </a:ext>
            </a:extLst>
          </p:cNvPr>
          <p:cNvSpPr>
            <a:spLocks noGrp="1"/>
          </p:cNvSpPr>
          <p:nvPr>
            <p:ph idx="1"/>
          </p:nvPr>
        </p:nvSpPr>
        <p:spPr>
          <a:xfrm>
            <a:off x="87507" y="649966"/>
            <a:ext cx="12016985" cy="4836433"/>
          </a:xfrm>
        </p:spPr>
        <p:txBody>
          <a:bodyPr>
            <a:normAutofit fontScale="92500" lnSpcReduction="10000"/>
          </a:bodyPr>
          <a:lstStyle/>
          <a:p>
            <a:r>
              <a:rPr lang="en-GB" dirty="0"/>
              <a:t>The R can either be applied or fundamental. </a:t>
            </a:r>
          </a:p>
          <a:p>
            <a:r>
              <a:rPr lang="en-GB" dirty="0"/>
              <a:t>An </a:t>
            </a:r>
            <a:r>
              <a:rPr lang="en-GB" b="1" dirty="0"/>
              <a:t>applied R </a:t>
            </a:r>
            <a:r>
              <a:rPr lang="en-GB" dirty="0"/>
              <a:t>aims at finding a solution for an immediate problem facing a society or industrial/business organisation. </a:t>
            </a:r>
          </a:p>
          <a:p>
            <a:r>
              <a:rPr lang="en-GB" dirty="0"/>
              <a:t>The </a:t>
            </a:r>
            <a:r>
              <a:rPr lang="en-GB" b="1" dirty="0"/>
              <a:t>fundamental R</a:t>
            </a:r>
            <a:r>
              <a:rPr lang="en-GB" dirty="0"/>
              <a:t>, on the other hand, is mainly concerned with the formulation of theory. </a:t>
            </a:r>
          </a:p>
          <a:p>
            <a:r>
              <a:rPr lang="en-GB" dirty="0"/>
              <a:t>The </a:t>
            </a:r>
            <a:r>
              <a:rPr lang="en-GB" b="1" dirty="0"/>
              <a:t>fundamental R</a:t>
            </a:r>
            <a:r>
              <a:rPr lang="en-GB" dirty="0"/>
              <a:t> is also called 'pure' or 'basic' R. </a:t>
            </a:r>
          </a:p>
          <a:p>
            <a:r>
              <a:rPr lang="en-GB" dirty="0"/>
              <a:t>R concerning some natural phenomenon or relating to pure mathematics are examples of fundamental R . </a:t>
            </a:r>
          </a:p>
          <a:p>
            <a:r>
              <a:rPr lang="en-GB" dirty="0"/>
              <a:t>The R studies concerning human behaviour to make generalisations about human behaviour are also the examples of fundamental R. </a:t>
            </a:r>
          </a:p>
          <a:p>
            <a:r>
              <a:rPr lang="en-GB" dirty="0"/>
              <a:t>The R aimed at certain conclusions or solutions facing a concrete social or business problem is an example of applied R. </a:t>
            </a:r>
          </a:p>
          <a:p>
            <a:pPr marL="0" indent="0">
              <a:buNone/>
            </a:pPr>
            <a:endParaRPr lang="en-GB" dirty="0"/>
          </a:p>
        </p:txBody>
      </p:sp>
    </p:spTree>
    <p:extLst>
      <p:ext uri="{BB962C8B-B14F-4D97-AF65-F5344CB8AC3E}">
        <p14:creationId xmlns:p14="http://schemas.microsoft.com/office/powerpoint/2010/main" val="910157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DA303-3B2A-FE8E-427D-856577247356}"/>
              </a:ext>
            </a:extLst>
          </p:cNvPr>
          <p:cNvSpPr>
            <a:spLocks noGrp="1"/>
          </p:cNvSpPr>
          <p:nvPr>
            <p:ph type="title"/>
          </p:nvPr>
        </p:nvSpPr>
        <p:spPr>
          <a:xfrm>
            <a:off x="238559" y="510088"/>
            <a:ext cx="11714880" cy="451304"/>
          </a:xfrm>
        </p:spPr>
        <p:txBody>
          <a:bodyPr>
            <a:normAutofit fontScale="90000"/>
          </a:bodyPr>
          <a:lstStyle/>
          <a:p>
            <a:r>
              <a:rPr lang="en-GB" sz="4000" b="1" dirty="0">
                <a:latin typeface="Aptos" panose="020B0004020202020204" pitchFamily="34" charset="0"/>
              </a:rPr>
              <a:t>TYPES OF RESERACH   </a:t>
            </a:r>
            <a:r>
              <a:rPr lang="en-GB" sz="4000" b="1" i="1" dirty="0">
                <a:latin typeface="Aptos" panose="020B0004020202020204" pitchFamily="34" charset="0"/>
              </a:rPr>
              <a:t>3) Conceptual vs. Empirical  </a:t>
            </a:r>
            <a:br>
              <a:rPr lang="en-GB" sz="4000" b="1" dirty="0"/>
            </a:br>
            <a:endParaRPr lang="en-GB" sz="4000" b="1" dirty="0"/>
          </a:p>
        </p:txBody>
      </p:sp>
      <p:sp>
        <p:nvSpPr>
          <p:cNvPr id="3" name="Content Placeholder 2">
            <a:extLst>
              <a:ext uri="{FF2B5EF4-FFF2-40B4-BE49-F238E27FC236}">
                <a16:creationId xmlns:a16="http://schemas.microsoft.com/office/drawing/2014/main" id="{D723C782-677E-2C42-197B-791167613277}"/>
              </a:ext>
            </a:extLst>
          </p:cNvPr>
          <p:cNvSpPr>
            <a:spLocks noGrp="1"/>
          </p:cNvSpPr>
          <p:nvPr>
            <p:ph idx="1"/>
          </p:nvPr>
        </p:nvSpPr>
        <p:spPr>
          <a:xfrm>
            <a:off x="87507" y="789114"/>
            <a:ext cx="12016985" cy="5015337"/>
          </a:xfrm>
        </p:spPr>
        <p:txBody>
          <a:bodyPr>
            <a:normAutofit fontScale="92500" lnSpcReduction="10000"/>
          </a:bodyPr>
          <a:lstStyle/>
          <a:p>
            <a:r>
              <a:rPr lang="en-GB" dirty="0"/>
              <a:t>The conceptual R  is related to some abstract ideas or theory. </a:t>
            </a:r>
          </a:p>
          <a:p>
            <a:r>
              <a:rPr lang="en-GB" dirty="0"/>
              <a:t>It is generally used by philosophers and thinkers to develop new concepts or to interpret existing ones. </a:t>
            </a:r>
          </a:p>
          <a:p>
            <a:r>
              <a:rPr lang="en-GB" dirty="0"/>
              <a:t>On the other hand, empirical R relies on experience and observation alone. This does not give due regard for the system or theory. It is a data-base R. This R comes up with conclusions verifiable by observations and experiments. </a:t>
            </a:r>
          </a:p>
          <a:p>
            <a:r>
              <a:rPr lang="en-GB" dirty="0"/>
              <a:t>This is in fact an experimental type of R in which it is necessary to get at facts first hand, at their source, and actively to go about doing certain things to stimulate the production of desired information. </a:t>
            </a:r>
          </a:p>
          <a:p>
            <a:r>
              <a:rPr lang="en-GB" dirty="0"/>
              <a:t>Empirical R, on the other hand, is appropriate when proof is sought that certain variables affect other variables in some way. Evidence gathered through experiments or empirical studies is today considered to be the most powerful support possible for a given hypothesis. </a:t>
            </a:r>
          </a:p>
          <a:p>
            <a:endParaRPr lang="en-GB" dirty="0"/>
          </a:p>
        </p:txBody>
      </p:sp>
    </p:spTree>
    <p:extLst>
      <p:ext uri="{BB962C8B-B14F-4D97-AF65-F5344CB8AC3E}">
        <p14:creationId xmlns:p14="http://schemas.microsoft.com/office/powerpoint/2010/main" val="1769907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6F9B7-8E52-25EA-4D7E-8646627AE2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E48F4D-882C-F5E2-0161-D5D6906A76F8}"/>
              </a:ext>
            </a:extLst>
          </p:cNvPr>
          <p:cNvSpPr>
            <a:spLocks noGrp="1"/>
          </p:cNvSpPr>
          <p:nvPr>
            <p:ph type="title"/>
          </p:nvPr>
        </p:nvSpPr>
        <p:spPr>
          <a:xfrm>
            <a:off x="238559" y="517078"/>
            <a:ext cx="11714880" cy="451304"/>
          </a:xfrm>
        </p:spPr>
        <p:txBody>
          <a:bodyPr>
            <a:normAutofit fontScale="90000"/>
          </a:bodyPr>
          <a:lstStyle/>
          <a:p>
            <a:r>
              <a:rPr lang="en-GB" sz="4000" b="1" dirty="0">
                <a:latin typeface="Aptos" panose="020B0004020202020204" pitchFamily="34" charset="0"/>
              </a:rPr>
              <a:t>RESEARCH PROCESS </a:t>
            </a:r>
            <a:r>
              <a:rPr lang="en-GB" sz="4000" b="1" i="1" dirty="0"/>
              <a:t>1) Formulating the Research Problem </a:t>
            </a:r>
            <a:br>
              <a:rPr lang="en-GB" sz="4000" b="1" dirty="0"/>
            </a:br>
            <a:endParaRPr lang="en-GB" sz="4000" b="1" dirty="0">
              <a:latin typeface="Aptos" panose="020B0004020202020204" pitchFamily="34" charset="0"/>
            </a:endParaRPr>
          </a:p>
        </p:txBody>
      </p:sp>
      <p:sp>
        <p:nvSpPr>
          <p:cNvPr id="3" name="Content Placeholder 2">
            <a:extLst>
              <a:ext uri="{FF2B5EF4-FFF2-40B4-BE49-F238E27FC236}">
                <a16:creationId xmlns:a16="http://schemas.microsoft.com/office/drawing/2014/main" id="{23CEB560-CE41-A3E5-9B95-D8F35780A328}"/>
              </a:ext>
            </a:extLst>
          </p:cNvPr>
          <p:cNvSpPr>
            <a:spLocks noGrp="1"/>
          </p:cNvSpPr>
          <p:nvPr>
            <p:ph idx="1"/>
          </p:nvPr>
        </p:nvSpPr>
        <p:spPr>
          <a:xfrm>
            <a:off x="87507" y="789114"/>
            <a:ext cx="12016985" cy="5015337"/>
          </a:xfrm>
        </p:spPr>
        <p:txBody>
          <a:bodyPr>
            <a:normAutofit/>
          </a:bodyPr>
          <a:lstStyle/>
          <a:p>
            <a:r>
              <a:rPr lang="en-GB" dirty="0"/>
              <a:t>At the very outset, the researcher must single out the problem he / she wants to study; i.e., he/she must decide the general area of interest or aspect of subject matter that he / she would like to inquire into. </a:t>
            </a:r>
          </a:p>
          <a:p>
            <a:r>
              <a:rPr lang="en-GB" dirty="0"/>
              <a:t>Initially, the problem may be stated in a broad general way and then ambiguities, if any, relating to the problem be resolved. </a:t>
            </a:r>
          </a:p>
          <a:p>
            <a:r>
              <a:rPr lang="en-GB" dirty="0"/>
              <a:t>Then, the feasibility of a particular solution has to be considered before a working formulation of the problem can be set up. </a:t>
            </a:r>
          </a:p>
          <a:p>
            <a:r>
              <a:rPr lang="en-GB" dirty="0"/>
              <a:t>Essentially two steps are involved in formulating the R problem; viz., </a:t>
            </a:r>
            <a:r>
              <a:rPr lang="en-GB" b="1" u="sng" dirty="0"/>
              <a:t>understanding the problem thoroughly </a:t>
            </a:r>
            <a:r>
              <a:rPr lang="en-GB" dirty="0"/>
              <a:t>and </a:t>
            </a:r>
            <a:r>
              <a:rPr lang="en-GB" b="1" u="sng" dirty="0"/>
              <a:t>rephrasing the same into meaningful terms from an analytical point of view</a:t>
            </a:r>
            <a:r>
              <a:rPr lang="en-GB" dirty="0"/>
              <a:t>. </a:t>
            </a:r>
          </a:p>
          <a:p>
            <a:pPr lvl="0" fontAlgn="base"/>
            <a:endParaRPr lang="en-GB" dirty="0"/>
          </a:p>
        </p:txBody>
      </p:sp>
    </p:spTree>
    <p:extLst>
      <p:ext uri="{BB962C8B-B14F-4D97-AF65-F5344CB8AC3E}">
        <p14:creationId xmlns:p14="http://schemas.microsoft.com/office/powerpoint/2010/main" val="3434775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08E5D-1291-0442-903E-F6493BB3CE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7B527A-B60C-D507-0CAE-FA2B0DBAD7AB}"/>
              </a:ext>
            </a:extLst>
          </p:cNvPr>
          <p:cNvSpPr>
            <a:spLocks noGrp="1"/>
          </p:cNvSpPr>
          <p:nvPr>
            <p:ph type="title"/>
          </p:nvPr>
        </p:nvSpPr>
        <p:spPr>
          <a:xfrm>
            <a:off x="238559" y="139391"/>
            <a:ext cx="11714880" cy="451304"/>
          </a:xfrm>
        </p:spPr>
        <p:txBody>
          <a:bodyPr>
            <a:normAutofit fontScale="90000"/>
          </a:bodyPr>
          <a:lstStyle/>
          <a:p>
            <a:r>
              <a:rPr lang="en-GB" sz="4000" b="1" dirty="0">
                <a:latin typeface="Aptos" panose="020B0004020202020204" pitchFamily="34" charset="0"/>
              </a:rPr>
              <a:t>RESEARCH PROCESS </a:t>
            </a:r>
            <a:r>
              <a:rPr lang="en-GB" sz="4000" b="1" i="1" dirty="0"/>
              <a:t>2. Extensive Literature Survey</a:t>
            </a:r>
            <a:endParaRPr lang="en-GB" sz="4000" b="1" i="1" dirty="0">
              <a:latin typeface="Aptos" panose="020B0004020202020204" pitchFamily="34" charset="0"/>
            </a:endParaRPr>
          </a:p>
        </p:txBody>
      </p:sp>
      <p:sp>
        <p:nvSpPr>
          <p:cNvPr id="3" name="Content Placeholder 2">
            <a:extLst>
              <a:ext uri="{FF2B5EF4-FFF2-40B4-BE49-F238E27FC236}">
                <a16:creationId xmlns:a16="http://schemas.microsoft.com/office/drawing/2014/main" id="{0940D166-7002-0810-85CA-506B5988E3D9}"/>
              </a:ext>
            </a:extLst>
          </p:cNvPr>
          <p:cNvSpPr>
            <a:spLocks noGrp="1"/>
          </p:cNvSpPr>
          <p:nvPr>
            <p:ph idx="1"/>
          </p:nvPr>
        </p:nvSpPr>
        <p:spPr>
          <a:xfrm>
            <a:off x="87507" y="789114"/>
            <a:ext cx="12016985" cy="5015337"/>
          </a:xfrm>
        </p:spPr>
        <p:txBody>
          <a:bodyPr>
            <a:normAutofit/>
          </a:bodyPr>
          <a:lstStyle/>
          <a:p>
            <a:r>
              <a:rPr lang="en-GB" dirty="0"/>
              <a:t>Once the problem is formulated, the brief summary of it should be written down. </a:t>
            </a:r>
          </a:p>
          <a:p>
            <a:r>
              <a:rPr lang="en-GB" dirty="0"/>
              <a:t>It is compulsory for a R worker writing a thesis for a doctorate degree to write a synopsis of the topic. </a:t>
            </a:r>
          </a:p>
          <a:p>
            <a:r>
              <a:rPr lang="en-GB" dirty="0"/>
              <a:t>At this juncture, the researcher should undertake extensive L.R. connected with the problem. </a:t>
            </a:r>
          </a:p>
          <a:p>
            <a:r>
              <a:rPr lang="en-GB" dirty="0"/>
              <a:t>For this purpose, the abstracting and indexing journals and published or unpublished bibliographies are the first place to go. Academic journals, conference proceedings, government reports, books, etc. must be tapped depending on the nature of the problem.</a:t>
            </a:r>
          </a:p>
          <a:p>
            <a:pPr marL="0" lvl="0" indent="0" fontAlgn="base">
              <a:buNone/>
            </a:pPr>
            <a:endParaRPr lang="en-GB" dirty="0"/>
          </a:p>
        </p:txBody>
      </p:sp>
    </p:spTree>
    <p:extLst>
      <p:ext uri="{BB962C8B-B14F-4D97-AF65-F5344CB8AC3E}">
        <p14:creationId xmlns:p14="http://schemas.microsoft.com/office/powerpoint/2010/main" val="2591189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36026-2E98-2266-1256-7E0998721E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6E1CD-49F9-EA93-4F6A-3769718BA9E0}"/>
              </a:ext>
            </a:extLst>
          </p:cNvPr>
          <p:cNvSpPr>
            <a:spLocks noGrp="1"/>
          </p:cNvSpPr>
          <p:nvPr>
            <p:ph type="title"/>
          </p:nvPr>
        </p:nvSpPr>
        <p:spPr>
          <a:xfrm>
            <a:off x="87507" y="517078"/>
            <a:ext cx="11865932" cy="451304"/>
          </a:xfrm>
        </p:spPr>
        <p:txBody>
          <a:bodyPr>
            <a:normAutofit fontScale="90000"/>
          </a:bodyPr>
          <a:lstStyle/>
          <a:p>
            <a:r>
              <a:rPr lang="en-GB" sz="4000" b="1" dirty="0">
                <a:latin typeface="Aptos" panose="020B0004020202020204" pitchFamily="34" charset="0"/>
              </a:rPr>
              <a:t>RESEARCH PROCESS  </a:t>
            </a:r>
            <a:r>
              <a:rPr lang="en-GB" sz="4000" b="1" i="1" dirty="0"/>
              <a:t>3) Development of Working Hypothesis </a:t>
            </a:r>
            <a:br>
              <a:rPr lang="en-GB" sz="4000" b="1" dirty="0"/>
            </a:br>
            <a:endParaRPr lang="en-GB" sz="4000" b="1" dirty="0">
              <a:latin typeface="Aptos" panose="020B0004020202020204" pitchFamily="34" charset="0"/>
            </a:endParaRPr>
          </a:p>
        </p:txBody>
      </p:sp>
      <p:sp>
        <p:nvSpPr>
          <p:cNvPr id="3" name="Content Placeholder 2">
            <a:extLst>
              <a:ext uri="{FF2B5EF4-FFF2-40B4-BE49-F238E27FC236}">
                <a16:creationId xmlns:a16="http://schemas.microsoft.com/office/drawing/2014/main" id="{18F6EF63-1F9D-AD99-546A-4B01842D5FAB}"/>
              </a:ext>
            </a:extLst>
          </p:cNvPr>
          <p:cNvSpPr>
            <a:spLocks noGrp="1"/>
          </p:cNvSpPr>
          <p:nvPr>
            <p:ph idx="1"/>
          </p:nvPr>
        </p:nvSpPr>
        <p:spPr>
          <a:xfrm>
            <a:off x="11980" y="862369"/>
            <a:ext cx="12016985" cy="5015337"/>
          </a:xfrm>
        </p:spPr>
        <p:txBody>
          <a:bodyPr>
            <a:normAutofit/>
          </a:bodyPr>
          <a:lstStyle/>
          <a:p>
            <a:r>
              <a:rPr lang="en-GB" dirty="0"/>
              <a:t>After extensive literature survey, researcher should state in clear terms the working hypothesis or hypotheses. </a:t>
            </a:r>
          </a:p>
          <a:p>
            <a:r>
              <a:rPr lang="en-GB" dirty="0"/>
              <a:t>Working hypothesis is tentative assumption made in order to draw out and test its logical or empirical consequences. </a:t>
            </a:r>
          </a:p>
          <a:p>
            <a:r>
              <a:rPr lang="en-GB" dirty="0"/>
              <a:t>R hypotheses are developed to provide the focal point of the R. The hypotheses also affect the manner in which the tests must be conducted in the analysis of the data, and indirectly the quality of the data which is required for the analysis. </a:t>
            </a:r>
          </a:p>
          <a:p>
            <a:r>
              <a:rPr lang="en-GB" dirty="0"/>
              <a:t>The hypotheses should be very specific and limited to the piece of research in hand because it has to be tested. </a:t>
            </a:r>
          </a:p>
          <a:p>
            <a:pPr marL="0" lvl="0" indent="0" fontAlgn="base">
              <a:buNone/>
            </a:pPr>
            <a:endParaRPr lang="en-GB" dirty="0"/>
          </a:p>
        </p:txBody>
      </p:sp>
    </p:spTree>
    <p:extLst>
      <p:ext uri="{BB962C8B-B14F-4D97-AF65-F5344CB8AC3E}">
        <p14:creationId xmlns:p14="http://schemas.microsoft.com/office/powerpoint/2010/main" val="438993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BDF92-E445-E71A-0AAF-E14A7B652A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F9B52-0428-F33A-8984-4818147CC63D}"/>
              </a:ext>
            </a:extLst>
          </p:cNvPr>
          <p:cNvSpPr>
            <a:spLocks noGrp="1"/>
          </p:cNvSpPr>
          <p:nvPr>
            <p:ph type="title"/>
          </p:nvPr>
        </p:nvSpPr>
        <p:spPr>
          <a:xfrm>
            <a:off x="238559" y="517078"/>
            <a:ext cx="11714880" cy="451304"/>
          </a:xfrm>
        </p:spPr>
        <p:txBody>
          <a:bodyPr>
            <a:normAutofit fontScale="90000"/>
          </a:bodyPr>
          <a:lstStyle/>
          <a:p>
            <a:r>
              <a:rPr lang="en-GB" sz="4000" b="1" dirty="0">
                <a:latin typeface="Aptos" panose="020B0004020202020204" pitchFamily="34" charset="0"/>
              </a:rPr>
              <a:t>RESEARCH PROCESS  </a:t>
            </a:r>
            <a:r>
              <a:rPr lang="en-GB" sz="4000" b="1" dirty="0"/>
              <a:t>4) </a:t>
            </a:r>
            <a:r>
              <a:rPr lang="en-GB" sz="4000" b="1" i="1" dirty="0"/>
              <a:t>Preparing the Research Design </a:t>
            </a:r>
            <a:br>
              <a:rPr lang="en-GB" sz="4000" b="1" i="1" dirty="0"/>
            </a:br>
            <a:br>
              <a:rPr lang="en-GB" sz="4000" b="1" i="1" dirty="0"/>
            </a:br>
            <a:endParaRPr lang="en-GB" sz="4000" b="1" i="1" dirty="0">
              <a:latin typeface="Aptos" panose="020B0004020202020204" pitchFamily="34" charset="0"/>
            </a:endParaRPr>
          </a:p>
        </p:txBody>
      </p:sp>
      <p:sp>
        <p:nvSpPr>
          <p:cNvPr id="3" name="Content Placeholder 2">
            <a:extLst>
              <a:ext uri="{FF2B5EF4-FFF2-40B4-BE49-F238E27FC236}">
                <a16:creationId xmlns:a16="http://schemas.microsoft.com/office/drawing/2014/main" id="{3606E2C9-6FA7-4221-5D89-A0778234807E}"/>
              </a:ext>
            </a:extLst>
          </p:cNvPr>
          <p:cNvSpPr>
            <a:spLocks noGrp="1"/>
          </p:cNvSpPr>
          <p:nvPr>
            <p:ph idx="1"/>
          </p:nvPr>
        </p:nvSpPr>
        <p:spPr>
          <a:xfrm>
            <a:off x="0" y="464436"/>
            <a:ext cx="12016985" cy="5187616"/>
          </a:xfrm>
        </p:spPr>
        <p:txBody>
          <a:bodyPr>
            <a:normAutofit fontScale="85000" lnSpcReduction="20000"/>
          </a:bodyPr>
          <a:lstStyle/>
          <a:p>
            <a:r>
              <a:rPr lang="en-GB" dirty="0"/>
              <a:t>The R problem having been formulated in clear cut terms, the researcher will be required to prepare a R design; i.e., he/she will then have to state the conceptual structure within which the research would be conducted. </a:t>
            </a:r>
          </a:p>
          <a:p>
            <a:endParaRPr lang="en-GB" dirty="0"/>
          </a:p>
          <a:p>
            <a:r>
              <a:rPr lang="en-GB" dirty="0"/>
              <a:t>The preparation of such a design facilitates research to be as efficient as possible yielding maximal information. The R design is to provide for the collection of relevant evidence. </a:t>
            </a:r>
          </a:p>
          <a:p>
            <a:endParaRPr lang="en-GB" dirty="0"/>
          </a:p>
          <a:p>
            <a:r>
              <a:rPr lang="en-GB" dirty="0"/>
              <a:t>But how all these can be achieved depends mainly on the R purpose. The R purposes can be grouped into four categories: </a:t>
            </a:r>
            <a:r>
              <a:rPr lang="en-GB" b="1" dirty="0">
                <a:latin typeface="Aptos" panose="020B0004020202020204" pitchFamily="34" charset="0"/>
              </a:rPr>
              <a:t>Exploration, Description, Diagnosis and Experimentation</a:t>
            </a:r>
            <a:r>
              <a:rPr lang="en-GB" dirty="0"/>
              <a:t>. </a:t>
            </a:r>
          </a:p>
          <a:p>
            <a:pPr marL="0" indent="0">
              <a:buNone/>
            </a:pPr>
            <a:endParaRPr lang="en-GB" dirty="0"/>
          </a:p>
          <a:p>
            <a:r>
              <a:rPr lang="en-GB" dirty="0"/>
              <a:t>A flexible R design which provides opportunity for considering many aspects of a problem is considered appropriate if the purpose of the R study is that of exploration. </a:t>
            </a:r>
          </a:p>
          <a:p>
            <a:pPr marL="0" indent="0">
              <a:buNone/>
            </a:pPr>
            <a:r>
              <a:rPr lang="en-GB" dirty="0"/>
              <a:t>But when the purpose happens to be an accurate description of a situation or of an association between variables, the suitable design will be the one that minimises bias and maximises the reliability of the data collected and analysed. </a:t>
            </a:r>
          </a:p>
          <a:p>
            <a:pPr marL="0" indent="0">
              <a:buNone/>
            </a:pPr>
            <a:endParaRPr lang="en-GB" dirty="0"/>
          </a:p>
        </p:txBody>
      </p:sp>
    </p:spTree>
    <p:extLst>
      <p:ext uri="{BB962C8B-B14F-4D97-AF65-F5344CB8AC3E}">
        <p14:creationId xmlns:p14="http://schemas.microsoft.com/office/powerpoint/2010/main" val="1029463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8EA1F-BDEA-A837-0A46-8D2DDC234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02B8F3-91FD-5AC5-4B20-13C84E84F11E}"/>
              </a:ext>
            </a:extLst>
          </p:cNvPr>
          <p:cNvSpPr>
            <a:spLocks noGrp="1"/>
          </p:cNvSpPr>
          <p:nvPr>
            <p:ph type="title"/>
          </p:nvPr>
        </p:nvSpPr>
        <p:spPr>
          <a:xfrm>
            <a:off x="306167" y="783094"/>
            <a:ext cx="11714880" cy="451304"/>
          </a:xfrm>
        </p:spPr>
        <p:txBody>
          <a:bodyPr>
            <a:normAutofit fontScale="90000"/>
          </a:bodyPr>
          <a:lstStyle/>
          <a:p>
            <a:r>
              <a:rPr lang="en-GB" sz="4000" b="1" dirty="0">
                <a:latin typeface="Aptos" panose="020B0004020202020204" pitchFamily="34" charset="0"/>
              </a:rPr>
              <a:t>RESEARCH PROCESS  </a:t>
            </a:r>
            <a:r>
              <a:rPr lang="en-GB" sz="4000" b="1" dirty="0">
                <a:solidFill>
                  <a:srgbClr val="FF0000"/>
                </a:solidFill>
              </a:rPr>
              <a:t>5) Execution of </a:t>
            </a:r>
            <a:r>
              <a:rPr lang="en-GB" sz="4000" b="1" dirty="0"/>
              <a:t>the Project </a:t>
            </a:r>
            <a:br>
              <a:rPr lang="en-GB" sz="4000" b="1" dirty="0"/>
            </a:br>
            <a:br>
              <a:rPr lang="en-GB" sz="4000" b="1" dirty="0"/>
            </a:br>
            <a:endParaRPr lang="en-GB" sz="4000" b="1" dirty="0">
              <a:latin typeface="Aptos" panose="020B0004020202020204" pitchFamily="34" charset="0"/>
            </a:endParaRPr>
          </a:p>
        </p:txBody>
      </p:sp>
      <p:sp>
        <p:nvSpPr>
          <p:cNvPr id="3" name="Content Placeholder 2">
            <a:extLst>
              <a:ext uri="{FF2B5EF4-FFF2-40B4-BE49-F238E27FC236}">
                <a16:creationId xmlns:a16="http://schemas.microsoft.com/office/drawing/2014/main" id="{2388C136-F451-3ED5-055C-3ED60C9FBCFD}"/>
              </a:ext>
            </a:extLst>
          </p:cNvPr>
          <p:cNvSpPr>
            <a:spLocks noGrp="1"/>
          </p:cNvSpPr>
          <p:nvPr>
            <p:ph idx="1"/>
          </p:nvPr>
        </p:nvSpPr>
        <p:spPr>
          <a:xfrm>
            <a:off x="306167" y="1445097"/>
            <a:ext cx="12016985" cy="5015337"/>
          </a:xfrm>
        </p:spPr>
        <p:txBody>
          <a:bodyPr>
            <a:normAutofit/>
          </a:bodyPr>
          <a:lstStyle/>
          <a:p>
            <a:r>
              <a:rPr lang="en-GB" sz="3200" dirty="0"/>
              <a:t>The execution of the project is a very important step in the R process. If the execution of the project proceeds on correct lines, the evidence to be collected would be adequate and dependable. </a:t>
            </a:r>
          </a:p>
          <a:p>
            <a:endParaRPr lang="en-GB" sz="3200" dirty="0"/>
          </a:p>
          <a:p>
            <a:r>
              <a:rPr lang="en-GB" sz="3200" dirty="0"/>
              <a:t>The researcher should see that the project is executed in a systematic manner and in time. </a:t>
            </a:r>
          </a:p>
          <a:p>
            <a:pPr marL="0" lvl="0" indent="0" fontAlgn="base">
              <a:buNone/>
            </a:pPr>
            <a:endParaRPr lang="en-GB" dirty="0"/>
          </a:p>
        </p:txBody>
      </p:sp>
    </p:spTree>
    <p:extLst>
      <p:ext uri="{BB962C8B-B14F-4D97-AF65-F5344CB8AC3E}">
        <p14:creationId xmlns:p14="http://schemas.microsoft.com/office/powerpoint/2010/main" val="1894630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D063A-D5C3-3322-A1A1-4819A1F1DB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CE1821-48CC-CE61-D175-8301C76B1197}"/>
              </a:ext>
            </a:extLst>
          </p:cNvPr>
          <p:cNvSpPr>
            <a:spLocks noGrp="1"/>
          </p:cNvSpPr>
          <p:nvPr>
            <p:ph type="title"/>
          </p:nvPr>
        </p:nvSpPr>
        <p:spPr>
          <a:xfrm>
            <a:off x="238559" y="517078"/>
            <a:ext cx="11714880" cy="451304"/>
          </a:xfrm>
        </p:spPr>
        <p:txBody>
          <a:bodyPr>
            <a:normAutofit fontScale="90000"/>
          </a:bodyPr>
          <a:lstStyle/>
          <a:p>
            <a:r>
              <a:rPr lang="en-GB" sz="4000" b="1" dirty="0">
                <a:latin typeface="Aptos" panose="020B0004020202020204" pitchFamily="34" charset="0"/>
              </a:rPr>
              <a:t>RESEARCH PROCESS : </a:t>
            </a:r>
            <a:r>
              <a:rPr lang="en-GB" sz="4000" i="1" dirty="0"/>
              <a:t>6) Analysis of Data </a:t>
            </a:r>
            <a:br>
              <a:rPr lang="en-GB" sz="4000" b="1" dirty="0"/>
            </a:br>
            <a:r>
              <a:rPr lang="en-GB" sz="4000" b="1" dirty="0">
                <a:latin typeface="Aptos" panose="020B0004020202020204" pitchFamily="34" charset="0"/>
              </a:rPr>
              <a:t> </a:t>
            </a:r>
            <a:br>
              <a:rPr lang="en-GB" sz="4000" b="1" dirty="0"/>
            </a:br>
            <a:endParaRPr lang="en-GB" sz="4000" b="1" dirty="0">
              <a:latin typeface="Aptos" panose="020B0004020202020204" pitchFamily="34" charset="0"/>
            </a:endParaRPr>
          </a:p>
        </p:txBody>
      </p:sp>
      <p:sp>
        <p:nvSpPr>
          <p:cNvPr id="3" name="Content Placeholder 2">
            <a:extLst>
              <a:ext uri="{FF2B5EF4-FFF2-40B4-BE49-F238E27FC236}">
                <a16:creationId xmlns:a16="http://schemas.microsoft.com/office/drawing/2014/main" id="{7C4491B5-3C1C-C8CD-D4E3-E15BCD813169}"/>
              </a:ext>
            </a:extLst>
          </p:cNvPr>
          <p:cNvSpPr>
            <a:spLocks noGrp="1"/>
          </p:cNvSpPr>
          <p:nvPr>
            <p:ph idx="1"/>
          </p:nvPr>
        </p:nvSpPr>
        <p:spPr>
          <a:xfrm>
            <a:off x="0" y="1107167"/>
            <a:ext cx="12016985" cy="5015337"/>
          </a:xfrm>
        </p:spPr>
        <p:txBody>
          <a:bodyPr>
            <a:normAutofit/>
          </a:bodyPr>
          <a:lstStyle/>
          <a:p>
            <a:r>
              <a:rPr lang="en-GB" sz="3600" dirty="0"/>
              <a:t>After the empirical evidence have been collected, the researcher turns to the task of analysing them. </a:t>
            </a:r>
          </a:p>
          <a:p>
            <a:endParaRPr lang="en-GB" sz="3600" dirty="0"/>
          </a:p>
          <a:p>
            <a:r>
              <a:rPr lang="en-GB" sz="3600" dirty="0"/>
              <a:t>The analysis of data requires a number of closely related operations such as establishment of categories, the application of these categories to raw data through coding, tabulation and then drawing statistical inferences.  </a:t>
            </a:r>
          </a:p>
          <a:p>
            <a:pPr marL="0" lvl="0" indent="0" fontAlgn="base">
              <a:buNone/>
            </a:pPr>
            <a:endParaRPr lang="en-GB" dirty="0"/>
          </a:p>
        </p:txBody>
      </p:sp>
    </p:spTree>
    <p:extLst>
      <p:ext uri="{BB962C8B-B14F-4D97-AF65-F5344CB8AC3E}">
        <p14:creationId xmlns:p14="http://schemas.microsoft.com/office/powerpoint/2010/main" val="668533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E414F-BED3-0777-A4B9-8261BC77F0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D8DD08-AB62-D960-7E22-119A3AA0E914}"/>
              </a:ext>
            </a:extLst>
          </p:cNvPr>
          <p:cNvSpPr>
            <a:spLocks noGrp="1"/>
          </p:cNvSpPr>
          <p:nvPr>
            <p:ph type="title"/>
          </p:nvPr>
        </p:nvSpPr>
        <p:spPr>
          <a:xfrm>
            <a:off x="238559" y="517078"/>
            <a:ext cx="11714880" cy="451304"/>
          </a:xfrm>
        </p:spPr>
        <p:txBody>
          <a:bodyPr>
            <a:normAutofit fontScale="90000"/>
          </a:bodyPr>
          <a:lstStyle/>
          <a:p>
            <a:r>
              <a:rPr lang="en-GB" sz="4000" b="1" dirty="0">
                <a:latin typeface="Aptos" panose="020B0004020202020204" pitchFamily="34" charset="0"/>
              </a:rPr>
              <a:t>RESEARCH PROCESS  </a:t>
            </a:r>
            <a:r>
              <a:rPr lang="en-GB" sz="4000" b="1" i="1" dirty="0"/>
              <a:t>7) Hypothesis Testing </a:t>
            </a:r>
            <a:br>
              <a:rPr lang="en-GB" sz="4000" b="1" i="1" dirty="0"/>
            </a:br>
            <a:endParaRPr lang="en-GB" sz="4000" b="1" i="1" dirty="0">
              <a:latin typeface="Aptos" panose="020B0004020202020204" pitchFamily="34" charset="0"/>
            </a:endParaRPr>
          </a:p>
        </p:txBody>
      </p:sp>
      <p:sp>
        <p:nvSpPr>
          <p:cNvPr id="3" name="Content Placeholder 2">
            <a:extLst>
              <a:ext uri="{FF2B5EF4-FFF2-40B4-BE49-F238E27FC236}">
                <a16:creationId xmlns:a16="http://schemas.microsoft.com/office/drawing/2014/main" id="{0E8F92CA-77DF-051B-0C00-5325DB9500E3}"/>
              </a:ext>
            </a:extLst>
          </p:cNvPr>
          <p:cNvSpPr>
            <a:spLocks noGrp="1"/>
          </p:cNvSpPr>
          <p:nvPr>
            <p:ph idx="1"/>
          </p:nvPr>
        </p:nvSpPr>
        <p:spPr>
          <a:xfrm>
            <a:off x="87506" y="1511358"/>
            <a:ext cx="12016985" cy="5015337"/>
          </a:xfrm>
        </p:spPr>
        <p:txBody>
          <a:bodyPr>
            <a:normAutofit/>
          </a:bodyPr>
          <a:lstStyle/>
          <a:p>
            <a:r>
              <a:rPr lang="en-GB" sz="3600" dirty="0"/>
              <a:t>After analysing the data as stated above, the researcher is in a position to test the hypotheses, if any, he / she had formulated earlier. </a:t>
            </a:r>
          </a:p>
          <a:p>
            <a:endParaRPr lang="en-GB" sz="3600" dirty="0"/>
          </a:p>
          <a:p>
            <a:r>
              <a:rPr lang="en-GB" sz="3600" dirty="0"/>
              <a:t>Do the facts support the hypotheses or they happen to be contrary is the usual question which should be answered while testing the hypotheses.  </a:t>
            </a:r>
          </a:p>
          <a:p>
            <a:pPr marL="0" lvl="0" indent="0" fontAlgn="base">
              <a:buNone/>
            </a:pPr>
            <a:endParaRPr lang="en-GB" dirty="0"/>
          </a:p>
        </p:txBody>
      </p:sp>
    </p:spTree>
    <p:extLst>
      <p:ext uri="{BB962C8B-B14F-4D97-AF65-F5344CB8AC3E}">
        <p14:creationId xmlns:p14="http://schemas.microsoft.com/office/powerpoint/2010/main" val="829458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5E639B-7084-5310-91E7-2C7FCCF95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76CC4B-B603-0A30-0016-5B6A922FAE2F}"/>
              </a:ext>
            </a:extLst>
          </p:cNvPr>
          <p:cNvSpPr>
            <a:spLocks noGrp="1"/>
          </p:cNvSpPr>
          <p:nvPr>
            <p:ph type="title"/>
          </p:nvPr>
        </p:nvSpPr>
        <p:spPr>
          <a:xfrm>
            <a:off x="238559" y="517078"/>
            <a:ext cx="11714880" cy="451304"/>
          </a:xfrm>
        </p:spPr>
        <p:txBody>
          <a:bodyPr>
            <a:normAutofit fontScale="90000"/>
          </a:bodyPr>
          <a:lstStyle/>
          <a:p>
            <a:r>
              <a:rPr lang="en-GB" sz="4000" b="1" dirty="0">
                <a:latin typeface="Aptos" panose="020B0004020202020204" pitchFamily="34" charset="0"/>
              </a:rPr>
              <a:t>RESEARCH PROCESS  </a:t>
            </a:r>
            <a:r>
              <a:rPr lang="en-GB" sz="4000" b="1" i="1" dirty="0"/>
              <a:t>8) Generalisations and Interpretation </a:t>
            </a:r>
            <a:br>
              <a:rPr lang="en-GB" sz="4000" b="1" dirty="0"/>
            </a:br>
            <a:r>
              <a:rPr lang="en-GB" sz="4000" b="1" dirty="0">
                <a:latin typeface="Aptos" panose="020B0004020202020204" pitchFamily="34" charset="0"/>
              </a:rPr>
              <a:t> </a:t>
            </a:r>
          </a:p>
        </p:txBody>
      </p:sp>
      <p:sp>
        <p:nvSpPr>
          <p:cNvPr id="3" name="Content Placeholder 2">
            <a:extLst>
              <a:ext uri="{FF2B5EF4-FFF2-40B4-BE49-F238E27FC236}">
                <a16:creationId xmlns:a16="http://schemas.microsoft.com/office/drawing/2014/main" id="{BC4BB130-4888-1848-A2E8-028A518EA8CF}"/>
              </a:ext>
            </a:extLst>
          </p:cNvPr>
          <p:cNvSpPr>
            <a:spLocks noGrp="1"/>
          </p:cNvSpPr>
          <p:nvPr>
            <p:ph idx="1"/>
          </p:nvPr>
        </p:nvSpPr>
        <p:spPr>
          <a:xfrm>
            <a:off x="87507" y="789114"/>
            <a:ext cx="12016985" cy="5015337"/>
          </a:xfrm>
        </p:spPr>
        <p:txBody>
          <a:bodyPr>
            <a:normAutofit/>
          </a:bodyPr>
          <a:lstStyle/>
          <a:p>
            <a:r>
              <a:rPr lang="en-GB" dirty="0"/>
              <a:t>If the hypothesis is tested and upheld several times, it may be possible for the researcher to arrive at generalization; i.e., to build a theory. </a:t>
            </a:r>
          </a:p>
          <a:p>
            <a:endParaRPr lang="en-GB" dirty="0"/>
          </a:p>
          <a:p>
            <a:r>
              <a:rPr lang="en-GB" dirty="0"/>
              <a:t>As a matter of fact, the real value of the research lies in its ability to arrive at certain generalisations. </a:t>
            </a:r>
          </a:p>
          <a:p>
            <a:endParaRPr lang="en-GB" dirty="0"/>
          </a:p>
          <a:p>
            <a:r>
              <a:rPr lang="en-GB" dirty="0"/>
              <a:t>If the researcher has no hypothesis to start with, he/she might seek to explain the findings on the basis of some theory. </a:t>
            </a:r>
            <a:r>
              <a:rPr lang="en-GB" b="1" u="sng" dirty="0"/>
              <a:t>It is known as interpretation</a:t>
            </a:r>
            <a:r>
              <a:rPr lang="en-GB" dirty="0"/>
              <a:t>. The process of interpretation may quite often trigger of new question which in turn may lead to further researches. </a:t>
            </a:r>
          </a:p>
          <a:p>
            <a:pPr marL="0" lvl="0" indent="0" fontAlgn="base">
              <a:buNone/>
            </a:pPr>
            <a:endParaRPr lang="en-GB" dirty="0"/>
          </a:p>
        </p:txBody>
      </p:sp>
    </p:spTree>
    <p:extLst>
      <p:ext uri="{BB962C8B-B14F-4D97-AF65-F5344CB8AC3E}">
        <p14:creationId xmlns:p14="http://schemas.microsoft.com/office/powerpoint/2010/main" val="411205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9FA6B-919C-4D01-70DC-12ABA4A15C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A2BD68-2CD6-ABD2-36E2-2DB86F98DEBB}"/>
              </a:ext>
            </a:extLst>
          </p:cNvPr>
          <p:cNvSpPr>
            <a:spLocks noGrp="1"/>
          </p:cNvSpPr>
          <p:nvPr>
            <p:ph type="title"/>
          </p:nvPr>
        </p:nvSpPr>
        <p:spPr>
          <a:xfrm>
            <a:off x="172299" y="152279"/>
            <a:ext cx="11714880" cy="451304"/>
          </a:xfrm>
        </p:spPr>
        <p:txBody>
          <a:bodyPr>
            <a:normAutofit fontScale="90000"/>
          </a:bodyPr>
          <a:lstStyle/>
          <a:p>
            <a:r>
              <a:rPr lang="en-GB" sz="4000" b="1" dirty="0">
                <a:latin typeface="Aptos" panose="020B0004020202020204" pitchFamily="34" charset="0"/>
              </a:rPr>
              <a:t>STANDARDS OF GOOD RESEACRH </a:t>
            </a:r>
          </a:p>
        </p:txBody>
      </p:sp>
      <p:sp>
        <p:nvSpPr>
          <p:cNvPr id="3" name="Content Placeholder 2">
            <a:extLst>
              <a:ext uri="{FF2B5EF4-FFF2-40B4-BE49-F238E27FC236}">
                <a16:creationId xmlns:a16="http://schemas.microsoft.com/office/drawing/2014/main" id="{F33886A3-81D3-5E2A-CE30-A227137D4162}"/>
              </a:ext>
            </a:extLst>
          </p:cNvPr>
          <p:cNvSpPr>
            <a:spLocks noGrp="1"/>
          </p:cNvSpPr>
          <p:nvPr>
            <p:ph idx="1"/>
          </p:nvPr>
        </p:nvSpPr>
        <p:spPr>
          <a:xfrm>
            <a:off x="0" y="630697"/>
            <a:ext cx="12016985" cy="5015337"/>
          </a:xfrm>
        </p:spPr>
        <p:txBody>
          <a:bodyPr>
            <a:normAutofit fontScale="92500" lnSpcReduction="10000"/>
          </a:bodyPr>
          <a:lstStyle/>
          <a:p>
            <a:r>
              <a:rPr lang="en-GB" dirty="0"/>
              <a:t>Whatever may be the types of R  works and studies, one thing that is important is that they all meet on the common ground of scientific methodology employed by them. </a:t>
            </a:r>
          </a:p>
          <a:p>
            <a:pPr marL="0" indent="0">
              <a:buNone/>
            </a:pPr>
            <a:r>
              <a:rPr lang="en-GB" dirty="0"/>
              <a:t>One expects scientific R  to satisfy the following criteria</a:t>
            </a:r>
            <a:r>
              <a:rPr lang="en-GB" baseline="30000" dirty="0"/>
              <a:t>.</a:t>
            </a:r>
            <a:r>
              <a:rPr lang="en-GB" dirty="0"/>
              <a:t>  </a:t>
            </a:r>
          </a:p>
          <a:p>
            <a:pPr lvl="0" fontAlgn="base"/>
            <a:r>
              <a:rPr lang="en-GB" dirty="0"/>
              <a:t>The purpose of the R  should be clearly defined and common concepts be used.  </a:t>
            </a:r>
          </a:p>
          <a:p>
            <a:pPr lvl="0" fontAlgn="base"/>
            <a:r>
              <a:rPr lang="en-GB" dirty="0"/>
              <a:t>The R  procedure should be defined in sufficient detail.  </a:t>
            </a:r>
          </a:p>
          <a:p>
            <a:pPr lvl="0" fontAlgn="base"/>
            <a:r>
              <a:rPr lang="en-GB" dirty="0"/>
              <a:t>The procedural design of the R  should be carefully planned to yield results that are as objective as possible.  </a:t>
            </a:r>
          </a:p>
          <a:p>
            <a:pPr lvl="0" fontAlgn="base"/>
            <a:r>
              <a:rPr lang="en-GB" dirty="0"/>
              <a:t>The analysis of the data should be sufficiently adequate to reveal its significance and the methods of analysis should be appropriate. The validity and reliability of the data should be checked carefully.  </a:t>
            </a:r>
          </a:p>
          <a:p>
            <a:r>
              <a:rPr lang="en-GB" dirty="0"/>
              <a:t>Conclusions should be confined to those justified by the data of the R  and limited to those for which the data provide an adequate basis. </a:t>
            </a:r>
          </a:p>
        </p:txBody>
      </p:sp>
    </p:spTree>
    <p:extLst>
      <p:ext uri="{BB962C8B-B14F-4D97-AF65-F5344CB8AC3E}">
        <p14:creationId xmlns:p14="http://schemas.microsoft.com/office/powerpoint/2010/main" val="1396544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72987-73A5-9111-C061-72BCD960FC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967C14-8B6E-5227-4F5C-D4CEB364C07A}"/>
              </a:ext>
            </a:extLst>
          </p:cNvPr>
          <p:cNvSpPr>
            <a:spLocks noGrp="1"/>
          </p:cNvSpPr>
          <p:nvPr>
            <p:ph type="title"/>
          </p:nvPr>
        </p:nvSpPr>
        <p:spPr>
          <a:xfrm>
            <a:off x="172299" y="152279"/>
            <a:ext cx="11714880" cy="451304"/>
          </a:xfrm>
        </p:spPr>
        <p:txBody>
          <a:bodyPr>
            <a:normAutofit fontScale="90000"/>
          </a:bodyPr>
          <a:lstStyle/>
          <a:p>
            <a:r>
              <a:rPr lang="en-GB" sz="4000" b="1" dirty="0">
                <a:latin typeface="Aptos" panose="020B0004020202020204" pitchFamily="34" charset="0"/>
              </a:rPr>
              <a:t>QUALTIES OF GOOD RESEACRH </a:t>
            </a:r>
          </a:p>
        </p:txBody>
      </p:sp>
      <p:sp>
        <p:nvSpPr>
          <p:cNvPr id="3" name="Content Placeholder 2">
            <a:extLst>
              <a:ext uri="{FF2B5EF4-FFF2-40B4-BE49-F238E27FC236}">
                <a16:creationId xmlns:a16="http://schemas.microsoft.com/office/drawing/2014/main" id="{5F9E5558-8D75-16C1-5D4F-52D6DD140582}"/>
              </a:ext>
            </a:extLst>
          </p:cNvPr>
          <p:cNvSpPr>
            <a:spLocks noGrp="1"/>
          </p:cNvSpPr>
          <p:nvPr>
            <p:ph idx="1"/>
          </p:nvPr>
        </p:nvSpPr>
        <p:spPr>
          <a:xfrm>
            <a:off x="87507" y="789114"/>
            <a:ext cx="12016985" cy="5015337"/>
          </a:xfrm>
        </p:spPr>
        <p:txBody>
          <a:bodyPr>
            <a:normAutofit/>
          </a:bodyPr>
          <a:lstStyle/>
          <a:p>
            <a:pPr lvl="0" fontAlgn="base"/>
            <a:r>
              <a:rPr lang="en-GB" b="1" dirty="0"/>
              <a:t>It is Systematic</a:t>
            </a:r>
            <a:r>
              <a:rPr lang="en-GB" dirty="0"/>
              <a:t>: structured with specified steps to be taken in a specified sequence in accordance with the well-defined set of rules.  </a:t>
            </a:r>
          </a:p>
          <a:p>
            <a:pPr lvl="0" fontAlgn="base"/>
            <a:r>
              <a:rPr lang="en-GB" b="1" dirty="0"/>
              <a:t>It is Logical</a:t>
            </a:r>
            <a:r>
              <a:rPr lang="en-GB" dirty="0"/>
              <a:t>: guided by the rules of logical reasoning and logical process of induction and deduction are of great value in carrying out research. Induction is the process of reasoning from a part to the whole whereas deduction is the process of reasoning from some premise to a conclusion which follows from that very premise.   </a:t>
            </a:r>
          </a:p>
          <a:p>
            <a:pPr lvl="0" fontAlgn="base"/>
            <a:r>
              <a:rPr lang="en-GB" b="1" dirty="0"/>
              <a:t>It is Empirical</a:t>
            </a:r>
            <a:r>
              <a:rPr lang="en-GB" dirty="0"/>
              <a:t>: related to a real situation and deals with concrete data that provides a </a:t>
            </a:r>
            <a:r>
              <a:rPr lang="en-GB"/>
              <a:t>basis for external </a:t>
            </a:r>
            <a:r>
              <a:rPr lang="en-GB" dirty="0"/>
              <a:t>validity to research results.  </a:t>
            </a:r>
          </a:p>
          <a:p>
            <a:pPr lvl="0" fontAlgn="base"/>
            <a:r>
              <a:rPr lang="en-GB" b="1" dirty="0"/>
              <a:t>It is Replicable</a:t>
            </a:r>
            <a:r>
              <a:rPr lang="en-GB" dirty="0"/>
              <a:t>: </a:t>
            </a:r>
            <a:r>
              <a:rPr lang="en-GB"/>
              <a:t>allows R results </a:t>
            </a:r>
            <a:r>
              <a:rPr lang="en-GB" dirty="0"/>
              <a:t>to be verified by replicating the study and thereby building a sound </a:t>
            </a:r>
            <a:r>
              <a:rPr lang="en-GB"/>
              <a:t>basis for decisions</a:t>
            </a:r>
            <a:r>
              <a:rPr lang="en-GB" dirty="0"/>
              <a:t>. </a:t>
            </a:r>
          </a:p>
        </p:txBody>
      </p:sp>
    </p:spTree>
    <p:extLst>
      <p:ext uri="{BB962C8B-B14F-4D97-AF65-F5344CB8AC3E}">
        <p14:creationId xmlns:p14="http://schemas.microsoft.com/office/powerpoint/2010/main" val="428111922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3.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199</TotalTime>
  <Words>1981</Words>
  <Application>Microsoft Office PowerPoint</Application>
  <PresentationFormat>Widescreen</PresentationFormat>
  <Paragraphs>129</Paragraphs>
  <Slides>19</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Aptos</vt:lpstr>
      <vt:lpstr>Arial</vt:lpstr>
      <vt:lpstr>Calibri</vt:lpstr>
      <vt:lpstr>Calibri Light</vt:lpstr>
      <vt:lpstr>UWTSD 200_Title Page</vt:lpstr>
      <vt:lpstr>UWTSD 200_Text 1</vt:lpstr>
      <vt:lpstr>PowerPoint Presentation</vt:lpstr>
      <vt:lpstr>OBJECTIVES OF RESEARCH    </vt:lpstr>
      <vt:lpstr>MOTIVATION IN RESEARCH </vt:lpstr>
      <vt:lpstr>BACKGROUND/LITERATURE REVIEW</vt:lpstr>
      <vt:lpstr>METHODOLOGY</vt:lpstr>
      <vt:lpstr>LOGISTICAL &amp; ETHICAL CONSIDERATIONS &amp; LIMITATIONS</vt:lpstr>
      <vt:lpstr>TYPES OF RESEARCH    1) Descriptive Vs. Analytical </vt:lpstr>
      <vt:lpstr>TYPES OF RESERACH :  2) Applied vs. Fundamental  </vt:lpstr>
      <vt:lpstr>TYPES OF RESERACH   3) Conceptual vs. Empirical   </vt:lpstr>
      <vt:lpstr>RESEARCH PROCESS 1) Formulating the Research Problem  </vt:lpstr>
      <vt:lpstr>RESEARCH PROCESS 2. Extensive Literature Survey</vt:lpstr>
      <vt:lpstr>RESEARCH PROCESS  3) Development of Working Hypothesis  </vt:lpstr>
      <vt:lpstr>RESEARCH PROCESS  4) Preparing the Research Design   </vt:lpstr>
      <vt:lpstr>RESEARCH PROCESS  5) Execution of the Project   </vt:lpstr>
      <vt:lpstr>RESEARCH PROCESS : 6) Analysis of Data    </vt:lpstr>
      <vt:lpstr>RESEARCH PROCESS  7) Hypothesis Testing  </vt:lpstr>
      <vt:lpstr>RESEARCH PROCESS  8) Generalisations and Interpretation   </vt:lpstr>
      <vt:lpstr>STANDARDS OF GOOD RESEACRH </vt:lpstr>
      <vt:lpstr>QUALTIES OF GOOD RESEACRH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Amare Desta</cp:lastModifiedBy>
  <cp:revision>17</cp:revision>
  <dcterms:created xsi:type="dcterms:W3CDTF">2023-10-08T18:11:10Z</dcterms:created>
  <dcterms:modified xsi:type="dcterms:W3CDTF">2026-03-04T04:26:38Z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