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4" r:id="rId1"/>
  </p:sldMasterIdLst>
  <p:sldIdLst>
    <p:sldId id="256" r:id="rId2"/>
    <p:sldId id="264" r:id="rId3"/>
    <p:sldId id="257" r:id="rId4"/>
    <p:sldId id="258" r:id="rId5"/>
    <p:sldId id="265" r:id="rId6"/>
    <p:sldId id="259" r:id="rId7"/>
    <p:sldId id="263" r:id="rId8"/>
    <p:sldId id="266" r:id="rId9"/>
    <p:sldId id="260" r:id="rId10"/>
    <p:sldId id="262" r:id="rId11"/>
    <p:sldId id="261" r:id="rId12"/>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5D77A82-BB4D-AD5F-7789-FB6214B4100E}" v="1" dt="2022-03-15T13:01:40.498"/>
    <p1510:client id="{3B2056B8-191E-876E-E317-F7A1F5945B8E}" v="130" dt="2022-03-15T17:30:17.391"/>
    <p1510:client id="{3F7E6820-E04F-640A-86AA-E121346A0DCC}" v="3" dt="2022-03-18T14:06:10.693"/>
    <p1510:client id="{7E47443F-F888-463A-BA66-08767F03EF0B}" v="593" dt="2022-03-11T16:22:25.407"/>
    <p1510:client id="{894D7339-719A-0293-D33B-07D37CFEA293}" v="25" dt="2022-03-15T15:24:56.434"/>
    <p1510:client id="{91BED7D1-7F6B-3D29-B066-F890356C0532}" v="6" dt="2022-03-15T18:24:53.282"/>
    <p1510:client id="{B0943634-0751-A839-55F9-D071205D60E7}" v="57" dt="2022-03-15T12:59:42.574"/>
    <p1510:client id="{C32481FB-FC18-1669-4760-F1B7C2CE788C}" v="1" dt="2022-04-06T13:01:55.723"/>
    <p1510:client id="{D751484C-A55C-E261-8689-AD93B9EF528B}" v="784" dt="2022-03-18T14:31:14.446"/>
    <p1510:client id="{E6514F1D-DF92-C8DB-DDD4-17B1A2DF7AD0}" v="575" dt="2022-03-14T18:29:02.345"/>
    <p1510:client id="{F2400D4F-D8EE-6AA1-4ADF-AB4F5C02DD6D}" v="2" dt="2022-03-14T18:23:42.927"/>
    <p1510:client id="{F47D651D-9D71-41B3-8C4B-D3419C9CA353}" v="1" dt="2022-03-14T18:22:27.95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A57C3F-0FB2-4B2E-BA6A-FEEEFF1AF7E3}"/>
              </a:ext>
            </a:extLst>
          </p:cNvPr>
          <p:cNvSpPr>
            <a:spLocks noGrp="1"/>
          </p:cNvSpPr>
          <p:nvPr>
            <p:ph type="ctrTitle"/>
          </p:nvPr>
        </p:nvSpPr>
        <p:spPr>
          <a:xfrm>
            <a:off x="2057400" y="685801"/>
            <a:ext cx="8115300" cy="3046228"/>
          </a:xfrm>
        </p:spPr>
        <p:txBody>
          <a:bodyPr anchor="b">
            <a:normAutofit/>
          </a:bodyPr>
          <a:lstStyle>
            <a:lvl1pPr algn="ctr">
              <a:defRPr sz="3600" cap="all" spc="300" baseline="0"/>
            </a:lvl1pPr>
          </a:lstStyle>
          <a:p>
            <a:r>
              <a:rPr lang="en-US"/>
              <a:t>Click to edit Master title style</a:t>
            </a:r>
          </a:p>
        </p:txBody>
      </p:sp>
      <p:sp>
        <p:nvSpPr>
          <p:cNvPr id="3" name="Subtitle 2">
            <a:extLst>
              <a:ext uri="{FF2B5EF4-FFF2-40B4-BE49-F238E27FC236}">
                <a16:creationId xmlns:a16="http://schemas.microsoft.com/office/drawing/2014/main" id="{08583AE9-1CC1-4572-A6E5-E97F80E47661}"/>
              </a:ext>
            </a:extLst>
          </p:cNvPr>
          <p:cNvSpPr>
            <a:spLocks noGrp="1"/>
          </p:cNvSpPr>
          <p:nvPr>
            <p:ph type="subTitle" idx="1"/>
          </p:nvPr>
        </p:nvSpPr>
        <p:spPr>
          <a:xfrm>
            <a:off x="2057400" y="4114800"/>
            <a:ext cx="8115300" cy="2057400"/>
          </a:xfrm>
        </p:spPr>
        <p:txBody>
          <a:bodyPr/>
          <a:lstStyle>
            <a:lvl1pPr marL="0" indent="0" algn="ctr">
              <a:buNone/>
              <a:defRPr sz="2400" i="1"/>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9C04DE7C-68AB-403D-B9D8-7398C292C6DA}"/>
              </a:ext>
            </a:extLst>
          </p:cNvPr>
          <p:cNvSpPr>
            <a:spLocks noGrp="1"/>
          </p:cNvSpPr>
          <p:nvPr>
            <p:ph type="dt" sz="half" idx="10"/>
          </p:nvPr>
        </p:nvSpPr>
        <p:spPr/>
        <p:txBody>
          <a:bodyPr/>
          <a:lstStyle/>
          <a:p>
            <a:fld id="{23FEA57E-7C1A-457B-A4CD-5DCEB057B502}" type="datetime1">
              <a:rPr lang="en-US" smtClean="0"/>
              <a:t>4/6/2022</a:t>
            </a:fld>
            <a:endParaRPr lang="en-US"/>
          </a:p>
        </p:txBody>
      </p:sp>
      <p:sp>
        <p:nvSpPr>
          <p:cNvPr id="5" name="Footer Placeholder 4">
            <a:extLst>
              <a:ext uri="{FF2B5EF4-FFF2-40B4-BE49-F238E27FC236}">
                <a16:creationId xmlns:a16="http://schemas.microsoft.com/office/drawing/2014/main" id="{51003E50-6613-4D86-AA22-43B14E7279E9}"/>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03069AB5-A56D-471F-9236-EFA981E2EA03}"/>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378180146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49B412-EBAB-4569-B3D9-6B346BF837B2}"/>
              </a:ext>
            </a:extLst>
          </p:cNvPr>
          <p:cNvSpPr>
            <a:spLocks noGrp="1"/>
          </p:cNvSpPr>
          <p:nvPr>
            <p:ph type="title"/>
          </p:nvPr>
        </p:nvSpPr>
        <p:spPr>
          <a:xfrm>
            <a:off x="1371600" y="685800"/>
            <a:ext cx="9486900" cy="1371600"/>
          </a:xfrm>
        </p:spPr>
        <p:txBody>
          <a:bodyPr>
            <a:normAutofit/>
          </a:bodyPr>
          <a:lstStyle>
            <a:lvl1pPr algn="l">
              <a:defRPr sz="3200" cap="all" spc="300" baseline="0"/>
            </a:lvl1pPr>
          </a:lstStyle>
          <a:p>
            <a:r>
              <a:rPr lang="en-US"/>
              <a:t>Click to edit Master title style</a:t>
            </a:r>
          </a:p>
        </p:txBody>
      </p:sp>
      <p:sp>
        <p:nvSpPr>
          <p:cNvPr id="3" name="Content Placeholder 2">
            <a:extLst>
              <a:ext uri="{FF2B5EF4-FFF2-40B4-BE49-F238E27FC236}">
                <a16:creationId xmlns:a16="http://schemas.microsoft.com/office/drawing/2014/main" id="{95E7C8AE-B0F4-404F-BCAD-A14C18E50D9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8AA9CAD-DAFB-4DE3-9C41-7FD03EA8D8DD}"/>
              </a:ext>
            </a:extLst>
          </p:cNvPr>
          <p:cNvSpPr>
            <a:spLocks noGrp="1"/>
          </p:cNvSpPr>
          <p:nvPr>
            <p:ph type="dt" sz="half" idx="10"/>
          </p:nvPr>
        </p:nvSpPr>
        <p:spPr/>
        <p:txBody>
          <a:bodyPr/>
          <a:lstStyle/>
          <a:p>
            <a:fld id="{201AF2CE-4F37-411C-A3EE-BBBE223265BF}" type="datetime1">
              <a:rPr lang="en-US" smtClean="0"/>
              <a:t>4/6/2022</a:t>
            </a:fld>
            <a:endParaRPr lang="en-US"/>
          </a:p>
        </p:txBody>
      </p:sp>
      <p:sp>
        <p:nvSpPr>
          <p:cNvPr id="5" name="Footer Placeholder 4">
            <a:extLst>
              <a:ext uri="{FF2B5EF4-FFF2-40B4-BE49-F238E27FC236}">
                <a16:creationId xmlns:a16="http://schemas.microsoft.com/office/drawing/2014/main" id="{8FCE3137-8136-46C5-AC2F-49E5F55E4C73}"/>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AF1AB6EF-A0B1-4706-AE44-253A6B182D48}"/>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6119029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C02F68-BF19-468D-B422-54B6D189FA58}"/>
              </a:ext>
            </a:extLst>
          </p:cNvPr>
          <p:cNvSpPr>
            <a:spLocks noGrp="1"/>
          </p:cNvSpPr>
          <p:nvPr>
            <p:ph type="title"/>
          </p:nvPr>
        </p:nvSpPr>
        <p:spPr>
          <a:xfrm>
            <a:off x="831850" y="1709738"/>
            <a:ext cx="10515600" cy="2774071"/>
          </a:xfrm>
        </p:spPr>
        <p:txBody>
          <a:bodyPr anchor="b">
            <a:normAutofit/>
          </a:bodyPr>
          <a:lstStyle>
            <a:lvl1pPr algn="ctr">
              <a:defRPr sz="5400"/>
            </a:lvl1pPr>
          </a:lstStyle>
          <a:p>
            <a:r>
              <a:rPr lang="en-US"/>
              <a:t>Click to edit Master title style</a:t>
            </a:r>
          </a:p>
        </p:txBody>
      </p:sp>
      <p:sp>
        <p:nvSpPr>
          <p:cNvPr id="3" name="Text Placeholder 2">
            <a:extLst>
              <a:ext uri="{FF2B5EF4-FFF2-40B4-BE49-F238E27FC236}">
                <a16:creationId xmlns:a16="http://schemas.microsoft.com/office/drawing/2014/main" id="{7BCBF7D7-84D4-4A39-B44E-9B029EEB1FE8}"/>
              </a:ext>
            </a:extLst>
          </p:cNvPr>
          <p:cNvSpPr>
            <a:spLocks noGrp="1"/>
          </p:cNvSpPr>
          <p:nvPr>
            <p:ph type="body" idx="1"/>
          </p:nvPr>
        </p:nvSpPr>
        <p:spPr>
          <a:xfrm>
            <a:off x="831850" y="4641624"/>
            <a:ext cx="10515600" cy="1448026"/>
          </a:xfrm>
        </p:spPr>
        <p:txBody>
          <a:bodyPr/>
          <a:lstStyle>
            <a:lvl1pPr marL="0" indent="0" algn="ctr">
              <a:buNone/>
              <a:defRPr sz="2400" i="1">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9E29709-D243-41E8-89FA-62FA7AEB52E1}"/>
              </a:ext>
            </a:extLst>
          </p:cNvPr>
          <p:cNvSpPr>
            <a:spLocks noGrp="1"/>
          </p:cNvSpPr>
          <p:nvPr>
            <p:ph type="dt" sz="half" idx="10"/>
          </p:nvPr>
        </p:nvSpPr>
        <p:spPr/>
        <p:txBody>
          <a:bodyPr/>
          <a:lstStyle/>
          <a:p>
            <a:fld id="{C96083D4-708C-4BB5-B4FD-30CE9FA12FD5}" type="datetime1">
              <a:rPr lang="en-US" smtClean="0"/>
              <a:t>4/6/2022</a:t>
            </a:fld>
            <a:endParaRPr lang="en-US"/>
          </a:p>
        </p:txBody>
      </p:sp>
      <p:sp>
        <p:nvSpPr>
          <p:cNvPr id="5" name="Footer Placeholder 4">
            <a:extLst>
              <a:ext uri="{FF2B5EF4-FFF2-40B4-BE49-F238E27FC236}">
                <a16:creationId xmlns:a16="http://schemas.microsoft.com/office/drawing/2014/main" id="{5AAB99C0-DC2A-4133-A10D-D43A1E05BB1A}"/>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98122EFD-A17E-47F5-8AC9-EFD6D813DBE7}"/>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359214025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1C668D-BFBE-4765-A294-8303931B57C9}"/>
              </a:ext>
            </a:extLst>
          </p:cNvPr>
          <p:cNvSpPr>
            <a:spLocks noGrp="1"/>
          </p:cNvSpPr>
          <p:nvPr>
            <p:ph type="title"/>
          </p:nvPr>
        </p:nvSpPr>
        <p:spPr>
          <a:xfrm>
            <a:off x="1346071" y="566278"/>
            <a:ext cx="9512429" cy="965458"/>
          </a:xfrm>
        </p:spPr>
        <p:txBody>
          <a:bodyPr/>
          <a:lstStyle>
            <a:lvl1pPr algn="ctr">
              <a:defRPr cap="all" spc="300" baseline="0"/>
            </a:lvl1pPr>
          </a:lstStyle>
          <a:p>
            <a:r>
              <a:rPr lang="en-US"/>
              <a:t>Click to edit Master title style</a:t>
            </a:r>
          </a:p>
        </p:txBody>
      </p:sp>
      <p:sp>
        <p:nvSpPr>
          <p:cNvPr id="3" name="Content Placeholder 2">
            <a:extLst>
              <a:ext uri="{FF2B5EF4-FFF2-40B4-BE49-F238E27FC236}">
                <a16:creationId xmlns:a16="http://schemas.microsoft.com/office/drawing/2014/main" id="{61B3C212-F55F-4D0D-BFA7-F00A33CAA196}"/>
              </a:ext>
            </a:extLst>
          </p:cNvPr>
          <p:cNvSpPr>
            <a:spLocks noGrp="1"/>
          </p:cNvSpPr>
          <p:nvPr>
            <p:ph sz="half" idx="1"/>
          </p:nvPr>
        </p:nvSpPr>
        <p:spPr>
          <a:xfrm>
            <a:off x="909758" y="2057400"/>
            <a:ext cx="5031521" cy="4119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7154BDD7-2575-4E82-887D-DCAF9EB15924}"/>
              </a:ext>
            </a:extLst>
          </p:cNvPr>
          <p:cNvSpPr>
            <a:spLocks noGrp="1"/>
          </p:cNvSpPr>
          <p:nvPr>
            <p:ph sz="half" idx="2"/>
          </p:nvPr>
        </p:nvSpPr>
        <p:spPr>
          <a:xfrm>
            <a:off x="6265408" y="2057401"/>
            <a:ext cx="5016834" cy="41195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CAECC8-3C3A-4A5D-AB7A-1F99E5023D3F}"/>
              </a:ext>
            </a:extLst>
          </p:cNvPr>
          <p:cNvSpPr>
            <a:spLocks noGrp="1"/>
          </p:cNvSpPr>
          <p:nvPr>
            <p:ph type="dt" sz="half" idx="10"/>
          </p:nvPr>
        </p:nvSpPr>
        <p:spPr/>
        <p:txBody>
          <a:bodyPr/>
          <a:lstStyle/>
          <a:p>
            <a:fld id="{D0D239B2-65BC-4C2A-A62B-3EABFE9590E4}" type="datetime1">
              <a:rPr lang="en-US" smtClean="0"/>
              <a:t>4/6/2022</a:t>
            </a:fld>
            <a:endParaRPr lang="en-US"/>
          </a:p>
        </p:txBody>
      </p:sp>
      <p:sp>
        <p:nvSpPr>
          <p:cNvPr id="6" name="Footer Placeholder 5">
            <a:extLst>
              <a:ext uri="{FF2B5EF4-FFF2-40B4-BE49-F238E27FC236}">
                <a16:creationId xmlns:a16="http://schemas.microsoft.com/office/drawing/2014/main" id="{4447609B-ACA4-4323-9340-C7DB166D7A50}"/>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77409EA3-C5C7-4AC6-956A-DB9A3B4F3142}"/>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35617645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E0CDE0-7431-4F05-AA47-F10EB46C9608}"/>
              </a:ext>
            </a:extLst>
          </p:cNvPr>
          <p:cNvSpPr>
            <a:spLocks noGrp="1"/>
          </p:cNvSpPr>
          <p:nvPr>
            <p:ph type="title"/>
          </p:nvPr>
        </p:nvSpPr>
        <p:spPr>
          <a:xfrm>
            <a:off x="839788" y="365126"/>
            <a:ext cx="10276552" cy="1149350"/>
          </a:xfrm>
        </p:spPr>
        <p:txBody>
          <a:bodyPr>
            <a:normAutofit/>
          </a:bodyPr>
          <a:lstStyle>
            <a:lvl1pPr algn="ctr">
              <a:defRPr sz="3200" cap="all" spc="300" baseline="0"/>
            </a:lvl1pPr>
          </a:lstStyle>
          <a:p>
            <a:r>
              <a:rPr lang="en-US"/>
              <a:t>Click to edit Master title style</a:t>
            </a:r>
          </a:p>
        </p:txBody>
      </p:sp>
      <p:sp>
        <p:nvSpPr>
          <p:cNvPr id="3" name="Text Placeholder 2">
            <a:extLst>
              <a:ext uri="{FF2B5EF4-FFF2-40B4-BE49-F238E27FC236}">
                <a16:creationId xmlns:a16="http://schemas.microsoft.com/office/drawing/2014/main" id="{06D9FFA7-D3EA-4CB8-A471-94235AD62592}"/>
              </a:ext>
            </a:extLst>
          </p:cNvPr>
          <p:cNvSpPr>
            <a:spLocks noGrp="1"/>
          </p:cNvSpPr>
          <p:nvPr>
            <p:ph type="body" idx="1"/>
          </p:nvPr>
        </p:nvSpPr>
        <p:spPr>
          <a:xfrm>
            <a:off x="839788" y="1681163"/>
            <a:ext cx="5157787" cy="823912"/>
          </a:xfrm>
        </p:spPr>
        <p:txBody>
          <a:bodyPr anchor="b"/>
          <a:lstStyle>
            <a:lvl1pPr marL="0" indent="0">
              <a:buNone/>
              <a:defRPr sz="2400" b="1" i="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05360D2-88E8-43C8-92D1-67AB23BBE26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65C768F6-20A1-47A1-90FE-903135EEFD5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D555EC1-268F-4324-A003-3608AA0D847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C55C8E4-FCB8-4E06-9C43-0ACD949A73D4}"/>
              </a:ext>
            </a:extLst>
          </p:cNvPr>
          <p:cNvSpPr>
            <a:spLocks noGrp="1"/>
          </p:cNvSpPr>
          <p:nvPr>
            <p:ph type="dt" sz="half" idx="10"/>
          </p:nvPr>
        </p:nvSpPr>
        <p:spPr/>
        <p:txBody>
          <a:bodyPr/>
          <a:lstStyle/>
          <a:p>
            <a:fld id="{85E05F5A-E4A3-476F-A89E-C2B73F2431E4}" type="datetime1">
              <a:rPr lang="en-US" smtClean="0"/>
              <a:t>4/6/2022</a:t>
            </a:fld>
            <a:endParaRPr lang="en-US"/>
          </a:p>
        </p:txBody>
      </p:sp>
      <p:sp>
        <p:nvSpPr>
          <p:cNvPr id="8" name="Footer Placeholder 7">
            <a:extLst>
              <a:ext uri="{FF2B5EF4-FFF2-40B4-BE49-F238E27FC236}">
                <a16:creationId xmlns:a16="http://schemas.microsoft.com/office/drawing/2014/main" id="{8B01C005-C973-4D82-942A-334F1D431A04}"/>
              </a:ext>
            </a:extLst>
          </p:cNvPr>
          <p:cNvSpPr>
            <a:spLocks noGrp="1"/>
          </p:cNvSpPr>
          <p:nvPr>
            <p:ph type="ftr" sz="quarter" idx="11"/>
          </p:nvPr>
        </p:nvSpPr>
        <p:spPr/>
        <p:txBody>
          <a:bodyPr/>
          <a:lstStyle/>
          <a:p>
            <a:r>
              <a:rPr lang="en-US"/>
              <a:t>Sample Footer Text</a:t>
            </a:r>
          </a:p>
        </p:txBody>
      </p:sp>
      <p:sp>
        <p:nvSpPr>
          <p:cNvPr id="9" name="Slide Number Placeholder 8">
            <a:extLst>
              <a:ext uri="{FF2B5EF4-FFF2-40B4-BE49-F238E27FC236}">
                <a16:creationId xmlns:a16="http://schemas.microsoft.com/office/drawing/2014/main" id="{AAFB6186-6570-4DE8-8603-70B0A51DFE9C}"/>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369831104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A5ADD3-88C8-4B01-8CC6-808C0E41605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02634E6A-1390-4101-B78E-7592313407D7}"/>
              </a:ext>
            </a:extLst>
          </p:cNvPr>
          <p:cNvSpPr>
            <a:spLocks noGrp="1"/>
          </p:cNvSpPr>
          <p:nvPr>
            <p:ph type="dt" sz="half" idx="10"/>
          </p:nvPr>
        </p:nvSpPr>
        <p:spPr/>
        <p:txBody>
          <a:bodyPr/>
          <a:lstStyle/>
          <a:p>
            <a:fld id="{E3761515-4A26-4F31-9F61-5A10B1FABBFC}" type="datetime1">
              <a:rPr lang="en-US" smtClean="0"/>
              <a:t>4/6/2022</a:t>
            </a:fld>
            <a:endParaRPr lang="en-US"/>
          </a:p>
        </p:txBody>
      </p:sp>
      <p:sp>
        <p:nvSpPr>
          <p:cNvPr id="4" name="Footer Placeholder 3">
            <a:extLst>
              <a:ext uri="{FF2B5EF4-FFF2-40B4-BE49-F238E27FC236}">
                <a16:creationId xmlns:a16="http://schemas.microsoft.com/office/drawing/2014/main" id="{88BC7B90-4C99-4653-872A-3572A02DAE99}"/>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13B03516-4D31-49D2-9488-33C734A7A4F6}"/>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284563897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10D8488-CF25-431B-A87A-AAF141BD0BBB}"/>
              </a:ext>
            </a:extLst>
          </p:cNvPr>
          <p:cNvSpPr>
            <a:spLocks noGrp="1"/>
          </p:cNvSpPr>
          <p:nvPr>
            <p:ph type="dt" sz="half" idx="10"/>
          </p:nvPr>
        </p:nvSpPr>
        <p:spPr/>
        <p:txBody>
          <a:bodyPr/>
          <a:lstStyle/>
          <a:p>
            <a:fld id="{4A75DC65-7D1F-4BAB-9695-F7E734143E14}" type="datetime1">
              <a:rPr lang="en-US" smtClean="0"/>
              <a:t>4/6/2022</a:t>
            </a:fld>
            <a:endParaRPr lang="en-US"/>
          </a:p>
        </p:txBody>
      </p:sp>
      <p:sp>
        <p:nvSpPr>
          <p:cNvPr id="3" name="Footer Placeholder 2">
            <a:extLst>
              <a:ext uri="{FF2B5EF4-FFF2-40B4-BE49-F238E27FC236}">
                <a16:creationId xmlns:a16="http://schemas.microsoft.com/office/drawing/2014/main" id="{8A2F58E5-C92D-4C64-B867-0576B1EADD06}"/>
              </a:ext>
            </a:extLst>
          </p:cNvPr>
          <p:cNvSpPr>
            <a:spLocks noGrp="1"/>
          </p:cNvSpPr>
          <p:nvPr>
            <p:ph type="ftr" sz="quarter" idx="11"/>
          </p:nvPr>
        </p:nvSpPr>
        <p:spPr/>
        <p:txBody>
          <a:bodyPr/>
          <a:lstStyle/>
          <a:p>
            <a:r>
              <a:rPr lang="en-US"/>
              <a:t>Sample Footer Text</a:t>
            </a:r>
          </a:p>
        </p:txBody>
      </p:sp>
      <p:sp>
        <p:nvSpPr>
          <p:cNvPr id="4" name="Slide Number Placeholder 3">
            <a:extLst>
              <a:ext uri="{FF2B5EF4-FFF2-40B4-BE49-F238E27FC236}">
                <a16:creationId xmlns:a16="http://schemas.microsoft.com/office/drawing/2014/main" id="{89216797-ABEC-4FE0-AFDE-36107B96710D}"/>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12652747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68F2B0-990D-418E-9D10-2464E986692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A6881131-AFFD-4339-9F30-D408B5105CB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7A7C47F4-7968-4698-8BD3-A583099FAA1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E12BC6F-3996-4B2B-B8F2-DD3A82CCF76B}"/>
              </a:ext>
            </a:extLst>
          </p:cNvPr>
          <p:cNvSpPr>
            <a:spLocks noGrp="1"/>
          </p:cNvSpPr>
          <p:nvPr>
            <p:ph type="dt" sz="half" idx="10"/>
          </p:nvPr>
        </p:nvSpPr>
        <p:spPr/>
        <p:txBody>
          <a:bodyPr/>
          <a:lstStyle/>
          <a:p>
            <a:fld id="{7E624077-BD55-4036-8E92-6558FDF3B653}" type="datetime1">
              <a:rPr lang="en-US" smtClean="0"/>
              <a:t>4/6/2022</a:t>
            </a:fld>
            <a:endParaRPr lang="en-US"/>
          </a:p>
        </p:txBody>
      </p:sp>
      <p:sp>
        <p:nvSpPr>
          <p:cNvPr id="6" name="Footer Placeholder 5">
            <a:extLst>
              <a:ext uri="{FF2B5EF4-FFF2-40B4-BE49-F238E27FC236}">
                <a16:creationId xmlns:a16="http://schemas.microsoft.com/office/drawing/2014/main" id="{EA832E66-581A-4CF2-A40A-4E24FAAC4AE4}"/>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E83B1C89-C625-4618-81A2-FB34E4DA0712}"/>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23246412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51486F-443A-4F2D-AB1F-8B1F4C4DE72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3A21213-E7FB-406A-B8CD-735AAC7AD0D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F4F41A03-500E-49F7-8D99-A1EAFE4D340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391523D-69E9-4EAE-A610-B3A237B75842}"/>
              </a:ext>
            </a:extLst>
          </p:cNvPr>
          <p:cNvSpPr>
            <a:spLocks noGrp="1"/>
          </p:cNvSpPr>
          <p:nvPr>
            <p:ph type="dt" sz="half" idx="10"/>
          </p:nvPr>
        </p:nvSpPr>
        <p:spPr/>
        <p:txBody>
          <a:bodyPr/>
          <a:lstStyle/>
          <a:p>
            <a:fld id="{804225F2-7107-4609-BCC2-77C63064A5E8}" type="datetime1">
              <a:rPr lang="en-US" smtClean="0"/>
              <a:t>4/6/2022</a:t>
            </a:fld>
            <a:endParaRPr lang="en-US"/>
          </a:p>
        </p:txBody>
      </p:sp>
      <p:sp>
        <p:nvSpPr>
          <p:cNvPr id="6" name="Footer Placeholder 5">
            <a:extLst>
              <a:ext uri="{FF2B5EF4-FFF2-40B4-BE49-F238E27FC236}">
                <a16:creationId xmlns:a16="http://schemas.microsoft.com/office/drawing/2014/main" id="{4EDB852F-4134-4AB5-BA87-483B1E1ADD21}"/>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5E34C5CB-918E-4A09-8222-D36E37B63C02}"/>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3296316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02744C-12E6-455B-B646-2EA92DE0E9A2}"/>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B7D71C4D-C062-4EEE-9A9A-31ADCC5C876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944DC97-C26E-407A-9E29-68C52D547BDA}"/>
              </a:ext>
            </a:extLst>
          </p:cNvPr>
          <p:cNvSpPr>
            <a:spLocks noGrp="1"/>
          </p:cNvSpPr>
          <p:nvPr>
            <p:ph type="dt" sz="half" idx="10"/>
          </p:nvPr>
        </p:nvSpPr>
        <p:spPr/>
        <p:txBody>
          <a:bodyPr/>
          <a:lstStyle/>
          <a:p>
            <a:fld id="{11789749-A4CD-447F-8298-2B7988C91CEA}" type="datetime1">
              <a:rPr lang="en-US" smtClean="0"/>
              <a:t>4/6/2022</a:t>
            </a:fld>
            <a:endParaRPr lang="en-US"/>
          </a:p>
        </p:txBody>
      </p:sp>
      <p:sp>
        <p:nvSpPr>
          <p:cNvPr id="5" name="Footer Placeholder 4">
            <a:extLst>
              <a:ext uri="{FF2B5EF4-FFF2-40B4-BE49-F238E27FC236}">
                <a16:creationId xmlns:a16="http://schemas.microsoft.com/office/drawing/2014/main" id="{E72E9353-B771-47FF-975E-72337414E0ED}"/>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1EA5A858-B8B2-4364-A7D0-B2E8FAE0ADD4}"/>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28032275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2A6BABE-D80C-4F54-A03C-E1F9EBCA8323}"/>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9285191-EF5B-48BE-AB5D-B7BA4C3D093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9FA387A-1231-4FE3-8574-D4331A3432D2}"/>
              </a:ext>
            </a:extLst>
          </p:cNvPr>
          <p:cNvSpPr>
            <a:spLocks noGrp="1"/>
          </p:cNvSpPr>
          <p:nvPr>
            <p:ph type="dt" sz="half" idx="10"/>
          </p:nvPr>
        </p:nvSpPr>
        <p:spPr/>
        <p:txBody>
          <a:bodyPr/>
          <a:lstStyle/>
          <a:p>
            <a:fld id="{BA0444D3-C0BA-4587-A56C-581AB9F841BE}" type="datetime1">
              <a:rPr lang="en-US" smtClean="0"/>
              <a:t>4/6/2022</a:t>
            </a:fld>
            <a:endParaRPr lang="en-US"/>
          </a:p>
        </p:txBody>
      </p:sp>
      <p:sp>
        <p:nvSpPr>
          <p:cNvPr id="5" name="Footer Placeholder 4">
            <a:extLst>
              <a:ext uri="{FF2B5EF4-FFF2-40B4-BE49-F238E27FC236}">
                <a16:creationId xmlns:a16="http://schemas.microsoft.com/office/drawing/2014/main" id="{02F21559-4901-4AD3-ABE7-DF0235457312}"/>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D8F6C18E-B751-4E7B-9CD8-1BF44DAB80F4}"/>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24729415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3AA0686-7BAC-45C0-BA30-0D0CBCE5CE63}"/>
              </a:ext>
            </a:extLst>
          </p:cNvPr>
          <p:cNvSpPr>
            <a:spLocks noGrp="1"/>
          </p:cNvSpPr>
          <p:nvPr>
            <p:ph type="title"/>
          </p:nvPr>
        </p:nvSpPr>
        <p:spPr>
          <a:xfrm>
            <a:off x="1371600" y="685800"/>
            <a:ext cx="9486900" cy="1371600"/>
          </a:xfrm>
          <a:prstGeom prst="rect">
            <a:avLst/>
          </a:prstGeom>
        </p:spPr>
        <p:txBody>
          <a:bodyPr vert="horz" lIns="91440" tIns="45720" rIns="91440" bIns="45720" rtlCol="0" anchor="b">
            <a:normAutofit/>
          </a:bodyPr>
          <a:lstStyle/>
          <a:p>
            <a:r>
              <a:rPr lang="en-US"/>
              <a:t>Click to edit Master title style</a:t>
            </a:r>
          </a:p>
        </p:txBody>
      </p:sp>
      <p:sp>
        <p:nvSpPr>
          <p:cNvPr id="3" name="Text Placeholder 2">
            <a:extLst>
              <a:ext uri="{FF2B5EF4-FFF2-40B4-BE49-F238E27FC236}">
                <a16:creationId xmlns:a16="http://schemas.microsoft.com/office/drawing/2014/main" id="{334202DE-82CD-407D-8C68-174B0CBB57F7}"/>
              </a:ext>
            </a:extLst>
          </p:cNvPr>
          <p:cNvSpPr>
            <a:spLocks noGrp="1"/>
          </p:cNvSpPr>
          <p:nvPr>
            <p:ph type="body" idx="1"/>
          </p:nvPr>
        </p:nvSpPr>
        <p:spPr>
          <a:xfrm>
            <a:off x="1371599" y="2254103"/>
            <a:ext cx="9486901" cy="391809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554AC9D-6E1B-46D3-959F-A068A1EDBDBA}"/>
              </a:ext>
            </a:extLst>
          </p:cNvPr>
          <p:cNvSpPr>
            <a:spLocks noGrp="1"/>
          </p:cNvSpPr>
          <p:nvPr>
            <p:ph type="dt" sz="half" idx="2"/>
          </p:nvPr>
        </p:nvSpPr>
        <p:spPr>
          <a:xfrm rot="5400000">
            <a:off x="9800022" y="3223751"/>
            <a:ext cx="4114801" cy="410501"/>
          </a:xfrm>
          <a:prstGeom prst="rect">
            <a:avLst/>
          </a:prstGeom>
        </p:spPr>
        <p:txBody>
          <a:bodyPr vert="horz" lIns="91440" tIns="45720" rIns="91440" bIns="45720" rtlCol="0" anchor="ctr"/>
          <a:lstStyle>
            <a:lvl1pPr algn="ctr">
              <a:defRPr sz="900" cap="all" spc="300" baseline="0">
                <a:solidFill>
                  <a:schemeClr val="tx2">
                    <a:lumMod val="75000"/>
                    <a:lumOff val="25000"/>
                  </a:schemeClr>
                </a:solidFill>
                <a:latin typeface="+mn-lt"/>
              </a:defRPr>
            </a:lvl1pPr>
          </a:lstStyle>
          <a:p>
            <a:fld id="{D3FE42E8-8B57-452D-A122-4DCE9AC771EF}" type="datetime1">
              <a:rPr lang="en-US" smtClean="0"/>
              <a:t>4/6/2022</a:t>
            </a:fld>
            <a:endParaRPr lang="en-US"/>
          </a:p>
        </p:txBody>
      </p:sp>
      <p:sp>
        <p:nvSpPr>
          <p:cNvPr id="5" name="Footer Placeholder 4">
            <a:extLst>
              <a:ext uri="{FF2B5EF4-FFF2-40B4-BE49-F238E27FC236}">
                <a16:creationId xmlns:a16="http://schemas.microsoft.com/office/drawing/2014/main" id="{A5FC0015-9EFB-40F8-BC00-AC2483D60905}"/>
              </a:ext>
            </a:extLst>
          </p:cNvPr>
          <p:cNvSpPr>
            <a:spLocks noGrp="1"/>
          </p:cNvSpPr>
          <p:nvPr>
            <p:ph type="ftr" sz="quarter" idx="3"/>
          </p:nvPr>
        </p:nvSpPr>
        <p:spPr>
          <a:xfrm rot="5400000">
            <a:off x="-1708136" y="3223750"/>
            <a:ext cx="4114800" cy="410501"/>
          </a:xfrm>
          <a:prstGeom prst="rect">
            <a:avLst/>
          </a:prstGeom>
        </p:spPr>
        <p:txBody>
          <a:bodyPr vert="horz" lIns="91440" tIns="45720" rIns="91440" bIns="45720" rtlCol="0" anchor="ctr"/>
          <a:lstStyle>
            <a:lvl1pPr algn="ctr">
              <a:defRPr sz="900" cap="all" spc="300" baseline="0">
                <a:solidFill>
                  <a:schemeClr val="tx2">
                    <a:lumMod val="75000"/>
                    <a:lumOff val="25000"/>
                  </a:schemeClr>
                </a:solidFill>
                <a:latin typeface="+mn-lt"/>
              </a:defRPr>
            </a:lvl1pPr>
          </a:lstStyle>
          <a:p>
            <a:r>
              <a:rPr lang="en-US"/>
              <a:t>Sample Footer Text</a:t>
            </a:r>
          </a:p>
        </p:txBody>
      </p:sp>
      <p:sp>
        <p:nvSpPr>
          <p:cNvPr id="6" name="Slide Number Placeholder 5">
            <a:extLst>
              <a:ext uri="{FF2B5EF4-FFF2-40B4-BE49-F238E27FC236}">
                <a16:creationId xmlns:a16="http://schemas.microsoft.com/office/drawing/2014/main" id="{E572C732-0E3E-49E0-A72E-D4C08CB4455A}"/>
              </a:ext>
            </a:extLst>
          </p:cNvPr>
          <p:cNvSpPr>
            <a:spLocks noGrp="1"/>
          </p:cNvSpPr>
          <p:nvPr>
            <p:ph type="sldNum" sz="quarter" idx="4"/>
          </p:nvPr>
        </p:nvSpPr>
        <p:spPr>
          <a:xfrm>
            <a:off x="11116340" y="6356350"/>
            <a:ext cx="871868" cy="365125"/>
          </a:xfrm>
          <a:prstGeom prst="rect">
            <a:avLst/>
          </a:prstGeom>
        </p:spPr>
        <p:txBody>
          <a:bodyPr vert="horz" lIns="91440" tIns="45720" rIns="91440" bIns="45720" rtlCol="0" anchor="ctr"/>
          <a:lstStyle>
            <a:lvl1pPr algn="r">
              <a:defRPr sz="900" spc="300">
                <a:solidFill>
                  <a:schemeClr val="tx2">
                    <a:lumMod val="75000"/>
                    <a:lumOff val="25000"/>
                  </a:schemeClr>
                </a:solidFill>
                <a:latin typeface="+mn-lt"/>
              </a:defRPr>
            </a:lvl1pPr>
          </a:lstStyle>
          <a:p>
            <a:fld id="{F8E28480-1C08-4458-AD97-0283E6FFD09D}" type="slidenum">
              <a:rPr lang="en-US" smtClean="0"/>
              <a:pPr/>
              <a:t>‹#›</a:t>
            </a:fld>
            <a:endParaRPr lang="en-US"/>
          </a:p>
        </p:txBody>
      </p:sp>
    </p:spTree>
    <p:extLst>
      <p:ext uri="{BB962C8B-B14F-4D97-AF65-F5344CB8AC3E}">
        <p14:creationId xmlns:p14="http://schemas.microsoft.com/office/powerpoint/2010/main" val="2102761363"/>
      </p:ext>
    </p:extLst>
  </p:cSld>
  <p:clrMap bg1="lt1" tx1="dk1" bg2="lt2" tx2="dk2" accent1="accent1" accent2="accent2" accent3="accent3" accent4="accent4" accent5="accent5" accent6="accent6" hlink="hlink" folHlink="folHlink"/>
  <p:sldLayoutIdLst>
    <p:sldLayoutId id="2147483719" r:id="rId1"/>
    <p:sldLayoutId id="2147483720" r:id="rId2"/>
    <p:sldLayoutId id="2147483721" r:id="rId3"/>
    <p:sldLayoutId id="2147483722" r:id="rId4"/>
    <p:sldLayoutId id="2147483723" r:id="rId5"/>
    <p:sldLayoutId id="2147483717" r:id="rId6"/>
    <p:sldLayoutId id="2147483713" r:id="rId7"/>
    <p:sldLayoutId id="2147483714" r:id="rId8"/>
    <p:sldLayoutId id="2147483715" r:id="rId9"/>
    <p:sldLayoutId id="2147483716" r:id="rId10"/>
    <p:sldLayoutId id="2147483718" r:id="rId11"/>
  </p:sldLayoutIdLst>
  <p:hf sldNum="0" hdr="0" ftr="0" dt="0"/>
  <p:txStyles>
    <p:titleStyle>
      <a:lvl1pPr algn="l" defTabSz="914400" rtl="0" eaLnBrk="1" latinLnBrk="0" hangingPunct="1">
        <a:lnSpc>
          <a:spcPct val="90000"/>
        </a:lnSpc>
        <a:spcBef>
          <a:spcPct val="0"/>
        </a:spcBef>
        <a:buNone/>
        <a:defRPr sz="3600" kern="1200">
          <a:solidFill>
            <a:schemeClr val="tx2"/>
          </a:solidFill>
          <a:latin typeface="+mj-lt"/>
          <a:ea typeface="+mj-ea"/>
          <a:cs typeface="+mj-cs"/>
        </a:defRPr>
      </a:lvl1pPr>
    </p:titleStyle>
    <p:bodyStyle>
      <a:lvl1pPr marL="228600" indent="-228600" algn="l" defTabSz="914400" rtl="0" eaLnBrk="1" latinLnBrk="0" hangingPunct="1">
        <a:lnSpc>
          <a:spcPct val="100000"/>
        </a:lnSpc>
        <a:spcBef>
          <a:spcPts val="1000"/>
        </a:spcBef>
        <a:buSzPct val="70000"/>
        <a:buFont typeface="Arial" panose="020B0604020202020204" pitchFamily="34" charset="0"/>
        <a:buChar char="•"/>
        <a:defRPr sz="2400" kern="1200">
          <a:solidFill>
            <a:schemeClr val="tx2"/>
          </a:solidFill>
          <a:latin typeface="+mj-lt"/>
          <a:ea typeface="+mn-ea"/>
          <a:cs typeface="+mn-cs"/>
        </a:defRPr>
      </a:lvl1pPr>
      <a:lvl2pPr marL="685800" indent="-228600" algn="l" defTabSz="914400" rtl="0" eaLnBrk="1" latinLnBrk="0" hangingPunct="1">
        <a:lnSpc>
          <a:spcPct val="100000"/>
        </a:lnSpc>
        <a:spcBef>
          <a:spcPts val="500"/>
        </a:spcBef>
        <a:buSzPct val="70000"/>
        <a:buFont typeface="Arial" panose="020B0604020202020204" pitchFamily="34" charset="0"/>
        <a:buChar char="•"/>
        <a:defRPr sz="2000" kern="1200">
          <a:solidFill>
            <a:schemeClr val="tx2"/>
          </a:solidFill>
          <a:latin typeface="+mj-lt"/>
          <a:ea typeface="+mn-ea"/>
          <a:cs typeface="+mn-cs"/>
        </a:defRPr>
      </a:lvl2pPr>
      <a:lvl3pPr marL="1143000" indent="-228600" algn="l" defTabSz="914400" rtl="0" eaLnBrk="1" latinLnBrk="0" hangingPunct="1">
        <a:lnSpc>
          <a:spcPct val="100000"/>
        </a:lnSpc>
        <a:spcBef>
          <a:spcPts val="500"/>
        </a:spcBef>
        <a:buSzPct val="70000"/>
        <a:buFont typeface="Arial" panose="020B0604020202020204" pitchFamily="34" charset="0"/>
        <a:buChar char="•"/>
        <a:defRPr sz="1800" kern="1200">
          <a:solidFill>
            <a:schemeClr val="tx2"/>
          </a:solidFill>
          <a:latin typeface="+mj-lt"/>
          <a:ea typeface="+mn-ea"/>
          <a:cs typeface="+mn-cs"/>
        </a:defRPr>
      </a:lvl3pPr>
      <a:lvl4pPr marL="1600200" indent="-228600" algn="l" defTabSz="914400" rtl="0" eaLnBrk="1" latinLnBrk="0" hangingPunct="1">
        <a:lnSpc>
          <a:spcPct val="100000"/>
        </a:lnSpc>
        <a:spcBef>
          <a:spcPts val="500"/>
        </a:spcBef>
        <a:buSzPct val="70000"/>
        <a:buFont typeface="Arial" panose="020B0604020202020204" pitchFamily="34" charset="0"/>
        <a:buChar char="•"/>
        <a:defRPr sz="1600" kern="1200">
          <a:solidFill>
            <a:schemeClr val="tx2"/>
          </a:solidFill>
          <a:latin typeface="+mj-lt"/>
          <a:ea typeface="+mn-ea"/>
          <a:cs typeface="+mn-cs"/>
        </a:defRPr>
      </a:lvl4pPr>
      <a:lvl5pPr marL="2057400" indent="-228600" algn="l" defTabSz="914400" rtl="0" eaLnBrk="1" latinLnBrk="0" hangingPunct="1">
        <a:lnSpc>
          <a:spcPct val="100000"/>
        </a:lnSpc>
        <a:spcBef>
          <a:spcPts val="500"/>
        </a:spcBef>
        <a:buSzPct val="70000"/>
        <a:buFont typeface="Arial" panose="020B0604020202020204" pitchFamily="34" charset="0"/>
        <a:buChar char="•"/>
        <a:defRPr sz="1600" kern="1200">
          <a:solidFill>
            <a:schemeClr val="tx2"/>
          </a:solidFill>
          <a:latin typeface="+mj-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researchleap.com/impact-recruitment-selection-strategy-employees-performance-study-three-selected-manufacturing-companies-nigeria/" TargetMode="External"/><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9" name="Rectangle 38">
            <a:extLst>
              <a:ext uri="{FF2B5EF4-FFF2-40B4-BE49-F238E27FC236}">
                <a16:creationId xmlns:a16="http://schemas.microsoft.com/office/drawing/2014/main" id="{D707E932-45D3-46F0-8B2D-99A98DB87A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n abstract white and grey weave">
            <a:extLst>
              <a:ext uri="{FF2B5EF4-FFF2-40B4-BE49-F238E27FC236}">
                <a16:creationId xmlns:a16="http://schemas.microsoft.com/office/drawing/2014/main" id="{501ADBC7-D73C-5559-B4BA-40D314BBD20D}"/>
              </a:ext>
            </a:extLst>
          </p:cNvPr>
          <p:cNvPicPr>
            <a:picLocks noChangeAspect="1"/>
          </p:cNvPicPr>
          <p:nvPr/>
        </p:nvPicPr>
        <p:blipFill rotWithShape="1">
          <a:blip r:embed="rId2"/>
          <a:srcRect r="2223" b="1"/>
          <a:stretch/>
        </p:blipFill>
        <p:spPr>
          <a:xfrm>
            <a:off x="-4111" y="-49301"/>
            <a:ext cx="12192000" cy="6857990"/>
          </a:xfrm>
          <a:prstGeom prst="rect">
            <a:avLst/>
          </a:prstGeom>
        </p:spPr>
      </p:pic>
      <p:sp>
        <p:nvSpPr>
          <p:cNvPr id="41" name="Rectangle 40">
            <a:extLst>
              <a:ext uri="{FF2B5EF4-FFF2-40B4-BE49-F238E27FC236}">
                <a16:creationId xmlns:a16="http://schemas.microsoft.com/office/drawing/2014/main" id="{79EA45C1-5D9B-4851-BC36-CF2BBE0083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71600" y="1732305"/>
            <a:ext cx="3390900" cy="3482992"/>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7918067" y="228599"/>
            <a:ext cx="3963167" cy="3131671"/>
          </a:xfrm>
        </p:spPr>
        <p:txBody>
          <a:bodyPr vert="horz" lIns="91440" tIns="45720" rIns="91440" bIns="45720" rtlCol="0" anchor="b">
            <a:noAutofit/>
          </a:bodyPr>
          <a:lstStyle/>
          <a:p>
            <a:r>
              <a:rPr lang="en-US" sz="3200" b="1">
                <a:latin typeface="Goudy Old Style"/>
                <a:cs typeface="Arial"/>
              </a:rPr>
              <a:t>Excellent career opportunity:</a:t>
            </a:r>
            <a:br>
              <a:rPr lang="en-US" sz="3200" b="1">
                <a:latin typeface="Goudy Old Style"/>
                <a:cs typeface="Arial"/>
              </a:rPr>
            </a:br>
            <a:br>
              <a:rPr lang="en-US" sz="3200" b="1">
                <a:latin typeface="Goudy Old Style"/>
                <a:cs typeface="Arial"/>
              </a:rPr>
            </a:br>
            <a:r>
              <a:rPr lang="en-US" sz="3200" b="1">
                <a:solidFill>
                  <a:schemeClr val="accent1">
                    <a:lumMod val="50000"/>
                  </a:schemeClr>
                </a:solidFill>
                <a:latin typeface="Goudy Old Style"/>
                <a:cs typeface="Arial"/>
              </a:rPr>
              <a:t>Senior support coordinator</a:t>
            </a:r>
            <a:endParaRPr lang="en-US" sz="3200" b="1" kern="1200" cap="all" spc="300" baseline="0">
              <a:solidFill>
                <a:schemeClr val="accent1">
                  <a:lumMod val="50000"/>
                </a:schemeClr>
              </a:solidFill>
              <a:latin typeface="Goudy Old Style"/>
              <a:cs typeface="Arial"/>
            </a:endParaRPr>
          </a:p>
        </p:txBody>
      </p:sp>
      <p:sp>
        <p:nvSpPr>
          <p:cNvPr id="3" name="Subtitle 2"/>
          <p:cNvSpPr>
            <a:spLocks noGrp="1"/>
          </p:cNvSpPr>
          <p:nvPr>
            <p:ph type="subTitle" idx="1"/>
          </p:nvPr>
        </p:nvSpPr>
        <p:spPr>
          <a:xfrm>
            <a:off x="8796210" y="3432372"/>
            <a:ext cx="2665038" cy="814460"/>
          </a:xfrm>
        </p:spPr>
        <p:txBody>
          <a:bodyPr vert="horz" lIns="91440" tIns="45720" rIns="91440" bIns="45720" rtlCol="0" anchor="t">
            <a:normAutofit fontScale="85000" lnSpcReduction="10000"/>
          </a:bodyPr>
          <a:lstStyle/>
          <a:p>
            <a:r>
              <a:rPr lang="en-US" sz="2000">
                <a:solidFill>
                  <a:schemeClr val="accent1">
                    <a:lumMod val="50000"/>
                  </a:schemeClr>
                </a:solidFill>
                <a:latin typeface="Goudy Old Style"/>
                <a:cs typeface="Arial"/>
              </a:rPr>
              <a:t>With leading recruitment agency</a:t>
            </a:r>
          </a:p>
          <a:p>
            <a:r>
              <a:rPr lang="en-US" sz="2000" i="1" kern="1200">
                <a:solidFill>
                  <a:schemeClr val="accent1">
                    <a:lumMod val="50000"/>
                  </a:schemeClr>
                </a:solidFill>
                <a:latin typeface="Goudy Old Style"/>
                <a:cs typeface="Arial"/>
              </a:rPr>
              <a:t>Saint David Recruitment Ltd</a:t>
            </a:r>
            <a:endParaRPr lang="en-US">
              <a:solidFill>
                <a:schemeClr val="accent1">
                  <a:lumMod val="50000"/>
                </a:schemeClr>
              </a:solidFill>
            </a:endParaRPr>
          </a:p>
          <a:p>
            <a:endParaRPr lang="en-US" sz="2000" i="1" kern="1200">
              <a:solidFill>
                <a:schemeClr val="bg1"/>
              </a:solidFill>
              <a:latin typeface="+mj-lt"/>
              <a:ea typeface="+mn-ea"/>
              <a:cs typeface="+mn-cs"/>
            </a:endParaRPr>
          </a:p>
        </p:txBody>
      </p:sp>
      <p:sp>
        <p:nvSpPr>
          <p:cNvPr id="5" name="TextBox 4">
            <a:extLst>
              <a:ext uri="{FF2B5EF4-FFF2-40B4-BE49-F238E27FC236}">
                <a16:creationId xmlns:a16="http://schemas.microsoft.com/office/drawing/2014/main" id="{811109C4-D2B1-404B-9A53-DEA874381993}"/>
              </a:ext>
            </a:extLst>
          </p:cNvPr>
          <p:cNvSpPr txBox="1"/>
          <p:nvPr/>
        </p:nvSpPr>
        <p:spPr>
          <a:xfrm>
            <a:off x="1219200" y="1841500"/>
            <a:ext cx="3695700" cy="34470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spcAft>
                <a:spcPts val="600"/>
              </a:spcAft>
            </a:pPr>
            <a:r>
              <a:rPr lang="en-GB" sz="2000" b="1">
                <a:latin typeface="Arial"/>
                <a:cs typeface="Arial"/>
              </a:rPr>
              <a:t>Presented by:</a:t>
            </a:r>
          </a:p>
          <a:p>
            <a:pPr algn="ctr">
              <a:spcAft>
                <a:spcPts val="600"/>
              </a:spcAft>
            </a:pPr>
            <a:endParaRPr lang="en-GB" sz="2000" b="1">
              <a:latin typeface="Arial"/>
              <a:cs typeface="Arial"/>
            </a:endParaRPr>
          </a:p>
          <a:p>
            <a:pPr algn="ctr">
              <a:spcAft>
                <a:spcPts val="600"/>
              </a:spcAft>
            </a:pPr>
            <a:r>
              <a:rPr lang="en-GB" sz="2000" b="1">
                <a:latin typeface="Arial"/>
                <a:cs typeface="Arial"/>
              </a:rPr>
              <a:t>Andrea Nembhard (2028378)</a:t>
            </a:r>
            <a:endParaRPr lang="en-GB"/>
          </a:p>
          <a:p>
            <a:pPr algn="ctr">
              <a:spcAft>
                <a:spcPts val="600"/>
              </a:spcAft>
            </a:pPr>
            <a:endParaRPr lang="en-GB" sz="2000" b="1">
              <a:latin typeface="Arial"/>
              <a:cs typeface="Arial"/>
            </a:endParaRPr>
          </a:p>
          <a:p>
            <a:pPr algn="ctr">
              <a:spcAft>
                <a:spcPts val="600"/>
              </a:spcAft>
            </a:pPr>
            <a:r>
              <a:rPr lang="en-GB" sz="2000" b="1">
                <a:latin typeface="Arial"/>
                <a:cs typeface="Arial"/>
              </a:rPr>
              <a:t>Alexandra-Luiza Tuta </a:t>
            </a:r>
            <a:endParaRPr lang="en-GB" sz="2000">
              <a:latin typeface="Arial"/>
              <a:cs typeface="Arial"/>
            </a:endParaRPr>
          </a:p>
          <a:p>
            <a:pPr algn="ctr">
              <a:spcAft>
                <a:spcPts val="600"/>
              </a:spcAft>
            </a:pPr>
            <a:r>
              <a:rPr lang="en-GB" sz="2000" b="1">
                <a:latin typeface="Arial"/>
                <a:cs typeface="Arial"/>
              </a:rPr>
              <a:t>(2118375)</a:t>
            </a:r>
            <a:endParaRPr lang="en-GB" sz="2000">
              <a:latin typeface="Arial"/>
              <a:cs typeface="Arial"/>
            </a:endParaRPr>
          </a:p>
          <a:p>
            <a:pPr algn="ctr">
              <a:spcAft>
                <a:spcPts val="600"/>
              </a:spcAft>
            </a:pPr>
            <a:endParaRPr lang="en-GB" sz="2000" b="1">
              <a:latin typeface="Arial"/>
              <a:cs typeface="Arial"/>
            </a:endParaRPr>
          </a:p>
          <a:p>
            <a:pPr algn="ctr">
              <a:spcAft>
                <a:spcPts val="600"/>
              </a:spcAft>
            </a:pPr>
            <a:r>
              <a:rPr lang="en-GB" sz="2000" b="1">
                <a:latin typeface="Arial"/>
                <a:cs typeface="Arial"/>
              </a:rPr>
              <a:t>Adea Celestino (2118944)</a:t>
            </a:r>
            <a:endParaRPr lang="en-GB" sz="2000">
              <a:latin typeface="Arial"/>
              <a:cs typeface="Arial"/>
            </a:endParaRPr>
          </a:p>
          <a:p>
            <a:pPr algn="ctr">
              <a:spcAft>
                <a:spcPts val="600"/>
              </a:spcAft>
            </a:pPr>
            <a:endParaRPr lang="en-GB"/>
          </a:p>
        </p:txBody>
      </p:sp>
      <p:sp>
        <p:nvSpPr>
          <p:cNvPr id="6" name="TextBox 5">
            <a:extLst>
              <a:ext uri="{FF2B5EF4-FFF2-40B4-BE49-F238E27FC236}">
                <a16:creationId xmlns:a16="http://schemas.microsoft.com/office/drawing/2014/main" id="{8DD0E84C-AAAF-4944-8A72-8F80955DFB09}"/>
              </a:ext>
            </a:extLst>
          </p:cNvPr>
          <p:cNvSpPr txBox="1"/>
          <p:nvPr/>
        </p:nvSpPr>
        <p:spPr>
          <a:xfrm>
            <a:off x="1219200" y="5613400"/>
            <a:ext cx="5791200"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latin typeface="Goudy Old Style"/>
                <a:cs typeface="Arial"/>
              </a:rPr>
              <a:t>Academic and Employability Skills BMSW 4001</a:t>
            </a:r>
          </a:p>
          <a:p>
            <a:r>
              <a:rPr lang="en-GB" sz="2000">
                <a:latin typeface="Goudy Old Style"/>
                <a:cs typeface="Arial"/>
              </a:rPr>
              <a:t>Lecturer: Doreen Nyaa </a:t>
            </a:r>
            <a:r>
              <a:rPr lang="en-GB" sz="2000" err="1">
                <a:latin typeface="Goudy Old Style"/>
                <a:cs typeface="Arial"/>
              </a:rPr>
              <a:t>Amundam</a:t>
            </a:r>
            <a:endParaRPr lang="en-GB" sz="2000">
              <a:latin typeface="Goudy Old Style"/>
              <a:cs typeface="Arial"/>
            </a:endParaRPr>
          </a:p>
        </p:txBody>
      </p:sp>
      <p:sp>
        <p:nvSpPr>
          <p:cNvPr id="8" name="TextBox 7">
            <a:extLst>
              <a:ext uri="{FF2B5EF4-FFF2-40B4-BE49-F238E27FC236}">
                <a16:creationId xmlns:a16="http://schemas.microsoft.com/office/drawing/2014/main" id="{BCB4BEA8-426A-47E0-A91A-F3045036D2DB}"/>
              </a:ext>
            </a:extLst>
          </p:cNvPr>
          <p:cNvSpPr txBox="1"/>
          <p:nvPr/>
        </p:nvSpPr>
        <p:spPr>
          <a:xfrm>
            <a:off x="11750675" y="6442075"/>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latin typeface="Arial"/>
                <a:cs typeface="Arial"/>
              </a:rPr>
              <a:t>1</a:t>
            </a:r>
            <a:endParaRPr lang="en-GB"/>
          </a:p>
        </p:txBody>
      </p:sp>
      <p:sp>
        <p:nvSpPr>
          <p:cNvPr id="7" name="TextBox 6">
            <a:extLst>
              <a:ext uri="{FF2B5EF4-FFF2-40B4-BE49-F238E27FC236}">
                <a16:creationId xmlns:a16="http://schemas.microsoft.com/office/drawing/2014/main" id="{B166EF5F-C676-F463-61B6-D22C33D192EC}"/>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Click to add text</a:t>
            </a:r>
          </a:p>
        </p:txBody>
      </p:sp>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8">
            <a:extLst>
              <a:ext uri="{FF2B5EF4-FFF2-40B4-BE49-F238E27FC236}">
                <a16:creationId xmlns:a16="http://schemas.microsoft.com/office/drawing/2014/main" id="{4D88A92C-0BD1-4D13-9480-9CA5056B10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0">
            <a:extLst>
              <a:ext uri="{FF2B5EF4-FFF2-40B4-BE49-F238E27FC236}">
                <a16:creationId xmlns:a16="http://schemas.microsoft.com/office/drawing/2014/main" id="{F850E0BE-0A13-43E4-9007-A06960852F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1"/>
            <a:ext cx="6118275" cy="5486400"/>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31ED9D0-67BA-43D4-88C2-76610971B458}"/>
              </a:ext>
            </a:extLst>
          </p:cNvPr>
          <p:cNvSpPr>
            <a:spLocks noGrp="1"/>
          </p:cNvSpPr>
          <p:nvPr>
            <p:ph type="title"/>
          </p:nvPr>
        </p:nvSpPr>
        <p:spPr>
          <a:xfrm>
            <a:off x="1050389" y="914881"/>
            <a:ext cx="5212188" cy="964407"/>
          </a:xfrm>
        </p:spPr>
        <p:txBody>
          <a:bodyPr>
            <a:normAutofit/>
          </a:bodyPr>
          <a:lstStyle/>
          <a:p>
            <a:pPr algn="ctr"/>
            <a:r>
              <a:rPr lang="en-GB"/>
              <a:t>Presenter 1</a:t>
            </a:r>
          </a:p>
        </p:txBody>
      </p:sp>
      <p:sp>
        <p:nvSpPr>
          <p:cNvPr id="3" name="Content Placeholder 2">
            <a:extLst>
              <a:ext uri="{FF2B5EF4-FFF2-40B4-BE49-F238E27FC236}">
                <a16:creationId xmlns:a16="http://schemas.microsoft.com/office/drawing/2014/main" id="{DC16A898-1731-4966-BAF8-C6069F816DD5}"/>
              </a:ext>
            </a:extLst>
          </p:cNvPr>
          <p:cNvSpPr>
            <a:spLocks noGrp="1"/>
          </p:cNvSpPr>
          <p:nvPr>
            <p:ph idx="1"/>
          </p:nvPr>
        </p:nvSpPr>
        <p:spPr>
          <a:xfrm>
            <a:off x="2056240" y="2908570"/>
            <a:ext cx="5118965" cy="3754499"/>
          </a:xfrm>
        </p:spPr>
        <p:txBody>
          <a:bodyPr vert="horz" lIns="91440" tIns="45720" rIns="91440" bIns="45720" rtlCol="0" anchor="t">
            <a:normAutofit/>
          </a:bodyPr>
          <a:lstStyle/>
          <a:p>
            <a:pPr marL="0" indent="0">
              <a:buNone/>
            </a:pPr>
            <a:r>
              <a:rPr lang="en-GB">
                <a:latin typeface="Arial"/>
                <a:cs typeface="Arial"/>
              </a:rPr>
              <a:t>Student Name: Andrea Nembhard </a:t>
            </a:r>
          </a:p>
          <a:p>
            <a:pPr marL="0" indent="0">
              <a:buNone/>
            </a:pPr>
            <a:endParaRPr lang="en-GB">
              <a:latin typeface="Arial"/>
              <a:cs typeface="Arial"/>
            </a:endParaRPr>
          </a:p>
          <a:p>
            <a:pPr marL="0" indent="0">
              <a:buNone/>
            </a:pPr>
            <a:r>
              <a:rPr lang="en-GB">
                <a:latin typeface="Arial"/>
                <a:cs typeface="Arial"/>
              </a:rPr>
              <a:t>Student ID: 2028378</a:t>
            </a:r>
            <a:endParaRPr lang="en-GB">
              <a:ea typeface="+mj-lt"/>
              <a:cs typeface="+mj-lt"/>
            </a:endParaRPr>
          </a:p>
          <a:p>
            <a:pPr marL="0" indent="0">
              <a:buNone/>
            </a:pPr>
            <a:endParaRPr lang="en-GB"/>
          </a:p>
        </p:txBody>
      </p:sp>
      <p:sp>
        <p:nvSpPr>
          <p:cNvPr id="5" name="TextBox 4">
            <a:extLst>
              <a:ext uri="{FF2B5EF4-FFF2-40B4-BE49-F238E27FC236}">
                <a16:creationId xmlns:a16="http://schemas.microsoft.com/office/drawing/2014/main" id="{90AD3928-A834-4B93-9FC3-B432C254643B}"/>
              </a:ext>
            </a:extLst>
          </p:cNvPr>
          <p:cNvSpPr txBox="1"/>
          <p:nvPr/>
        </p:nvSpPr>
        <p:spPr>
          <a:xfrm>
            <a:off x="11734800" y="64897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latin typeface="Arial"/>
                <a:cs typeface="Arial"/>
              </a:rPr>
              <a:t>2</a:t>
            </a:r>
          </a:p>
        </p:txBody>
      </p:sp>
      <p:pic>
        <p:nvPicPr>
          <p:cNvPr id="6" name="Picture 6">
            <a:extLst>
              <a:ext uri="{FF2B5EF4-FFF2-40B4-BE49-F238E27FC236}">
                <a16:creationId xmlns:a16="http://schemas.microsoft.com/office/drawing/2014/main" id="{9800A0B8-F632-4A2D-8C7F-052BF036287C}"/>
              </a:ext>
            </a:extLst>
          </p:cNvPr>
          <p:cNvPicPr>
            <a:picLocks noChangeAspect="1"/>
          </p:cNvPicPr>
          <p:nvPr/>
        </p:nvPicPr>
        <p:blipFill>
          <a:blip r:embed="rId2"/>
          <a:stretch>
            <a:fillRect/>
          </a:stretch>
        </p:blipFill>
        <p:spPr>
          <a:xfrm>
            <a:off x="7175500" y="614392"/>
            <a:ext cx="4267200" cy="5629215"/>
          </a:xfrm>
          <a:prstGeom prst="rect">
            <a:avLst/>
          </a:prstGeom>
        </p:spPr>
      </p:pic>
    </p:spTree>
    <p:extLst>
      <p:ext uri="{BB962C8B-B14F-4D97-AF65-F5344CB8AC3E}">
        <p14:creationId xmlns:p14="http://schemas.microsoft.com/office/powerpoint/2010/main" val="246724396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FF9146B-4CCD-4CDB-AB9C-458005307E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5E1FEFA6-7D4F-4746-AE64-D4D52FE76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4" name="Rectangle 13">
            <a:extLst>
              <a:ext uri="{FF2B5EF4-FFF2-40B4-BE49-F238E27FC236}">
                <a16:creationId xmlns:a16="http://schemas.microsoft.com/office/drawing/2014/main" id="{BF8DA3CF-9D4B-403A-9AD4-BB177DAB6C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10820400" cy="54864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71EB859-0F3C-4172-857F-05D50082C24E}"/>
              </a:ext>
            </a:extLst>
          </p:cNvPr>
          <p:cNvSpPr>
            <a:spLocks noGrp="1"/>
          </p:cNvSpPr>
          <p:nvPr>
            <p:ph type="title"/>
          </p:nvPr>
        </p:nvSpPr>
        <p:spPr>
          <a:xfrm>
            <a:off x="-1" y="82997"/>
            <a:ext cx="11925301" cy="552888"/>
          </a:xfrm>
        </p:spPr>
        <p:txBody>
          <a:bodyPr anchor="b">
            <a:normAutofit fontScale="90000"/>
          </a:bodyPr>
          <a:lstStyle/>
          <a:p>
            <a:pPr algn="ctr"/>
            <a:r>
              <a:rPr lang="en-GB" b="1"/>
              <a:t>Introduction of company &amp; mission statement</a:t>
            </a:r>
          </a:p>
        </p:txBody>
      </p:sp>
      <p:sp>
        <p:nvSpPr>
          <p:cNvPr id="3" name="Content Placeholder 2">
            <a:extLst>
              <a:ext uri="{FF2B5EF4-FFF2-40B4-BE49-F238E27FC236}">
                <a16:creationId xmlns:a16="http://schemas.microsoft.com/office/drawing/2014/main" id="{71D1944F-2396-45F1-9878-78A6D11EDDF8}"/>
              </a:ext>
            </a:extLst>
          </p:cNvPr>
          <p:cNvSpPr>
            <a:spLocks noGrp="1"/>
          </p:cNvSpPr>
          <p:nvPr>
            <p:ph idx="1"/>
          </p:nvPr>
        </p:nvSpPr>
        <p:spPr>
          <a:xfrm>
            <a:off x="762000" y="733057"/>
            <a:ext cx="10668001" cy="5928242"/>
          </a:xfrm>
        </p:spPr>
        <p:txBody>
          <a:bodyPr vert="horz" lIns="91440" tIns="45720" rIns="91440" bIns="45720" rtlCol="0" anchor="t">
            <a:noAutofit/>
          </a:bodyPr>
          <a:lstStyle/>
          <a:p>
            <a:pPr>
              <a:lnSpc>
                <a:spcPct val="90000"/>
              </a:lnSpc>
            </a:pPr>
            <a:r>
              <a:rPr lang="en-GB" sz="1600">
                <a:latin typeface="Arial"/>
                <a:ea typeface="+mj-lt"/>
                <a:cs typeface="+mj-lt"/>
              </a:rPr>
              <a:t>Set in the idyllic town centre of Solihull Birmingham ,St David Recruitment LTD is a Specialist Care Agency providing social care for retirement homes and other senior citizen in a private settings.</a:t>
            </a:r>
            <a:endParaRPr lang="en-GB" sz="1600">
              <a:latin typeface="Arial"/>
              <a:cs typeface="Arial"/>
            </a:endParaRPr>
          </a:p>
          <a:p>
            <a:pPr>
              <a:lnSpc>
                <a:spcPct val="90000"/>
              </a:lnSpc>
            </a:pPr>
            <a:r>
              <a:rPr lang="en-GB" sz="1600">
                <a:latin typeface="Arial"/>
                <a:ea typeface="+mj-lt"/>
                <a:cs typeface="+mj-lt"/>
              </a:rPr>
              <a:t>St David Recruitment currently provide carers to over 320 assisted living families throughout the UK, making it fifth largest senior care provider in the UK.</a:t>
            </a:r>
            <a:endParaRPr lang="en-GB" sz="1600">
              <a:latin typeface="Arial"/>
              <a:cs typeface="Arial"/>
            </a:endParaRPr>
          </a:p>
          <a:p>
            <a:pPr>
              <a:lnSpc>
                <a:spcPct val="90000"/>
              </a:lnSpc>
            </a:pPr>
            <a:r>
              <a:rPr lang="en-GB" sz="1600">
                <a:latin typeface="Arial"/>
                <a:ea typeface="+mj-lt"/>
                <a:cs typeface="+mj-lt"/>
              </a:rPr>
              <a:t>Head Office: Solihull Birmingham UK.</a:t>
            </a:r>
            <a:endParaRPr lang="en-GB" sz="1600">
              <a:latin typeface="Arial"/>
              <a:cs typeface="Arial"/>
            </a:endParaRPr>
          </a:p>
          <a:p>
            <a:pPr>
              <a:lnSpc>
                <a:spcPct val="90000"/>
              </a:lnSpc>
            </a:pPr>
            <a:r>
              <a:rPr lang="en-GB" sz="1600">
                <a:latin typeface="Arial"/>
                <a:ea typeface="+mj-lt"/>
                <a:cs typeface="+mj-lt"/>
              </a:rPr>
              <a:t>Founded: 1998, Edgbaston Birmingham UK.</a:t>
            </a:r>
            <a:endParaRPr lang="en-GB" sz="1600">
              <a:latin typeface="Arial"/>
              <a:cs typeface="Arial"/>
            </a:endParaRPr>
          </a:p>
          <a:p>
            <a:pPr>
              <a:lnSpc>
                <a:spcPct val="90000"/>
              </a:lnSpc>
            </a:pPr>
            <a:r>
              <a:rPr lang="en-GB" sz="1600">
                <a:latin typeface="Arial"/>
                <a:ea typeface="+mj-lt"/>
                <a:cs typeface="+mj-lt"/>
              </a:rPr>
              <a:t>CEO: David Wales (2019).</a:t>
            </a:r>
            <a:endParaRPr lang="en-GB" sz="1600">
              <a:latin typeface="Arial"/>
              <a:cs typeface="Arial"/>
            </a:endParaRPr>
          </a:p>
          <a:p>
            <a:pPr>
              <a:lnSpc>
                <a:spcPct val="90000"/>
              </a:lnSpc>
            </a:pPr>
            <a:r>
              <a:rPr lang="en-GB" sz="1600">
                <a:latin typeface="Arial"/>
                <a:ea typeface="+mj-lt"/>
                <a:cs typeface="+mj-lt"/>
              </a:rPr>
              <a:t>Number of locations: 25 </a:t>
            </a:r>
            <a:endParaRPr lang="en-GB" sz="1600">
              <a:latin typeface="Arial"/>
              <a:cs typeface="Arial"/>
            </a:endParaRPr>
          </a:p>
          <a:p>
            <a:pPr>
              <a:lnSpc>
                <a:spcPct val="90000"/>
              </a:lnSpc>
            </a:pPr>
            <a:r>
              <a:rPr lang="en-GB" sz="1600">
                <a:latin typeface="Arial"/>
                <a:ea typeface="+mj-lt"/>
                <a:cs typeface="+mj-lt"/>
              </a:rPr>
              <a:t>Founders : Andrea ,Adea, Alexandra</a:t>
            </a:r>
            <a:endParaRPr lang="en-GB" sz="1600">
              <a:latin typeface="Arial"/>
              <a:cs typeface="Arial"/>
            </a:endParaRPr>
          </a:p>
          <a:p>
            <a:pPr>
              <a:lnSpc>
                <a:spcPct val="90000"/>
              </a:lnSpc>
            </a:pPr>
            <a:r>
              <a:rPr lang="en-GB" sz="1600">
                <a:latin typeface="Arial"/>
                <a:ea typeface="+mj-lt"/>
                <a:cs typeface="+mj-lt"/>
              </a:rPr>
              <a:t>Contact us: 0121 65470322</a:t>
            </a:r>
          </a:p>
          <a:p>
            <a:pPr>
              <a:lnSpc>
                <a:spcPct val="90000"/>
              </a:lnSpc>
            </a:pPr>
            <a:r>
              <a:rPr lang="en-GB" sz="1600">
                <a:latin typeface="Arial"/>
                <a:ea typeface="+mj-lt"/>
                <a:cs typeface="+mj-lt"/>
              </a:rPr>
              <a:t>Website :​ https://St David.co.uk\Recruitment </a:t>
            </a:r>
          </a:p>
          <a:p>
            <a:pPr marL="0" indent="0">
              <a:lnSpc>
                <a:spcPct val="90000"/>
              </a:lnSpc>
              <a:buNone/>
            </a:pPr>
            <a:r>
              <a:rPr lang="en-GB" sz="1600" b="1">
                <a:latin typeface="Arial"/>
                <a:ea typeface="+mj-lt"/>
                <a:cs typeface="+mj-lt"/>
              </a:rPr>
              <a:t>MISSON STATEMENT</a:t>
            </a:r>
            <a:endParaRPr lang="en-GB" sz="1600" b="1">
              <a:latin typeface="Arial"/>
              <a:cs typeface="Arial"/>
            </a:endParaRPr>
          </a:p>
          <a:p>
            <a:pPr marL="0" indent="0">
              <a:lnSpc>
                <a:spcPct val="90000"/>
              </a:lnSpc>
              <a:buNone/>
            </a:pPr>
            <a:r>
              <a:rPr lang="en-GB" sz="1600">
                <a:latin typeface="Arial"/>
                <a:ea typeface="+mj-lt"/>
                <a:cs typeface="+mj-lt"/>
              </a:rPr>
              <a:t>St David Recruitment Limited Company recruiting for health and social care sectors in the NHS and private clientele. Covering the UK St David is a purpose led transformation company built on belief. We don’t just help   business to transform technology, we support them in making a mean full difference to people and communities we serve. Our diversity inclusion at St David recruitment, we believe in building and sustaining a culture of equality where everyone can thrive. Our diversity motto is inclusion without exception. For us, it means more to make an impact that matters</a:t>
            </a:r>
            <a:endParaRPr lang="en-GB" sz="1600">
              <a:latin typeface="Arial"/>
              <a:cs typeface="Arial"/>
            </a:endParaRPr>
          </a:p>
          <a:p>
            <a:pPr>
              <a:lnSpc>
                <a:spcPct val="90000"/>
              </a:lnSpc>
            </a:pPr>
            <a:endParaRPr lang="en-GB" sz="1600"/>
          </a:p>
          <a:p>
            <a:pPr>
              <a:lnSpc>
                <a:spcPct val="90000"/>
              </a:lnSpc>
            </a:pPr>
            <a:endParaRPr lang="en-GB" sz="1050">
              <a:ea typeface="+mj-lt"/>
              <a:cs typeface="+mj-lt"/>
            </a:endParaRPr>
          </a:p>
          <a:p>
            <a:pPr>
              <a:lnSpc>
                <a:spcPct val="90000"/>
              </a:lnSpc>
            </a:pPr>
            <a:endParaRPr lang="en-GB" sz="1000"/>
          </a:p>
          <a:p>
            <a:pPr>
              <a:lnSpc>
                <a:spcPct val="90000"/>
              </a:lnSpc>
            </a:pPr>
            <a:endParaRPr lang="en-GB" sz="1000">
              <a:ea typeface="+mj-lt"/>
              <a:cs typeface="+mj-lt"/>
            </a:endParaRPr>
          </a:p>
        </p:txBody>
      </p:sp>
      <p:sp>
        <p:nvSpPr>
          <p:cNvPr id="4" name="TextBox 3">
            <a:extLst>
              <a:ext uri="{FF2B5EF4-FFF2-40B4-BE49-F238E27FC236}">
                <a16:creationId xmlns:a16="http://schemas.microsoft.com/office/drawing/2014/main" id="{1231B966-7BF6-4EFC-8FF9-3C187BAE432D}"/>
              </a:ext>
            </a:extLst>
          </p:cNvPr>
          <p:cNvSpPr txBox="1"/>
          <p:nvPr/>
        </p:nvSpPr>
        <p:spPr>
          <a:xfrm>
            <a:off x="8394700" y="6299200"/>
            <a:ext cx="37973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p>
        </p:txBody>
      </p:sp>
      <p:sp>
        <p:nvSpPr>
          <p:cNvPr id="5" name="TextBox 4">
            <a:extLst>
              <a:ext uri="{FF2B5EF4-FFF2-40B4-BE49-F238E27FC236}">
                <a16:creationId xmlns:a16="http://schemas.microsoft.com/office/drawing/2014/main" id="{B78C3B48-3406-4A53-9AA2-DCC2FE12871C}"/>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6" name="TextBox 5">
            <a:extLst>
              <a:ext uri="{FF2B5EF4-FFF2-40B4-BE49-F238E27FC236}">
                <a16:creationId xmlns:a16="http://schemas.microsoft.com/office/drawing/2014/main" id="{D6BE26AE-61EC-49A9-AB69-9E08F9F3E62C}"/>
              </a:ext>
            </a:extLst>
          </p:cNvPr>
          <p:cNvSpPr txBox="1"/>
          <p:nvPr/>
        </p:nvSpPr>
        <p:spPr>
          <a:xfrm>
            <a:off x="11734800" y="64897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latin typeface="Arial"/>
                <a:cs typeface="Arial"/>
              </a:rPr>
              <a:t>3</a:t>
            </a:r>
          </a:p>
        </p:txBody>
      </p:sp>
    </p:spTree>
    <p:extLst>
      <p:ext uri="{BB962C8B-B14F-4D97-AF65-F5344CB8AC3E}">
        <p14:creationId xmlns:p14="http://schemas.microsoft.com/office/powerpoint/2010/main" val="323447914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FF9146B-4CCD-4CDB-AB9C-458005307E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E1FEFA6-7D4F-4746-AE64-D4D52FE76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BF8DA3CF-9D4B-403A-9AD4-BB177DAB6C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10820400" cy="54864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80031CD-9447-4E7D-96FC-EFE2D23AD04A}"/>
              </a:ext>
            </a:extLst>
          </p:cNvPr>
          <p:cNvSpPr>
            <a:spLocks noGrp="1"/>
          </p:cNvSpPr>
          <p:nvPr>
            <p:ph type="title"/>
          </p:nvPr>
        </p:nvSpPr>
        <p:spPr>
          <a:xfrm>
            <a:off x="1355544" y="61910"/>
            <a:ext cx="9486901" cy="1010088"/>
          </a:xfrm>
        </p:spPr>
        <p:txBody>
          <a:bodyPr anchor="b">
            <a:normAutofit/>
          </a:bodyPr>
          <a:lstStyle/>
          <a:p>
            <a:pPr algn="ctr"/>
            <a:r>
              <a:rPr lang="en-GB" b="1" err="1"/>
              <a:t>JOb</a:t>
            </a:r>
            <a:r>
              <a:rPr lang="en-GB" b="1"/>
              <a:t> title &amp; description of the role</a:t>
            </a:r>
            <a:br>
              <a:rPr lang="en-GB" b="1"/>
            </a:br>
            <a:r>
              <a:rPr lang="en-GB"/>
              <a:t>              </a:t>
            </a:r>
          </a:p>
        </p:txBody>
      </p:sp>
      <p:sp>
        <p:nvSpPr>
          <p:cNvPr id="3" name="Content Placeholder 2">
            <a:extLst>
              <a:ext uri="{FF2B5EF4-FFF2-40B4-BE49-F238E27FC236}">
                <a16:creationId xmlns:a16="http://schemas.microsoft.com/office/drawing/2014/main" id="{64114C07-5F21-4299-9BC6-B7D00A3C3B1D}"/>
              </a:ext>
            </a:extLst>
          </p:cNvPr>
          <p:cNvSpPr>
            <a:spLocks noGrp="1"/>
          </p:cNvSpPr>
          <p:nvPr>
            <p:ph idx="1"/>
          </p:nvPr>
        </p:nvSpPr>
        <p:spPr>
          <a:xfrm>
            <a:off x="1371600" y="2608823"/>
            <a:ext cx="9486901" cy="3540642"/>
          </a:xfrm>
        </p:spPr>
        <p:txBody>
          <a:bodyPr vert="horz" lIns="91440" tIns="45720" rIns="91440" bIns="45720" rtlCol="0">
            <a:normAutofit/>
          </a:bodyPr>
          <a:lstStyle/>
          <a:p>
            <a:endParaRPr lang="en-GB"/>
          </a:p>
          <a:p>
            <a:endParaRPr lang="en-GB"/>
          </a:p>
        </p:txBody>
      </p:sp>
      <p:sp>
        <p:nvSpPr>
          <p:cNvPr id="4" name="TextBox 3">
            <a:extLst>
              <a:ext uri="{FF2B5EF4-FFF2-40B4-BE49-F238E27FC236}">
                <a16:creationId xmlns:a16="http://schemas.microsoft.com/office/drawing/2014/main" id="{3641E20B-172B-4DBC-A53A-AEB9CD2CB20E}"/>
              </a:ext>
            </a:extLst>
          </p:cNvPr>
          <p:cNvSpPr txBox="1"/>
          <p:nvPr/>
        </p:nvSpPr>
        <p:spPr>
          <a:xfrm>
            <a:off x="7658100" y="6362700"/>
            <a:ext cx="3644900" cy="3796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p>
        </p:txBody>
      </p:sp>
      <p:sp>
        <p:nvSpPr>
          <p:cNvPr id="5" name="TextBox 4">
            <a:extLst>
              <a:ext uri="{FF2B5EF4-FFF2-40B4-BE49-F238E27FC236}">
                <a16:creationId xmlns:a16="http://schemas.microsoft.com/office/drawing/2014/main" id="{E27F833D-FA6F-43EC-B5B2-CC94822CF230}"/>
              </a:ext>
            </a:extLst>
          </p:cNvPr>
          <p:cNvSpPr txBox="1"/>
          <p:nvPr/>
        </p:nvSpPr>
        <p:spPr>
          <a:xfrm>
            <a:off x="788006" y="789430"/>
            <a:ext cx="10612180" cy="535531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Arial"/>
                <a:cs typeface="Arial"/>
              </a:rPr>
              <a:t>Job Title: Senior Support Coordinator</a:t>
            </a:r>
          </a:p>
          <a:p>
            <a:endParaRPr lang="en-US">
              <a:latin typeface="Arial"/>
              <a:cs typeface="Arial"/>
            </a:endParaRPr>
          </a:p>
          <a:p>
            <a:r>
              <a:rPr lang="en-US">
                <a:latin typeface="Arial"/>
                <a:cs typeface="Arial"/>
              </a:rPr>
              <a:t>               APPLY FOR THIS JOB</a:t>
            </a:r>
          </a:p>
          <a:p>
            <a:r>
              <a:rPr lang="en-US">
                <a:latin typeface="Arial"/>
                <a:cs typeface="Arial"/>
              </a:rPr>
              <a:t>Job info:</a:t>
            </a:r>
          </a:p>
          <a:p>
            <a:r>
              <a:rPr lang="en-US">
                <a:latin typeface="Arial"/>
                <a:cs typeface="Arial"/>
              </a:rPr>
              <a:t>Would you like to take on a new role that will give you a true sense of job satisfaction every day?</a:t>
            </a:r>
          </a:p>
          <a:p>
            <a:r>
              <a:rPr lang="en-US">
                <a:latin typeface="Arial"/>
                <a:cs typeface="Arial"/>
              </a:rPr>
              <a:t>As a Senior Support Coordinator at St-David you will work alongside the best in the field to provide quality care and guidance to our pristine clients in the residential sector.</a:t>
            </a:r>
          </a:p>
          <a:p>
            <a:r>
              <a:rPr lang="en-US">
                <a:latin typeface="Arial"/>
                <a:cs typeface="Arial"/>
              </a:rPr>
              <a:t>With the right experience and qualification as a coordinator, St David Recruitment can provide genuine opportunities for progression to reach your full potential as a social care professional.</a:t>
            </a:r>
          </a:p>
          <a:p>
            <a:endParaRPr lang="en-US">
              <a:latin typeface="Arial"/>
              <a:cs typeface="Arial"/>
            </a:endParaRPr>
          </a:p>
          <a:p>
            <a:r>
              <a:rPr lang="en-US">
                <a:latin typeface="Arial"/>
                <a:cs typeface="Arial"/>
              </a:rPr>
              <a:t>Training in key areas such as, First Aid, Safeguarding, Manual Handling, Risk Assessments, Non –Abusive and Psychological intervention is all provided as part of this role.</a:t>
            </a:r>
            <a:endParaRPr lang="en-US"/>
          </a:p>
          <a:p>
            <a:r>
              <a:rPr lang="en-US">
                <a:latin typeface="Arial"/>
                <a:cs typeface="Arial"/>
              </a:rPr>
              <a:t>You will support elderly people in a residential settings, this means you will also supervise a staff team to provide day to day care to our clients.</a:t>
            </a:r>
          </a:p>
          <a:p>
            <a:endParaRPr lang="en-US">
              <a:latin typeface="Arial"/>
              <a:cs typeface="Arial"/>
            </a:endParaRPr>
          </a:p>
          <a:p>
            <a:r>
              <a:rPr lang="en-US">
                <a:latin typeface="Arial"/>
                <a:cs typeface="Arial"/>
              </a:rPr>
              <a:t>As a Senior Support Coordinator, you will provide one to one supervision to staff and regular staff meetings. We will provide the appropriate training to ensure your ability to deliver this requirement.</a:t>
            </a:r>
          </a:p>
          <a:p>
            <a:r>
              <a:rPr lang="en-US">
                <a:latin typeface="Arial"/>
                <a:cs typeface="Arial"/>
              </a:rPr>
              <a:t>This role involves delivering personal care, including toileting, bathing and medication. </a:t>
            </a:r>
          </a:p>
          <a:p>
            <a:endParaRPr lang="en-US">
              <a:latin typeface="Arial"/>
              <a:cs typeface="Arial"/>
            </a:endParaRPr>
          </a:p>
        </p:txBody>
      </p:sp>
      <p:sp>
        <p:nvSpPr>
          <p:cNvPr id="6" name="TextBox 5">
            <a:extLst>
              <a:ext uri="{FF2B5EF4-FFF2-40B4-BE49-F238E27FC236}">
                <a16:creationId xmlns:a16="http://schemas.microsoft.com/office/drawing/2014/main" id="{A77780FA-B442-45C7-A11F-37A413F9BE8F}"/>
              </a:ext>
            </a:extLst>
          </p:cNvPr>
          <p:cNvSpPr txBox="1"/>
          <p:nvPr/>
        </p:nvSpPr>
        <p:spPr>
          <a:xfrm>
            <a:off x="11734800" y="64897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latin typeface="Arial"/>
                <a:cs typeface="Arial"/>
              </a:rPr>
              <a:t>4</a:t>
            </a:r>
          </a:p>
        </p:txBody>
      </p:sp>
    </p:spTree>
    <p:extLst>
      <p:ext uri="{BB962C8B-B14F-4D97-AF65-F5344CB8AC3E}">
        <p14:creationId xmlns:p14="http://schemas.microsoft.com/office/powerpoint/2010/main" val="4855037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9">
            <a:extLst>
              <a:ext uri="{FF2B5EF4-FFF2-40B4-BE49-F238E27FC236}">
                <a16:creationId xmlns:a16="http://schemas.microsoft.com/office/drawing/2014/main" id="{D309FA25-1772-4961-90BE-D39F20067C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11">
            <a:extLst>
              <a:ext uri="{FF2B5EF4-FFF2-40B4-BE49-F238E27FC236}">
                <a16:creationId xmlns:a16="http://schemas.microsoft.com/office/drawing/2014/main" id="{8A7C3535-4FB5-4E5B-BDFE-FA61877AF1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781800" cy="6858000"/>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212679F-F8B4-4D95-8FAB-00B69F19C79B}"/>
              </a:ext>
            </a:extLst>
          </p:cNvPr>
          <p:cNvSpPr>
            <a:spLocks noGrp="1"/>
          </p:cNvSpPr>
          <p:nvPr>
            <p:ph type="title"/>
          </p:nvPr>
        </p:nvSpPr>
        <p:spPr>
          <a:xfrm>
            <a:off x="698528" y="239150"/>
            <a:ext cx="5397472" cy="1303606"/>
          </a:xfrm>
        </p:spPr>
        <p:txBody>
          <a:bodyPr>
            <a:normAutofit/>
          </a:bodyPr>
          <a:lstStyle/>
          <a:p>
            <a:pPr algn="ctr"/>
            <a:r>
              <a:rPr lang="en-GB"/>
              <a:t>Presenter 2</a:t>
            </a:r>
          </a:p>
        </p:txBody>
      </p:sp>
      <p:sp>
        <p:nvSpPr>
          <p:cNvPr id="3" name="Content Placeholder 2">
            <a:extLst>
              <a:ext uri="{FF2B5EF4-FFF2-40B4-BE49-F238E27FC236}">
                <a16:creationId xmlns:a16="http://schemas.microsoft.com/office/drawing/2014/main" id="{3E98B1F6-CF07-4C60-A103-F2B992E5C6F1}"/>
              </a:ext>
            </a:extLst>
          </p:cNvPr>
          <p:cNvSpPr>
            <a:spLocks noGrp="1"/>
          </p:cNvSpPr>
          <p:nvPr>
            <p:ph idx="1"/>
          </p:nvPr>
        </p:nvSpPr>
        <p:spPr>
          <a:xfrm>
            <a:off x="698501" y="2985552"/>
            <a:ext cx="5485227" cy="4499241"/>
          </a:xfrm>
        </p:spPr>
        <p:txBody>
          <a:bodyPr vert="horz" lIns="91440" tIns="45720" rIns="91440" bIns="45720" rtlCol="0" anchor="t">
            <a:normAutofit/>
          </a:bodyPr>
          <a:lstStyle/>
          <a:p>
            <a:pPr marL="0" indent="0" algn="ctr">
              <a:buNone/>
            </a:pPr>
            <a:r>
              <a:rPr lang="en-GB" sz="2800">
                <a:latin typeface="Arial"/>
                <a:cs typeface="Arial"/>
              </a:rPr>
              <a:t>Student Name: </a:t>
            </a:r>
            <a:endParaRPr lang="en-US"/>
          </a:p>
          <a:p>
            <a:pPr marL="0" indent="0" algn="ctr">
              <a:buNone/>
            </a:pPr>
            <a:r>
              <a:rPr lang="en-GB" sz="2800">
                <a:latin typeface="Arial"/>
                <a:cs typeface="Arial"/>
              </a:rPr>
              <a:t>Alexandra Luiza-Tuta</a:t>
            </a:r>
            <a:endParaRPr lang="en-GB"/>
          </a:p>
          <a:p>
            <a:pPr marL="0" indent="0" algn="ctr">
              <a:buNone/>
            </a:pPr>
            <a:endParaRPr lang="en-GB" sz="2800">
              <a:latin typeface="Arial"/>
              <a:cs typeface="Arial"/>
            </a:endParaRPr>
          </a:p>
          <a:p>
            <a:pPr marL="0" indent="0" algn="ctr">
              <a:buNone/>
            </a:pPr>
            <a:r>
              <a:rPr lang="en-GB" sz="2800">
                <a:latin typeface="Arial"/>
                <a:cs typeface="Arial"/>
              </a:rPr>
              <a:t>Student ID: 2118375</a:t>
            </a:r>
          </a:p>
          <a:p>
            <a:pPr marL="0" indent="0">
              <a:buNone/>
            </a:pPr>
            <a:endParaRPr lang="en-GB"/>
          </a:p>
        </p:txBody>
      </p:sp>
      <p:pic>
        <p:nvPicPr>
          <p:cNvPr id="5" name="Picture 5" descr="A picture containing person, wall, indoor, hair&#10;&#10;Description automatically generated">
            <a:extLst>
              <a:ext uri="{FF2B5EF4-FFF2-40B4-BE49-F238E27FC236}">
                <a16:creationId xmlns:a16="http://schemas.microsoft.com/office/drawing/2014/main" id="{93047C8E-DFCE-4DFB-94E0-BBD238084434}"/>
              </a:ext>
            </a:extLst>
          </p:cNvPr>
          <p:cNvPicPr>
            <a:picLocks noChangeAspect="1"/>
          </p:cNvPicPr>
          <p:nvPr/>
        </p:nvPicPr>
        <p:blipFill>
          <a:blip r:embed="rId2"/>
          <a:stretch>
            <a:fillRect/>
          </a:stretch>
        </p:blipFill>
        <p:spPr>
          <a:xfrm>
            <a:off x="7950214" y="685800"/>
            <a:ext cx="3086100" cy="5486400"/>
          </a:xfrm>
          <a:prstGeom prst="rect">
            <a:avLst/>
          </a:prstGeom>
        </p:spPr>
      </p:pic>
      <p:sp>
        <p:nvSpPr>
          <p:cNvPr id="4" name="TextBox 3">
            <a:extLst>
              <a:ext uri="{FF2B5EF4-FFF2-40B4-BE49-F238E27FC236}">
                <a16:creationId xmlns:a16="http://schemas.microsoft.com/office/drawing/2014/main" id="{48FBADD4-5D32-4A2A-B4F3-9E2AE646F410}"/>
              </a:ext>
            </a:extLst>
          </p:cNvPr>
          <p:cNvSpPr txBox="1"/>
          <p:nvPr/>
        </p:nvSpPr>
        <p:spPr>
          <a:xfrm>
            <a:off x="4178300" y="32512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92" name="TextBox 91">
            <a:extLst>
              <a:ext uri="{FF2B5EF4-FFF2-40B4-BE49-F238E27FC236}">
                <a16:creationId xmlns:a16="http://schemas.microsoft.com/office/drawing/2014/main" id="{1FE99633-F0ED-4FFD-8C53-778B742E55BE}"/>
              </a:ext>
            </a:extLst>
          </p:cNvPr>
          <p:cNvSpPr txBox="1"/>
          <p:nvPr/>
        </p:nvSpPr>
        <p:spPr>
          <a:xfrm>
            <a:off x="11734800" y="64897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latin typeface="Arial"/>
                <a:cs typeface="Arial"/>
              </a:rPr>
              <a:t>5</a:t>
            </a:r>
          </a:p>
        </p:txBody>
      </p:sp>
    </p:spTree>
    <p:extLst>
      <p:ext uri="{BB962C8B-B14F-4D97-AF65-F5344CB8AC3E}">
        <p14:creationId xmlns:p14="http://schemas.microsoft.com/office/powerpoint/2010/main" val="1402351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7BB8F75B-C884-4D2B-AE54-13C07B5818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B036514-A5B5-4BA5-ADBB-A080279B2D0B}"/>
              </a:ext>
            </a:extLst>
          </p:cNvPr>
          <p:cNvSpPr>
            <a:spLocks noGrp="1"/>
          </p:cNvSpPr>
          <p:nvPr>
            <p:ph type="title"/>
          </p:nvPr>
        </p:nvSpPr>
        <p:spPr>
          <a:xfrm>
            <a:off x="776177" y="568842"/>
            <a:ext cx="3880229" cy="5709684"/>
          </a:xfrm>
        </p:spPr>
        <p:txBody>
          <a:bodyPr vert="horz" lIns="91440" tIns="45720" rIns="91440" bIns="45720" rtlCol="0" anchor="ctr">
            <a:normAutofit/>
          </a:bodyPr>
          <a:lstStyle/>
          <a:p>
            <a:pPr algn="ctr"/>
            <a:r>
              <a:rPr lang="en-US" sz="2800" b="1"/>
              <a:t>Details of qualifications &amp; skills required</a:t>
            </a:r>
          </a:p>
        </p:txBody>
      </p:sp>
      <p:sp>
        <p:nvSpPr>
          <p:cNvPr id="25" name="Rectangle 24">
            <a:extLst>
              <a:ext uri="{FF2B5EF4-FFF2-40B4-BE49-F238E27FC236}">
                <a16:creationId xmlns:a16="http://schemas.microsoft.com/office/drawing/2014/main" id="{5E1FEFA6-7D4F-4746-AE64-D4D52FE76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200" y="0"/>
            <a:ext cx="6781800" cy="6858000"/>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EF232F61-0E09-438E-A6EF-73150784D9DB}"/>
              </a:ext>
            </a:extLst>
          </p:cNvPr>
          <p:cNvSpPr txBox="1"/>
          <p:nvPr/>
        </p:nvSpPr>
        <p:spPr>
          <a:xfrm>
            <a:off x="6096000" y="568842"/>
            <a:ext cx="5426846" cy="5709684"/>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lnSpcReduction="10000"/>
          </a:bodyPr>
          <a:lstStyle/>
          <a:p>
            <a:pPr indent="-228600">
              <a:spcAft>
                <a:spcPts val="600"/>
              </a:spcAft>
              <a:buSzPct val="70000"/>
              <a:buFont typeface="Arial" panose="020B0604020202020204" pitchFamily="34" charset="0"/>
              <a:buChar char="•"/>
            </a:pPr>
            <a:r>
              <a:rPr lang="en-US" sz="2000">
                <a:solidFill>
                  <a:schemeClr val="tx2"/>
                </a:solidFill>
                <a:latin typeface="Arial"/>
                <a:cs typeface="Arial"/>
              </a:rPr>
              <a:t>Details of qualifications include the education, experience, skills and personal qualities you bring to the table. </a:t>
            </a:r>
            <a:endParaRPr lang="en-US">
              <a:solidFill>
                <a:schemeClr val="tx2"/>
              </a:solidFill>
            </a:endParaRPr>
          </a:p>
          <a:p>
            <a:pPr>
              <a:spcAft>
                <a:spcPts val="600"/>
              </a:spcAft>
              <a:buSzPct val="70000"/>
            </a:pPr>
            <a:r>
              <a:rPr lang="en-US" sz="2000">
                <a:solidFill>
                  <a:schemeClr val="tx2"/>
                </a:solidFill>
                <a:latin typeface="Arial"/>
                <a:cs typeface="Arial"/>
              </a:rPr>
              <a:t>Required qualifications include a college degree, license, excellent communication skills, attention to detail, commitment to diversity, dependability and a positive attitude.</a:t>
            </a:r>
            <a:endParaRPr lang="en-US">
              <a:solidFill>
                <a:schemeClr val="tx2"/>
              </a:solidFill>
            </a:endParaRPr>
          </a:p>
          <a:p>
            <a:pPr indent="-228600">
              <a:spcAft>
                <a:spcPts val="600"/>
              </a:spcAft>
              <a:buSzPct val="70000"/>
              <a:buFont typeface="Arial" panose="020B0604020202020204" pitchFamily="34" charset="0"/>
              <a:buChar char="•"/>
            </a:pPr>
            <a:endParaRPr lang="en-US" sz="2000">
              <a:solidFill>
                <a:schemeClr val="tx2"/>
              </a:solidFill>
              <a:latin typeface="Arial"/>
              <a:cs typeface="Arial"/>
            </a:endParaRPr>
          </a:p>
          <a:p>
            <a:pPr>
              <a:spcAft>
                <a:spcPts val="600"/>
              </a:spcAft>
              <a:buSzPct val="70000"/>
            </a:pPr>
            <a:r>
              <a:rPr lang="en-US" sz="2000" b="1">
                <a:solidFill>
                  <a:schemeClr val="tx2"/>
                </a:solidFill>
                <a:latin typeface="Arial"/>
                <a:cs typeface="Arial"/>
              </a:rPr>
              <a:t>How to excell in the role:</a:t>
            </a:r>
          </a:p>
          <a:p>
            <a:pPr indent="-228600">
              <a:spcAft>
                <a:spcPts val="600"/>
              </a:spcAft>
              <a:buSzPct val="70000"/>
              <a:buFont typeface="Arial" panose="020B0604020202020204" pitchFamily="34" charset="0"/>
              <a:buChar char="•"/>
            </a:pPr>
            <a:r>
              <a:rPr lang="en-US" sz="2000">
                <a:solidFill>
                  <a:schemeClr val="tx2"/>
                </a:solidFill>
                <a:latin typeface="Arial"/>
                <a:cs typeface="Arial"/>
              </a:rPr>
              <a:t>Explore the different ways to get into this  role via further learning paths.</a:t>
            </a:r>
          </a:p>
          <a:p>
            <a:pPr>
              <a:spcAft>
                <a:spcPts val="600"/>
              </a:spcAft>
              <a:buSzPct val="70000"/>
            </a:pPr>
            <a:r>
              <a:rPr lang="en-US" sz="2000" b="1">
                <a:solidFill>
                  <a:schemeClr val="tx2"/>
                </a:solidFill>
                <a:latin typeface="Arial"/>
                <a:cs typeface="Arial"/>
              </a:rPr>
              <a:t>You can get into this job through:</a:t>
            </a:r>
          </a:p>
          <a:p>
            <a:pPr indent="-228600">
              <a:spcAft>
                <a:spcPts val="600"/>
              </a:spcAft>
              <a:buSzPct val="70000"/>
              <a:buFont typeface="Arial" panose="020B0604020202020204" pitchFamily="34" charset="0"/>
              <a:buChar char="•"/>
            </a:pPr>
            <a:r>
              <a:rPr lang="en-US" sz="2000">
                <a:solidFill>
                  <a:schemeClr val="tx2"/>
                </a:solidFill>
                <a:latin typeface="Arial"/>
                <a:cs typeface="Arial"/>
              </a:rPr>
              <a:t>a college course</a:t>
            </a:r>
          </a:p>
          <a:p>
            <a:pPr indent="-228600">
              <a:spcAft>
                <a:spcPts val="600"/>
              </a:spcAft>
              <a:buSzPct val="70000"/>
              <a:buFont typeface="Arial" panose="020B0604020202020204" pitchFamily="34" charset="0"/>
              <a:buChar char="•"/>
            </a:pPr>
            <a:r>
              <a:rPr lang="en-US" sz="2000">
                <a:solidFill>
                  <a:schemeClr val="tx2"/>
                </a:solidFill>
                <a:latin typeface="Arial"/>
                <a:cs typeface="Arial"/>
              </a:rPr>
              <a:t>an apprenticeship</a:t>
            </a:r>
          </a:p>
          <a:p>
            <a:pPr indent="-228600">
              <a:spcAft>
                <a:spcPts val="600"/>
              </a:spcAft>
              <a:buSzPct val="70000"/>
              <a:buFont typeface="Arial" panose="020B0604020202020204" pitchFamily="34" charset="0"/>
              <a:buChar char="•"/>
            </a:pPr>
            <a:r>
              <a:rPr lang="en-US" sz="2000">
                <a:solidFill>
                  <a:schemeClr val="tx2"/>
                </a:solidFill>
                <a:latin typeface="Arial"/>
                <a:cs typeface="Arial"/>
              </a:rPr>
              <a:t>volunteering</a:t>
            </a:r>
          </a:p>
          <a:p>
            <a:pPr indent="-228600">
              <a:spcAft>
                <a:spcPts val="600"/>
              </a:spcAft>
              <a:buSzPct val="70000"/>
              <a:buFont typeface="Arial" panose="020B0604020202020204" pitchFamily="34" charset="0"/>
              <a:buChar char="•"/>
            </a:pPr>
            <a:r>
              <a:rPr lang="en-US" sz="2000">
                <a:solidFill>
                  <a:schemeClr val="tx2"/>
                </a:solidFill>
                <a:latin typeface="Arial"/>
                <a:cs typeface="Arial"/>
              </a:rPr>
              <a:t>applying directly</a:t>
            </a:r>
          </a:p>
          <a:p>
            <a:pPr indent="-228600">
              <a:spcAft>
                <a:spcPts val="600"/>
              </a:spcAft>
              <a:buSzPct val="70000"/>
              <a:buFont typeface="Arial" panose="020B0604020202020204" pitchFamily="34" charset="0"/>
              <a:buChar char="•"/>
            </a:pPr>
            <a:endParaRPr lang="en-US" sz="2000">
              <a:solidFill>
                <a:schemeClr val="tx2"/>
              </a:solidFill>
              <a:latin typeface="Arial"/>
              <a:cs typeface="Arial"/>
            </a:endParaRPr>
          </a:p>
        </p:txBody>
      </p:sp>
      <p:sp>
        <p:nvSpPr>
          <p:cNvPr id="5" name="TextBox 4">
            <a:extLst>
              <a:ext uri="{FF2B5EF4-FFF2-40B4-BE49-F238E27FC236}">
                <a16:creationId xmlns:a16="http://schemas.microsoft.com/office/drawing/2014/main" id="{80EF059B-3E37-4C2D-B77C-D1660F725B8C}"/>
              </a:ext>
            </a:extLst>
          </p:cNvPr>
          <p:cNvSpPr txBox="1"/>
          <p:nvPr/>
        </p:nvSpPr>
        <p:spPr>
          <a:xfrm>
            <a:off x="11734800" y="64897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latin typeface="Arial"/>
                <a:cs typeface="Arial"/>
              </a:rPr>
              <a:t>6</a:t>
            </a:r>
          </a:p>
        </p:txBody>
      </p:sp>
    </p:spTree>
    <p:extLst>
      <p:ext uri="{BB962C8B-B14F-4D97-AF65-F5344CB8AC3E}">
        <p14:creationId xmlns:p14="http://schemas.microsoft.com/office/powerpoint/2010/main" val="276022621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7">
            <a:extLst>
              <a:ext uri="{FF2B5EF4-FFF2-40B4-BE49-F238E27FC236}">
                <a16:creationId xmlns:a16="http://schemas.microsoft.com/office/drawing/2014/main" id="{8BBC959F-CAB6-4E23-81DE-E0BBF2B7E0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9">
            <a:extLst>
              <a:ext uri="{FF2B5EF4-FFF2-40B4-BE49-F238E27FC236}">
                <a16:creationId xmlns:a16="http://schemas.microsoft.com/office/drawing/2014/main" id="{7A94DEED-5E0F-4E41-A445-58C14864C3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076700" cy="68580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35D4AF8-6C41-4947-A715-95D774041534}"/>
              </a:ext>
            </a:extLst>
          </p:cNvPr>
          <p:cNvSpPr>
            <a:spLocks noGrp="1"/>
          </p:cNvSpPr>
          <p:nvPr>
            <p:ph type="title"/>
          </p:nvPr>
        </p:nvSpPr>
        <p:spPr>
          <a:xfrm>
            <a:off x="685800" y="1371600"/>
            <a:ext cx="2742028" cy="4114800"/>
          </a:xfrm>
        </p:spPr>
        <p:txBody>
          <a:bodyPr anchor="ctr">
            <a:normAutofit/>
          </a:bodyPr>
          <a:lstStyle/>
          <a:p>
            <a:pPr algn="ctr"/>
            <a:r>
              <a:rPr lang="en-GB" sz="1800">
                <a:solidFill>
                  <a:schemeClr val="bg2"/>
                </a:solidFill>
              </a:rPr>
              <a:t>Qualifications and skills</a:t>
            </a:r>
          </a:p>
        </p:txBody>
      </p:sp>
      <p:sp>
        <p:nvSpPr>
          <p:cNvPr id="17" name="Rectangle 11">
            <a:extLst>
              <a:ext uri="{FF2B5EF4-FFF2-40B4-BE49-F238E27FC236}">
                <a16:creationId xmlns:a16="http://schemas.microsoft.com/office/drawing/2014/main" id="{5E1FEFA6-7D4F-4746-AE64-D4D52FE76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62500" y="685800"/>
            <a:ext cx="6743700" cy="5486400"/>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Content Placeholder 2">
            <a:extLst>
              <a:ext uri="{FF2B5EF4-FFF2-40B4-BE49-F238E27FC236}">
                <a16:creationId xmlns:a16="http://schemas.microsoft.com/office/drawing/2014/main" id="{FC203FAD-723A-4BBD-99BD-5C754B1173C8}"/>
              </a:ext>
            </a:extLst>
          </p:cNvPr>
          <p:cNvSpPr>
            <a:spLocks noGrp="1"/>
          </p:cNvSpPr>
          <p:nvPr>
            <p:ph idx="1"/>
          </p:nvPr>
        </p:nvSpPr>
        <p:spPr>
          <a:xfrm>
            <a:off x="4764863" y="1041991"/>
            <a:ext cx="6367957" cy="5126666"/>
          </a:xfrm>
        </p:spPr>
        <p:txBody>
          <a:bodyPr vert="horz" lIns="91440" tIns="45720" rIns="91440" bIns="45720" rtlCol="0" anchor="ctr">
            <a:noAutofit/>
          </a:bodyPr>
          <a:lstStyle/>
          <a:p>
            <a:pPr marL="0" indent="0">
              <a:lnSpc>
                <a:spcPct val="90000"/>
              </a:lnSpc>
              <a:spcBef>
                <a:spcPts val="0"/>
              </a:spcBef>
              <a:buNone/>
            </a:pPr>
            <a:r>
              <a:rPr lang="en-GB" sz="1800" b="1">
                <a:latin typeface="Arial"/>
                <a:ea typeface="+mj-lt"/>
                <a:cs typeface="+mj-lt"/>
              </a:rPr>
              <a:t>Qualification Requirements</a:t>
            </a:r>
          </a:p>
          <a:p>
            <a:pPr>
              <a:lnSpc>
                <a:spcPct val="90000"/>
              </a:lnSpc>
              <a:spcBef>
                <a:spcPts val="0"/>
              </a:spcBef>
            </a:pPr>
            <a:r>
              <a:rPr lang="en-GB" sz="1800">
                <a:latin typeface="Arial"/>
                <a:ea typeface="+mj-lt"/>
                <a:cs typeface="+mj-lt"/>
              </a:rPr>
              <a:t>2 or fewer GCSEs at grades 3 to 1 (D to G), or equivalent, for a level 1 course</a:t>
            </a:r>
            <a:endParaRPr lang="en-US" sz="1800">
              <a:latin typeface="Arial"/>
              <a:ea typeface="+mj-lt"/>
              <a:cs typeface="+mj-lt"/>
            </a:endParaRPr>
          </a:p>
          <a:p>
            <a:pPr>
              <a:lnSpc>
                <a:spcPct val="90000"/>
              </a:lnSpc>
              <a:spcBef>
                <a:spcPts val="0"/>
              </a:spcBef>
            </a:pPr>
            <a:r>
              <a:rPr lang="en-GB" sz="1800">
                <a:latin typeface="Arial"/>
                <a:ea typeface="+mj-lt"/>
                <a:cs typeface="+mj-lt"/>
              </a:rPr>
              <a:t>2 or more GCSEs at grades 9 to 3 (A* to D), or equivalent, for a level 2 course</a:t>
            </a:r>
            <a:endParaRPr lang="en-US" sz="1800">
              <a:latin typeface="Arial"/>
              <a:ea typeface="+mj-lt"/>
              <a:cs typeface="+mj-lt"/>
            </a:endParaRPr>
          </a:p>
          <a:p>
            <a:pPr>
              <a:lnSpc>
                <a:spcPct val="90000"/>
              </a:lnSpc>
              <a:spcBef>
                <a:spcPts val="0"/>
              </a:spcBef>
            </a:pPr>
            <a:r>
              <a:rPr lang="en-GB" sz="1800">
                <a:latin typeface="Arial"/>
                <a:ea typeface="+mj-lt"/>
                <a:cs typeface="+mj-lt"/>
              </a:rPr>
              <a:t>4 or 5 GCSEs at grades 9 to 4 (A* to C), or equivalent, including English and maths for a T level</a:t>
            </a:r>
            <a:endParaRPr lang="en-US" sz="1800">
              <a:latin typeface="Arial"/>
              <a:ea typeface="+mj-lt"/>
              <a:cs typeface="+mj-lt"/>
            </a:endParaRPr>
          </a:p>
          <a:p>
            <a:pPr marL="0" indent="0">
              <a:lnSpc>
                <a:spcPct val="90000"/>
              </a:lnSpc>
              <a:spcBef>
                <a:spcPts val="0"/>
              </a:spcBef>
              <a:buNone/>
            </a:pPr>
            <a:endParaRPr lang="en-GB" sz="1800">
              <a:latin typeface="Arial"/>
              <a:ea typeface="+mj-lt"/>
              <a:cs typeface="+mj-lt"/>
            </a:endParaRPr>
          </a:p>
          <a:p>
            <a:pPr marL="0" indent="0">
              <a:lnSpc>
                <a:spcPct val="90000"/>
              </a:lnSpc>
              <a:spcBef>
                <a:spcPts val="0"/>
              </a:spcBef>
              <a:buNone/>
            </a:pPr>
            <a:r>
              <a:rPr lang="en-GB" sz="1800" b="1">
                <a:latin typeface="Arial"/>
                <a:ea typeface="+mj-lt"/>
                <a:cs typeface="+mj-lt"/>
              </a:rPr>
              <a:t>Required Skills and knowledge</a:t>
            </a:r>
            <a:endParaRPr lang="en-US" sz="1800" b="1">
              <a:latin typeface="Arial"/>
              <a:ea typeface="+mj-lt"/>
              <a:cs typeface="+mj-lt"/>
            </a:endParaRPr>
          </a:p>
          <a:p>
            <a:pPr>
              <a:lnSpc>
                <a:spcPct val="90000"/>
              </a:lnSpc>
              <a:spcBef>
                <a:spcPts val="0"/>
              </a:spcBef>
            </a:pPr>
            <a:r>
              <a:rPr lang="en-GB" sz="1800">
                <a:latin typeface="Arial"/>
                <a:ea typeface="+mj-lt"/>
                <a:cs typeface="+mj-lt"/>
              </a:rPr>
              <a:t>sensitivity and understanding</a:t>
            </a:r>
            <a:endParaRPr lang="en-US" sz="1800">
              <a:latin typeface="Arial"/>
              <a:ea typeface="+mj-lt"/>
              <a:cs typeface="+mj-lt"/>
            </a:endParaRPr>
          </a:p>
          <a:p>
            <a:pPr>
              <a:lnSpc>
                <a:spcPct val="90000"/>
              </a:lnSpc>
              <a:spcBef>
                <a:spcPts val="0"/>
              </a:spcBef>
            </a:pPr>
            <a:r>
              <a:rPr lang="en-GB" sz="1800">
                <a:latin typeface="Arial"/>
                <a:ea typeface="+mj-lt"/>
                <a:cs typeface="+mj-lt"/>
              </a:rPr>
              <a:t>a desire to help people</a:t>
            </a:r>
            <a:endParaRPr lang="en-US" sz="1800">
              <a:latin typeface="Arial"/>
              <a:ea typeface="+mj-lt"/>
              <a:cs typeface="+mj-lt"/>
            </a:endParaRPr>
          </a:p>
          <a:p>
            <a:pPr>
              <a:lnSpc>
                <a:spcPct val="90000"/>
              </a:lnSpc>
              <a:spcBef>
                <a:spcPts val="0"/>
              </a:spcBef>
            </a:pPr>
            <a:r>
              <a:rPr lang="en-GB" sz="1800">
                <a:latin typeface="Arial"/>
                <a:ea typeface="+mj-lt"/>
                <a:cs typeface="+mj-lt"/>
              </a:rPr>
              <a:t>the ability to work well with others</a:t>
            </a:r>
            <a:endParaRPr lang="en-US" sz="1800">
              <a:latin typeface="Arial"/>
              <a:ea typeface="+mj-lt"/>
              <a:cs typeface="+mj-lt"/>
            </a:endParaRPr>
          </a:p>
          <a:p>
            <a:pPr>
              <a:lnSpc>
                <a:spcPct val="90000"/>
              </a:lnSpc>
              <a:spcBef>
                <a:spcPts val="0"/>
              </a:spcBef>
            </a:pPr>
            <a:r>
              <a:rPr lang="en-GB" sz="1800">
                <a:latin typeface="Arial"/>
                <a:ea typeface="+mj-lt"/>
                <a:cs typeface="+mj-lt"/>
              </a:rPr>
              <a:t>patience and the ability to remain calm in stressful situations</a:t>
            </a:r>
            <a:endParaRPr lang="en-US" sz="1800">
              <a:latin typeface="Arial"/>
              <a:ea typeface="+mj-lt"/>
              <a:cs typeface="+mj-lt"/>
            </a:endParaRPr>
          </a:p>
          <a:p>
            <a:pPr>
              <a:lnSpc>
                <a:spcPct val="90000"/>
              </a:lnSpc>
              <a:spcBef>
                <a:spcPts val="0"/>
              </a:spcBef>
            </a:pPr>
            <a:r>
              <a:rPr lang="en-GB" sz="1800">
                <a:latin typeface="Arial"/>
                <a:ea typeface="+mj-lt"/>
                <a:cs typeface="+mj-lt"/>
              </a:rPr>
              <a:t>the ability to accept criticism and work well under pressure</a:t>
            </a:r>
            <a:endParaRPr lang="en-US" sz="1800">
              <a:latin typeface="Arial"/>
              <a:ea typeface="+mj-lt"/>
              <a:cs typeface="+mj-lt"/>
            </a:endParaRPr>
          </a:p>
          <a:p>
            <a:pPr>
              <a:lnSpc>
                <a:spcPct val="90000"/>
              </a:lnSpc>
              <a:spcBef>
                <a:spcPts val="0"/>
              </a:spcBef>
            </a:pPr>
            <a:r>
              <a:rPr lang="en-GB" sz="1800">
                <a:latin typeface="Arial"/>
                <a:ea typeface="+mj-lt"/>
                <a:cs typeface="+mj-lt"/>
              </a:rPr>
              <a:t>to be thorough and pay attention to detail</a:t>
            </a:r>
            <a:endParaRPr lang="en-US" sz="1800">
              <a:latin typeface="Arial"/>
              <a:ea typeface="+mj-lt"/>
              <a:cs typeface="+mj-lt"/>
            </a:endParaRPr>
          </a:p>
          <a:p>
            <a:pPr>
              <a:lnSpc>
                <a:spcPct val="90000"/>
              </a:lnSpc>
              <a:spcBef>
                <a:spcPts val="0"/>
              </a:spcBef>
            </a:pPr>
            <a:r>
              <a:rPr lang="en-GB" sz="1800">
                <a:latin typeface="Arial"/>
                <a:ea typeface="+mj-lt"/>
                <a:cs typeface="+mj-lt"/>
              </a:rPr>
              <a:t>customer service skills</a:t>
            </a:r>
            <a:endParaRPr lang="en-US" sz="1800">
              <a:latin typeface="Arial"/>
              <a:ea typeface="+mj-lt"/>
              <a:cs typeface="+mj-lt"/>
            </a:endParaRPr>
          </a:p>
          <a:p>
            <a:pPr>
              <a:lnSpc>
                <a:spcPct val="90000"/>
              </a:lnSpc>
              <a:spcBef>
                <a:spcPts val="0"/>
              </a:spcBef>
            </a:pPr>
            <a:r>
              <a:rPr lang="en-GB" sz="1800">
                <a:latin typeface="Arial"/>
                <a:ea typeface="+mj-lt"/>
                <a:cs typeface="+mj-lt"/>
              </a:rPr>
              <a:t>excellent verbal communication skills</a:t>
            </a:r>
            <a:endParaRPr lang="en-US" sz="1800">
              <a:latin typeface="Arial"/>
              <a:ea typeface="+mj-lt"/>
              <a:cs typeface="+mj-lt"/>
            </a:endParaRPr>
          </a:p>
          <a:p>
            <a:pPr>
              <a:lnSpc>
                <a:spcPct val="90000"/>
              </a:lnSpc>
              <a:spcBef>
                <a:spcPts val="0"/>
              </a:spcBef>
            </a:pPr>
            <a:r>
              <a:rPr lang="en-GB" sz="1800">
                <a:latin typeface="Arial"/>
                <a:ea typeface="+mj-lt"/>
                <a:cs typeface="+mj-lt"/>
              </a:rPr>
              <a:t>to be able to carry out basic tasks on a computer or hand-held device</a:t>
            </a:r>
            <a:endParaRPr lang="en-US" sz="1800">
              <a:latin typeface="Arial"/>
              <a:ea typeface="+mj-lt"/>
              <a:cs typeface="+mj-lt"/>
            </a:endParaRPr>
          </a:p>
          <a:p>
            <a:pPr>
              <a:lnSpc>
                <a:spcPct val="90000"/>
              </a:lnSpc>
            </a:pPr>
            <a:endParaRPr lang="en-GB" sz="1800">
              <a:latin typeface="Arial"/>
              <a:cs typeface="Arial"/>
            </a:endParaRPr>
          </a:p>
        </p:txBody>
      </p:sp>
      <p:sp>
        <p:nvSpPr>
          <p:cNvPr id="57" name="TextBox 56">
            <a:extLst>
              <a:ext uri="{FF2B5EF4-FFF2-40B4-BE49-F238E27FC236}">
                <a16:creationId xmlns:a16="http://schemas.microsoft.com/office/drawing/2014/main" id="{D2F1F311-5701-4010-B8B3-46836F0D2F77}"/>
              </a:ext>
            </a:extLst>
          </p:cNvPr>
          <p:cNvSpPr txBox="1"/>
          <p:nvPr/>
        </p:nvSpPr>
        <p:spPr>
          <a:xfrm>
            <a:off x="11734800" y="64897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latin typeface="Arial"/>
                <a:cs typeface="Arial"/>
              </a:rPr>
              <a:t>7</a:t>
            </a:r>
          </a:p>
        </p:txBody>
      </p:sp>
    </p:spTree>
    <p:extLst>
      <p:ext uri="{BB962C8B-B14F-4D97-AF65-F5344CB8AC3E}">
        <p14:creationId xmlns:p14="http://schemas.microsoft.com/office/powerpoint/2010/main" val="21264165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D88A92C-0BD1-4D13-9480-9CA5056B10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850E0BE-0A13-43E4-9007-A06960852F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1"/>
            <a:ext cx="6118275" cy="5486400"/>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5A64CFF-BD46-47D6-9399-066A138890F3}"/>
              </a:ext>
            </a:extLst>
          </p:cNvPr>
          <p:cNvSpPr>
            <a:spLocks noGrp="1"/>
          </p:cNvSpPr>
          <p:nvPr>
            <p:ph type="title"/>
          </p:nvPr>
        </p:nvSpPr>
        <p:spPr>
          <a:xfrm>
            <a:off x="1050389" y="914881"/>
            <a:ext cx="5212188" cy="964407"/>
          </a:xfrm>
        </p:spPr>
        <p:txBody>
          <a:bodyPr>
            <a:normAutofit/>
          </a:bodyPr>
          <a:lstStyle/>
          <a:p>
            <a:pPr algn="ctr"/>
            <a:r>
              <a:rPr lang="en-GB"/>
              <a:t>Presenter 3</a:t>
            </a:r>
          </a:p>
        </p:txBody>
      </p:sp>
      <p:sp>
        <p:nvSpPr>
          <p:cNvPr id="3" name="Content Placeholder 2">
            <a:extLst>
              <a:ext uri="{FF2B5EF4-FFF2-40B4-BE49-F238E27FC236}">
                <a16:creationId xmlns:a16="http://schemas.microsoft.com/office/drawing/2014/main" id="{CC29B3DE-BB0F-4F84-9929-E745E274ACDB}"/>
              </a:ext>
            </a:extLst>
          </p:cNvPr>
          <p:cNvSpPr>
            <a:spLocks noGrp="1"/>
          </p:cNvSpPr>
          <p:nvPr>
            <p:ph idx="1"/>
          </p:nvPr>
        </p:nvSpPr>
        <p:spPr>
          <a:xfrm>
            <a:off x="2094340" y="2413270"/>
            <a:ext cx="5118965" cy="3754499"/>
          </a:xfrm>
        </p:spPr>
        <p:txBody>
          <a:bodyPr vert="horz" lIns="91440" tIns="45720" rIns="91440" bIns="45720" rtlCol="0" anchor="t">
            <a:normAutofit/>
          </a:bodyPr>
          <a:lstStyle/>
          <a:p>
            <a:pPr marL="0" indent="0">
              <a:buNone/>
            </a:pPr>
            <a:r>
              <a:rPr lang="en-GB">
                <a:latin typeface="Arial"/>
                <a:cs typeface="Arial"/>
              </a:rPr>
              <a:t>Student Name: Adea Celestino</a:t>
            </a:r>
          </a:p>
          <a:p>
            <a:pPr marL="0" indent="0">
              <a:buNone/>
            </a:pPr>
            <a:endParaRPr lang="en-GB">
              <a:latin typeface="Arial"/>
              <a:cs typeface="Arial"/>
            </a:endParaRPr>
          </a:p>
          <a:p>
            <a:pPr marL="0" indent="0">
              <a:buNone/>
            </a:pPr>
            <a:r>
              <a:rPr lang="en-GB">
                <a:latin typeface="Arial"/>
                <a:cs typeface="Arial"/>
              </a:rPr>
              <a:t>Student ID: 2118944</a:t>
            </a:r>
          </a:p>
        </p:txBody>
      </p:sp>
      <p:pic>
        <p:nvPicPr>
          <p:cNvPr id="5" name="Picture 5">
            <a:extLst>
              <a:ext uri="{FF2B5EF4-FFF2-40B4-BE49-F238E27FC236}">
                <a16:creationId xmlns:a16="http://schemas.microsoft.com/office/drawing/2014/main" id="{6FCF49B7-E73A-42B8-980C-83E26EE7DDFC}"/>
              </a:ext>
            </a:extLst>
          </p:cNvPr>
          <p:cNvPicPr>
            <a:picLocks noChangeAspect="1"/>
          </p:cNvPicPr>
          <p:nvPr/>
        </p:nvPicPr>
        <p:blipFill rotWithShape="1">
          <a:blip r:embed="rId2"/>
          <a:srcRect l="18485" r="12626"/>
          <a:stretch/>
        </p:blipFill>
        <p:spPr>
          <a:xfrm>
            <a:off x="7518400" y="165110"/>
            <a:ext cx="4394200" cy="6388088"/>
          </a:xfrm>
          <a:prstGeom prst="rect">
            <a:avLst/>
          </a:prstGeom>
        </p:spPr>
      </p:pic>
      <p:sp>
        <p:nvSpPr>
          <p:cNvPr id="4" name="TextBox 3">
            <a:extLst>
              <a:ext uri="{FF2B5EF4-FFF2-40B4-BE49-F238E27FC236}">
                <a16:creationId xmlns:a16="http://schemas.microsoft.com/office/drawing/2014/main" id="{378D04CB-0982-409D-8E48-FD562782259D}"/>
              </a:ext>
            </a:extLst>
          </p:cNvPr>
          <p:cNvSpPr txBox="1"/>
          <p:nvPr/>
        </p:nvSpPr>
        <p:spPr>
          <a:xfrm>
            <a:off x="11734800" y="64897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latin typeface="Arial"/>
                <a:cs typeface="Arial"/>
              </a:rPr>
              <a:t>8</a:t>
            </a:r>
          </a:p>
        </p:txBody>
      </p:sp>
    </p:spTree>
    <p:extLst>
      <p:ext uri="{BB962C8B-B14F-4D97-AF65-F5344CB8AC3E}">
        <p14:creationId xmlns:p14="http://schemas.microsoft.com/office/powerpoint/2010/main" val="308609177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7">
            <a:extLst>
              <a:ext uri="{FF2B5EF4-FFF2-40B4-BE49-F238E27FC236}">
                <a16:creationId xmlns:a16="http://schemas.microsoft.com/office/drawing/2014/main" id="{EFF9146B-4CCD-4CDB-AB9C-458005307E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9">
            <a:extLst>
              <a:ext uri="{FF2B5EF4-FFF2-40B4-BE49-F238E27FC236}">
                <a16:creationId xmlns:a16="http://schemas.microsoft.com/office/drawing/2014/main" id="{5E1FEFA6-7D4F-4746-AE64-D4D52FE76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7" name="Rectangle 11">
            <a:extLst>
              <a:ext uri="{FF2B5EF4-FFF2-40B4-BE49-F238E27FC236}">
                <a16:creationId xmlns:a16="http://schemas.microsoft.com/office/drawing/2014/main" id="{BF8DA3CF-9D4B-403A-9AD4-BB177DAB6C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10820400" cy="54864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EAB324A-19F7-46E8-92D4-56E2E8C56D72}"/>
              </a:ext>
            </a:extLst>
          </p:cNvPr>
          <p:cNvSpPr>
            <a:spLocks noGrp="1"/>
          </p:cNvSpPr>
          <p:nvPr>
            <p:ph type="title"/>
          </p:nvPr>
        </p:nvSpPr>
        <p:spPr>
          <a:xfrm>
            <a:off x="-1" y="146497"/>
            <a:ext cx="12052301" cy="476688"/>
          </a:xfrm>
        </p:spPr>
        <p:txBody>
          <a:bodyPr anchor="b">
            <a:normAutofit fontScale="90000"/>
          </a:bodyPr>
          <a:lstStyle/>
          <a:p>
            <a:pPr algn="ctr"/>
            <a:r>
              <a:rPr lang="en-GB" b="1">
                <a:solidFill>
                  <a:srgbClr val="FFFFFF"/>
                </a:solidFill>
              </a:rPr>
              <a:t>Benefits, Remuneration &amp; application deadline</a:t>
            </a:r>
          </a:p>
        </p:txBody>
      </p:sp>
      <p:sp>
        <p:nvSpPr>
          <p:cNvPr id="18" name="Content Placeholder 2">
            <a:extLst>
              <a:ext uri="{FF2B5EF4-FFF2-40B4-BE49-F238E27FC236}">
                <a16:creationId xmlns:a16="http://schemas.microsoft.com/office/drawing/2014/main" id="{AEA4C66A-A9B0-4CEF-BC8B-3AF521076B27}"/>
              </a:ext>
            </a:extLst>
          </p:cNvPr>
          <p:cNvSpPr>
            <a:spLocks noGrp="1"/>
          </p:cNvSpPr>
          <p:nvPr>
            <p:ph idx="1"/>
          </p:nvPr>
        </p:nvSpPr>
        <p:spPr>
          <a:xfrm>
            <a:off x="685800" y="745757"/>
            <a:ext cx="10668001" cy="5077342"/>
          </a:xfrm>
        </p:spPr>
        <p:txBody>
          <a:bodyPr vert="horz" lIns="91440" tIns="45720" rIns="91440" bIns="45720" rtlCol="0" anchor="t">
            <a:noAutofit/>
          </a:bodyPr>
          <a:lstStyle/>
          <a:p>
            <a:pPr marL="0" indent="0">
              <a:buNone/>
            </a:pPr>
            <a:r>
              <a:rPr lang="en-GB" sz="2000" b="1">
                <a:latin typeface="Arial"/>
                <a:ea typeface="+mj-lt"/>
                <a:cs typeface="+mj-lt"/>
              </a:rPr>
              <a:t>Salary</a:t>
            </a:r>
            <a:endParaRPr lang="en-US" sz="2000" b="1">
              <a:latin typeface="Arial"/>
              <a:cs typeface="Arial"/>
            </a:endParaRPr>
          </a:p>
          <a:p>
            <a:pPr marL="0" indent="0">
              <a:buNone/>
            </a:pPr>
            <a:r>
              <a:rPr lang="en-GB" sz="2000">
                <a:latin typeface="Arial"/>
                <a:ea typeface="+mj-lt"/>
                <a:cs typeface="+mj-lt"/>
              </a:rPr>
              <a:t>Salary up to £46,257(This is made up of a basic salary with a retention payment of  £2400 per annum, additionally there is an incentive payment of £3,000 &amp; Relocation Package of up to £8,000 subject to tax and NI deductions - T's &amp; C's will apply)</a:t>
            </a:r>
            <a:endParaRPr lang="en-GB" sz="2000">
              <a:latin typeface="Arial"/>
              <a:cs typeface="Arial"/>
            </a:endParaRPr>
          </a:p>
          <a:p>
            <a:r>
              <a:rPr lang="en-GB" sz="2000">
                <a:latin typeface="Arial"/>
                <a:ea typeface="+mj-lt"/>
                <a:cs typeface="+mj-lt"/>
              </a:rPr>
              <a:t>Location: Birmingham                                                   Contract: Permanent</a:t>
            </a:r>
            <a:endParaRPr lang="en-GB" sz="2000">
              <a:latin typeface="Arial"/>
              <a:cs typeface="Arial"/>
            </a:endParaRPr>
          </a:p>
          <a:p>
            <a:r>
              <a:rPr lang="en-GB" sz="2000">
                <a:latin typeface="Arial"/>
                <a:ea typeface="+mj-lt"/>
                <a:cs typeface="+mj-lt"/>
              </a:rPr>
              <a:t>Working Pattern: Full Time                                            Hours: 36.5 hours per week.</a:t>
            </a:r>
            <a:endParaRPr lang="en-GB" sz="2000">
              <a:latin typeface="Arial"/>
              <a:cs typeface="Arial"/>
            </a:endParaRPr>
          </a:p>
          <a:p>
            <a:r>
              <a:rPr lang="en-GB" sz="2000">
                <a:latin typeface="Arial"/>
                <a:ea typeface="+mj-lt"/>
                <a:cs typeface="+mj-lt"/>
              </a:rPr>
              <a:t>DBS Check: Enhanced                                                  Closing Date: 03/04/2022 at 23:59</a:t>
            </a:r>
            <a:endParaRPr lang="en-GB" sz="2000">
              <a:latin typeface="Arial"/>
              <a:cs typeface="Arial"/>
            </a:endParaRPr>
          </a:p>
          <a:p>
            <a:r>
              <a:rPr lang="en-GB" sz="2000">
                <a:latin typeface="Arial"/>
                <a:ea typeface="+mj-lt"/>
                <a:cs typeface="+mj-lt"/>
              </a:rPr>
              <a:t>The equivalent of 33 days annual leave - plus your birthday off!</a:t>
            </a:r>
            <a:endParaRPr lang="en-GB" sz="2000">
              <a:latin typeface="Arial"/>
              <a:cs typeface="Arial"/>
            </a:endParaRPr>
          </a:p>
          <a:p>
            <a:r>
              <a:rPr lang="en-GB" sz="2000">
                <a:latin typeface="Arial"/>
                <a:ea typeface="+mj-lt"/>
                <a:cs typeface="+mj-lt"/>
              </a:rPr>
              <a:t>Free meals and parkin                       </a:t>
            </a:r>
          </a:p>
          <a:p>
            <a:r>
              <a:rPr lang="en-GB" sz="2000">
                <a:latin typeface="Arial"/>
                <a:ea typeface="+mj-lt"/>
                <a:cs typeface="+mj-lt"/>
              </a:rPr>
              <a:t>Wellbeing support and activities</a:t>
            </a:r>
            <a:endParaRPr lang="en-GB" sz="2000">
              <a:latin typeface="Arial"/>
              <a:cs typeface="Arial"/>
            </a:endParaRPr>
          </a:p>
          <a:p>
            <a:r>
              <a:rPr lang="en-GB" sz="2000">
                <a:latin typeface="Arial"/>
                <a:ea typeface="+mj-lt"/>
                <a:cs typeface="+mj-lt"/>
              </a:rPr>
              <a:t>Career development and training</a:t>
            </a:r>
            <a:endParaRPr lang="en-GB" sz="2000">
              <a:latin typeface="Arial"/>
            </a:endParaRPr>
          </a:p>
          <a:p>
            <a:endParaRPr lang="en-GB"/>
          </a:p>
        </p:txBody>
      </p:sp>
      <p:sp>
        <p:nvSpPr>
          <p:cNvPr id="4" name="TextBox 3">
            <a:extLst>
              <a:ext uri="{FF2B5EF4-FFF2-40B4-BE49-F238E27FC236}">
                <a16:creationId xmlns:a16="http://schemas.microsoft.com/office/drawing/2014/main" id="{F73C933D-2303-4F81-8AB7-4DD6AC5313BE}"/>
              </a:ext>
            </a:extLst>
          </p:cNvPr>
          <p:cNvSpPr txBox="1"/>
          <p:nvPr/>
        </p:nvSpPr>
        <p:spPr>
          <a:xfrm>
            <a:off x="8423275" y="6403975"/>
            <a:ext cx="30861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p>
        </p:txBody>
      </p:sp>
      <p:sp>
        <p:nvSpPr>
          <p:cNvPr id="3" name="TextBox 2">
            <a:extLst>
              <a:ext uri="{FF2B5EF4-FFF2-40B4-BE49-F238E27FC236}">
                <a16:creationId xmlns:a16="http://schemas.microsoft.com/office/drawing/2014/main" id="{5A30E1BC-525B-4F48-8657-B2CF90F74695}"/>
              </a:ext>
            </a:extLst>
          </p:cNvPr>
          <p:cNvSpPr txBox="1"/>
          <p:nvPr/>
        </p:nvSpPr>
        <p:spPr>
          <a:xfrm>
            <a:off x="11734800" y="64897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latin typeface="Arial"/>
                <a:cs typeface="Arial"/>
              </a:rPr>
              <a:t>9</a:t>
            </a:r>
          </a:p>
        </p:txBody>
      </p:sp>
    </p:spTree>
    <p:extLst>
      <p:ext uri="{BB962C8B-B14F-4D97-AF65-F5344CB8AC3E}">
        <p14:creationId xmlns:p14="http://schemas.microsoft.com/office/powerpoint/2010/main" val="201561943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8">
            <a:extLst>
              <a:ext uri="{FF2B5EF4-FFF2-40B4-BE49-F238E27FC236}">
                <a16:creationId xmlns:a16="http://schemas.microsoft.com/office/drawing/2014/main" id="{8EBD63AD-33A9-4D22-9A5B-438B663EC9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0">
            <a:extLst>
              <a:ext uri="{FF2B5EF4-FFF2-40B4-BE49-F238E27FC236}">
                <a16:creationId xmlns:a16="http://schemas.microsoft.com/office/drawing/2014/main" id="{2BAD9CC4-644A-42E5-A6A6-082517FA63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5998" y="0"/>
            <a:ext cx="6096001" cy="6857999"/>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3" descr="A picture containing text&#10;&#10;Description automatically generated">
            <a:extLst>
              <a:ext uri="{FF2B5EF4-FFF2-40B4-BE49-F238E27FC236}">
                <a16:creationId xmlns:a16="http://schemas.microsoft.com/office/drawing/2014/main" id="{30A59063-2A31-4C04-9985-D371550E84DD}"/>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22012" r="26321"/>
          <a:stretch/>
        </p:blipFill>
        <p:spPr>
          <a:xfrm>
            <a:off x="685801" y="685800"/>
            <a:ext cx="4724400" cy="5486400"/>
          </a:xfrm>
          <a:prstGeom prst="rect">
            <a:avLst/>
          </a:prstGeom>
        </p:spPr>
      </p:pic>
      <p:sp>
        <p:nvSpPr>
          <p:cNvPr id="3" name="Content Placeholder 2">
            <a:extLst>
              <a:ext uri="{FF2B5EF4-FFF2-40B4-BE49-F238E27FC236}">
                <a16:creationId xmlns:a16="http://schemas.microsoft.com/office/drawing/2014/main" id="{363F7883-33FA-4865-B52B-01BF3B2C7790}"/>
              </a:ext>
            </a:extLst>
          </p:cNvPr>
          <p:cNvSpPr>
            <a:spLocks noGrp="1"/>
          </p:cNvSpPr>
          <p:nvPr>
            <p:ph idx="1"/>
          </p:nvPr>
        </p:nvSpPr>
        <p:spPr>
          <a:xfrm>
            <a:off x="6320170" y="521753"/>
            <a:ext cx="5380475" cy="5944652"/>
          </a:xfrm>
        </p:spPr>
        <p:txBody>
          <a:bodyPr vert="horz" lIns="91440" tIns="45720" rIns="91440" bIns="45720" rtlCol="0" anchor="t">
            <a:noAutofit/>
          </a:bodyPr>
          <a:lstStyle/>
          <a:p>
            <a:pPr marL="0" indent="0">
              <a:lnSpc>
                <a:spcPct val="90000"/>
              </a:lnSpc>
              <a:buNone/>
            </a:pPr>
            <a:r>
              <a:rPr lang="en-GB" sz="2000" b="1">
                <a:latin typeface="Arial"/>
                <a:cs typeface="Arial"/>
              </a:rPr>
              <a:t>Further benefits relating to the role:</a:t>
            </a:r>
          </a:p>
          <a:p>
            <a:r>
              <a:rPr lang="en-GB" sz="1800">
                <a:latin typeface="Arial"/>
                <a:cs typeface="Arial"/>
              </a:rPr>
              <a:t>Pension contribution              Life Assurance</a:t>
            </a:r>
            <a:endParaRPr lang="en-GB" sz="1800">
              <a:latin typeface="Arial"/>
              <a:ea typeface="+mj-lt"/>
              <a:cs typeface="+mj-lt"/>
            </a:endParaRPr>
          </a:p>
          <a:p>
            <a:r>
              <a:rPr lang="en-GB" sz="1800">
                <a:latin typeface="Arial"/>
                <a:cs typeface="Arial"/>
              </a:rPr>
              <a:t>Enhanced Maternity Package, Flexible working opportunities</a:t>
            </a:r>
            <a:endParaRPr lang="en-GB" sz="1800">
              <a:latin typeface="Arial"/>
              <a:ea typeface="+mj-lt"/>
              <a:cs typeface="+mj-lt"/>
            </a:endParaRPr>
          </a:p>
          <a:p>
            <a:pPr>
              <a:lnSpc>
                <a:spcPct val="90000"/>
              </a:lnSpc>
            </a:pPr>
            <a:r>
              <a:rPr lang="en-GB" sz="1800">
                <a:latin typeface="Arial"/>
                <a:cs typeface="Arial"/>
              </a:rPr>
              <a:t>Option 1: After three years continuous service, a four week sabbatical (which could be combined with up to two weeks annual leave).</a:t>
            </a:r>
            <a:endParaRPr lang="en-GB" sz="1800">
              <a:latin typeface="Arial"/>
              <a:ea typeface="+mj-lt"/>
              <a:cs typeface="Arial"/>
            </a:endParaRPr>
          </a:p>
          <a:p>
            <a:pPr>
              <a:lnSpc>
                <a:spcPct val="90000"/>
              </a:lnSpc>
            </a:pPr>
            <a:r>
              <a:rPr lang="en-GB" sz="1800">
                <a:latin typeface="Arial"/>
                <a:cs typeface="Arial"/>
              </a:rPr>
              <a:t>Option2: After four years continuous service, a six week sabbatical (which could be combined with up to three weeks annual leave).</a:t>
            </a:r>
            <a:endParaRPr lang="en-GB" sz="1800">
              <a:latin typeface="Arial"/>
              <a:ea typeface="+mj-lt"/>
              <a:cs typeface="Arial"/>
            </a:endParaRPr>
          </a:p>
          <a:p>
            <a:pPr>
              <a:lnSpc>
                <a:spcPct val="90000"/>
              </a:lnSpc>
            </a:pPr>
            <a:r>
              <a:rPr lang="en-GB" sz="1800">
                <a:latin typeface="Arial"/>
                <a:cs typeface="Arial"/>
              </a:rPr>
              <a:t>Option 3: After four year’s continuous service, a professional development package to obtain a Masters’ degree in practice education or systemic therapy or public administration or other relevant practice area. Package would include release for teaching time and proportional payment of fees, refundable if incomplete or not passed.</a:t>
            </a:r>
            <a:endParaRPr lang="en-GB" sz="1800">
              <a:latin typeface="Arial"/>
              <a:ea typeface="+mj-lt"/>
              <a:cs typeface="Arial"/>
            </a:endParaRPr>
          </a:p>
          <a:p>
            <a:pPr>
              <a:lnSpc>
                <a:spcPct val="90000"/>
              </a:lnSpc>
            </a:pPr>
            <a:endParaRPr lang="en-GB" sz="2000">
              <a:latin typeface="Arial"/>
              <a:ea typeface="+mj-lt"/>
              <a:cs typeface="Arial"/>
            </a:endParaRPr>
          </a:p>
          <a:p>
            <a:pPr marL="0" indent="0">
              <a:lnSpc>
                <a:spcPct val="90000"/>
              </a:lnSpc>
              <a:buNone/>
            </a:pPr>
            <a:endParaRPr lang="en-GB" sz="1500">
              <a:latin typeface="Arial"/>
              <a:cs typeface="Arial"/>
            </a:endParaRPr>
          </a:p>
          <a:p>
            <a:pPr marL="0" indent="0">
              <a:lnSpc>
                <a:spcPct val="90000"/>
              </a:lnSpc>
              <a:buNone/>
            </a:pPr>
            <a:endParaRPr lang="en-GB" sz="1500"/>
          </a:p>
          <a:p>
            <a:pPr>
              <a:lnSpc>
                <a:spcPct val="90000"/>
              </a:lnSpc>
            </a:pPr>
            <a:endParaRPr lang="en-GB" sz="1500"/>
          </a:p>
          <a:p>
            <a:pPr>
              <a:lnSpc>
                <a:spcPct val="90000"/>
              </a:lnSpc>
            </a:pPr>
            <a:endParaRPr lang="en-GB" sz="1500"/>
          </a:p>
        </p:txBody>
      </p:sp>
      <p:sp>
        <p:nvSpPr>
          <p:cNvPr id="6" name="TextBox 5">
            <a:extLst>
              <a:ext uri="{FF2B5EF4-FFF2-40B4-BE49-F238E27FC236}">
                <a16:creationId xmlns:a16="http://schemas.microsoft.com/office/drawing/2014/main" id="{5B4586E2-93BA-45FF-9DB3-604A3CCEE526}"/>
              </a:ext>
            </a:extLst>
          </p:cNvPr>
          <p:cNvSpPr txBox="1"/>
          <p:nvPr/>
        </p:nvSpPr>
        <p:spPr>
          <a:xfrm>
            <a:off x="11734800" y="64897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latin typeface="Arial"/>
                <a:cs typeface="Arial"/>
              </a:rPr>
              <a:t>10</a:t>
            </a:r>
          </a:p>
        </p:txBody>
      </p:sp>
    </p:spTree>
    <p:extLst>
      <p:ext uri="{BB962C8B-B14F-4D97-AF65-F5344CB8AC3E}">
        <p14:creationId xmlns:p14="http://schemas.microsoft.com/office/powerpoint/2010/main" val="109733212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7">
            <a:extLst>
              <a:ext uri="{FF2B5EF4-FFF2-40B4-BE49-F238E27FC236}">
                <a16:creationId xmlns:a16="http://schemas.microsoft.com/office/drawing/2014/main" id="{8BBC959F-CAB6-4E23-81DE-E0BBF2B7E0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9">
            <a:extLst>
              <a:ext uri="{FF2B5EF4-FFF2-40B4-BE49-F238E27FC236}">
                <a16:creationId xmlns:a16="http://schemas.microsoft.com/office/drawing/2014/main" id="{7A94DEED-5E0F-4E41-A445-58C14864C3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076700" cy="68580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84ECD44-ECEC-41FF-9B78-75F01D092538}"/>
              </a:ext>
            </a:extLst>
          </p:cNvPr>
          <p:cNvSpPr>
            <a:spLocks noGrp="1"/>
          </p:cNvSpPr>
          <p:nvPr>
            <p:ph type="title"/>
          </p:nvPr>
        </p:nvSpPr>
        <p:spPr>
          <a:xfrm>
            <a:off x="685800" y="1371600"/>
            <a:ext cx="2742028" cy="4114800"/>
          </a:xfrm>
        </p:spPr>
        <p:txBody>
          <a:bodyPr anchor="ctr">
            <a:normAutofit/>
          </a:bodyPr>
          <a:lstStyle/>
          <a:p>
            <a:pPr algn="ctr"/>
            <a:r>
              <a:rPr lang="en-GB" sz="2700">
                <a:solidFill>
                  <a:schemeClr val="bg2"/>
                </a:solidFill>
              </a:rPr>
              <a:t>References</a:t>
            </a:r>
          </a:p>
        </p:txBody>
      </p:sp>
      <p:sp>
        <p:nvSpPr>
          <p:cNvPr id="16" name="Rectangle 11">
            <a:extLst>
              <a:ext uri="{FF2B5EF4-FFF2-40B4-BE49-F238E27FC236}">
                <a16:creationId xmlns:a16="http://schemas.microsoft.com/office/drawing/2014/main" id="{5E1FEFA6-7D4F-4746-AE64-D4D52FE76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62500" y="685800"/>
            <a:ext cx="6743700" cy="5486400"/>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A929DFA-BC65-4550-BFB4-2E25CC871F03}"/>
              </a:ext>
            </a:extLst>
          </p:cNvPr>
          <p:cNvSpPr>
            <a:spLocks noGrp="1"/>
          </p:cNvSpPr>
          <p:nvPr>
            <p:ph idx="1"/>
          </p:nvPr>
        </p:nvSpPr>
        <p:spPr>
          <a:xfrm>
            <a:off x="5310963" y="1270591"/>
            <a:ext cx="5631357" cy="4364666"/>
          </a:xfrm>
        </p:spPr>
        <p:txBody>
          <a:bodyPr vert="horz" lIns="91440" tIns="45720" rIns="91440" bIns="45720" rtlCol="0" anchor="ctr">
            <a:normAutofit/>
          </a:bodyPr>
          <a:lstStyle/>
          <a:p>
            <a:r>
              <a:rPr lang="en-GB" sz="2000">
                <a:latin typeface="Arial"/>
                <a:ea typeface="+mj-lt"/>
                <a:cs typeface="+mj-lt"/>
              </a:rPr>
              <a:t>Community Care (2021) Employer zone Medway council, Pay and Benefits. Available at: https://www.communitycare.co.uk/2021/02/28/pay-benefits/ (Accessed: 11 March 2022). </a:t>
            </a:r>
          </a:p>
          <a:p>
            <a:r>
              <a:rPr lang="en-GB" sz="2000">
                <a:latin typeface="Arial"/>
                <a:cs typeface="Arial"/>
              </a:rPr>
              <a:t>Indeed</a:t>
            </a:r>
          </a:p>
          <a:p>
            <a:r>
              <a:rPr lang="en-GB" sz="2000">
                <a:latin typeface="Arial"/>
                <a:cs typeface="Arial"/>
              </a:rPr>
              <a:t>Career Choices</a:t>
            </a:r>
          </a:p>
          <a:p>
            <a:r>
              <a:rPr lang="en-GB" sz="2000">
                <a:latin typeface="Arial"/>
                <a:cs typeface="Arial"/>
              </a:rPr>
              <a:t>NHS Careers</a:t>
            </a:r>
          </a:p>
        </p:txBody>
      </p:sp>
      <p:sp>
        <p:nvSpPr>
          <p:cNvPr id="4" name="TextBox 3">
            <a:extLst>
              <a:ext uri="{FF2B5EF4-FFF2-40B4-BE49-F238E27FC236}">
                <a16:creationId xmlns:a16="http://schemas.microsoft.com/office/drawing/2014/main" id="{32351B22-D25F-410D-AECA-6F7610383B1B}"/>
              </a:ext>
            </a:extLst>
          </p:cNvPr>
          <p:cNvSpPr txBox="1"/>
          <p:nvPr/>
        </p:nvSpPr>
        <p:spPr>
          <a:xfrm>
            <a:off x="11734800" y="64897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latin typeface="Arial"/>
                <a:cs typeface="Arial"/>
              </a:rPr>
              <a:t>11</a:t>
            </a:r>
          </a:p>
        </p:txBody>
      </p:sp>
    </p:spTree>
    <p:extLst>
      <p:ext uri="{BB962C8B-B14F-4D97-AF65-F5344CB8AC3E}">
        <p14:creationId xmlns:p14="http://schemas.microsoft.com/office/powerpoint/2010/main" val="1341775837"/>
      </p:ext>
    </p:extLst>
  </p:cSld>
  <p:clrMapOvr>
    <a:masterClrMapping/>
  </p:clrMapOvr>
</p:sld>
</file>

<file path=ppt/theme/theme1.xml><?xml version="1.0" encoding="utf-8"?>
<a:theme xmlns:a="http://schemas.openxmlformats.org/drawingml/2006/main" name="ClassicFrameVTI">
  <a:themeElements>
    <a:clrScheme name="AnalogousFromLightSeedLeftStep">
      <a:dk1>
        <a:srgbClr val="000000"/>
      </a:dk1>
      <a:lt1>
        <a:srgbClr val="FFFFFF"/>
      </a:lt1>
      <a:dk2>
        <a:srgbClr val="243141"/>
      </a:dk2>
      <a:lt2>
        <a:srgbClr val="E8E5E2"/>
      </a:lt2>
      <a:accent1>
        <a:srgbClr val="8EA6C2"/>
      </a:accent1>
      <a:accent2>
        <a:srgbClr val="79AAB1"/>
      </a:accent2>
      <a:accent3>
        <a:srgbClr val="80AA9E"/>
      </a:accent3>
      <a:accent4>
        <a:srgbClr val="77AF88"/>
      </a:accent4>
      <a:accent5>
        <a:srgbClr val="86AB81"/>
      </a:accent5>
      <a:accent6>
        <a:srgbClr val="90A974"/>
      </a:accent6>
      <a:hlink>
        <a:srgbClr val="9A7E5D"/>
      </a:hlink>
      <a:folHlink>
        <a:srgbClr val="7F7F7F"/>
      </a:folHlink>
    </a:clrScheme>
    <a:fontScheme name="Goudy and Gill Sans">
      <a:majorFont>
        <a:latin typeface="Goudy Old Style"/>
        <a:ea typeface=""/>
        <a:cs typeface=""/>
      </a:majorFont>
      <a:minorFont>
        <a:latin typeface="Gill Sans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lassicFrameVTI" id="{4FA2A165-EC65-4FB0-B019-8C8876A1D8E3}" vid="{9D78F1F1-8226-42FD-A1A3-975EDF6D60F8}"/>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11</Slides>
  <Notes>0</Notes>
  <HiddenSlides>0</HiddenSlide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ClassicFrameVTI</vt:lpstr>
      <vt:lpstr>Excellent career opportunity:  Senior support coordinator</vt:lpstr>
      <vt:lpstr>Presenter 1</vt:lpstr>
      <vt:lpstr>Introduction of company &amp; mission statement</vt:lpstr>
      <vt:lpstr>JOb title &amp; description of the role               </vt:lpstr>
      <vt:lpstr>Presenter 2</vt:lpstr>
      <vt:lpstr>Details of qualifications &amp; skills required</vt:lpstr>
      <vt:lpstr>Qualifications and skills</vt:lpstr>
      <vt:lpstr>Presenter 3</vt:lpstr>
      <vt:lpstr>Benefits, Remuneration &amp; application deadline</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cp:revision>
  <dcterms:created xsi:type="dcterms:W3CDTF">2022-03-11T15:10:10Z</dcterms:created>
  <dcterms:modified xsi:type="dcterms:W3CDTF">2022-04-06T13:33:34Z</dcterms:modified>
</cp:coreProperties>
</file>