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7"/>
  </p:notesMasterIdLst>
  <p:handoutMasterIdLst>
    <p:handoutMasterId r:id="rId38"/>
  </p:handoutMasterIdLst>
  <p:sldIdLst>
    <p:sldId id="360" r:id="rId2"/>
    <p:sldId id="350" r:id="rId3"/>
    <p:sldId id="406" r:id="rId4"/>
    <p:sldId id="280" r:id="rId5"/>
    <p:sldId id="371" r:id="rId6"/>
    <p:sldId id="336" r:id="rId7"/>
    <p:sldId id="317" r:id="rId8"/>
    <p:sldId id="414" r:id="rId9"/>
    <p:sldId id="415" r:id="rId10"/>
    <p:sldId id="416" r:id="rId11"/>
    <p:sldId id="417" r:id="rId12"/>
    <p:sldId id="418" r:id="rId13"/>
    <p:sldId id="419" r:id="rId14"/>
    <p:sldId id="410" r:id="rId15"/>
    <p:sldId id="320" r:id="rId16"/>
    <p:sldId id="318" r:id="rId17"/>
    <p:sldId id="319" r:id="rId18"/>
    <p:sldId id="408" r:id="rId19"/>
    <p:sldId id="420" r:id="rId20"/>
    <p:sldId id="334" r:id="rId21"/>
    <p:sldId id="413" r:id="rId22"/>
    <p:sldId id="411" r:id="rId23"/>
    <p:sldId id="342" r:id="rId24"/>
    <p:sldId id="337" r:id="rId25"/>
    <p:sldId id="328" r:id="rId26"/>
    <p:sldId id="409" r:id="rId27"/>
    <p:sldId id="412" r:id="rId28"/>
    <p:sldId id="340" r:id="rId29"/>
    <p:sldId id="341" r:id="rId30"/>
    <p:sldId id="339" r:id="rId31"/>
    <p:sldId id="335" r:id="rId32"/>
    <p:sldId id="407" r:id="rId33"/>
    <p:sldId id="316" r:id="rId34"/>
    <p:sldId id="321" r:id="rId35"/>
    <p:sldId id="300" r:id="rId3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87" autoAdjust="0"/>
    <p:restoredTop sz="94576" autoAdjust="0"/>
  </p:normalViewPr>
  <p:slideViewPr>
    <p:cSldViewPr>
      <p:cViewPr varScale="1">
        <p:scale>
          <a:sx n="158" d="100"/>
          <a:sy n="158" d="100"/>
        </p:scale>
        <p:origin x="1782" y="15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C5D571-27EB-493D-8F95-AFAF42DF6A4C}"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B2475D0C-36F2-4B22-826E-D9307E06C04F}">
      <dgm:prSet phldrT="[Text]" custT="1"/>
      <dgm:spPr/>
      <dgm:t>
        <a:bodyPr/>
        <a:lstStyle/>
        <a:p>
          <a:r>
            <a:rPr lang="en-US" sz="2000" dirty="0"/>
            <a:t>Classical theory</a:t>
          </a:r>
        </a:p>
      </dgm:t>
    </dgm:pt>
    <dgm:pt modelId="{5B5974F5-AA89-41B3-B9B8-934172C35613}" type="parTrans" cxnId="{7D23253C-789F-4D0A-B53F-827C1B626E46}">
      <dgm:prSet/>
      <dgm:spPr/>
      <dgm:t>
        <a:bodyPr/>
        <a:lstStyle/>
        <a:p>
          <a:endParaRPr lang="en-US"/>
        </a:p>
      </dgm:t>
    </dgm:pt>
    <dgm:pt modelId="{9395AEA7-E7D6-4CBC-88C7-2AEE5C36B5A4}" type="sibTrans" cxnId="{7D23253C-789F-4D0A-B53F-827C1B626E46}">
      <dgm:prSet/>
      <dgm:spPr/>
      <dgm:t>
        <a:bodyPr/>
        <a:lstStyle/>
        <a:p>
          <a:endParaRPr lang="en-US"/>
        </a:p>
      </dgm:t>
    </dgm:pt>
    <dgm:pt modelId="{D04AA6C9-29ED-4566-9429-D8F7F4ABA9C1}">
      <dgm:prSet phldrT="[Text]" custT="1"/>
      <dgm:spPr/>
      <dgm:t>
        <a:bodyPr/>
        <a:lstStyle/>
        <a:p>
          <a:r>
            <a:rPr lang="en-US" sz="2000" dirty="0"/>
            <a:t>Human Relations Theory</a:t>
          </a:r>
        </a:p>
      </dgm:t>
    </dgm:pt>
    <dgm:pt modelId="{D2925318-8F76-44CE-A6B8-5180FE698467}" type="parTrans" cxnId="{582C209A-503E-4BB0-B974-B6CE627C5BF2}">
      <dgm:prSet/>
      <dgm:spPr/>
      <dgm:t>
        <a:bodyPr/>
        <a:lstStyle/>
        <a:p>
          <a:endParaRPr lang="en-US"/>
        </a:p>
      </dgm:t>
    </dgm:pt>
    <dgm:pt modelId="{0A41BF23-2423-468C-8B5D-2C4B30A15882}" type="sibTrans" cxnId="{582C209A-503E-4BB0-B974-B6CE627C5BF2}">
      <dgm:prSet/>
      <dgm:spPr/>
      <dgm:t>
        <a:bodyPr/>
        <a:lstStyle/>
        <a:p>
          <a:endParaRPr lang="en-US"/>
        </a:p>
      </dgm:t>
    </dgm:pt>
    <dgm:pt modelId="{C9C6E88A-6749-4BED-9F30-2E5F76219E4E}">
      <dgm:prSet phldrT="[Text]" custT="1"/>
      <dgm:spPr/>
      <dgm:t>
        <a:bodyPr/>
        <a:lstStyle/>
        <a:p>
          <a:r>
            <a:rPr lang="en-US" sz="2000" b="1" dirty="0">
              <a:solidFill>
                <a:schemeClr val="tx1"/>
              </a:solidFill>
            </a:rPr>
            <a:t>Hofstede’s Cultural Dimensions</a:t>
          </a:r>
        </a:p>
      </dgm:t>
    </dgm:pt>
    <dgm:pt modelId="{035DA454-A996-428F-8730-ED3C4F081E5F}" type="parTrans" cxnId="{58A82061-859B-4F93-B7E5-F75865593279}">
      <dgm:prSet/>
      <dgm:spPr/>
      <dgm:t>
        <a:bodyPr/>
        <a:lstStyle/>
        <a:p>
          <a:endParaRPr lang="en-US"/>
        </a:p>
      </dgm:t>
    </dgm:pt>
    <dgm:pt modelId="{E44E168E-F63B-4939-BA70-D99739D2FB4C}" type="sibTrans" cxnId="{58A82061-859B-4F93-B7E5-F75865593279}">
      <dgm:prSet/>
      <dgm:spPr/>
      <dgm:t>
        <a:bodyPr/>
        <a:lstStyle/>
        <a:p>
          <a:endParaRPr lang="en-US"/>
        </a:p>
      </dgm:t>
    </dgm:pt>
    <dgm:pt modelId="{24DF0F00-0022-423D-9BA6-F55A98A666C2}">
      <dgm:prSet phldrT="[Text]" custT="1"/>
      <dgm:spPr/>
      <dgm:t>
        <a:bodyPr/>
        <a:lstStyle/>
        <a:p>
          <a:r>
            <a:rPr lang="en-US" sz="2000" dirty="0"/>
            <a:t>Power/Distance</a:t>
          </a:r>
        </a:p>
      </dgm:t>
    </dgm:pt>
    <dgm:pt modelId="{3F4C7119-4C0D-4567-931C-AAEDDC7D4C39}" type="parTrans" cxnId="{9CDDDBFF-0336-46D5-ACB7-218309ABB7F2}">
      <dgm:prSet/>
      <dgm:spPr/>
      <dgm:t>
        <a:bodyPr/>
        <a:lstStyle/>
        <a:p>
          <a:endParaRPr lang="en-US"/>
        </a:p>
      </dgm:t>
    </dgm:pt>
    <dgm:pt modelId="{C02C5DCB-824E-4806-8060-47B082BDB850}" type="sibTrans" cxnId="{9CDDDBFF-0336-46D5-ACB7-218309ABB7F2}">
      <dgm:prSet/>
      <dgm:spPr/>
      <dgm:t>
        <a:bodyPr/>
        <a:lstStyle/>
        <a:p>
          <a:endParaRPr lang="en-US"/>
        </a:p>
      </dgm:t>
    </dgm:pt>
    <dgm:pt modelId="{60AF22F2-B36C-41D2-928E-42D38B2EFF59}">
      <dgm:prSet phldrT="[Text]" custT="1"/>
      <dgm:spPr/>
      <dgm:t>
        <a:bodyPr/>
        <a:lstStyle/>
        <a:p>
          <a:r>
            <a:rPr lang="en-US" sz="2000" dirty="0"/>
            <a:t>Systems Theory</a:t>
          </a:r>
        </a:p>
      </dgm:t>
    </dgm:pt>
    <dgm:pt modelId="{B6632325-51D9-4CD1-95CB-9AED2FB44A46}" type="parTrans" cxnId="{513C2952-49BD-47E5-947E-87E4715079BA}">
      <dgm:prSet/>
      <dgm:spPr/>
      <dgm:t>
        <a:bodyPr/>
        <a:lstStyle/>
        <a:p>
          <a:endParaRPr lang="en-US"/>
        </a:p>
      </dgm:t>
    </dgm:pt>
    <dgm:pt modelId="{4C090F9F-1841-40E7-B055-D025B772D813}" type="sibTrans" cxnId="{513C2952-49BD-47E5-947E-87E4715079BA}">
      <dgm:prSet/>
      <dgm:spPr/>
      <dgm:t>
        <a:bodyPr/>
        <a:lstStyle/>
        <a:p>
          <a:endParaRPr lang="en-US"/>
        </a:p>
      </dgm:t>
    </dgm:pt>
    <dgm:pt modelId="{EE604C84-4756-49C4-9920-32CDE227E8C6}">
      <dgm:prSet phldrT="[Text]" custT="1"/>
      <dgm:spPr/>
      <dgm:t>
        <a:bodyPr/>
        <a:lstStyle/>
        <a:p>
          <a:r>
            <a:rPr lang="en-US" sz="2000" dirty="0"/>
            <a:t>Contingency Theory</a:t>
          </a:r>
        </a:p>
      </dgm:t>
    </dgm:pt>
    <dgm:pt modelId="{436B40FC-9F72-480C-979E-8E0D183D8D48}" type="parTrans" cxnId="{D88BA88B-7978-4162-8AC4-1B4A33EC70B1}">
      <dgm:prSet/>
      <dgm:spPr/>
      <dgm:t>
        <a:bodyPr/>
        <a:lstStyle/>
        <a:p>
          <a:endParaRPr lang="en-US"/>
        </a:p>
      </dgm:t>
    </dgm:pt>
    <dgm:pt modelId="{1928B86A-6A1A-4FE1-8BCF-1A73080B9D53}" type="sibTrans" cxnId="{D88BA88B-7978-4162-8AC4-1B4A33EC70B1}">
      <dgm:prSet/>
      <dgm:spPr/>
      <dgm:t>
        <a:bodyPr/>
        <a:lstStyle/>
        <a:p>
          <a:endParaRPr lang="en-US"/>
        </a:p>
      </dgm:t>
    </dgm:pt>
    <dgm:pt modelId="{F74D2075-1749-42F3-81B6-85EDBA473155}">
      <dgm:prSet phldrT="[Text]" custT="1"/>
      <dgm:spPr/>
      <dgm:t>
        <a:bodyPr/>
        <a:lstStyle/>
        <a:p>
          <a:r>
            <a:rPr lang="en-US" sz="2000" dirty="0"/>
            <a:t>Individualism/Collectivism</a:t>
          </a:r>
        </a:p>
      </dgm:t>
    </dgm:pt>
    <dgm:pt modelId="{8223CDCD-E560-4D18-9064-10E3D588CC98}" type="parTrans" cxnId="{4E3F6283-54E9-4416-A3ED-E97801ED29A9}">
      <dgm:prSet/>
      <dgm:spPr/>
      <dgm:t>
        <a:bodyPr/>
        <a:lstStyle/>
        <a:p>
          <a:endParaRPr lang="en-US"/>
        </a:p>
      </dgm:t>
    </dgm:pt>
    <dgm:pt modelId="{92F8122A-B6F8-4DCC-899F-DE145BE43D86}" type="sibTrans" cxnId="{4E3F6283-54E9-4416-A3ED-E97801ED29A9}">
      <dgm:prSet/>
      <dgm:spPr/>
      <dgm:t>
        <a:bodyPr/>
        <a:lstStyle/>
        <a:p>
          <a:endParaRPr lang="en-US"/>
        </a:p>
      </dgm:t>
    </dgm:pt>
    <dgm:pt modelId="{AF32A632-6334-4598-AC27-FBA05CE4895D}">
      <dgm:prSet phldrT="[Text]" custT="1"/>
      <dgm:spPr/>
      <dgm:t>
        <a:bodyPr/>
        <a:lstStyle/>
        <a:p>
          <a:r>
            <a:rPr lang="en-US" sz="2000" dirty="0"/>
            <a:t>Uncertainty/Avoidance</a:t>
          </a:r>
        </a:p>
      </dgm:t>
    </dgm:pt>
    <dgm:pt modelId="{F026CB7A-FAC1-433A-9499-539760F84032}" type="parTrans" cxnId="{EA3E5706-BF61-48C5-9191-EDBF48A614DB}">
      <dgm:prSet/>
      <dgm:spPr/>
      <dgm:t>
        <a:bodyPr/>
        <a:lstStyle/>
        <a:p>
          <a:endParaRPr lang="en-US"/>
        </a:p>
      </dgm:t>
    </dgm:pt>
    <dgm:pt modelId="{4DDA0F4B-0A85-4897-AC3A-A31BC9B4A02F}" type="sibTrans" cxnId="{EA3E5706-BF61-48C5-9191-EDBF48A614DB}">
      <dgm:prSet/>
      <dgm:spPr/>
      <dgm:t>
        <a:bodyPr/>
        <a:lstStyle/>
        <a:p>
          <a:endParaRPr lang="en-US"/>
        </a:p>
      </dgm:t>
    </dgm:pt>
    <dgm:pt modelId="{A53862D0-273A-4187-B7C9-F1BDAB83832E}">
      <dgm:prSet phldrT="[Text]" custT="1"/>
      <dgm:spPr/>
      <dgm:t>
        <a:bodyPr/>
        <a:lstStyle/>
        <a:p>
          <a:r>
            <a:rPr lang="en-US" sz="2000"/>
            <a:t>Masculinity/femininity</a:t>
          </a:r>
          <a:endParaRPr lang="en-US" sz="2000" dirty="0"/>
        </a:p>
      </dgm:t>
    </dgm:pt>
    <dgm:pt modelId="{05F72B7F-E8A6-4C9C-9A37-4918F6321A87}" type="parTrans" cxnId="{3D9701D9-8356-4844-824C-D17D4DF2897D}">
      <dgm:prSet/>
      <dgm:spPr/>
      <dgm:t>
        <a:bodyPr/>
        <a:lstStyle/>
        <a:p>
          <a:endParaRPr lang="en-US"/>
        </a:p>
      </dgm:t>
    </dgm:pt>
    <dgm:pt modelId="{3D9DCCB3-7D54-4E13-917D-451452A023B8}" type="sibTrans" cxnId="{3D9701D9-8356-4844-824C-D17D4DF2897D}">
      <dgm:prSet/>
      <dgm:spPr/>
      <dgm:t>
        <a:bodyPr/>
        <a:lstStyle/>
        <a:p>
          <a:endParaRPr lang="en-US"/>
        </a:p>
      </dgm:t>
    </dgm:pt>
    <dgm:pt modelId="{F1344B7A-0498-4E2D-9B7E-B7AE5DC55555}">
      <dgm:prSet phldrT="[Text]" custT="1"/>
      <dgm:spPr/>
      <dgm:t>
        <a:bodyPr/>
        <a:lstStyle/>
        <a:p>
          <a:r>
            <a:rPr lang="en-US" sz="2000" dirty="0"/>
            <a:t>Time orientation</a:t>
          </a:r>
        </a:p>
      </dgm:t>
    </dgm:pt>
    <dgm:pt modelId="{A63B45B3-A505-47DD-85B4-063F61D96713}" type="parTrans" cxnId="{A4DB5F46-2E8B-4F61-AC50-5EFF7FA7E4BB}">
      <dgm:prSet/>
      <dgm:spPr/>
      <dgm:t>
        <a:bodyPr/>
        <a:lstStyle/>
        <a:p>
          <a:endParaRPr lang="en-US"/>
        </a:p>
      </dgm:t>
    </dgm:pt>
    <dgm:pt modelId="{E8CBFD9C-1670-4EC1-8BA5-F9967C8C2150}" type="sibTrans" cxnId="{A4DB5F46-2E8B-4F61-AC50-5EFF7FA7E4BB}">
      <dgm:prSet/>
      <dgm:spPr/>
      <dgm:t>
        <a:bodyPr/>
        <a:lstStyle/>
        <a:p>
          <a:endParaRPr lang="en-US"/>
        </a:p>
      </dgm:t>
    </dgm:pt>
    <dgm:pt modelId="{7560929B-7767-4F95-9112-DFE3F2104005}">
      <dgm:prSet phldrT="[Text]" custT="1"/>
      <dgm:spPr/>
      <dgm:t>
        <a:bodyPr/>
        <a:lstStyle/>
        <a:p>
          <a:r>
            <a:rPr lang="en-US" sz="2000" dirty="0"/>
            <a:t>Indulgence/restraint</a:t>
          </a:r>
        </a:p>
      </dgm:t>
    </dgm:pt>
    <dgm:pt modelId="{023C8206-CADD-4D7B-B282-41C628764AF6}" type="parTrans" cxnId="{2FB15125-F11D-4DAF-A10B-723131EBE874}">
      <dgm:prSet/>
      <dgm:spPr/>
      <dgm:t>
        <a:bodyPr/>
        <a:lstStyle/>
        <a:p>
          <a:endParaRPr lang="en-US"/>
        </a:p>
      </dgm:t>
    </dgm:pt>
    <dgm:pt modelId="{101E32AC-AAE2-43B9-B1C1-ADBEC59E6D04}" type="sibTrans" cxnId="{2FB15125-F11D-4DAF-A10B-723131EBE874}">
      <dgm:prSet/>
      <dgm:spPr/>
      <dgm:t>
        <a:bodyPr/>
        <a:lstStyle/>
        <a:p>
          <a:endParaRPr lang="en-US"/>
        </a:p>
      </dgm:t>
    </dgm:pt>
    <dgm:pt modelId="{8D12A120-D0E9-4F25-A508-F067BCAD0580}">
      <dgm:prSet phldrT="[Text]" custT="1"/>
      <dgm:spPr/>
      <dgm:t>
        <a:bodyPr/>
        <a:lstStyle/>
        <a:p>
          <a:r>
            <a:rPr lang="en-US" sz="2000" b="1" dirty="0" err="1">
              <a:solidFill>
                <a:schemeClr val="tx1"/>
              </a:solidFill>
            </a:rPr>
            <a:t>Organisational</a:t>
          </a:r>
          <a:r>
            <a:rPr lang="en-US" sz="2000" b="1" dirty="0">
              <a:solidFill>
                <a:schemeClr val="tx1"/>
              </a:solidFill>
            </a:rPr>
            <a:t> </a:t>
          </a:r>
          <a:r>
            <a:rPr lang="en-US" sz="2000" b="1" dirty="0" err="1">
              <a:solidFill>
                <a:schemeClr val="tx1"/>
              </a:solidFill>
            </a:rPr>
            <a:t>Behaviour</a:t>
          </a:r>
          <a:endParaRPr lang="en-US" sz="2000" b="1" dirty="0">
            <a:solidFill>
              <a:schemeClr val="tx1"/>
            </a:solidFill>
          </a:endParaRPr>
        </a:p>
      </dgm:t>
    </dgm:pt>
    <dgm:pt modelId="{8DD00215-FD2F-4F98-848C-5C422FE8A73A}" type="sibTrans" cxnId="{F8F6D740-EF37-4BCA-8975-013E97CD0961}">
      <dgm:prSet/>
      <dgm:spPr/>
      <dgm:t>
        <a:bodyPr/>
        <a:lstStyle/>
        <a:p>
          <a:endParaRPr lang="en-US"/>
        </a:p>
      </dgm:t>
    </dgm:pt>
    <dgm:pt modelId="{28E4DD07-CCD0-469D-8B77-AFBAD83633D8}" type="parTrans" cxnId="{F8F6D740-EF37-4BCA-8975-013E97CD0961}">
      <dgm:prSet/>
      <dgm:spPr/>
      <dgm:t>
        <a:bodyPr/>
        <a:lstStyle/>
        <a:p>
          <a:endParaRPr lang="en-US"/>
        </a:p>
      </dgm:t>
    </dgm:pt>
    <dgm:pt modelId="{FF525ED3-B40D-417A-9774-7E9A2E760FCB}" type="pres">
      <dgm:prSet presAssocID="{23C5D571-27EB-493D-8F95-AFAF42DF6A4C}" presName="Name0" presStyleCnt="0">
        <dgm:presLayoutVars>
          <dgm:dir/>
          <dgm:animLvl val="lvl"/>
          <dgm:resizeHandles val="exact"/>
        </dgm:presLayoutVars>
      </dgm:prSet>
      <dgm:spPr/>
    </dgm:pt>
    <dgm:pt modelId="{1DA3AEB7-34B4-4447-AA11-004E03662C5F}" type="pres">
      <dgm:prSet presAssocID="{8D12A120-D0E9-4F25-A508-F067BCAD0580}" presName="composite" presStyleCnt="0"/>
      <dgm:spPr/>
    </dgm:pt>
    <dgm:pt modelId="{2763D7DD-BEEB-44DA-8747-A57D5FB1A1F3}" type="pres">
      <dgm:prSet presAssocID="{8D12A120-D0E9-4F25-A508-F067BCAD0580}" presName="parTx" presStyleLbl="alignNode1" presStyleIdx="0" presStyleCnt="2" custScaleX="243008" custScaleY="95318" custLinFactX="-17909" custLinFactNeighborX="-100000" custLinFactNeighborY="4763">
        <dgm:presLayoutVars>
          <dgm:chMax val="0"/>
          <dgm:chPref val="0"/>
          <dgm:bulletEnabled val="1"/>
        </dgm:presLayoutVars>
      </dgm:prSet>
      <dgm:spPr/>
    </dgm:pt>
    <dgm:pt modelId="{E8656DFC-FC05-4D8A-A8F2-D74B5703A099}" type="pres">
      <dgm:prSet presAssocID="{8D12A120-D0E9-4F25-A508-F067BCAD0580}" presName="desTx" presStyleLbl="alignAccFollowNode1" presStyleIdx="0" presStyleCnt="2" custScaleX="243008" custScaleY="100000">
        <dgm:presLayoutVars>
          <dgm:bulletEnabled val="1"/>
        </dgm:presLayoutVars>
      </dgm:prSet>
      <dgm:spPr/>
    </dgm:pt>
    <dgm:pt modelId="{7A98AEB7-CE11-4F4E-B6F3-4350D26FDDBD}" type="pres">
      <dgm:prSet presAssocID="{8DD00215-FD2F-4F98-848C-5C422FE8A73A}" presName="space" presStyleCnt="0"/>
      <dgm:spPr/>
    </dgm:pt>
    <dgm:pt modelId="{CDD73A98-D315-43B6-BA03-97BFEF0EEE9B}" type="pres">
      <dgm:prSet presAssocID="{C9C6E88A-6749-4BED-9F30-2E5F76219E4E}" presName="composite" presStyleCnt="0"/>
      <dgm:spPr/>
    </dgm:pt>
    <dgm:pt modelId="{F7F51204-0BCB-4A08-8C45-8E301538F13D}" type="pres">
      <dgm:prSet presAssocID="{C9C6E88A-6749-4BED-9F30-2E5F76219E4E}" presName="parTx" presStyleLbl="alignNode1" presStyleIdx="1" presStyleCnt="2" custScaleX="243008" custScaleY="125095" custLinFactNeighborY="12848">
        <dgm:presLayoutVars>
          <dgm:chMax val="0"/>
          <dgm:chPref val="0"/>
          <dgm:bulletEnabled val="1"/>
        </dgm:presLayoutVars>
      </dgm:prSet>
      <dgm:spPr/>
    </dgm:pt>
    <dgm:pt modelId="{EC256610-855B-47FC-BCB5-E32A1B9C2A18}" type="pres">
      <dgm:prSet presAssocID="{C9C6E88A-6749-4BED-9F30-2E5F76219E4E}" presName="desTx" presStyleLbl="alignAccFollowNode1" presStyleIdx="1" presStyleCnt="2" custScaleX="243008" custScaleY="100000">
        <dgm:presLayoutVars>
          <dgm:bulletEnabled val="1"/>
        </dgm:presLayoutVars>
      </dgm:prSet>
      <dgm:spPr/>
    </dgm:pt>
  </dgm:ptLst>
  <dgm:cxnLst>
    <dgm:cxn modelId="{EA3E5706-BF61-48C5-9191-EDBF48A614DB}" srcId="{C9C6E88A-6749-4BED-9F30-2E5F76219E4E}" destId="{AF32A632-6334-4598-AC27-FBA05CE4895D}" srcOrd="2" destOrd="0" parTransId="{F026CB7A-FAC1-433A-9499-539760F84032}" sibTransId="{4DDA0F4B-0A85-4897-AC3A-A31BC9B4A02F}"/>
    <dgm:cxn modelId="{A5F1A307-DB7E-4BAD-90F4-641455135C4F}" type="presOf" srcId="{24DF0F00-0022-423D-9BA6-F55A98A666C2}" destId="{EC256610-855B-47FC-BCB5-E32A1B9C2A18}" srcOrd="0" destOrd="0" presId="urn:microsoft.com/office/officeart/2005/8/layout/hList1"/>
    <dgm:cxn modelId="{BB159D09-6BC9-4555-8F68-65CCE196C738}" type="presOf" srcId="{AF32A632-6334-4598-AC27-FBA05CE4895D}" destId="{EC256610-855B-47FC-BCB5-E32A1B9C2A18}" srcOrd="0" destOrd="2" presId="urn:microsoft.com/office/officeart/2005/8/layout/hList1"/>
    <dgm:cxn modelId="{2FB15125-F11D-4DAF-A10B-723131EBE874}" srcId="{C9C6E88A-6749-4BED-9F30-2E5F76219E4E}" destId="{7560929B-7767-4F95-9112-DFE3F2104005}" srcOrd="5" destOrd="0" parTransId="{023C8206-CADD-4D7B-B282-41C628764AF6}" sibTransId="{101E32AC-AAE2-43B9-B1C1-ADBEC59E6D04}"/>
    <dgm:cxn modelId="{C29BB12E-DE23-488D-B8FF-D586445BF573}" type="presOf" srcId="{B2475D0C-36F2-4B22-826E-D9307E06C04F}" destId="{E8656DFC-FC05-4D8A-A8F2-D74B5703A099}" srcOrd="0" destOrd="0" presId="urn:microsoft.com/office/officeart/2005/8/layout/hList1"/>
    <dgm:cxn modelId="{3D73B634-1462-4E7C-AE86-D3ABECCA340C}" type="presOf" srcId="{A53862D0-273A-4187-B7C9-F1BDAB83832E}" destId="{EC256610-855B-47FC-BCB5-E32A1B9C2A18}" srcOrd="0" destOrd="3" presId="urn:microsoft.com/office/officeart/2005/8/layout/hList1"/>
    <dgm:cxn modelId="{7D23253C-789F-4D0A-B53F-827C1B626E46}" srcId="{8D12A120-D0E9-4F25-A508-F067BCAD0580}" destId="{B2475D0C-36F2-4B22-826E-D9307E06C04F}" srcOrd="0" destOrd="0" parTransId="{5B5974F5-AA89-41B3-B9B8-934172C35613}" sibTransId="{9395AEA7-E7D6-4CBC-88C7-2AEE5C36B5A4}"/>
    <dgm:cxn modelId="{E5CC4440-38DF-413F-B4F8-A36CAD0E346E}" type="presOf" srcId="{C9C6E88A-6749-4BED-9F30-2E5F76219E4E}" destId="{F7F51204-0BCB-4A08-8C45-8E301538F13D}" srcOrd="0" destOrd="0" presId="urn:microsoft.com/office/officeart/2005/8/layout/hList1"/>
    <dgm:cxn modelId="{F8F6D740-EF37-4BCA-8975-013E97CD0961}" srcId="{23C5D571-27EB-493D-8F95-AFAF42DF6A4C}" destId="{8D12A120-D0E9-4F25-A508-F067BCAD0580}" srcOrd="0" destOrd="0" parTransId="{28E4DD07-CCD0-469D-8B77-AFBAD83633D8}" sibTransId="{8DD00215-FD2F-4F98-848C-5C422FE8A73A}"/>
    <dgm:cxn modelId="{58A82061-859B-4F93-B7E5-F75865593279}" srcId="{23C5D571-27EB-493D-8F95-AFAF42DF6A4C}" destId="{C9C6E88A-6749-4BED-9F30-2E5F76219E4E}" srcOrd="1" destOrd="0" parTransId="{035DA454-A996-428F-8730-ED3C4F081E5F}" sibTransId="{E44E168E-F63B-4939-BA70-D99739D2FB4C}"/>
    <dgm:cxn modelId="{1E2B7A63-4741-46A3-BA6A-23C214E5BF74}" type="presOf" srcId="{F74D2075-1749-42F3-81B6-85EDBA473155}" destId="{EC256610-855B-47FC-BCB5-E32A1B9C2A18}" srcOrd="0" destOrd="1" presId="urn:microsoft.com/office/officeart/2005/8/layout/hList1"/>
    <dgm:cxn modelId="{A4DB5F46-2E8B-4F61-AC50-5EFF7FA7E4BB}" srcId="{C9C6E88A-6749-4BED-9F30-2E5F76219E4E}" destId="{F1344B7A-0498-4E2D-9B7E-B7AE5DC55555}" srcOrd="4" destOrd="0" parTransId="{A63B45B3-A505-47DD-85B4-063F61D96713}" sibTransId="{E8CBFD9C-1670-4EC1-8BA5-F9967C8C2150}"/>
    <dgm:cxn modelId="{E60A4548-8592-4EBB-8645-09C1F918BF96}" type="presOf" srcId="{23C5D571-27EB-493D-8F95-AFAF42DF6A4C}" destId="{FF525ED3-B40D-417A-9774-7E9A2E760FCB}" srcOrd="0" destOrd="0" presId="urn:microsoft.com/office/officeart/2005/8/layout/hList1"/>
    <dgm:cxn modelId="{F4FE7D6B-3789-4876-9E21-FDE27FD16899}" type="presOf" srcId="{8D12A120-D0E9-4F25-A508-F067BCAD0580}" destId="{2763D7DD-BEEB-44DA-8747-A57D5FB1A1F3}" srcOrd="0" destOrd="0" presId="urn:microsoft.com/office/officeart/2005/8/layout/hList1"/>
    <dgm:cxn modelId="{513C2952-49BD-47E5-947E-87E4715079BA}" srcId="{8D12A120-D0E9-4F25-A508-F067BCAD0580}" destId="{60AF22F2-B36C-41D2-928E-42D38B2EFF59}" srcOrd="2" destOrd="0" parTransId="{B6632325-51D9-4CD1-95CB-9AED2FB44A46}" sibTransId="{4C090F9F-1841-40E7-B055-D025B772D813}"/>
    <dgm:cxn modelId="{F2A57353-807D-4070-9A14-29465C85747D}" type="presOf" srcId="{60AF22F2-B36C-41D2-928E-42D38B2EFF59}" destId="{E8656DFC-FC05-4D8A-A8F2-D74B5703A099}" srcOrd="0" destOrd="2" presId="urn:microsoft.com/office/officeart/2005/8/layout/hList1"/>
    <dgm:cxn modelId="{479DD553-61AA-4DB1-A6F1-07E00566FBB3}" type="presOf" srcId="{EE604C84-4756-49C4-9920-32CDE227E8C6}" destId="{E8656DFC-FC05-4D8A-A8F2-D74B5703A099}" srcOrd="0" destOrd="3" presId="urn:microsoft.com/office/officeart/2005/8/layout/hList1"/>
    <dgm:cxn modelId="{11880558-C22C-4D63-A965-BC6D932F2C58}" type="presOf" srcId="{D04AA6C9-29ED-4566-9429-D8F7F4ABA9C1}" destId="{E8656DFC-FC05-4D8A-A8F2-D74B5703A099}" srcOrd="0" destOrd="1" presId="urn:microsoft.com/office/officeart/2005/8/layout/hList1"/>
    <dgm:cxn modelId="{B283197E-11AA-492A-A941-0EF619155DD2}" type="presOf" srcId="{7560929B-7767-4F95-9112-DFE3F2104005}" destId="{EC256610-855B-47FC-BCB5-E32A1B9C2A18}" srcOrd="0" destOrd="5" presId="urn:microsoft.com/office/officeart/2005/8/layout/hList1"/>
    <dgm:cxn modelId="{4E3F6283-54E9-4416-A3ED-E97801ED29A9}" srcId="{C9C6E88A-6749-4BED-9F30-2E5F76219E4E}" destId="{F74D2075-1749-42F3-81B6-85EDBA473155}" srcOrd="1" destOrd="0" parTransId="{8223CDCD-E560-4D18-9064-10E3D588CC98}" sibTransId="{92F8122A-B6F8-4DCC-899F-DE145BE43D86}"/>
    <dgm:cxn modelId="{D88BA88B-7978-4162-8AC4-1B4A33EC70B1}" srcId="{8D12A120-D0E9-4F25-A508-F067BCAD0580}" destId="{EE604C84-4756-49C4-9920-32CDE227E8C6}" srcOrd="3" destOrd="0" parTransId="{436B40FC-9F72-480C-979E-8E0D183D8D48}" sibTransId="{1928B86A-6A1A-4FE1-8BCF-1A73080B9D53}"/>
    <dgm:cxn modelId="{582C209A-503E-4BB0-B974-B6CE627C5BF2}" srcId="{8D12A120-D0E9-4F25-A508-F067BCAD0580}" destId="{D04AA6C9-29ED-4566-9429-D8F7F4ABA9C1}" srcOrd="1" destOrd="0" parTransId="{D2925318-8F76-44CE-A6B8-5180FE698467}" sibTransId="{0A41BF23-2423-468C-8B5D-2C4B30A15882}"/>
    <dgm:cxn modelId="{53B1FBD3-A05A-494F-B50A-FE76735EB841}" type="presOf" srcId="{F1344B7A-0498-4E2D-9B7E-B7AE5DC55555}" destId="{EC256610-855B-47FC-BCB5-E32A1B9C2A18}" srcOrd="0" destOrd="4" presId="urn:microsoft.com/office/officeart/2005/8/layout/hList1"/>
    <dgm:cxn modelId="{3D9701D9-8356-4844-824C-D17D4DF2897D}" srcId="{C9C6E88A-6749-4BED-9F30-2E5F76219E4E}" destId="{A53862D0-273A-4187-B7C9-F1BDAB83832E}" srcOrd="3" destOrd="0" parTransId="{05F72B7F-E8A6-4C9C-9A37-4918F6321A87}" sibTransId="{3D9DCCB3-7D54-4E13-917D-451452A023B8}"/>
    <dgm:cxn modelId="{9CDDDBFF-0336-46D5-ACB7-218309ABB7F2}" srcId="{C9C6E88A-6749-4BED-9F30-2E5F76219E4E}" destId="{24DF0F00-0022-423D-9BA6-F55A98A666C2}" srcOrd="0" destOrd="0" parTransId="{3F4C7119-4C0D-4567-931C-AAEDDC7D4C39}" sibTransId="{C02C5DCB-824E-4806-8060-47B082BDB850}"/>
    <dgm:cxn modelId="{97C3E711-FD44-4AAE-A2BE-295BF0904303}" type="presParOf" srcId="{FF525ED3-B40D-417A-9774-7E9A2E760FCB}" destId="{1DA3AEB7-34B4-4447-AA11-004E03662C5F}" srcOrd="0" destOrd="0" presId="urn:microsoft.com/office/officeart/2005/8/layout/hList1"/>
    <dgm:cxn modelId="{AA96CC66-AF72-4F36-8A3F-93D81FE83728}" type="presParOf" srcId="{1DA3AEB7-34B4-4447-AA11-004E03662C5F}" destId="{2763D7DD-BEEB-44DA-8747-A57D5FB1A1F3}" srcOrd="0" destOrd="0" presId="urn:microsoft.com/office/officeart/2005/8/layout/hList1"/>
    <dgm:cxn modelId="{748F0F36-BF66-48ED-8DD3-C54333A685D7}" type="presParOf" srcId="{1DA3AEB7-34B4-4447-AA11-004E03662C5F}" destId="{E8656DFC-FC05-4D8A-A8F2-D74B5703A099}" srcOrd="1" destOrd="0" presId="urn:microsoft.com/office/officeart/2005/8/layout/hList1"/>
    <dgm:cxn modelId="{11D83F70-EBF6-4B69-985B-2AF2C274254E}" type="presParOf" srcId="{FF525ED3-B40D-417A-9774-7E9A2E760FCB}" destId="{7A98AEB7-CE11-4F4E-B6F3-4350D26FDDBD}" srcOrd="1" destOrd="0" presId="urn:microsoft.com/office/officeart/2005/8/layout/hList1"/>
    <dgm:cxn modelId="{0CFF65BC-2AE6-45E6-9A5B-7D1251FE833C}" type="presParOf" srcId="{FF525ED3-B40D-417A-9774-7E9A2E760FCB}" destId="{CDD73A98-D315-43B6-BA03-97BFEF0EEE9B}" srcOrd="2" destOrd="0" presId="urn:microsoft.com/office/officeart/2005/8/layout/hList1"/>
    <dgm:cxn modelId="{D5794571-F225-4986-94FC-126BECD8B68D}" type="presParOf" srcId="{CDD73A98-D315-43B6-BA03-97BFEF0EEE9B}" destId="{F7F51204-0BCB-4A08-8C45-8E301538F13D}" srcOrd="0" destOrd="0" presId="urn:microsoft.com/office/officeart/2005/8/layout/hList1"/>
    <dgm:cxn modelId="{BB10D520-24B3-49F1-B00F-186842A0E06A}" type="presParOf" srcId="{CDD73A98-D315-43B6-BA03-97BFEF0EEE9B}" destId="{EC256610-855B-47FC-BCB5-E32A1B9C2A18}"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6A7509-8B01-46DD-AA34-60506A399464}" type="doc">
      <dgm:prSet loTypeId="urn:microsoft.com/office/officeart/2005/8/layout/funnel1" loCatId="relationship" qsTypeId="urn:microsoft.com/office/officeart/2005/8/quickstyle/simple1" qsCatId="simple" csTypeId="urn:microsoft.com/office/officeart/2005/8/colors/accent1_2" csCatId="accent1" phldr="1"/>
      <dgm:spPr/>
      <dgm:t>
        <a:bodyPr/>
        <a:lstStyle/>
        <a:p>
          <a:endParaRPr lang="en-GB"/>
        </a:p>
      </dgm:t>
    </dgm:pt>
    <dgm:pt modelId="{C26FB80A-ADA3-460A-B71F-263BD205F410}">
      <dgm:prSet phldrT="[Text]"/>
      <dgm:spPr>
        <a:solidFill>
          <a:srgbClr val="FF0000"/>
        </a:solidFill>
      </dgm:spPr>
      <dgm:t>
        <a:bodyPr/>
        <a:lstStyle/>
        <a:p>
          <a:r>
            <a:rPr lang="en-GB" dirty="0"/>
            <a:t>Leader</a:t>
          </a:r>
        </a:p>
      </dgm:t>
    </dgm:pt>
    <dgm:pt modelId="{4033021F-F6E6-4EF6-BF2A-F341363C2C2A}" type="parTrans" cxnId="{E0EE1BFB-F8FB-4848-96DB-2414832A9EED}">
      <dgm:prSet/>
      <dgm:spPr/>
      <dgm:t>
        <a:bodyPr/>
        <a:lstStyle/>
        <a:p>
          <a:endParaRPr lang="en-GB"/>
        </a:p>
      </dgm:t>
    </dgm:pt>
    <dgm:pt modelId="{ACBF719F-B393-453A-86C7-2011BF8140E8}" type="sibTrans" cxnId="{E0EE1BFB-F8FB-4848-96DB-2414832A9EED}">
      <dgm:prSet/>
      <dgm:spPr/>
      <dgm:t>
        <a:bodyPr/>
        <a:lstStyle/>
        <a:p>
          <a:endParaRPr lang="en-GB"/>
        </a:p>
      </dgm:t>
    </dgm:pt>
    <dgm:pt modelId="{49FFE7E1-C7A9-4E2D-8DBA-A9940555266C}">
      <dgm:prSet phldrT="[Text]"/>
      <dgm:spPr/>
      <dgm:t>
        <a:bodyPr/>
        <a:lstStyle/>
        <a:p>
          <a:r>
            <a:rPr lang="en-GB" dirty="0"/>
            <a:t>Follower</a:t>
          </a:r>
        </a:p>
      </dgm:t>
    </dgm:pt>
    <dgm:pt modelId="{C48A4F47-117A-43E7-8467-539ACFE09274}" type="parTrans" cxnId="{93A9B2FB-B72F-4370-BE2A-4E941468EF67}">
      <dgm:prSet/>
      <dgm:spPr/>
      <dgm:t>
        <a:bodyPr/>
        <a:lstStyle/>
        <a:p>
          <a:endParaRPr lang="en-GB"/>
        </a:p>
      </dgm:t>
    </dgm:pt>
    <dgm:pt modelId="{B3006DD9-0353-46B5-9352-8CF4E3C81921}" type="sibTrans" cxnId="{93A9B2FB-B72F-4370-BE2A-4E941468EF67}">
      <dgm:prSet/>
      <dgm:spPr/>
      <dgm:t>
        <a:bodyPr/>
        <a:lstStyle/>
        <a:p>
          <a:endParaRPr lang="en-GB"/>
        </a:p>
      </dgm:t>
    </dgm:pt>
    <dgm:pt modelId="{ADCC0D0A-9D58-4B1C-8762-ACB350ECEB51}">
      <dgm:prSet phldrT="[Text]"/>
      <dgm:spPr/>
      <dgm:t>
        <a:bodyPr/>
        <a:lstStyle/>
        <a:p>
          <a:r>
            <a:rPr lang="en-GB" dirty="0"/>
            <a:t>Context</a:t>
          </a:r>
        </a:p>
      </dgm:t>
    </dgm:pt>
    <dgm:pt modelId="{46179342-2614-4A14-85DC-B3303ED854BC}" type="parTrans" cxnId="{C63D5C61-4CE8-4FFE-BE19-C2ADEFACB34A}">
      <dgm:prSet/>
      <dgm:spPr/>
      <dgm:t>
        <a:bodyPr/>
        <a:lstStyle/>
        <a:p>
          <a:endParaRPr lang="en-GB"/>
        </a:p>
      </dgm:t>
    </dgm:pt>
    <dgm:pt modelId="{50655178-76BE-4F38-9867-429AA607630E}" type="sibTrans" cxnId="{C63D5C61-4CE8-4FFE-BE19-C2ADEFACB34A}">
      <dgm:prSet/>
      <dgm:spPr/>
      <dgm:t>
        <a:bodyPr/>
        <a:lstStyle/>
        <a:p>
          <a:endParaRPr lang="en-GB"/>
        </a:p>
      </dgm:t>
    </dgm:pt>
    <dgm:pt modelId="{E8CE3B21-2F64-4DEF-9BC5-E7EFB1017C94}">
      <dgm:prSet phldrT="[Text]"/>
      <dgm:spPr/>
      <dgm:t>
        <a:bodyPr/>
        <a:lstStyle/>
        <a:p>
          <a:r>
            <a:rPr lang="en-GB" dirty="0">
              <a:solidFill>
                <a:schemeClr val="bg1"/>
              </a:solidFill>
            </a:rPr>
            <a:t>Result</a:t>
          </a:r>
        </a:p>
      </dgm:t>
    </dgm:pt>
    <dgm:pt modelId="{E87FAF0D-9D39-4CE0-A5A4-E9E7431DEDB6}" type="parTrans" cxnId="{8C8A9B53-7298-4B2E-A28F-3EE3BE7F1E15}">
      <dgm:prSet/>
      <dgm:spPr/>
      <dgm:t>
        <a:bodyPr/>
        <a:lstStyle/>
        <a:p>
          <a:endParaRPr lang="en-GB"/>
        </a:p>
      </dgm:t>
    </dgm:pt>
    <dgm:pt modelId="{1F523C80-4C95-47CA-AD41-0E2678B96828}" type="sibTrans" cxnId="{8C8A9B53-7298-4B2E-A28F-3EE3BE7F1E15}">
      <dgm:prSet/>
      <dgm:spPr/>
      <dgm:t>
        <a:bodyPr/>
        <a:lstStyle/>
        <a:p>
          <a:endParaRPr lang="en-GB"/>
        </a:p>
      </dgm:t>
    </dgm:pt>
    <dgm:pt modelId="{02A81E0B-0486-45E6-B6BD-3763317E8B11}" type="pres">
      <dgm:prSet presAssocID="{166A7509-8B01-46DD-AA34-60506A399464}" presName="Name0" presStyleCnt="0">
        <dgm:presLayoutVars>
          <dgm:chMax val="4"/>
          <dgm:resizeHandles val="exact"/>
        </dgm:presLayoutVars>
      </dgm:prSet>
      <dgm:spPr/>
    </dgm:pt>
    <dgm:pt modelId="{B0E4F009-1338-4055-9152-BFAED6807662}" type="pres">
      <dgm:prSet presAssocID="{166A7509-8B01-46DD-AA34-60506A399464}" presName="ellipse" presStyleLbl="trBgShp" presStyleIdx="0" presStyleCnt="1"/>
      <dgm:spPr/>
    </dgm:pt>
    <dgm:pt modelId="{F284627E-2722-4CCB-999E-BE479122DBEF}" type="pres">
      <dgm:prSet presAssocID="{166A7509-8B01-46DD-AA34-60506A399464}" presName="arrow1" presStyleLbl="fgShp" presStyleIdx="0" presStyleCnt="1"/>
      <dgm:spPr/>
    </dgm:pt>
    <dgm:pt modelId="{ED605FBE-D3EF-4926-8C20-BBD7255DAE06}" type="pres">
      <dgm:prSet presAssocID="{166A7509-8B01-46DD-AA34-60506A399464}" presName="rectangle" presStyleLbl="revTx" presStyleIdx="0" presStyleCnt="1">
        <dgm:presLayoutVars>
          <dgm:bulletEnabled val="1"/>
        </dgm:presLayoutVars>
      </dgm:prSet>
      <dgm:spPr/>
    </dgm:pt>
    <dgm:pt modelId="{B2583494-97A1-4009-A24E-5BA625096D14}" type="pres">
      <dgm:prSet presAssocID="{49FFE7E1-C7A9-4E2D-8DBA-A9940555266C}" presName="item1" presStyleLbl="node1" presStyleIdx="0" presStyleCnt="3">
        <dgm:presLayoutVars>
          <dgm:bulletEnabled val="1"/>
        </dgm:presLayoutVars>
      </dgm:prSet>
      <dgm:spPr/>
    </dgm:pt>
    <dgm:pt modelId="{A8529A86-8148-448D-B8C2-22945ADF2C5E}" type="pres">
      <dgm:prSet presAssocID="{ADCC0D0A-9D58-4B1C-8762-ACB350ECEB51}" presName="item2" presStyleLbl="node1" presStyleIdx="1" presStyleCnt="3">
        <dgm:presLayoutVars>
          <dgm:bulletEnabled val="1"/>
        </dgm:presLayoutVars>
      </dgm:prSet>
      <dgm:spPr/>
    </dgm:pt>
    <dgm:pt modelId="{98DD7AC6-E80B-4BC7-8722-86B5E63AEB81}" type="pres">
      <dgm:prSet presAssocID="{E8CE3B21-2F64-4DEF-9BC5-E7EFB1017C94}" presName="item3" presStyleLbl="node1" presStyleIdx="2" presStyleCnt="3">
        <dgm:presLayoutVars>
          <dgm:bulletEnabled val="1"/>
        </dgm:presLayoutVars>
      </dgm:prSet>
      <dgm:spPr/>
    </dgm:pt>
    <dgm:pt modelId="{70C0F9A2-B849-41AE-84BE-208C4E49A1C6}" type="pres">
      <dgm:prSet presAssocID="{166A7509-8B01-46DD-AA34-60506A399464}" presName="funnel" presStyleLbl="trAlignAcc1" presStyleIdx="0" presStyleCnt="1" custLinFactNeighborX="5192" custLinFactNeighborY="24495"/>
      <dgm:spPr/>
    </dgm:pt>
  </dgm:ptLst>
  <dgm:cxnLst>
    <dgm:cxn modelId="{B591D75D-CD79-482A-B3DE-CD07ADB7B1CF}" type="presOf" srcId="{ADCC0D0A-9D58-4B1C-8762-ACB350ECEB51}" destId="{B2583494-97A1-4009-A24E-5BA625096D14}" srcOrd="0" destOrd="0" presId="urn:microsoft.com/office/officeart/2005/8/layout/funnel1"/>
    <dgm:cxn modelId="{C63D5C61-4CE8-4FFE-BE19-C2ADEFACB34A}" srcId="{166A7509-8B01-46DD-AA34-60506A399464}" destId="{ADCC0D0A-9D58-4B1C-8762-ACB350ECEB51}" srcOrd="2" destOrd="0" parTransId="{46179342-2614-4A14-85DC-B3303ED854BC}" sibTransId="{50655178-76BE-4F38-9867-429AA607630E}"/>
    <dgm:cxn modelId="{C1795F65-6E12-4FD9-AD4E-99CFF3BB154C}" type="presOf" srcId="{E8CE3B21-2F64-4DEF-9BC5-E7EFB1017C94}" destId="{ED605FBE-D3EF-4926-8C20-BBD7255DAE06}" srcOrd="0" destOrd="0" presId="urn:microsoft.com/office/officeart/2005/8/layout/funnel1"/>
    <dgm:cxn modelId="{7C2CC647-0132-43F3-AF14-FA59B9913252}" type="presOf" srcId="{49FFE7E1-C7A9-4E2D-8DBA-A9940555266C}" destId="{A8529A86-8148-448D-B8C2-22945ADF2C5E}" srcOrd="0" destOrd="0" presId="urn:microsoft.com/office/officeart/2005/8/layout/funnel1"/>
    <dgm:cxn modelId="{8C8A9B53-7298-4B2E-A28F-3EE3BE7F1E15}" srcId="{166A7509-8B01-46DD-AA34-60506A399464}" destId="{E8CE3B21-2F64-4DEF-9BC5-E7EFB1017C94}" srcOrd="3" destOrd="0" parTransId="{E87FAF0D-9D39-4CE0-A5A4-E9E7431DEDB6}" sibTransId="{1F523C80-4C95-47CA-AD41-0E2678B96828}"/>
    <dgm:cxn modelId="{E57E4CD3-A4BF-40AA-AE46-4ED58D21714F}" type="presOf" srcId="{166A7509-8B01-46DD-AA34-60506A399464}" destId="{02A81E0B-0486-45E6-B6BD-3763317E8B11}" srcOrd="0" destOrd="0" presId="urn:microsoft.com/office/officeart/2005/8/layout/funnel1"/>
    <dgm:cxn modelId="{76A653F0-3B29-48C3-9DCC-A242D0A8D453}" type="presOf" srcId="{C26FB80A-ADA3-460A-B71F-263BD205F410}" destId="{98DD7AC6-E80B-4BC7-8722-86B5E63AEB81}" srcOrd="0" destOrd="0" presId="urn:microsoft.com/office/officeart/2005/8/layout/funnel1"/>
    <dgm:cxn modelId="{E0EE1BFB-F8FB-4848-96DB-2414832A9EED}" srcId="{166A7509-8B01-46DD-AA34-60506A399464}" destId="{C26FB80A-ADA3-460A-B71F-263BD205F410}" srcOrd="0" destOrd="0" parTransId="{4033021F-F6E6-4EF6-BF2A-F341363C2C2A}" sibTransId="{ACBF719F-B393-453A-86C7-2011BF8140E8}"/>
    <dgm:cxn modelId="{93A9B2FB-B72F-4370-BE2A-4E941468EF67}" srcId="{166A7509-8B01-46DD-AA34-60506A399464}" destId="{49FFE7E1-C7A9-4E2D-8DBA-A9940555266C}" srcOrd="1" destOrd="0" parTransId="{C48A4F47-117A-43E7-8467-539ACFE09274}" sibTransId="{B3006DD9-0353-46B5-9352-8CF4E3C81921}"/>
    <dgm:cxn modelId="{C2C269B6-3B69-4FB0-BAB2-03F4977E6AB3}" type="presParOf" srcId="{02A81E0B-0486-45E6-B6BD-3763317E8B11}" destId="{B0E4F009-1338-4055-9152-BFAED6807662}" srcOrd="0" destOrd="0" presId="urn:microsoft.com/office/officeart/2005/8/layout/funnel1"/>
    <dgm:cxn modelId="{420DC239-E4B7-4FFE-B82F-B19FE37EBE81}" type="presParOf" srcId="{02A81E0B-0486-45E6-B6BD-3763317E8B11}" destId="{F284627E-2722-4CCB-999E-BE479122DBEF}" srcOrd="1" destOrd="0" presId="urn:microsoft.com/office/officeart/2005/8/layout/funnel1"/>
    <dgm:cxn modelId="{5CFFBEBA-C4A8-4CAD-820F-4DCBCB107422}" type="presParOf" srcId="{02A81E0B-0486-45E6-B6BD-3763317E8B11}" destId="{ED605FBE-D3EF-4926-8C20-BBD7255DAE06}" srcOrd="2" destOrd="0" presId="urn:microsoft.com/office/officeart/2005/8/layout/funnel1"/>
    <dgm:cxn modelId="{F7A4372B-EB3D-404B-B3CA-BC1673EAA052}" type="presParOf" srcId="{02A81E0B-0486-45E6-B6BD-3763317E8B11}" destId="{B2583494-97A1-4009-A24E-5BA625096D14}" srcOrd="3" destOrd="0" presId="urn:microsoft.com/office/officeart/2005/8/layout/funnel1"/>
    <dgm:cxn modelId="{F97F7C80-9AF7-442E-B754-0231CC51887A}" type="presParOf" srcId="{02A81E0B-0486-45E6-B6BD-3763317E8B11}" destId="{A8529A86-8148-448D-B8C2-22945ADF2C5E}" srcOrd="4" destOrd="0" presId="urn:microsoft.com/office/officeart/2005/8/layout/funnel1"/>
    <dgm:cxn modelId="{CCF6CA5A-E2FC-4B77-A552-7E9DA7542DAC}" type="presParOf" srcId="{02A81E0B-0486-45E6-B6BD-3763317E8B11}" destId="{98DD7AC6-E80B-4BC7-8722-86B5E63AEB81}" srcOrd="5" destOrd="0" presId="urn:microsoft.com/office/officeart/2005/8/layout/funnel1"/>
    <dgm:cxn modelId="{3DA3A7D3-C272-41AC-BEBB-3ED77BE40DE2}" type="presParOf" srcId="{02A81E0B-0486-45E6-B6BD-3763317E8B11}" destId="{70C0F9A2-B849-41AE-84BE-208C4E49A1C6}"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13D213-DDBC-4A53-88B4-2AD1201E22D5}" type="doc">
      <dgm:prSet loTypeId="urn:microsoft.com/office/officeart/2005/8/layout/balance1" loCatId="relationship" qsTypeId="urn:microsoft.com/office/officeart/2005/8/quickstyle/simple1" qsCatId="simple" csTypeId="urn:microsoft.com/office/officeart/2005/8/colors/accent1_2" csCatId="accent1" phldr="1"/>
      <dgm:spPr/>
      <dgm:t>
        <a:bodyPr/>
        <a:lstStyle/>
        <a:p>
          <a:endParaRPr lang="en-US"/>
        </a:p>
      </dgm:t>
    </dgm:pt>
    <dgm:pt modelId="{E297420E-83F5-41B7-ABB7-B4A73766B2FD}">
      <dgm:prSet phldrT="[Text]"/>
      <dgm:spPr>
        <a:solidFill>
          <a:schemeClr val="accent5">
            <a:alpha val="90000"/>
          </a:schemeClr>
        </a:solidFill>
      </dgm:spPr>
      <dgm:t>
        <a:bodyPr/>
        <a:lstStyle/>
        <a:p>
          <a:r>
            <a:rPr lang="en-US" dirty="0">
              <a:solidFill>
                <a:srgbClr val="FFFFFF"/>
              </a:solidFill>
            </a:rPr>
            <a:t>Individual</a:t>
          </a:r>
        </a:p>
      </dgm:t>
    </dgm:pt>
    <dgm:pt modelId="{B80177D8-32CC-47DC-9BED-D477B4CF7199}" type="parTrans" cxnId="{3CEDF3D0-BA3B-4C08-82BC-20F55694B0E5}">
      <dgm:prSet/>
      <dgm:spPr/>
      <dgm:t>
        <a:bodyPr/>
        <a:lstStyle/>
        <a:p>
          <a:endParaRPr lang="en-US"/>
        </a:p>
      </dgm:t>
    </dgm:pt>
    <dgm:pt modelId="{BFF0281B-887C-45DC-B9D3-6EB5DD12D7A9}" type="sibTrans" cxnId="{3CEDF3D0-BA3B-4C08-82BC-20F55694B0E5}">
      <dgm:prSet/>
      <dgm:spPr/>
      <dgm:t>
        <a:bodyPr/>
        <a:lstStyle/>
        <a:p>
          <a:endParaRPr lang="en-US"/>
        </a:p>
      </dgm:t>
    </dgm:pt>
    <dgm:pt modelId="{A68B97A5-89A0-475A-AA42-FA061B172FB2}">
      <dgm:prSet phldrT="[Text]"/>
      <dgm:spPr/>
      <dgm:t>
        <a:bodyPr/>
        <a:lstStyle/>
        <a:p>
          <a:r>
            <a:rPr lang="en-US" dirty="0">
              <a:solidFill>
                <a:srgbClr val="FFFFFF"/>
              </a:solidFill>
            </a:rPr>
            <a:t>trust</a:t>
          </a:r>
        </a:p>
      </dgm:t>
    </dgm:pt>
    <dgm:pt modelId="{59D27A06-C940-4B9F-84AA-7BB0F363107C}" type="parTrans" cxnId="{45779409-065D-4691-AC11-A6094B8D75E3}">
      <dgm:prSet/>
      <dgm:spPr/>
      <dgm:t>
        <a:bodyPr/>
        <a:lstStyle/>
        <a:p>
          <a:endParaRPr lang="en-US"/>
        </a:p>
      </dgm:t>
    </dgm:pt>
    <dgm:pt modelId="{99B7C33F-6095-46BC-9FE7-A79EF16E1A22}" type="sibTrans" cxnId="{45779409-065D-4691-AC11-A6094B8D75E3}">
      <dgm:prSet/>
      <dgm:spPr/>
      <dgm:t>
        <a:bodyPr/>
        <a:lstStyle/>
        <a:p>
          <a:endParaRPr lang="en-US"/>
        </a:p>
      </dgm:t>
    </dgm:pt>
    <dgm:pt modelId="{C09F6EA6-CFDD-48C0-8E8F-4664CF798457}">
      <dgm:prSet phldrT="[Text]"/>
      <dgm:spPr/>
      <dgm:t>
        <a:bodyPr/>
        <a:lstStyle/>
        <a:p>
          <a:r>
            <a:rPr lang="en-US" dirty="0">
              <a:solidFill>
                <a:srgbClr val="FFFFFF"/>
              </a:solidFill>
            </a:rPr>
            <a:t>delegation</a:t>
          </a:r>
        </a:p>
      </dgm:t>
    </dgm:pt>
    <dgm:pt modelId="{725FBE9E-A62F-4A1A-B90C-ABDA5D896CB2}" type="parTrans" cxnId="{D1BFE393-1C46-48E6-80AE-9ADA467963E3}">
      <dgm:prSet/>
      <dgm:spPr/>
      <dgm:t>
        <a:bodyPr/>
        <a:lstStyle/>
        <a:p>
          <a:endParaRPr lang="en-US"/>
        </a:p>
      </dgm:t>
    </dgm:pt>
    <dgm:pt modelId="{A4AB5297-07CC-44AC-ABEF-C3DC241FD57E}" type="sibTrans" cxnId="{D1BFE393-1C46-48E6-80AE-9ADA467963E3}">
      <dgm:prSet/>
      <dgm:spPr/>
      <dgm:t>
        <a:bodyPr/>
        <a:lstStyle/>
        <a:p>
          <a:endParaRPr lang="en-US"/>
        </a:p>
      </dgm:t>
    </dgm:pt>
    <dgm:pt modelId="{1693B95C-7D4C-470E-9550-505B8A326F33}">
      <dgm:prSet phldrT="[Text]"/>
      <dgm:spPr>
        <a:solidFill>
          <a:schemeClr val="accent5">
            <a:alpha val="90000"/>
          </a:schemeClr>
        </a:solidFill>
      </dgm:spPr>
      <dgm:t>
        <a:bodyPr/>
        <a:lstStyle/>
        <a:p>
          <a:r>
            <a:rPr lang="en-US" dirty="0">
              <a:solidFill>
                <a:srgbClr val="FFFFFF"/>
              </a:solidFill>
            </a:rPr>
            <a:t>Objective</a:t>
          </a:r>
        </a:p>
      </dgm:t>
    </dgm:pt>
    <dgm:pt modelId="{A3FF7767-BCC0-4184-B8FE-D0717FB3B155}" type="parTrans" cxnId="{F7B72D4D-4F9C-4D06-AB7A-8B5F497B9010}">
      <dgm:prSet/>
      <dgm:spPr/>
      <dgm:t>
        <a:bodyPr/>
        <a:lstStyle/>
        <a:p>
          <a:endParaRPr lang="en-US"/>
        </a:p>
      </dgm:t>
    </dgm:pt>
    <dgm:pt modelId="{7E053513-62FB-437C-822D-F76F8A43F53B}" type="sibTrans" cxnId="{F7B72D4D-4F9C-4D06-AB7A-8B5F497B9010}">
      <dgm:prSet/>
      <dgm:spPr/>
      <dgm:t>
        <a:bodyPr/>
        <a:lstStyle/>
        <a:p>
          <a:endParaRPr lang="en-US"/>
        </a:p>
      </dgm:t>
    </dgm:pt>
    <dgm:pt modelId="{DEAF0189-FAB1-44C0-A8DE-D1D4BBFD9417}">
      <dgm:prSet phldrT="[Text]"/>
      <dgm:spPr/>
      <dgm:t>
        <a:bodyPr/>
        <a:lstStyle/>
        <a:p>
          <a:r>
            <a:rPr lang="en-US" dirty="0">
              <a:solidFill>
                <a:srgbClr val="FFFFFF"/>
              </a:solidFill>
            </a:rPr>
            <a:t>control</a:t>
          </a:r>
        </a:p>
      </dgm:t>
    </dgm:pt>
    <dgm:pt modelId="{2DE2B576-6A65-494B-9409-A4B1E691E8DC}" type="parTrans" cxnId="{6C88B3DA-21D1-4EC4-A97D-7F0E1BFEAAD8}">
      <dgm:prSet/>
      <dgm:spPr/>
      <dgm:t>
        <a:bodyPr/>
        <a:lstStyle/>
        <a:p>
          <a:endParaRPr lang="en-US"/>
        </a:p>
      </dgm:t>
    </dgm:pt>
    <dgm:pt modelId="{45EC355D-6CF7-483B-A27F-BD711E9CBB3E}" type="sibTrans" cxnId="{6C88B3DA-21D1-4EC4-A97D-7F0E1BFEAAD8}">
      <dgm:prSet/>
      <dgm:spPr/>
      <dgm:t>
        <a:bodyPr/>
        <a:lstStyle/>
        <a:p>
          <a:endParaRPr lang="en-US"/>
        </a:p>
      </dgm:t>
    </dgm:pt>
    <dgm:pt modelId="{2295711E-C5E4-4D10-BDF2-56CAB262E587}">
      <dgm:prSet phldrT="[Text]"/>
      <dgm:spPr/>
      <dgm:t>
        <a:bodyPr/>
        <a:lstStyle/>
        <a:p>
          <a:r>
            <a:rPr lang="en-US" dirty="0">
              <a:solidFill>
                <a:srgbClr val="FFFFFF"/>
              </a:solidFill>
            </a:rPr>
            <a:t>structure</a:t>
          </a:r>
        </a:p>
      </dgm:t>
    </dgm:pt>
    <dgm:pt modelId="{A0E7F1AF-D69F-44AA-95E0-C363DD91CEE2}" type="parTrans" cxnId="{A6C3379E-3A1F-4AF0-A255-44CE4A2A73F9}">
      <dgm:prSet/>
      <dgm:spPr/>
      <dgm:t>
        <a:bodyPr/>
        <a:lstStyle/>
        <a:p>
          <a:endParaRPr lang="en-US"/>
        </a:p>
      </dgm:t>
    </dgm:pt>
    <dgm:pt modelId="{BEEC7980-B77C-4E9B-B2CE-6FEA063EC09C}" type="sibTrans" cxnId="{A6C3379E-3A1F-4AF0-A255-44CE4A2A73F9}">
      <dgm:prSet/>
      <dgm:spPr/>
      <dgm:t>
        <a:bodyPr/>
        <a:lstStyle/>
        <a:p>
          <a:endParaRPr lang="en-US"/>
        </a:p>
      </dgm:t>
    </dgm:pt>
    <dgm:pt modelId="{BCFC79FD-F348-4053-A30A-3D91C22D1AE7}">
      <dgm:prSet phldrT="[Text]"/>
      <dgm:spPr/>
      <dgm:t>
        <a:bodyPr/>
        <a:lstStyle/>
        <a:p>
          <a:r>
            <a:rPr lang="en-US" dirty="0">
              <a:solidFill>
                <a:srgbClr val="FFFFFF"/>
              </a:solidFill>
            </a:rPr>
            <a:t>achievement</a:t>
          </a:r>
        </a:p>
      </dgm:t>
    </dgm:pt>
    <dgm:pt modelId="{EA4DDF38-13BA-4014-BF13-42E0F6D21B45}" type="parTrans" cxnId="{8D204CA0-5C77-4D89-9984-DD08D29ECC27}">
      <dgm:prSet/>
      <dgm:spPr/>
      <dgm:t>
        <a:bodyPr/>
        <a:lstStyle/>
        <a:p>
          <a:endParaRPr lang="en-US"/>
        </a:p>
      </dgm:t>
    </dgm:pt>
    <dgm:pt modelId="{AEA1900F-872D-4178-8E03-501F242BA80D}" type="sibTrans" cxnId="{8D204CA0-5C77-4D89-9984-DD08D29ECC27}">
      <dgm:prSet/>
      <dgm:spPr/>
      <dgm:t>
        <a:bodyPr/>
        <a:lstStyle/>
        <a:p>
          <a:endParaRPr lang="en-US"/>
        </a:p>
      </dgm:t>
    </dgm:pt>
    <dgm:pt modelId="{A9F47326-6FDB-4B48-B363-1D9143C917DB}">
      <dgm:prSet phldrT="[Text]"/>
      <dgm:spPr/>
      <dgm:t>
        <a:bodyPr/>
        <a:lstStyle/>
        <a:p>
          <a:r>
            <a:rPr lang="en-US" dirty="0">
              <a:solidFill>
                <a:srgbClr val="FFFFFF"/>
              </a:solidFill>
            </a:rPr>
            <a:t>growth</a:t>
          </a:r>
        </a:p>
      </dgm:t>
    </dgm:pt>
    <dgm:pt modelId="{F1744481-D160-4603-B17C-3D37E1CDA4AA}" type="parTrans" cxnId="{7C433D6F-5F02-43EE-B3D2-CD55028D89FF}">
      <dgm:prSet/>
      <dgm:spPr/>
      <dgm:t>
        <a:bodyPr/>
        <a:lstStyle/>
        <a:p>
          <a:endParaRPr lang="en-US"/>
        </a:p>
      </dgm:t>
    </dgm:pt>
    <dgm:pt modelId="{2CAF6143-D88B-4AFB-81D3-42172E9FAF4B}" type="sibTrans" cxnId="{7C433D6F-5F02-43EE-B3D2-CD55028D89FF}">
      <dgm:prSet/>
      <dgm:spPr/>
      <dgm:t>
        <a:bodyPr/>
        <a:lstStyle/>
        <a:p>
          <a:endParaRPr lang="en-US"/>
        </a:p>
      </dgm:t>
    </dgm:pt>
    <dgm:pt modelId="{95113301-6857-414B-81CF-44C1634902F8}" type="pres">
      <dgm:prSet presAssocID="{F013D213-DDBC-4A53-88B4-2AD1201E22D5}" presName="outerComposite" presStyleCnt="0">
        <dgm:presLayoutVars>
          <dgm:chMax val="2"/>
          <dgm:animLvl val="lvl"/>
          <dgm:resizeHandles val="exact"/>
        </dgm:presLayoutVars>
      </dgm:prSet>
      <dgm:spPr/>
    </dgm:pt>
    <dgm:pt modelId="{E0854386-50EA-40AA-9CD4-EFA05A4CE9C8}" type="pres">
      <dgm:prSet presAssocID="{F013D213-DDBC-4A53-88B4-2AD1201E22D5}" presName="dummyMaxCanvas" presStyleCnt="0"/>
      <dgm:spPr/>
    </dgm:pt>
    <dgm:pt modelId="{A05F6A81-ED84-4857-B570-44EBDE8AD1AD}" type="pres">
      <dgm:prSet presAssocID="{F013D213-DDBC-4A53-88B4-2AD1201E22D5}" presName="parentComposite" presStyleCnt="0"/>
      <dgm:spPr/>
    </dgm:pt>
    <dgm:pt modelId="{0083C732-220B-45CD-AC61-13624472F99B}" type="pres">
      <dgm:prSet presAssocID="{F013D213-DDBC-4A53-88B4-2AD1201E22D5}" presName="parent1" presStyleLbl="alignAccFollowNode1" presStyleIdx="0" presStyleCnt="4">
        <dgm:presLayoutVars>
          <dgm:chMax val="4"/>
        </dgm:presLayoutVars>
      </dgm:prSet>
      <dgm:spPr/>
    </dgm:pt>
    <dgm:pt modelId="{09E1D544-B290-4699-B196-5FA3DE19F8D8}" type="pres">
      <dgm:prSet presAssocID="{F013D213-DDBC-4A53-88B4-2AD1201E22D5}" presName="parent2" presStyleLbl="alignAccFollowNode1" presStyleIdx="1" presStyleCnt="4">
        <dgm:presLayoutVars>
          <dgm:chMax val="4"/>
        </dgm:presLayoutVars>
      </dgm:prSet>
      <dgm:spPr/>
    </dgm:pt>
    <dgm:pt modelId="{43B9DC4B-475D-4375-8307-8C20C39D4190}" type="pres">
      <dgm:prSet presAssocID="{F013D213-DDBC-4A53-88B4-2AD1201E22D5}" presName="childrenComposite" presStyleCnt="0"/>
      <dgm:spPr/>
    </dgm:pt>
    <dgm:pt modelId="{92ABD315-ECBA-42E0-8AD0-02223E2A142F}" type="pres">
      <dgm:prSet presAssocID="{F013D213-DDBC-4A53-88B4-2AD1201E22D5}" presName="dummyMaxCanvas_ChildArea" presStyleCnt="0"/>
      <dgm:spPr/>
    </dgm:pt>
    <dgm:pt modelId="{6B274C27-0B5A-4667-AB50-80EE196AD7B8}" type="pres">
      <dgm:prSet presAssocID="{F013D213-DDBC-4A53-88B4-2AD1201E22D5}" presName="fulcrum" presStyleLbl="alignAccFollowNode1" presStyleIdx="2" presStyleCnt="4"/>
      <dgm:spPr>
        <a:solidFill>
          <a:schemeClr val="accent5">
            <a:alpha val="90000"/>
          </a:schemeClr>
        </a:solidFill>
      </dgm:spPr>
    </dgm:pt>
    <dgm:pt modelId="{591FA108-8CD7-41B9-AC14-8CD7FBA58512}" type="pres">
      <dgm:prSet presAssocID="{F013D213-DDBC-4A53-88B4-2AD1201E22D5}" presName="balance_33" presStyleLbl="alignAccFollowNode1" presStyleIdx="3" presStyleCnt="4">
        <dgm:presLayoutVars>
          <dgm:bulletEnabled val="1"/>
        </dgm:presLayoutVars>
      </dgm:prSet>
      <dgm:spPr>
        <a:solidFill>
          <a:schemeClr val="accent5">
            <a:alpha val="90000"/>
          </a:schemeClr>
        </a:solidFill>
      </dgm:spPr>
    </dgm:pt>
    <dgm:pt modelId="{65C44517-C65E-41C8-81A4-68B3B23A09DC}" type="pres">
      <dgm:prSet presAssocID="{F013D213-DDBC-4A53-88B4-2AD1201E22D5}" presName="right_33_1" presStyleLbl="node1" presStyleIdx="0" presStyleCnt="6">
        <dgm:presLayoutVars>
          <dgm:bulletEnabled val="1"/>
        </dgm:presLayoutVars>
      </dgm:prSet>
      <dgm:spPr/>
    </dgm:pt>
    <dgm:pt modelId="{C6DF5BDD-7566-4AB4-8564-DAA3D1A9A270}" type="pres">
      <dgm:prSet presAssocID="{F013D213-DDBC-4A53-88B4-2AD1201E22D5}" presName="right_33_2" presStyleLbl="node1" presStyleIdx="1" presStyleCnt="6">
        <dgm:presLayoutVars>
          <dgm:bulletEnabled val="1"/>
        </dgm:presLayoutVars>
      </dgm:prSet>
      <dgm:spPr/>
    </dgm:pt>
    <dgm:pt modelId="{9E51FAB0-5D3F-462D-8528-88F460AF4EF7}" type="pres">
      <dgm:prSet presAssocID="{F013D213-DDBC-4A53-88B4-2AD1201E22D5}" presName="right_33_3" presStyleLbl="node1" presStyleIdx="2" presStyleCnt="6">
        <dgm:presLayoutVars>
          <dgm:bulletEnabled val="1"/>
        </dgm:presLayoutVars>
      </dgm:prSet>
      <dgm:spPr/>
    </dgm:pt>
    <dgm:pt modelId="{5D87BAFC-4889-4A90-8C40-D04642F9ACE4}" type="pres">
      <dgm:prSet presAssocID="{F013D213-DDBC-4A53-88B4-2AD1201E22D5}" presName="left_33_1" presStyleLbl="node1" presStyleIdx="3" presStyleCnt="6">
        <dgm:presLayoutVars>
          <dgm:bulletEnabled val="1"/>
        </dgm:presLayoutVars>
      </dgm:prSet>
      <dgm:spPr/>
    </dgm:pt>
    <dgm:pt modelId="{D82493D8-212F-41C0-ADB8-2237745A6444}" type="pres">
      <dgm:prSet presAssocID="{F013D213-DDBC-4A53-88B4-2AD1201E22D5}" presName="left_33_2" presStyleLbl="node1" presStyleIdx="4" presStyleCnt="6">
        <dgm:presLayoutVars>
          <dgm:bulletEnabled val="1"/>
        </dgm:presLayoutVars>
      </dgm:prSet>
      <dgm:spPr/>
    </dgm:pt>
    <dgm:pt modelId="{365D3F0E-25AC-459D-8C4F-659754B2B2CD}" type="pres">
      <dgm:prSet presAssocID="{F013D213-DDBC-4A53-88B4-2AD1201E22D5}" presName="left_33_3" presStyleLbl="node1" presStyleIdx="5" presStyleCnt="6">
        <dgm:presLayoutVars>
          <dgm:bulletEnabled val="1"/>
        </dgm:presLayoutVars>
      </dgm:prSet>
      <dgm:spPr/>
    </dgm:pt>
  </dgm:ptLst>
  <dgm:cxnLst>
    <dgm:cxn modelId="{50107008-4E10-428C-AB29-F06EF86E50FF}" type="presOf" srcId="{2295711E-C5E4-4D10-BDF2-56CAB262E587}" destId="{C6DF5BDD-7566-4AB4-8564-DAA3D1A9A270}" srcOrd="0" destOrd="0" presId="urn:microsoft.com/office/officeart/2005/8/layout/balance1"/>
    <dgm:cxn modelId="{45779409-065D-4691-AC11-A6094B8D75E3}" srcId="{E297420E-83F5-41B7-ABB7-B4A73766B2FD}" destId="{A68B97A5-89A0-475A-AA42-FA061B172FB2}" srcOrd="0" destOrd="0" parTransId="{59D27A06-C940-4B9F-84AA-7BB0F363107C}" sibTransId="{99B7C33F-6095-46BC-9FE7-A79EF16E1A22}"/>
    <dgm:cxn modelId="{D2E67B33-D965-4597-899D-F1C64422501A}" type="presOf" srcId="{E297420E-83F5-41B7-ABB7-B4A73766B2FD}" destId="{0083C732-220B-45CD-AC61-13624472F99B}" srcOrd="0" destOrd="0" presId="urn:microsoft.com/office/officeart/2005/8/layout/balance1"/>
    <dgm:cxn modelId="{BE8C483B-CAF2-4915-9F14-878AE3C9DDC7}" type="presOf" srcId="{DEAF0189-FAB1-44C0-A8DE-D1D4BBFD9417}" destId="{65C44517-C65E-41C8-81A4-68B3B23A09DC}" srcOrd="0" destOrd="0" presId="urn:microsoft.com/office/officeart/2005/8/layout/balance1"/>
    <dgm:cxn modelId="{1B291E45-CDBB-4D71-AA99-72BE60ED09AA}" type="presOf" srcId="{A68B97A5-89A0-475A-AA42-FA061B172FB2}" destId="{5D87BAFC-4889-4A90-8C40-D04642F9ACE4}" srcOrd="0" destOrd="0" presId="urn:microsoft.com/office/officeart/2005/8/layout/balance1"/>
    <dgm:cxn modelId="{F7B72D4D-4F9C-4D06-AB7A-8B5F497B9010}" srcId="{F013D213-DDBC-4A53-88B4-2AD1201E22D5}" destId="{1693B95C-7D4C-470E-9550-505B8A326F33}" srcOrd="1" destOrd="0" parTransId="{A3FF7767-BCC0-4184-B8FE-D0717FB3B155}" sibTransId="{7E053513-62FB-437C-822D-F76F8A43F53B}"/>
    <dgm:cxn modelId="{7C433D6F-5F02-43EE-B3D2-CD55028D89FF}" srcId="{E297420E-83F5-41B7-ABB7-B4A73766B2FD}" destId="{A9F47326-6FDB-4B48-B363-1D9143C917DB}" srcOrd="2" destOrd="0" parTransId="{F1744481-D160-4603-B17C-3D37E1CDA4AA}" sibTransId="{2CAF6143-D88B-4AFB-81D3-42172E9FAF4B}"/>
    <dgm:cxn modelId="{9B0A6C58-EBE6-4B4A-A279-1F1BCE621B27}" type="presOf" srcId="{A9F47326-6FDB-4B48-B363-1D9143C917DB}" destId="{365D3F0E-25AC-459D-8C4F-659754B2B2CD}" srcOrd="0" destOrd="0" presId="urn:microsoft.com/office/officeart/2005/8/layout/balance1"/>
    <dgm:cxn modelId="{D1BFE393-1C46-48E6-80AE-9ADA467963E3}" srcId="{E297420E-83F5-41B7-ABB7-B4A73766B2FD}" destId="{C09F6EA6-CFDD-48C0-8E8F-4664CF798457}" srcOrd="1" destOrd="0" parTransId="{725FBE9E-A62F-4A1A-B90C-ABDA5D896CB2}" sibTransId="{A4AB5297-07CC-44AC-ABEF-C3DC241FD57E}"/>
    <dgm:cxn modelId="{A6C3379E-3A1F-4AF0-A255-44CE4A2A73F9}" srcId="{1693B95C-7D4C-470E-9550-505B8A326F33}" destId="{2295711E-C5E4-4D10-BDF2-56CAB262E587}" srcOrd="1" destOrd="0" parTransId="{A0E7F1AF-D69F-44AA-95E0-C363DD91CEE2}" sibTransId="{BEEC7980-B77C-4E9B-B2CE-6FEA063EC09C}"/>
    <dgm:cxn modelId="{8D204CA0-5C77-4D89-9984-DD08D29ECC27}" srcId="{1693B95C-7D4C-470E-9550-505B8A326F33}" destId="{BCFC79FD-F348-4053-A30A-3D91C22D1AE7}" srcOrd="2" destOrd="0" parTransId="{EA4DDF38-13BA-4014-BF13-42E0F6D21B45}" sibTransId="{AEA1900F-872D-4178-8E03-501F242BA80D}"/>
    <dgm:cxn modelId="{28D95CA2-A543-468A-B9E8-5949B0C9E4CA}" type="presOf" srcId="{1693B95C-7D4C-470E-9550-505B8A326F33}" destId="{09E1D544-B290-4699-B196-5FA3DE19F8D8}" srcOrd="0" destOrd="0" presId="urn:microsoft.com/office/officeart/2005/8/layout/balance1"/>
    <dgm:cxn modelId="{91FE2EB4-C861-412F-B2F8-5A7CEBCFF3BD}" type="presOf" srcId="{F013D213-DDBC-4A53-88B4-2AD1201E22D5}" destId="{95113301-6857-414B-81CF-44C1634902F8}" srcOrd="0" destOrd="0" presId="urn:microsoft.com/office/officeart/2005/8/layout/balance1"/>
    <dgm:cxn modelId="{6B826DC1-84DE-4158-B994-765E6E54B27F}" type="presOf" srcId="{C09F6EA6-CFDD-48C0-8E8F-4664CF798457}" destId="{D82493D8-212F-41C0-ADB8-2237745A6444}" srcOrd="0" destOrd="0" presId="urn:microsoft.com/office/officeart/2005/8/layout/balance1"/>
    <dgm:cxn modelId="{3CEDF3D0-BA3B-4C08-82BC-20F55694B0E5}" srcId="{F013D213-DDBC-4A53-88B4-2AD1201E22D5}" destId="{E297420E-83F5-41B7-ABB7-B4A73766B2FD}" srcOrd="0" destOrd="0" parTransId="{B80177D8-32CC-47DC-9BED-D477B4CF7199}" sibTransId="{BFF0281B-887C-45DC-B9D3-6EB5DD12D7A9}"/>
    <dgm:cxn modelId="{7D2CFCD1-09F4-4939-B961-43477AC51A64}" type="presOf" srcId="{BCFC79FD-F348-4053-A30A-3D91C22D1AE7}" destId="{9E51FAB0-5D3F-462D-8528-88F460AF4EF7}" srcOrd="0" destOrd="0" presId="urn:microsoft.com/office/officeart/2005/8/layout/balance1"/>
    <dgm:cxn modelId="{6C88B3DA-21D1-4EC4-A97D-7F0E1BFEAAD8}" srcId="{1693B95C-7D4C-470E-9550-505B8A326F33}" destId="{DEAF0189-FAB1-44C0-A8DE-D1D4BBFD9417}" srcOrd="0" destOrd="0" parTransId="{2DE2B576-6A65-494B-9409-A4B1E691E8DC}" sibTransId="{45EC355D-6CF7-483B-A27F-BD711E9CBB3E}"/>
    <dgm:cxn modelId="{FD26F224-DEB6-47D7-A89C-C16A76DC8553}" type="presParOf" srcId="{95113301-6857-414B-81CF-44C1634902F8}" destId="{E0854386-50EA-40AA-9CD4-EFA05A4CE9C8}" srcOrd="0" destOrd="0" presId="urn:microsoft.com/office/officeart/2005/8/layout/balance1"/>
    <dgm:cxn modelId="{06DE4F77-44FD-407A-814C-1AA24A7250CE}" type="presParOf" srcId="{95113301-6857-414B-81CF-44C1634902F8}" destId="{A05F6A81-ED84-4857-B570-44EBDE8AD1AD}" srcOrd="1" destOrd="0" presId="urn:microsoft.com/office/officeart/2005/8/layout/balance1"/>
    <dgm:cxn modelId="{014945E1-CB37-4F88-BDF0-78C1C9F2FC43}" type="presParOf" srcId="{A05F6A81-ED84-4857-B570-44EBDE8AD1AD}" destId="{0083C732-220B-45CD-AC61-13624472F99B}" srcOrd="0" destOrd="0" presId="urn:microsoft.com/office/officeart/2005/8/layout/balance1"/>
    <dgm:cxn modelId="{8077C2D0-3485-41AD-A988-BC1B4D8980F5}" type="presParOf" srcId="{A05F6A81-ED84-4857-B570-44EBDE8AD1AD}" destId="{09E1D544-B290-4699-B196-5FA3DE19F8D8}" srcOrd="1" destOrd="0" presId="urn:microsoft.com/office/officeart/2005/8/layout/balance1"/>
    <dgm:cxn modelId="{D81CFE99-DCDB-49F3-9573-EC4709D9571E}" type="presParOf" srcId="{95113301-6857-414B-81CF-44C1634902F8}" destId="{43B9DC4B-475D-4375-8307-8C20C39D4190}" srcOrd="2" destOrd="0" presId="urn:microsoft.com/office/officeart/2005/8/layout/balance1"/>
    <dgm:cxn modelId="{0318124E-BC54-4E43-B596-949EE51CEE04}" type="presParOf" srcId="{43B9DC4B-475D-4375-8307-8C20C39D4190}" destId="{92ABD315-ECBA-42E0-8AD0-02223E2A142F}" srcOrd="0" destOrd="0" presId="urn:microsoft.com/office/officeart/2005/8/layout/balance1"/>
    <dgm:cxn modelId="{5EF7E9D3-66A1-425D-A367-31861D5569BA}" type="presParOf" srcId="{43B9DC4B-475D-4375-8307-8C20C39D4190}" destId="{6B274C27-0B5A-4667-AB50-80EE196AD7B8}" srcOrd="1" destOrd="0" presId="urn:microsoft.com/office/officeart/2005/8/layout/balance1"/>
    <dgm:cxn modelId="{56700DC7-8E10-4FB3-B189-FF0817F468F3}" type="presParOf" srcId="{43B9DC4B-475D-4375-8307-8C20C39D4190}" destId="{591FA108-8CD7-41B9-AC14-8CD7FBA58512}" srcOrd="2" destOrd="0" presId="urn:microsoft.com/office/officeart/2005/8/layout/balance1"/>
    <dgm:cxn modelId="{A733F366-524F-4197-87CB-E271F1512E5F}" type="presParOf" srcId="{43B9DC4B-475D-4375-8307-8C20C39D4190}" destId="{65C44517-C65E-41C8-81A4-68B3B23A09DC}" srcOrd="3" destOrd="0" presId="urn:microsoft.com/office/officeart/2005/8/layout/balance1"/>
    <dgm:cxn modelId="{D00688C7-7326-4A14-8D00-A152E7CA7E72}" type="presParOf" srcId="{43B9DC4B-475D-4375-8307-8C20C39D4190}" destId="{C6DF5BDD-7566-4AB4-8564-DAA3D1A9A270}" srcOrd="4" destOrd="0" presId="urn:microsoft.com/office/officeart/2005/8/layout/balance1"/>
    <dgm:cxn modelId="{73C98661-0804-4091-A22C-CC6D9B1AABDE}" type="presParOf" srcId="{43B9DC4B-475D-4375-8307-8C20C39D4190}" destId="{9E51FAB0-5D3F-462D-8528-88F460AF4EF7}" srcOrd="5" destOrd="0" presId="urn:microsoft.com/office/officeart/2005/8/layout/balance1"/>
    <dgm:cxn modelId="{7F446153-017B-4016-A788-79AF9AAE6B74}" type="presParOf" srcId="{43B9DC4B-475D-4375-8307-8C20C39D4190}" destId="{5D87BAFC-4889-4A90-8C40-D04642F9ACE4}" srcOrd="6" destOrd="0" presId="urn:microsoft.com/office/officeart/2005/8/layout/balance1"/>
    <dgm:cxn modelId="{E41A3DEC-83E3-474B-B524-56979C08BA97}" type="presParOf" srcId="{43B9DC4B-475D-4375-8307-8C20C39D4190}" destId="{D82493D8-212F-41C0-ADB8-2237745A6444}" srcOrd="7" destOrd="0" presId="urn:microsoft.com/office/officeart/2005/8/layout/balance1"/>
    <dgm:cxn modelId="{6D07AB84-0086-4CD6-B8DA-8E37C4EE13DE}" type="presParOf" srcId="{43B9DC4B-475D-4375-8307-8C20C39D4190}" destId="{365D3F0E-25AC-459D-8C4F-659754B2B2CD}" srcOrd="8" destOrd="0" presId="urn:microsoft.com/office/officeart/2005/8/layout/balanc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66A7509-8B01-46DD-AA34-60506A399464}" type="doc">
      <dgm:prSet loTypeId="urn:microsoft.com/office/officeart/2005/8/layout/funnel1" loCatId="relationship" qsTypeId="urn:microsoft.com/office/officeart/2005/8/quickstyle/simple1" qsCatId="simple" csTypeId="urn:microsoft.com/office/officeart/2005/8/colors/accent1_2" csCatId="accent1" phldr="1"/>
      <dgm:spPr/>
      <dgm:t>
        <a:bodyPr/>
        <a:lstStyle/>
        <a:p>
          <a:endParaRPr lang="en-GB"/>
        </a:p>
      </dgm:t>
    </dgm:pt>
    <dgm:pt modelId="{C26FB80A-ADA3-460A-B71F-263BD205F410}">
      <dgm:prSet phldrT="[Text]"/>
      <dgm:spPr/>
      <dgm:t>
        <a:bodyPr/>
        <a:lstStyle/>
        <a:p>
          <a:r>
            <a:rPr lang="en-GB" dirty="0"/>
            <a:t>Leader</a:t>
          </a:r>
        </a:p>
      </dgm:t>
    </dgm:pt>
    <dgm:pt modelId="{4033021F-F6E6-4EF6-BF2A-F341363C2C2A}" type="parTrans" cxnId="{E0EE1BFB-F8FB-4848-96DB-2414832A9EED}">
      <dgm:prSet/>
      <dgm:spPr/>
      <dgm:t>
        <a:bodyPr/>
        <a:lstStyle/>
        <a:p>
          <a:endParaRPr lang="en-GB"/>
        </a:p>
      </dgm:t>
    </dgm:pt>
    <dgm:pt modelId="{ACBF719F-B393-453A-86C7-2011BF8140E8}" type="sibTrans" cxnId="{E0EE1BFB-F8FB-4848-96DB-2414832A9EED}">
      <dgm:prSet/>
      <dgm:spPr/>
      <dgm:t>
        <a:bodyPr/>
        <a:lstStyle/>
        <a:p>
          <a:endParaRPr lang="en-GB"/>
        </a:p>
      </dgm:t>
    </dgm:pt>
    <dgm:pt modelId="{49FFE7E1-C7A9-4E2D-8DBA-A9940555266C}">
      <dgm:prSet phldrT="[Text]"/>
      <dgm:spPr>
        <a:solidFill>
          <a:srgbClr val="FF0000"/>
        </a:solidFill>
      </dgm:spPr>
      <dgm:t>
        <a:bodyPr/>
        <a:lstStyle/>
        <a:p>
          <a:r>
            <a:rPr lang="en-GB" dirty="0"/>
            <a:t>Follower</a:t>
          </a:r>
        </a:p>
      </dgm:t>
    </dgm:pt>
    <dgm:pt modelId="{C48A4F47-117A-43E7-8467-539ACFE09274}" type="parTrans" cxnId="{93A9B2FB-B72F-4370-BE2A-4E941468EF67}">
      <dgm:prSet/>
      <dgm:spPr/>
      <dgm:t>
        <a:bodyPr/>
        <a:lstStyle/>
        <a:p>
          <a:endParaRPr lang="en-GB"/>
        </a:p>
      </dgm:t>
    </dgm:pt>
    <dgm:pt modelId="{B3006DD9-0353-46B5-9352-8CF4E3C81921}" type="sibTrans" cxnId="{93A9B2FB-B72F-4370-BE2A-4E941468EF67}">
      <dgm:prSet/>
      <dgm:spPr/>
      <dgm:t>
        <a:bodyPr/>
        <a:lstStyle/>
        <a:p>
          <a:endParaRPr lang="en-GB"/>
        </a:p>
      </dgm:t>
    </dgm:pt>
    <dgm:pt modelId="{ADCC0D0A-9D58-4B1C-8762-ACB350ECEB51}">
      <dgm:prSet phldrT="[Text]"/>
      <dgm:spPr/>
      <dgm:t>
        <a:bodyPr/>
        <a:lstStyle/>
        <a:p>
          <a:r>
            <a:rPr lang="en-GB" dirty="0"/>
            <a:t>Context</a:t>
          </a:r>
        </a:p>
      </dgm:t>
    </dgm:pt>
    <dgm:pt modelId="{46179342-2614-4A14-85DC-B3303ED854BC}" type="parTrans" cxnId="{C63D5C61-4CE8-4FFE-BE19-C2ADEFACB34A}">
      <dgm:prSet/>
      <dgm:spPr/>
      <dgm:t>
        <a:bodyPr/>
        <a:lstStyle/>
        <a:p>
          <a:endParaRPr lang="en-GB"/>
        </a:p>
      </dgm:t>
    </dgm:pt>
    <dgm:pt modelId="{50655178-76BE-4F38-9867-429AA607630E}" type="sibTrans" cxnId="{C63D5C61-4CE8-4FFE-BE19-C2ADEFACB34A}">
      <dgm:prSet/>
      <dgm:spPr/>
      <dgm:t>
        <a:bodyPr/>
        <a:lstStyle/>
        <a:p>
          <a:endParaRPr lang="en-GB"/>
        </a:p>
      </dgm:t>
    </dgm:pt>
    <dgm:pt modelId="{E8CE3B21-2F64-4DEF-9BC5-E7EFB1017C94}">
      <dgm:prSet phldrT="[Text]"/>
      <dgm:spPr/>
      <dgm:t>
        <a:bodyPr/>
        <a:lstStyle/>
        <a:p>
          <a:r>
            <a:rPr lang="en-GB" dirty="0">
              <a:solidFill>
                <a:schemeClr val="bg1"/>
              </a:solidFill>
            </a:rPr>
            <a:t>Result</a:t>
          </a:r>
        </a:p>
      </dgm:t>
    </dgm:pt>
    <dgm:pt modelId="{E87FAF0D-9D39-4CE0-A5A4-E9E7431DEDB6}" type="parTrans" cxnId="{8C8A9B53-7298-4B2E-A28F-3EE3BE7F1E15}">
      <dgm:prSet/>
      <dgm:spPr/>
      <dgm:t>
        <a:bodyPr/>
        <a:lstStyle/>
        <a:p>
          <a:endParaRPr lang="en-GB"/>
        </a:p>
      </dgm:t>
    </dgm:pt>
    <dgm:pt modelId="{1F523C80-4C95-47CA-AD41-0E2678B96828}" type="sibTrans" cxnId="{8C8A9B53-7298-4B2E-A28F-3EE3BE7F1E15}">
      <dgm:prSet/>
      <dgm:spPr/>
      <dgm:t>
        <a:bodyPr/>
        <a:lstStyle/>
        <a:p>
          <a:endParaRPr lang="en-GB"/>
        </a:p>
      </dgm:t>
    </dgm:pt>
    <dgm:pt modelId="{02A81E0B-0486-45E6-B6BD-3763317E8B11}" type="pres">
      <dgm:prSet presAssocID="{166A7509-8B01-46DD-AA34-60506A399464}" presName="Name0" presStyleCnt="0">
        <dgm:presLayoutVars>
          <dgm:chMax val="4"/>
          <dgm:resizeHandles val="exact"/>
        </dgm:presLayoutVars>
      </dgm:prSet>
      <dgm:spPr/>
    </dgm:pt>
    <dgm:pt modelId="{B0E4F009-1338-4055-9152-BFAED6807662}" type="pres">
      <dgm:prSet presAssocID="{166A7509-8B01-46DD-AA34-60506A399464}" presName="ellipse" presStyleLbl="trBgShp" presStyleIdx="0" presStyleCnt="1"/>
      <dgm:spPr/>
    </dgm:pt>
    <dgm:pt modelId="{F284627E-2722-4CCB-999E-BE479122DBEF}" type="pres">
      <dgm:prSet presAssocID="{166A7509-8B01-46DD-AA34-60506A399464}" presName="arrow1" presStyleLbl="fgShp" presStyleIdx="0" presStyleCnt="1"/>
      <dgm:spPr/>
    </dgm:pt>
    <dgm:pt modelId="{ED605FBE-D3EF-4926-8C20-BBD7255DAE06}" type="pres">
      <dgm:prSet presAssocID="{166A7509-8B01-46DD-AA34-60506A399464}" presName="rectangle" presStyleLbl="revTx" presStyleIdx="0" presStyleCnt="1">
        <dgm:presLayoutVars>
          <dgm:bulletEnabled val="1"/>
        </dgm:presLayoutVars>
      </dgm:prSet>
      <dgm:spPr/>
    </dgm:pt>
    <dgm:pt modelId="{B2583494-97A1-4009-A24E-5BA625096D14}" type="pres">
      <dgm:prSet presAssocID="{49FFE7E1-C7A9-4E2D-8DBA-A9940555266C}" presName="item1" presStyleLbl="node1" presStyleIdx="0" presStyleCnt="3">
        <dgm:presLayoutVars>
          <dgm:bulletEnabled val="1"/>
        </dgm:presLayoutVars>
      </dgm:prSet>
      <dgm:spPr/>
    </dgm:pt>
    <dgm:pt modelId="{A8529A86-8148-448D-B8C2-22945ADF2C5E}" type="pres">
      <dgm:prSet presAssocID="{ADCC0D0A-9D58-4B1C-8762-ACB350ECEB51}" presName="item2" presStyleLbl="node1" presStyleIdx="1" presStyleCnt="3">
        <dgm:presLayoutVars>
          <dgm:bulletEnabled val="1"/>
        </dgm:presLayoutVars>
      </dgm:prSet>
      <dgm:spPr/>
    </dgm:pt>
    <dgm:pt modelId="{98DD7AC6-E80B-4BC7-8722-86B5E63AEB81}" type="pres">
      <dgm:prSet presAssocID="{E8CE3B21-2F64-4DEF-9BC5-E7EFB1017C94}" presName="item3" presStyleLbl="node1" presStyleIdx="2" presStyleCnt="3">
        <dgm:presLayoutVars>
          <dgm:bulletEnabled val="1"/>
        </dgm:presLayoutVars>
      </dgm:prSet>
      <dgm:spPr/>
    </dgm:pt>
    <dgm:pt modelId="{70C0F9A2-B849-41AE-84BE-208C4E49A1C6}" type="pres">
      <dgm:prSet presAssocID="{166A7509-8B01-46DD-AA34-60506A399464}" presName="funnel" presStyleLbl="trAlignAcc1" presStyleIdx="0" presStyleCnt="1"/>
      <dgm:spPr/>
    </dgm:pt>
  </dgm:ptLst>
  <dgm:cxnLst>
    <dgm:cxn modelId="{B591D75D-CD79-482A-B3DE-CD07ADB7B1CF}" type="presOf" srcId="{ADCC0D0A-9D58-4B1C-8762-ACB350ECEB51}" destId="{B2583494-97A1-4009-A24E-5BA625096D14}" srcOrd="0" destOrd="0" presId="urn:microsoft.com/office/officeart/2005/8/layout/funnel1"/>
    <dgm:cxn modelId="{C63D5C61-4CE8-4FFE-BE19-C2ADEFACB34A}" srcId="{166A7509-8B01-46DD-AA34-60506A399464}" destId="{ADCC0D0A-9D58-4B1C-8762-ACB350ECEB51}" srcOrd="2" destOrd="0" parTransId="{46179342-2614-4A14-85DC-B3303ED854BC}" sibTransId="{50655178-76BE-4F38-9867-429AA607630E}"/>
    <dgm:cxn modelId="{C1795F65-6E12-4FD9-AD4E-99CFF3BB154C}" type="presOf" srcId="{E8CE3B21-2F64-4DEF-9BC5-E7EFB1017C94}" destId="{ED605FBE-D3EF-4926-8C20-BBD7255DAE06}" srcOrd="0" destOrd="0" presId="urn:microsoft.com/office/officeart/2005/8/layout/funnel1"/>
    <dgm:cxn modelId="{7C2CC647-0132-43F3-AF14-FA59B9913252}" type="presOf" srcId="{49FFE7E1-C7A9-4E2D-8DBA-A9940555266C}" destId="{A8529A86-8148-448D-B8C2-22945ADF2C5E}" srcOrd="0" destOrd="0" presId="urn:microsoft.com/office/officeart/2005/8/layout/funnel1"/>
    <dgm:cxn modelId="{8C8A9B53-7298-4B2E-A28F-3EE3BE7F1E15}" srcId="{166A7509-8B01-46DD-AA34-60506A399464}" destId="{E8CE3B21-2F64-4DEF-9BC5-E7EFB1017C94}" srcOrd="3" destOrd="0" parTransId="{E87FAF0D-9D39-4CE0-A5A4-E9E7431DEDB6}" sibTransId="{1F523C80-4C95-47CA-AD41-0E2678B96828}"/>
    <dgm:cxn modelId="{E57E4CD3-A4BF-40AA-AE46-4ED58D21714F}" type="presOf" srcId="{166A7509-8B01-46DD-AA34-60506A399464}" destId="{02A81E0B-0486-45E6-B6BD-3763317E8B11}" srcOrd="0" destOrd="0" presId="urn:microsoft.com/office/officeart/2005/8/layout/funnel1"/>
    <dgm:cxn modelId="{76A653F0-3B29-48C3-9DCC-A242D0A8D453}" type="presOf" srcId="{C26FB80A-ADA3-460A-B71F-263BD205F410}" destId="{98DD7AC6-E80B-4BC7-8722-86B5E63AEB81}" srcOrd="0" destOrd="0" presId="urn:microsoft.com/office/officeart/2005/8/layout/funnel1"/>
    <dgm:cxn modelId="{E0EE1BFB-F8FB-4848-96DB-2414832A9EED}" srcId="{166A7509-8B01-46DD-AA34-60506A399464}" destId="{C26FB80A-ADA3-460A-B71F-263BD205F410}" srcOrd="0" destOrd="0" parTransId="{4033021F-F6E6-4EF6-BF2A-F341363C2C2A}" sibTransId="{ACBF719F-B393-453A-86C7-2011BF8140E8}"/>
    <dgm:cxn modelId="{93A9B2FB-B72F-4370-BE2A-4E941468EF67}" srcId="{166A7509-8B01-46DD-AA34-60506A399464}" destId="{49FFE7E1-C7A9-4E2D-8DBA-A9940555266C}" srcOrd="1" destOrd="0" parTransId="{C48A4F47-117A-43E7-8467-539ACFE09274}" sibTransId="{B3006DD9-0353-46B5-9352-8CF4E3C81921}"/>
    <dgm:cxn modelId="{C2C269B6-3B69-4FB0-BAB2-03F4977E6AB3}" type="presParOf" srcId="{02A81E0B-0486-45E6-B6BD-3763317E8B11}" destId="{B0E4F009-1338-4055-9152-BFAED6807662}" srcOrd="0" destOrd="0" presId="urn:microsoft.com/office/officeart/2005/8/layout/funnel1"/>
    <dgm:cxn modelId="{420DC239-E4B7-4FFE-B82F-B19FE37EBE81}" type="presParOf" srcId="{02A81E0B-0486-45E6-B6BD-3763317E8B11}" destId="{F284627E-2722-4CCB-999E-BE479122DBEF}" srcOrd="1" destOrd="0" presId="urn:microsoft.com/office/officeart/2005/8/layout/funnel1"/>
    <dgm:cxn modelId="{5CFFBEBA-C4A8-4CAD-820F-4DCBCB107422}" type="presParOf" srcId="{02A81E0B-0486-45E6-B6BD-3763317E8B11}" destId="{ED605FBE-D3EF-4926-8C20-BBD7255DAE06}" srcOrd="2" destOrd="0" presId="urn:microsoft.com/office/officeart/2005/8/layout/funnel1"/>
    <dgm:cxn modelId="{F7A4372B-EB3D-404B-B3CA-BC1673EAA052}" type="presParOf" srcId="{02A81E0B-0486-45E6-B6BD-3763317E8B11}" destId="{B2583494-97A1-4009-A24E-5BA625096D14}" srcOrd="3" destOrd="0" presId="urn:microsoft.com/office/officeart/2005/8/layout/funnel1"/>
    <dgm:cxn modelId="{F97F7C80-9AF7-442E-B754-0231CC51887A}" type="presParOf" srcId="{02A81E0B-0486-45E6-B6BD-3763317E8B11}" destId="{A8529A86-8148-448D-B8C2-22945ADF2C5E}" srcOrd="4" destOrd="0" presId="urn:microsoft.com/office/officeart/2005/8/layout/funnel1"/>
    <dgm:cxn modelId="{CCF6CA5A-E2FC-4B77-A552-7E9DA7542DAC}" type="presParOf" srcId="{02A81E0B-0486-45E6-B6BD-3763317E8B11}" destId="{98DD7AC6-E80B-4BC7-8722-86B5E63AEB81}" srcOrd="5" destOrd="0" presId="urn:microsoft.com/office/officeart/2005/8/layout/funnel1"/>
    <dgm:cxn modelId="{3DA3A7D3-C272-41AC-BEBB-3ED77BE40DE2}" type="presParOf" srcId="{02A81E0B-0486-45E6-B6BD-3763317E8B11}" destId="{70C0F9A2-B849-41AE-84BE-208C4E49A1C6}"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66A7509-8B01-46DD-AA34-60506A399464}" type="doc">
      <dgm:prSet loTypeId="urn:microsoft.com/office/officeart/2005/8/layout/funnel1" loCatId="relationship" qsTypeId="urn:microsoft.com/office/officeart/2005/8/quickstyle/simple1" qsCatId="simple" csTypeId="urn:microsoft.com/office/officeart/2005/8/colors/accent1_2" csCatId="accent1" phldr="1"/>
      <dgm:spPr/>
      <dgm:t>
        <a:bodyPr/>
        <a:lstStyle/>
        <a:p>
          <a:endParaRPr lang="en-GB"/>
        </a:p>
      </dgm:t>
    </dgm:pt>
    <dgm:pt modelId="{C26FB80A-ADA3-460A-B71F-263BD205F410}">
      <dgm:prSet phldrT="[Text]"/>
      <dgm:spPr/>
      <dgm:t>
        <a:bodyPr/>
        <a:lstStyle/>
        <a:p>
          <a:r>
            <a:rPr lang="en-GB" dirty="0"/>
            <a:t>Leader</a:t>
          </a:r>
        </a:p>
      </dgm:t>
    </dgm:pt>
    <dgm:pt modelId="{4033021F-F6E6-4EF6-BF2A-F341363C2C2A}" type="parTrans" cxnId="{E0EE1BFB-F8FB-4848-96DB-2414832A9EED}">
      <dgm:prSet/>
      <dgm:spPr/>
      <dgm:t>
        <a:bodyPr/>
        <a:lstStyle/>
        <a:p>
          <a:endParaRPr lang="en-GB"/>
        </a:p>
      </dgm:t>
    </dgm:pt>
    <dgm:pt modelId="{ACBF719F-B393-453A-86C7-2011BF8140E8}" type="sibTrans" cxnId="{E0EE1BFB-F8FB-4848-96DB-2414832A9EED}">
      <dgm:prSet/>
      <dgm:spPr/>
      <dgm:t>
        <a:bodyPr/>
        <a:lstStyle/>
        <a:p>
          <a:endParaRPr lang="en-GB"/>
        </a:p>
      </dgm:t>
    </dgm:pt>
    <dgm:pt modelId="{49FFE7E1-C7A9-4E2D-8DBA-A9940555266C}">
      <dgm:prSet phldrT="[Text]"/>
      <dgm:spPr>
        <a:solidFill>
          <a:schemeClr val="accent1"/>
        </a:solidFill>
      </dgm:spPr>
      <dgm:t>
        <a:bodyPr/>
        <a:lstStyle/>
        <a:p>
          <a:r>
            <a:rPr lang="en-GB" dirty="0"/>
            <a:t>Follower</a:t>
          </a:r>
        </a:p>
      </dgm:t>
    </dgm:pt>
    <dgm:pt modelId="{C48A4F47-117A-43E7-8467-539ACFE09274}" type="parTrans" cxnId="{93A9B2FB-B72F-4370-BE2A-4E941468EF67}">
      <dgm:prSet/>
      <dgm:spPr/>
      <dgm:t>
        <a:bodyPr/>
        <a:lstStyle/>
        <a:p>
          <a:endParaRPr lang="en-GB"/>
        </a:p>
      </dgm:t>
    </dgm:pt>
    <dgm:pt modelId="{B3006DD9-0353-46B5-9352-8CF4E3C81921}" type="sibTrans" cxnId="{93A9B2FB-B72F-4370-BE2A-4E941468EF67}">
      <dgm:prSet/>
      <dgm:spPr/>
      <dgm:t>
        <a:bodyPr/>
        <a:lstStyle/>
        <a:p>
          <a:endParaRPr lang="en-GB"/>
        </a:p>
      </dgm:t>
    </dgm:pt>
    <dgm:pt modelId="{ADCC0D0A-9D58-4B1C-8762-ACB350ECEB51}">
      <dgm:prSet phldrT="[Text]"/>
      <dgm:spPr>
        <a:solidFill>
          <a:srgbClr val="FF0000"/>
        </a:solidFill>
      </dgm:spPr>
      <dgm:t>
        <a:bodyPr/>
        <a:lstStyle/>
        <a:p>
          <a:r>
            <a:rPr lang="en-GB" dirty="0"/>
            <a:t>Context</a:t>
          </a:r>
        </a:p>
      </dgm:t>
    </dgm:pt>
    <dgm:pt modelId="{46179342-2614-4A14-85DC-B3303ED854BC}" type="parTrans" cxnId="{C63D5C61-4CE8-4FFE-BE19-C2ADEFACB34A}">
      <dgm:prSet/>
      <dgm:spPr/>
      <dgm:t>
        <a:bodyPr/>
        <a:lstStyle/>
        <a:p>
          <a:endParaRPr lang="en-GB"/>
        </a:p>
      </dgm:t>
    </dgm:pt>
    <dgm:pt modelId="{50655178-76BE-4F38-9867-429AA607630E}" type="sibTrans" cxnId="{C63D5C61-4CE8-4FFE-BE19-C2ADEFACB34A}">
      <dgm:prSet/>
      <dgm:spPr/>
      <dgm:t>
        <a:bodyPr/>
        <a:lstStyle/>
        <a:p>
          <a:endParaRPr lang="en-GB"/>
        </a:p>
      </dgm:t>
    </dgm:pt>
    <dgm:pt modelId="{E8CE3B21-2F64-4DEF-9BC5-E7EFB1017C94}">
      <dgm:prSet phldrT="[Text]"/>
      <dgm:spPr/>
      <dgm:t>
        <a:bodyPr/>
        <a:lstStyle/>
        <a:p>
          <a:r>
            <a:rPr lang="en-GB" dirty="0">
              <a:solidFill>
                <a:schemeClr val="tx1"/>
              </a:solidFill>
            </a:rPr>
            <a:t>Result</a:t>
          </a:r>
        </a:p>
      </dgm:t>
    </dgm:pt>
    <dgm:pt modelId="{E87FAF0D-9D39-4CE0-A5A4-E9E7431DEDB6}" type="parTrans" cxnId="{8C8A9B53-7298-4B2E-A28F-3EE3BE7F1E15}">
      <dgm:prSet/>
      <dgm:spPr/>
      <dgm:t>
        <a:bodyPr/>
        <a:lstStyle/>
        <a:p>
          <a:endParaRPr lang="en-GB"/>
        </a:p>
      </dgm:t>
    </dgm:pt>
    <dgm:pt modelId="{1F523C80-4C95-47CA-AD41-0E2678B96828}" type="sibTrans" cxnId="{8C8A9B53-7298-4B2E-A28F-3EE3BE7F1E15}">
      <dgm:prSet/>
      <dgm:spPr/>
      <dgm:t>
        <a:bodyPr/>
        <a:lstStyle/>
        <a:p>
          <a:endParaRPr lang="en-GB"/>
        </a:p>
      </dgm:t>
    </dgm:pt>
    <dgm:pt modelId="{02A81E0B-0486-45E6-B6BD-3763317E8B11}" type="pres">
      <dgm:prSet presAssocID="{166A7509-8B01-46DD-AA34-60506A399464}" presName="Name0" presStyleCnt="0">
        <dgm:presLayoutVars>
          <dgm:chMax val="4"/>
          <dgm:resizeHandles val="exact"/>
        </dgm:presLayoutVars>
      </dgm:prSet>
      <dgm:spPr/>
    </dgm:pt>
    <dgm:pt modelId="{B0E4F009-1338-4055-9152-BFAED6807662}" type="pres">
      <dgm:prSet presAssocID="{166A7509-8B01-46DD-AA34-60506A399464}" presName="ellipse" presStyleLbl="trBgShp" presStyleIdx="0" presStyleCnt="1"/>
      <dgm:spPr/>
    </dgm:pt>
    <dgm:pt modelId="{F284627E-2722-4CCB-999E-BE479122DBEF}" type="pres">
      <dgm:prSet presAssocID="{166A7509-8B01-46DD-AA34-60506A399464}" presName="arrow1" presStyleLbl="fgShp" presStyleIdx="0" presStyleCnt="1" custLinFactNeighborX="8151" custLinFactNeighborY="-85326"/>
      <dgm:spPr/>
    </dgm:pt>
    <dgm:pt modelId="{ED605FBE-D3EF-4926-8C20-BBD7255DAE06}" type="pres">
      <dgm:prSet presAssocID="{166A7509-8B01-46DD-AA34-60506A399464}" presName="rectangle" presStyleLbl="revTx" presStyleIdx="0" presStyleCnt="1" custLinFactNeighborX="3922" custLinFactNeighborY="-45355">
        <dgm:presLayoutVars>
          <dgm:bulletEnabled val="1"/>
        </dgm:presLayoutVars>
      </dgm:prSet>
      <dgm:spPr/>
    </dgm:pt>
    <dgm:pt modelId="{B2583494-97A1-4009-A24E-5BA625096D14}" type="pres">
      <dgm:prSet presAssocID="{49FFE7E1-C7A9-4E2D-8DBA-A9940555266C}" presName="item1" presStyleLbl="node1" presStyleIdx="0" presStyleCnt="3">
        <dgm:presLayoutVars>
          <dgm:bulletEnabled val="1"/>
        </dgm:presLayoutVars>
      </dgm:prSet>
      <dgm:spPr/>
    </dgm:pt>
    <dgm:pt modelId="{A8529A86-8148-448D-B8C2-22945ADF2C5E}" type="pres">
      <dgm:prSet presAssocID="{ADCC0D0A-9D58-4B1C-8762-ACB350ECEB51}" presName="item2" presStyleLbl="node1" presStyleIdx="1" presStyleCnt="3">
        <dgm:presLayoutVars>
          <dgm:bulletEnabled val="1"/>
        </dgm:presLayoutVars>
      </dgm:prSet>
      <dgm:spPr/>
    </dgm:pt>
    <dgm:pt modelId="{98DD7AC6-E80B-4BC7-8722-86B5E63AEB81}" type="pres">
      <dgm:prSet presAssocID="{E8CE3B21-2F64-4DEF-9BC5-E7EFB1017C94}" presName="item3" presStyleLbl="node1" presStyleIdx="2" presStyleCnt="3">
        <dgm:presLayoutVars>
          <dgm:bulletEnabled val="1"/>
        </dgm:presLayoutVars>
      </dgm:prSet>
      <dgm:spPr/>
    </dgm:pt>
    <dgm:pt modelId="{70C0F9A2-B849-41AE-84BE-208C4E49A1C6}" type="pres">
      <dgm:prSet presAssocID="{166A7509-8B01-46DD-AA34-60506A399464}" presName="funnel" presStyleLbl="trAlignAcc1" presStyleIdx="0" presStyleCnt="1" custLinFactNeighborX="2155" custLinFactNeighborY="-28613"/>
      <dgm:spPr/>
    </dgm:pt>
  </dgm:ptLst>
  <dgm:cxnLst>
    <dgm:cxn modelId="{B591D75D-CD79-482A-B3DE-CD07ADB7B1CF}" type="presOf" srcId="{ADCC0D0A-9D58-4B1C-8762-ACB350ECEB51}" destId="{B2583494-97A1-4009-A24E-5BA625096D14}" srcOrd="0" destOrd="0" presId="urn:microsoft.com/office/officeart/2005/8/layout/funnel1"/>
    <dgm:cxn modelId="{C63D5C61-4CE8-4FFE-BE19-C2ADEFACB34A}" srcId="{166A7509-8B01-46DD-AA34-60506A399464}" destId="{ADCC0D0A-9D58-4B1C-8762-ACB350ECEB51}" srcOrd="2" destOrd="0" parTransId="{46179342-2614-4A14-85DC-B3303ED854BC}" sibTransId="{50655178-76BE-4F38-9867-429AA607630E}"/>
    <dgm:cxn modelId="{C1795F65-6E12-4FD9-AD4E-99CFF3BB154C}" type="presOf" srcId="{E8CE3B21-2F64-4DEF-9BC5-E7EFB1017C94}" destId="{ED605FBE-D3EF-4926-8C20-BBD7255DAE06}" srcOrd="0" destOrd="0" presId="urn:microsoft.com/office/officeart/2005/8/layout/funnel1"/>
    <dgm:cxn modelId="{7C2CC647-0132-43F3-AF14-FA59B9913252}" type="presOf" srcId="{49FFE7E1-C7A9-4E2D-8DBA-A9940555266C}" destId="{A8529A86-8148-448D-B8C2-22945ADF2C5E}" srcOrd="0" destOrd="0" presId="urn:microsoft.com/office/officeart/2005/8/layout/funnel1"/>
    <dgm:cxn modelId="{8C8A9B53-7298-4B2E-A28F-3EE3BE7F1E15}" srcId="{166A7509-8B01-46DD-AA34-60506A399464}" destId="{E8CE3B21-2F64-4DEF-9BC5-E7EFB1017C94}" srcOrd="3" destOrd="0" parTransId="{E87FAF0D-9D39-4CE0-A5A4-E9E7431DEDB6}" sibTransId="{1F523C80-4C95-47CA-AD41-0E2678B96828}"/>
    <dgm:cxn modelId="{E57E4CD3-A4BF-40AA-AE46-4ED58D21714F}" type="presOf" srcId="{166A7509-8B01-46DD-AA34-60506A399464}" destId="{02A81E0B-0486-45E6-B6BD-3763317E8B11}" srcOrd="0" destOrd="0" presId="urn:microsoft.com/office/officeart/2005/8/layout/funnel1"/>
    <dgm:cxn modelId="{76A653F0-3B29-48C3-9DCC-A242D0A8D453}" type="presOf" srcId="{C26FB80A-ADA3-460A-B71F-263BD205F410}" destId="{98DD7AC6-E80B-4BC7-8722-86B5E63AEB81}" srcOrd="0" destOrd="0" presId="urn:microsoft.com/office/officeart/2005/8/layout/funnel1"/>
    <dgm:cxn modelId="{E0EE1BFB-F8FB-4848-96DB-2414832A9EED}" srcId="{166A7509-8B01-46DD-AA34-60506A399464}" destId="{C26FB80A-ADA3-460A-B71F-263BD205F410}" srcOrd="0" destOrd="0" parTransId="{4033021F-F6E6-4EF6-BF2A-F341363C2C2A}" sibTransId="{ACBF719F-B393-453A-86C7-2011BF8140E8}"/>
    <dgm:cxn modelId="{93A9B2FB-B72F-4370-BE2A-4E941468EF67}" srcId="{166A7509-8B01-46DD-AA34-60506A399464}" destId="{49FFE7E1-C7A9-4E2D-8DBA-A9940555266C}" srcOrd="1" destOrd="0" parTransId="{C48A4F47-117A-43E7-8467-539ACFE09274}" sibTransId="{B3006DD9-0353-46B5-9352-8CF4E3C81921}"/>
    <dgm:cxn modelId="{C2C269B6-3B69-4FB0-BAB2-03F4977E6AB3}" type="presParOf" srcId="{02A81E0B-0486-45E6-B6BD-3763317E8B11}" destId="{B0E4F009-1338-4055-9152-BFAED6807662}" srcOrd="0" destOrd="0" presId="urn:microsoft.com/office/officeart/2005/8/layout/funnel1"/>
    <dgm:cxn modelId="{420DC239-E4B7-4FFE-B82F-B19FE37EBE81}" type="presParOf" srcId="{02A81E0B-0486-45E6-B6BD-3763317E8B11}" destId="{F284627E-2722-4CCB-999E-BE479122DBEF}" srcOrd="1" destOrd="0" presId="urn:microsoft.com/office/officeart/2005/8/layout/funnel1"/>
    <dgm:cxn modelId="{5CFFBEBA-C4A8-4CAD-820F-4DCBCB107422}" type="presParOf" srcId="{02A81E0B-0486-45E6-B6BD-3763317E8B11}" destId="{ED605FBE-D3EF-4926-8C20-BBD7255DAE06}" srcOrd="2" destOrd="0" presId="urn:microsoft.com/office/officeart/2005/8/layout/funnel1"/>
    <dgm:cxn modelId="{F7A4372B-EB3D-404B-B3CA-BC1673EAA052}" type="presParOf" srcId="{02A81E0B-0486-45E6-B6BD-3763317E8B11}" destId="{B2583494-97A1-4009-A24E-5BA625096D14}" srcOrd="3" destOrd="0" presId="urn:microsoft.com/office/officeart/2005/8/layout/funnel1"/>
    <dgm:cxn modelId="{F97F7C80-9AF7-442E-B754-0231CC51887A}" type="presParOf" srcId="{02A81E0B-0486-45E6-B6BD-3763317E8B11}" destId="{A8529A86-8148-448D-B8C2-22945ADF2C5E}" srcOrd="4" destOrd="0" presId="urn:microsoft.com/office/officeart/2005/8/layout/funnel1"/>
    <dgm:cxn modelId="{CCF6CA5A-E2FC-4B77-A552-7E9DA7542DAC}" type="presParOf" srcId="{02A81E0B-0486-45E6-B6BD-3763317E8B11}" destId="{98DD7AC6-E80B-4BC7-8722-86B5E63AEB81}" srcOrd="5" destOrd="0" presId="urn:microsoft.com/office/officeart/2005/8/layout/funnel1"/>
    <dgm:cxn modelId="{3DA3A7D3-C272-41AC-BEBB-3ED77BE40DE2}" type="presParOf" srcId="{02A81E0B-0486-45E6-B6BD-3763317E8B11}" destId="{70C0F9A2-B849-41AE-84BE-208C4E49A1C6}"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2B3C2B6-4612-4F6D-90E1-0EDAFDF5399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86C1CA23-061E-4DD7-9A56-AB9C6D6AE842}">
      <dgm:prSet phldrT="[Text]"/>
      <dgm:spPr>
        <a:solidFill>
          <a:schemeClr val="accent2"/>
        </a:solidFill>
      </dgm:spPr>
      <dgm:t>
        <a:bodyPr/>
        <a:lstStyle/>
        <a:p>
          <a:r>
            <a:rPr lang="en-US" dirty="0">
              <a:solidFill>
                <a:srgbClr val="FFFFFF"/>
              </a:solidFill>
            </a:rPr>
            <a:t>Leaders</a:t>
          </a:r>
        </a:p>
      </dgm:t>
    </dgm:pt>
    <dgm:pt modelId="{499D9182-302B-4E58-A126-A403F7CB48CD}" type="parTrans" cxnId="{0F642246-3D1E-4930-810A-17B53A14586D}">
      <dgm:prSet/>
      <dgm:spPr/>
      <dgm:t>
        <a:bodyPr/>
        <a:lstStyle/>
        <a:p>
          <a:endParaRPr lang="en-US"/>
        </a:p>
      </dgm:t>
    </dgm:pt>
    <dgm:pt modelId="{3E05E448-8F7D-4F84-815C-EC5AF118FE70}" type="sibTrans" cxnId="{0F642246-3D1E-4930-810A-17B53A14586D}">
      <dgm:prSet/>
      <dgm:spPr/>
      <dgm:t>
        <a:bodyPr/>
        <a:lstStyle/>
        <a:p>
          <a:endParaRPr lang="en-US"/>
        </a:p>
      </dgm:t>
    </dgm:pt>
    <dgm:pt modelId="{97C8565D-96F2-4CD3-83EF-844DFD85F7B3}">
      <dgm:prSet phldrT="[Text]"/>
      <dgm:spPr/>
      <dgm:t>
        <a:bodyPr/>
        <a:lstStyle/>
        <a:p>
          <a:r>
            <a:rPr lang="en-US" dirty="0"/>
            <a:t>Do the right things</a:t>
          </a:r>
        </a:p>
      </dgm:t>
    </dgm:pt>
    <dgm:pt modelId="{0684E825-BB2A-4EE1-84CB-F50206442E52}" type="parTrans" cxnId="{6B499F74-3C67-4610-A2F1-256E25E6B16C}">
      <dgm:prSet/>
      <dgm:spPr/>
      <dgm:t>
        <a:bodyPr/>
        <a:lstStyle/>
        <a:p>
          <a:endParaRPr lang="en-US"/>
        </a:p>
      </dgm:t>
    </dgm:pt>
    <dgm:pt modelId="{A05EC987-BC1D-42E3-AFBE-BA2DA7D1BB13}" type="sibTrans" cxnId="{6B499F74-3C67-4610-A2F1-256E25E6B16C}">
      <dgm:prSet/>
      <dgm:spPr/>
      <dgm:t>
        <a:bodyPr/>
        <a:lstStyle/>
        <a:p>
          <a:endParaRPr lang="en-US"/>
        </a:p>
      </dgm:t>
    </dgm:pt>
    <dgm:pt modelId="{05C9EAD5-F8A7-47C4-996E-0A0A566F5367}">
      <dgm:prSet phldrT="[Text]"/>
      <dgm:spPr/>
      <dgm:t>
        <a:bodyPr/>
        <a:lstStyle/>
        <a:p>
          <a:r>
            <a:rPr lang="en-US" dirty="0"/>
            <a:t>Use influence</a:t>
          </a:r>
        </a:p>
      </dgm:t>
    </dgm:pt>
    <dgm:pt modelId="{1F5293A3-3280-44BA-8B0C-66D98AEF35A3}" type="parTrans" cxnId="{E0E4BDD4-4106-4322-A705-B3E04415F498}">
      <dgm:prSet/>
      <dgm:spPr/>
      <dgm:t>
        <a:bodyPr/>
        <a:lstStyle/>
        <a:p>
          <a:endParaRPr lang="en-US"/>
        </a:p>
      </dgm:t>
    </dgm:pt>
    <dgm:pt modelId="{A5E0263C-F76F-41BF-9962-196C10F3CC7C}" type="sibTrans" cxnId="{E0E4BDD4-4106-4322-A705-B3E04415F498}">
      <dgm:prSet/>
      <dgm:spPr/>
      <dgm:t>
        <a:bodyPr/>
        <a:lstStyle/>
        <a:p>
          <a:endParaRPr lang="en-US"/>
        </a:p>
      </dgm:t>
    </dgm:pt>
    <dgm:pt modelId="{663F2191-7314-412C-8B00-B9A1441C666B}">
      <dgm:prSet phldrT="[Text]"/>
      <dgm:spPr>
        <a:solidFill>
          <a:schemeClr val="accent2"/>
        </a:solidFill>
      </dgm:spPr>
      <dgm:t>
        <a:bodyPr/>
        <a:lstStyle/>
        <a:p>
          <a:r>
            <a:rPr lang="en-US" dirty="0">
              <a:solidFill>
                <a:srgbClr val="FFFFFF"/>
              </a:solidFill>
            </a:rPr>
            <a:t>Managers</a:t>
          </a:r>
        </a:p>
      </dgm:t>
    </dgm:pt>
    <dgm:pt modelId="{4A57A449-44CC-431A-BAB2-8D6A5796C600}" type="parTrans" cxnId="{E64A78F0-03D5-4A26-AAB8-609F09B4B610}">
      <dgm:prSet/>
      <dgm:spPr/>
      <dgm:t>
        <a:bodyPr/>
        <a:lstStyle/>
        <a:p>
          <a:endParaRPr lang="en-US"/>
        </a:p>
      </dgm:t>
    </dgm:pt>
    <dgm:pt modelId="{5F65997A-4BB0-493B-92A7-355A34B438FA}" type="sibTrans" cxnId="{E64A78F0-03D5-4A26-AAB8-609F09B4B610}">
      <dgm:prSet/>
      <dgm:spPr/>
      <dgm:t>
        <a:bodyPr/>
        <a:lstStyle/>
        <a:p>
          <a:endParaRPr lang="en-US"/>
        </a:p>
      </dgm:t>
    </dgm:pt>
    <dgm:pt modelId="{226188B0-8545-4625-AE2E-B1592ED76537}">
      <dgm:prSet phldrT="[Text]"/>
      <dgm:spPr/>
      <dgm:t>
        <a:bodyPr/>
        <a:lstStyle/>
        <a:p>
          <a:r>
            <a:rPr lang="en-US" dirty="0"/>
            <a:t>Do things right</a:t>
          </a:r>
        </a:p>
      </dgm:t>
    </dgm:pt>
    <dgm:pt modelId="{AD1EA203-B56B-41C3-AF18-D4495376F863}" type="parTrans" cxnId="{71C54CB7-4DD6-4250-AEBC-8BDA7011AB24}">
      <dgm:prSet/>
      <dgm:spPr/>
      <dgm:t>
        <a:bodyPr/>
        <a:lstStyle/>
        <a:p>
          <a:endParaRPr lang="en-US"/>
        </a:p>
      </dgm:t>
    </dgm:pt>
    <dgm:pt modelId="{1C7CBFE0-7F32-4515-8EE0-05E009AFEA13}" type="sibTrans" cxnId="{71C54CB7-4DD6-4250-AEBC-8BDA7011AB24}">
      <dgm:prSet/>
      <dgm:spPr/>
      <dgm:t>
        <a:bodyPr/>
        <a:lstStyle/>
        <a:p>
          <a:endParaRPr lang="en-US"/>
        </a:p>
      </dgm:t>
    </dgm:pt>
    <dgm:pt modelId="{1410AFD0-2490-4F09-AD01-8204A8961690}">
      <dgm:prSet phldrT="[Text]"/>
      <dgm:spPr/>
      <dgm:t>
        <a:bodyPr/>
        <a:lstStyle/>
        <a:p>
          <a:r>
            <a:rPr lang="en-US" dirty="0"/>
            <a:t>Use authority</a:t>
          </a:r>
        </a:p>
      </dgm:t>
    </dgm:pt>
    <dgm:pt modelId="{EFFA9A23-5CAC-428F-8636-7D7A8CB466F7}" type="parTrans" cxnId="{5B936772-DA1F-4694-9B90-94C40B233A4A}">
      <dgm:prSet/>
      <dgm:spPr/>
      <dgm:t>
        <a:bodyPr/>
        <a:lstStyle/>
        <a:p>
          <a:endParaRPr lang="en-US"/>
        </a:p>
      </dgm:t>
    </dgm:pt>
    <dgm:pt modelId="{0091D008-5B42-459E-982E-C941E4837D17}" type="sibTrans" cxnId="{5B936772-DA1F-4694-9B90-94C40B233A4A}">
      <dgm:prSet/>
      <dgm:spPr/>
      <dgm:t>
        <a:bodyPr/>
        <a:lstStyle/>
        <a:p>
          <a:endParaRPr lang="en-US"/>
        </a:p>
      </dgm:t>
    </dgm:pt>
    <dgm:pt modelId="{A8BE0CC5-73A5-4FFE-942C-145B8CFCB38E}">
      <dgm:prSet phldrT="[Text]"/>
      <dgm:spPr/>
      <dgm:t>
        <a:bodyPr/>
        <a:lstStyle/>
        <a:p>
          <a:r>
            <a:rPr lang="en-US" dirty="0"/>
            <a:t>Create disruption</a:t>
          </a:r>
        </a:p>
      </dgm:t>
    </dgm:pt>
    <dgm:pt modelId="{63292FE5-C65D-459C-86D1-26800D9643A2}" type="parTrans" cxnId="{48631C4A-72D9-45D2-8ACA-61008B59E2C5}">
      <dgm:prSet/>
      <dgm:spPr/>
      <dgm:t>
        <a:bodyPr/>
        <a:lstStyle/>
        <a:p>
          <a:endParaRPr lang="en-US"/>
        </a:p>
      </dgm:t>
    </dgm:pt>
    <dgm:pt modelId="{F032E6F5-414C-4737-A84A-F2F5AA6DC101}" type="sibTrans" cxnId="{48631C4A-72D9-45D2-8ACA-61008B59E2C5}">
      <dgm:prSet/>
      <dgm:spPr/>
      <dgm:t>
        <a:bodyPr/>
        <a:lstStyle/>
        <a:p>
          <a:endParaRPr lang="en-US"/>
        </a:p>
      </dgm:t>
    </dgm:pt>
    <dgm:pt modelId="{62E8ABBE-9056-4DB2-BED3-E1FB5A570D71}">
      <dgm:prSet phldrT="[Text]"/>
      <dgm:spPr/>
      <dgm:t>
        <a:bodyPr/>
        <a:lstStyle/>
        <a:p>
          <a:r>
            <a:rPr lang="en-US" dirty="0"/>
            <a:t>Create stability</a:t>
          </a:r>
        </a:p>
      </dgm:t>
    </dgm:pt>
    <dgm:pt modelId="{A4E8FA30-5024-4DBC-B68E-96F6D5630E37}" type="parTrans" cxnId="{314A1DD2-3236-4A3D-A51E-5F5F9AF3B019}">
      <dgm:prSet/>
      <dgm:spPr/>
      <dgm:t>
        <a:bodyPr/>
        <a:lstStyle/>
        <a:p>
          <a:endParaRPr lang="en-US"/>
        </a:p>
      </dgm:t>
    </dgm:pt>
    <dgm:pt modelId="{F50955FD-381A-4139-90D0-AD35315EA3C6}" type="sibTrans" cxnId="{314A1DD2-3236-4A3D-A51E-5F5F9AF3B019}">
      <dgm:prSet/>
      <dgm:spPr/>
      <dgm:t>
        <a:bodyPr/>
        <a:lstStyle/>
        <a:p>
          <a:endParaRPr lang="en-US"/>
        </a:p>
      </dgm:t>
    </dgm:pt>
    <dgm:pt modelId="{5E8ED02E-300D-494B-8231-94C523C92F8C}">
      <dgm:prSet phldrT="[Text]"/>
      <dgm:spPr/>
      <dgm:t>
        <a:bodyPr/>
        <a:lstStyle/>
        <a:p>
          <a:r>
            <a:rPr lang="en-US" dirty="0"/>
            <a:t>Drive effectiveness</a:t>
          </a:r>
        </a:p>
      </dgm:t>
    </dgm:pt>
    <dgm:pt modelId="{16B78597-75AA-45A1-B15C-7604A8C75762}" type="parTrans" cxnId="{4F881907-78FB-4DA6-8EF0-9C54AC458E03}">
      <dgm:prSet/>
      <dgm:spPr/>
      <dgm:t>
        <a:bodyPr/>
        <a:lstStyle/>
        <a:p>
          <a:endParaRPr lang="en-US"/>
        </a:p>
      </dgm:t>
    </dgm:pt>
    <dgm:pt modelId="{B5281BD3-CA50-4B50-92FF-9E9EF502AA98}" type="sibTrans" cxnId="{4F881907-78FB-4DA6-8EF0-9C54AC458E03}">
      <dgm:prSet/>
      <dgm:spPr/>
      <dgm:t>
        <a:bodyPr/>
        <a:lstStyle/>
        <a:p>
          <a:endParaRPr lang="en-US"/>
        </a:p>
      </dgm:t>
    </dgm:pt>
    <dgm:pt modelId="{1895CCD8-7993-4B20-AE50-95A79C8C561A}">
      <dgm:prSet phldrT="[Text]"/>
      <dgm:spPr/>
      <dgm:t>
        <a:bodyPr/>
        <a:lstStyle/>
        <a:p>
          <a:r>
            <a:rPr lang="en-US" dirty="0"/>
            <a:t>Drive efficiency</a:t>
          </a:r>
        </a:p>
      </dgm:t>
    </dgm:pt>
    <dgm:pt modelId="{EF4CBCA2-B52D-4506-97A7-0965D6EE7077}" type="parTrans" cxnId="{DDEE4887-2106-4453-8D18-B99585397E35}">
      <dgm:prSet/>
      <dgm:spPr/>
      <dgm:t>
        <a:bodyPr/>
        <a:lstStyle/>
        <a:p>
          <a:endParaRPr lang="en-US"/>
        </a:p>
      </dgm:t>
    </dgm:pt>
    <dgm:pt modelId="{F18578E5-E67C-4831-85B6-E526D4B65484}" type="sibTrans" cxnId="{DDEE4887-2106-4453-8D18-B99585397E35}">
      <dgm:prSet/>
      <dgm:spPr/>
      <dgm:t>
        <a:bodyPr/>
        <a:lstStyle/>
        <a:p>
          <a:endParaRPr lang="en-US"/>
        </a:p>
      </dgm:t>
    </dgm:pt>
    <dgm:pt modelId="{7B2724C0-DD6E-4DCF-8933-4C648B4007D7}" type="pres">
      <dgm:prSet presAssocID="{02B3C2B6-4612-4F6D-90E1-0EDAFDF53992}" presName="Name0" presStyleCnt="0">
        <dgm:presLayoutVars>
          <dgm:dir/>
          <dgm:animLvl val="lvl"/>
          <dgm:resizeHandles val="exact"/>
        </dgm:presLayoutVars>
      </dgm:prSet>
      <dgm:spPr/>
    </dgm:pt>
    <dgm:pt modelId="{07CD9822-4394-4B41-B45B-F233E7963217}" type="pres">
      <dgm:prSet presAssocID="{86C1CA23-061E-4DD7-9A56-AB9C6D6AE842}" presName="composite" presStyleCnt="0"/>
      <dgm:spPr/>
    </dgm:pt>
    <dgm:pt modelId="{9047DC7C-C81D-4F23-9418-99CD9E9440C2}" type="pres">
      <dgm:prSet presAssocID="{86C1CA23-061E-4DD7-9A56-AB9C6D6AE842}" presName="parTx" presStyleLbl="alignNode1" presStyleIdx="0" presStyleCnt="2">
        <dgm:presLayoutVars>
          <dgm:chMax val="0"/>
          <dgm:chPref val="0"/>
          <dgm:bulletEnabled val="1"/>
        </dgm:presLayoutVars>
      </dgm:prSet>
      <dgm:spPr/>
    </dgm:pt>
    <dgm:pt modelId="{3CEAD813-BE7F-479E-BEAC-8DEB40FBF4F0}" type="pres">
      <dgm:prSet presAssocID="{86C1CA23-061E-4DD7-9A56-AB9C6D6AE842}" presName="desTx" presStyleLbl="alignAccFollowNode1" presStyleIdx="0" presStyleCnt="2">
        <dgm:presLayoutVars>
          <dgm:bulletEnabled val="1"/>
        </dgm:presLayoutVars>
      </dgm:prSet>
      <dgm:spPr/>
    </dgm:pt>
    <dgm:pt modelId="{AA08C8AB-C453-48BA-8909-4B30C535F34F}" type="pres">
      <dgm:prSet presAssocID="{3E05E448-8F7D-4F84-815C-EC5AF118FE70}" presName="space" presStyleCnt="0"/>
      <dgm:spPr/>
    </dgm:pt>
    <dgm:pt modelId="{E648A845-F17C-460E-BD65-6A06C0296FF7}" type="pres">
      <dgm:prSet presAssocID="{663F2191-7314-412C-8B00-B9A1441C666B}" presName="composite" presStyleCnt="0"/>
      <dgm:spPr/>
    </dgm:pt>
    <dgm:pt modelId="{2E41F492-ED40-435B-91F4-89584ED151AA}" type="pres">
      <dgm:prSet presAssocID="{663F2191-7314-412C-8B00-B9A1441C666B}" presName="parTx" presStyleLbl="alignNode1" presStyleIdx="1" presStyleCnt="2">
        <dgm:presLayoutVars>
          <dgm:chMax val="0"/>
          <dgm:chPref val="0"/>
          <dgm:bulletEnabled val="1"/>
        </dgm:presLayoutVars>
      </dgm:prSet>
      <dgm:spPr/>
    </dgm:pt>
    <dgm:pt modelId="{0DD46462-1249-4E72-A6F9-851C0E94EA22}" type="pres">
      <dgm:prSet presAssocID="{663F2191-7314-412C-8B00-B9A1441C666B}" presName="desTx" presStyleLbl="alignAccFollowNode1" presStyleIdx="1" presStyleCnt="2">
        <dgm:presLayoutVars>
          <dgm:bulletEnabled val="1"/>
        </dgm:presLayoutVars>
      </dgm:prSet>
      <dgm:spPr/>
    </dgm:pt>
  </dgm:ptLst>
  <dgm:cxnLst>
    <dgm:cxn modelId="{4F881907-78FB-4DA6-8EF0-9C54AC458E03}" srcId="{86C1CA23-061E-4DD7-9A56-AB9C6D6AE842}" destId="{5E8ED02E-300D-494B-8231-94C523C92F8C}" srcOrd="3" destOrd="0" parTransId="{16B78597-75AA-45A1-B15C-7604A8C75762}" sibTransId="{B5281BD3-CA50-4B50-92FF-9E9EF502AA98}"/>
    <dgm:cxn modelId="{0F642246-3D1E-4930-810A-17B53A14586D}" srcId="{02B3C2B6-4612-4F6D-90E1-0EDAFDF53992}" destId="{86C1CA23-061E-4DD7-9A56-AB9C6D6AE842}" srcOrd="0" destOrd="0" parTransId="{499D9182-302B-4E58-A126-A403F7CB48CD}" sibTransId="{3E05E448-8F7D-4F84-815C-EC5AF118FE70}"/>
    <dgm:cxn modelId="{C1DEF846-8711-440D-A8F4-FA5C21BF6B9D}" type="presOf" srcId="{62E8ABBE-9056-4DB2-BED3-E1FB5A570D71}" destId="{0DD46462-1249-4E72-A6F9-851C0E94EA22}" srcOrd="0" destOrd="2" presId="urn:microsoft.com/office/officeart/2005/8/layout/hList1"/>
    <dgm:cxn modelId="{48631C4A-72D9-45D2-8ACA-61008B59E2C5}" srcId="{86C1CA23-061E-4DD7-9A56-AB9C6D6AE842}" destId="{A8BE0CC5-73A5-4FFE-942C-145B8CFCB38E}" srcOrd="2" destOrd="0" parTransId="{63292FE5-C65D-459C-86D1-26800D9643A2}" sibTransId="{F032E6F5-414C-4737-A84A-F2F5AA6DC101}"/>
    <dgm:cxn modelId="{5B936772-DA1F-4694-9B90-94C40B233A4A}" srcId="{663F2191-7314-412C-8B00-B9A1441C666B}" destId="{1410AFD0-2490-4F09-AD01-8204A8961690}" srcOrd="1" destOrd="0" parTransId="{EFFA9A23-5CAC-428F-8636-7D7A8CB466F7}" sibTransId="{0091D008-5B42-459E-982E-C941E4837D17}"/>
    <dgm:cxn modelId="{A37A5674-6721-4246-90C8-408068EB32C9}" type="presOf" srcId="{226188B0-8545-4625-AE2E-B1592ED76537}" destId="{0DD46462-1249-4E72-A6F9-851C0E94EA22}" srcOrd="0" destOrd="0" presId="urn:microsoft.com/office/officeart/2005/8/layout/hList1"/>
    <dgm:cxn modelId="{6B499F74-3C67-4610-A2F1-256E25E6B16C}" srcId="{86C1CA23-061E-4DD7-9A56-AB9C6D6AE842}" destId="{97C8565D-96F2-4CD3-83EF-844DFD85F7B3}" srcOrd="0" destOrd="0" parTransId="{0684E825-BB2A-4EE1-84CB-F50206442E52}" sibTransId="{A05EC987-BC1D-42E3-AFBE-BA2DA7D1BB13}"/>
    <dgm:cxn modelId="{DDEE4887-2106-4453-8D18-B99585397E35}" srcId="{663F2191-7314-412C-8B00-B9A1441C666B}" destId="{1895CCD8-7993-4B20-AE50-95A79C8C561A}" srcOrd="3" destOrd="0" parTransId="{EF4CBCA2-B52D-4506-97A7-0965D6EE7077}" sibTransId="{F18578E5-E67C-4831-85B6-E526D4B65484}"/>
    <dgm:cxn modelId="{77FDD996-C09A-4881-908C-380ED5C17F7B}" type="presOf" srcId="{1895CCD8-7993-4B20-AE50-95A79C8C561A}" destId="{0DD46462-1249-4E72-A6F9-851C0E94EA22}" srcOrd="0" destOrd="3" presId="urn:microsoft.com/office/officeart/2005/8/layout/hList1"/>
    <dgm:cxn modelId="{D92DB59A-5C9F-4DA8-BEAE-969977654167}" type="presOf" srcId="{05C9EAD5-F8A7-47C4-996E-0A0A566F5367}" destId="{3CEAD813-BE7F-479E-BEAC-8DEB40FBF4F0}" srcOrd="0" destOrd="1" presId="urn:microsoft.com/office/officeart/2005/8/layout/hList1"/>
    <dgm:cxn modelId="{5A80C8A5-C225-44C2-82FE-8672159E71DA}" type="presOf" srcId="{97C8565D-96F2-4CD3-83EF-844DFD85F7B3}" destId="{3CEAD813-BE7F-479E-BEAC-8DEB40FBF4F0}" srcOrd="0" destOrd="0" presId="urn:microsoft.com/office/officeart/2005/8/layout/hList1"/>
    <dgm:cxn modelId="{71C54CB7-4DD6-4250-AEBC-8BDA7011AB24}" srcId="{663F2191-7314-412C-8B00-B9A1441C666B}" destId="{226188B0-8545-4625-AE2E-B1592ED76537}" srcOrd="0" destOrd="0" parTransId="{AD1EA203-B56B-41C3-AF18-D4495376F863}" sibTransId="{1C7CBFE0-7F32-4515-8EE0-05E009AFEA13}"/>
    <dgm:cxn modelId="{314A1DD2-3236-4A3D-A51E-5F5F9AF3B019}" srcId="{663F2191-7314-412C-8B00-B9A1441C666B}" destId="{62E8ABBE-9056-4DB2-BED3-E1FB5A570D71}" srcOrd="2" destOrd="0" parTransId="{A4E8FA30-5024-4DBC-B68E-96F6D5630E37}" sibTransId="{F50955FD-381A-4139-90D0-AD35315EA3C6}"/>
    <dgm:cxn modelId="{E0E4BDD4-4106-4322-A705-B3E04415F498}" srcId="{86C1CA23-061E-4DD7-9A56-AB9C6D6AE842}" destId="{05C9EAD5-F8A7-47C4-996E-0A0A566F5367}" srcOrd="1" destOrd="0" parTransId="{1F5293A3-3280-44BA-8B0C-66D98AEF35A3}" sibTransId="{A5E0263C-F76F-41BF-9962-196C10F3CC7C}"/>
    <dgm:cxn modelId="{A27260DF-4736-42FF-940C-C4A5883C2FDE}" type="presOf" srcId="{A8BE0CC5-73A5-4FFE-942C-145B8CFCB38E}" destId="{3CEAD813-BE7F-479E-BEAC-8DEB40FBF4F0}" srcOrd="0" destOrd="2" presId="urn:microsoft.com/office/officeart/2005/8/layout/hList1"/>
    <dgm:cxn modelId="{448367E5-D247-441A-B84E-83E1EF7DD72F}" type="presOf" srcId="{86C1CA23-061E-4DD7-9A56-AB9C6D6AE842}" destId="{9047DC7C-C81D-4F23-9418-99CD9E9440C2}" srcOrd="0" destOrd="0" presId="urn:microsoft.com/office/officeart/2005/8/layout/hList1"/>
    <dgm:cxn modelId="{20233EE8-5ADD-42D8-B2DD-6AF88A4AA880}" type="presOf" srcId="{663F2191-7314-412C-8B00-B9A1441C666B}" destId="{2E41F492-ED40-435B-91F4-89584ED151AA}" srcOrd="0" destOrd="0" presId="urn:microsoft.com/office/officeart/2005/8/layout/hList1"/>
    <dgm:cxn modelId="{FAE9E8EC-3AE6-483A-A173-C8E76C3A66ED}" type="presOf" srcId="{02B3C2B6-4612-4F6D-90E1-0EDAFDF53992}" destId="{7B2724C0-DD6E-4DCF-8933-4C648B4007D7}" srcOrd="0" destOrd="0" presId="urn:microsoft.com/office/officeart/2005/8/layout/hList1"/>
    <dgm:cxn modelId="{E64A78F0-03D5-4A26-AAB8-609F09B4B610}" srcId="{02B3C2B6-4612-4F6D-90E1-0EDAFDF53992}" destId="{663F2191-7314-412C-8B00-B9A1441C666B}" srcOrd="1" destOrd="0" parTransId="{4A57A449-44CC-431A-BAB2-8D6A5796C600}" sibTransId="{5F65997A-4BB0-493B-92A7-355A34B438FA}"/>
    <dgm:cxn modelId="{B0F25DF1-F646-47BF-98B8-5B9C88849C7D}" type="presOf" srcId="{1410AFD0-2490-4F09-AD01-8204A8961690}" destId="{0DD46462-1249-4E72-A6F9-851C0E94EA22}" srcOrd="0" destOrd="1" presId="urn:microsoft.com/office/officeart/2005/8/layout/hList1"/>
    <dgm:cxn modelId="{3B918BF2-53FE-414B-9DA7-9A5228C6DF33}" type="presOf" srcId="{5E8ED02E-300D-494B-8231-94C523C92F8C}" destId="{3CEAD813-BE7F-479E-BEAC-8DEB40FBF4F0}" srcOrd="0" destOrd="3" presId="urn:microsoft.com/office/officeart/2005/8/layout/hList1"/>
    <dgm:cxn modelId="{F689B1AE-5AAD-4C3C-A26D-5245146CE898}" type="presParOf" srcId="{7B2724C0-DD6E-4DCF-8933-4C648B4007D7}" destId="{07CD9822-4394-4B41-B45B-F233E7963217}" srcOrd="0" destOrd="0" presId="urn:microsoft.com/office/officeart/2005/8/layout/hList1"/>
    <dgm:cxn modelId="{42FCDAA3-BCC1-47CE-A9C3-CEC25E045046}" type="presParOf" srcId="{07CD9822-4394-4B41-B45B-F233E7963217}" destId="{9047DC7C-C81D-4F23-9418-99CD9E9440C2}" srcOrd="0" destOrd="0" presId="urn:microsoft.com/office/officeart/2005/8/layout/hList1"/>
    <dgm:cxn modelId="{D764249C-ABD5-416D-A7BA-9E98CC2D72C8}" type="presParOf" srcId="{07CD9822-4394-4B41-B45B-F233E7963217}" destId="{3CEAD813-BE7F-479E-BEAC-8DEB40FBF4F0}" srcOrd="1" destOrd="0" presId="urn:microsoft.com/office/officeart/2005/8/layout/hList1"/>
    <dgm:cxn modelId="{5B5D352F-1047-4859-952E-5F7CB0BB01BA}" type="presParOf" srcId="{7B2724C0-DD6E-4DCF-8933-4C648B4007D7}" destId="{AA08C8AB-C453-48BA-8909-4B30C535F34F}" srcOrd="1" destOrd="0" presId="urn:microsoft.com/office/officeart/2005/8/layout/hList1"/>
    <dgm:cxn modelId="{6DE15B99-9A39-4BDF-A15A-A67A6D7046C0}" type="presParOf" srcId="{7B2724C0-DD6E-4DCF-8933-4C648B4007D7}" destId="{E648A845-F17C-460E-BD65-6A06C0296FF7}" srcOrd="2" destOrd="0" presId="urn:microsoft.com/office/officeart/2005/8/layout/hList1"/>
    <dgm:cxn modelId="{353C7996-ECC2-44CF-AF9D-304654675FDE}" type="presParOf" srcId="{E648A845-F17C-460E-BD65-6A06C0296FF7}" destId="{2E41F492-ED40-435B-91F4-89584ED151AA}" srcOrd="0" destOrd="0" presId="urn:microsoft.com/office/officeart/2005/8/layout/hList1"/>
    <dgm:cxn modelId="{47C4C858-AB7D-4CB1-97F1-50BEB8BD6E8A}" type="presParOf" srcId="{E648A845-F17C-460E-BD65-6A06C0296FF7}" destId="{0DD46462-1249-4E72-A6F9-851C0E94EA22}"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2B3C2B6-4612-4F6D-90E1-0EDAFDF53992}"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US"/>
        </a:p>
      </dgm:t>
    </dgm:pt>
    <dgm:pt modelId="{86C1CA23-061E-4DD7-9A56-AB9C6D6AE842}">
      <dgm:prSet phldrT="[Text]"/>
      <dgm:spPr>
        <a:solidFill>
          <a:srgbClr val="D50032">
            <a:alpha val="60000"/>
          </a:srgbClr>
        </a:solidFill>
      </dgm:spPr>
      <dgm:t>
        <a:bodyPr vert="vert270"/>
        <a:lstStyle/>
        <a:p>
          <a:r>
            <a:rPr lang="en-US" dirty="0">
              <a:solidFill>
                <a:srgbClr val="FFFFFF"/>
              </a:solidFill>
            </a:rPr>
            <a:t>Leadership</a:t>
          </a:r>
        </a:p>
      </dgm:t>
    </dgm:pt>
    <dgm:pt modelId="{499D9182-302B-4E58-A126-A403F7CB48CD}" type="parTrans" cxnId="{0F642246-3D1E-4930-810A-17B53A14586D}">
      <dgm:prSet/>
      <dgm:spPr/>
      <dgm:t>
        <a:bodyPr/>
        <a:lstStyle/>
        <a:p>
          <a:endParaRPr lang="en-US"/>
        </a:p>
      </dgm:t>
    </dgm:pt>
    <dgm:pt modelId="{3E05E448-8F7D-4F84-815C-EC5AF118FE70}" type="sibTrans" cxnId="{0F642246-3D1E-4930-810A-17B53A14586D}">
      <dgm:prSet/>
      <dgm:spPr/>
      <dgm:t>
        <a:bodyPr/>
        <a:lstStyle/>
        <a:p>
          <a:endParaRPr lang="en-US"/>
        </a:p>
      </dgm:t>
    </dgm:pt>
    <dgm:pt modelId="{663F2191-7314-412C-8B00-B9A1441C666B}">
      <dgm:prSet phldrT="[Text]"/>
      <dgm:spPr>
        <a:solidFill>
          <a:srgbClr val="D50032">
            <a:alpha val="60000"/>
          </a:srgbClr>
        </a:solidFill>
      </dgm:spPr>
      <dgm:t>
        <a:bodyPr vert="vert"/>
        <a:lstStyle/>
        <a:p>
          <a:r>
            <a:rPr lang="en-US" dirty="0">
              <a:solidFill>
                <a:srgbClr val="FFFFFF"/>
              </a:solidFill>
            </a:rPr>
            <a:t>Management</a:t>
          </a:r>
        </a:p>
      </dgm:t>
    </dgm:pt>
    <dgm:pt modelId="{4A57A449-44CC-431A-BAB2-8D6A5796C600}" type="parTrans" cxnId="{E64A78F0-03D5-4A26-AAB8-609F09B4B610}">
      <dgm:prSet/>
      <dgm:spPr/>
      <dgm:t>
        <a:bodyPr/>
        <a:lstStyle/>
        <a:p>
          <a:endParaRPr lang="en-US"/>
        </a:p>
      </dgm:t>
    </dgm:pt>
    <dgm:pt modelId="{5F65997A-4BB0-493B-92A7-355A34B438FA}" type="sibTrans" cxnId="{E64A78F0-03D5-4A26-AAB8-609F09B4B610}">
      <dgm:prSet/>
      <dgm:spPr/>
      <dgm:t>
        <a:bodyPr/>
        <a:lstStyle/>
        <a:p>
          <a:endParaRPr lang="en-US"/>
        </a:p>
      </dgm:t>
    </dgm:pt>
    <dgm:pt modelId="{56DE9369-AA75-4046-BDF8-B983E19C9210}" type="pres">
      <dgm:prSet presAssocID="{02B3C2B6-4612-4F6D-90E1-0EDAFDF53992}" presName="Name0" presStyleCnt="0">
        <dgm:presLayoutVars>
          <dgm:dir/>
          <dgm:resizeHandles val="exact"/>
        </dgm:presLayoutVars>
      </dgm:prSet>
      <dgm:spPr/>
    </dgm:pt>
    <dgm:pt modelId="{D83EB694-DA93-4EB1-ADAB-A92F749B7078}" type="pres">
      <dgm:prSet presAssocID="{86C1CA23-061E-4DD7-9A56-AB9C6D6AE842}" presName="Name5" presStyleLbl="vennNode1" presStyleIdx="0" presStyleCnt="2">
        <dgm:presLayoutVars>
          <dgm:bulletEnabled val="1"/>
        </dgm:presLayoutVars>
      </dgm:prSet>
      <dgm:spPr/>
    </dgm:pt>
    <dgm:pt modelId="{D3790BAA-01E9-469F-A325-AFED161330EA}" type="pres">
      <dgm:prSet presAssocID="{3E05E448-8F7D-4F84-815C-EC5AF118FE70}" presName="space" presStyleCnt="0"/>
      <dgm:spPr/>
    </dgm:pt>
    <dgm:pt modelId="{66F5DABC-1878-49C7-B873-046F4F8EB772}" type="pres">
      <dgm:prSet presAssocID="{663F2191-7314-412C-8B00-B9A1441C666B}" presName="Name5" presStyleLbl="vennNode1" presStyleIdx="1" presStyleCnt="2" custLinFactX="-395" custLinFactNeighborX="-100000" custLinFactNeighborY="-17">
        <dgm:presLayoutVars>
          <dgm:bulletEnabled val="1"/>
        </dgm:presLayoutVars>
      </dgm:prSet>
      <dgm:spPr/>
    </dgm:pt>
  </dgm:ptLst>
  <dgm:cxnLst>
    <dgm:cxn modelId="{0F642246-3D1E-4930-810A-17B53A14586D}" srcId="{02B3C2B6-4612-4F6D-90E1-0EDAFDF53992}" destId="{86C1CA23-061E-4DD7-9A56-AB9C6D6AE842}" srcOrd="0" destOrd="0" parTransId="{499D9182-302B-4E58-A126-A403F7CB48CD}" sibTransId="{3E05E448-8F7D-4F84-815C-EC5AF118FE70}"/>
    <dgm:cxn modelId="{C4775672-2945-45C6-9FD1-4131E6D1CE99}" type="presOf" srcId="{02B3C2B6-4612-4F6D-90E1-0EDAFDF53992}" destId="{56DE9369-AA75-4046-BDF8-B983E19C9210}" srcOrd="0" destOrd="0" presId="urn:microsoft.com/office/officeart/2005/8/layout/venn3"/>
    <dgm:cxn modelId="{89087974-2584-4AB5-84C2-B93ACAEE2379}" type="presOf" srcId="{663F2191-7314-412C-8B00-B9A1441C666B}" destId="{66F5DABC-1878-49C7-B873-046F4F8EB772}" srcOrd="0" destOrd="0" presId="urn:microsoft.com/office/officeart/2005/8/layout/venn3"/>
    <dgm:cxn modelId="{FC0A2AE1-2F1B-4370-A3D2-FB11FF1E260D}" type="presOf" srcId="{86C1CA23-061E-4DD7-9A56-AB9C6D6AE842}" destId="{D83EB694-DA93-4EB1-ADAB-A92F749B7078}" srcOrd="0" destOrd="0" presId="urn:microsoft.com/office/officeart/2005/8/layout/venn3"/>
    <dgm:cxn modelId="{E64A78F0-03D5-4A26-AAB8-609F09B4B610}" srcId="{02B3C2B6-4612-4F6D-90E1-0EDAFDF53992}" destId="{663F2191-7314-412C-8B00-B9A1441C666B}" srcOrd="1" destOrd="0" parTransId="{4A57A449-44CC-431A-BAB2-8D6A5796C600}" sibTransId="{5F65997A-4BB0-493B-92A7-355A34B438FA}"/>
    <dgm:cxn modelId="{DBCCBB8A-74CD-4B3B-95B9-D7E48AA5292A}" type="presParOf" srcId="{56DE9369-AA75-4046-BDF8-B983E19C9210}" destId="{D83EB694-DA93-4EB1-ADAB-A92F749B7078}" srcOrd="0" destOrd="0" presId="urn:microsoft.com/office/officeart/2005/8/layout/venn3"/>
    <dgm:cxn modelId="{6AECE10B-4261-4AD5-B44A-FC6DAA213284}" type="presParOf" srcId="{56DE9369-AA75-4046-BDF8-B983E19C9210}" destId="{D3790BAA-01E9-469F-A325-AFED161330EA}" srcOrd="1" destOrd="0" presId="urn:microsoft.com/office/officeart/2005/8/layout/venn3"/>
    <dgm:cxn modelId="{E5F4E7B3-F6FB-4660-869F-990E0AE48078}" type="presParOf" srcId="{56DE9369-AA75-4046-BDF8-B983E19C9210}" destId="{66F5DABC-1878-49C7-B873-046F4F8EB772}" srcOrd="2"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63D7DD-BEEB-44DA-8747-A57D5FB1A1F3}">
      <dsp:nvSpPr>
        <dsp:cNvPr id="0" name=""/>
        <dsp:cNvSpPr/>
      </dsp:nvSpPr>
      <dsp:spPr>
        <a:xfrm>
          <a:off x="0" y="-55350"/>
          <a:ext cx="4166153" cy="431329"/>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dirty="0" err="1">
              <a:solidFill>
                <a:schemeClr val="tx1"/>
              </a:solidFill>
            </a:rPr>
            <a:t>Organisational</a:t>
          </a:r>
          <a:r>
            <a:rPr lang="en-US" sz="2000" b="1" kern="1200" dirty="0">
              <a:solidFill>
                <a:schemeClr val="tx1"/>
              </a:solidFill>
            </a:rPr>
            <a:t> </a:t>
          </a:r>
          <a:r>
            <a:rPr lang="en-US" sz="2000" b="1" kern="1200" dirty="0" err="1">
              <a:solidFill>
                <a:schemeClr val="tx1"/>
              </a:solidFill>
            </a:rPr>
            <a:t>Behaviour</a:t>
          </a:r>
          <a:endParaRPr lang="en-US" sz="2000" b="1" kern="1200" dirty="0">
            <a:solidFill>
              <a:schemeClr val="tx1"/>
            </a:solidFill>
          </a:endParaRPr>
        </a:p>
      </dsp:txBody>
      <dsp:txXfrm>
        <a:off x="0" y="-55350"/>
        <a:ext cx="4166153" cy="431329"/>
      </dsp:txXfrm>
    </dsp:sp>
    <dsp:sp modelId="{E8656DFC-FC05-4D8A-A8F2-D74B5703A099}">
      <dsp:nvSpPr>
        <dsp:cNvPr id="0" name=""/>
        <dsp:cNvSpPr/>
      </dsp:nvSpPr>
      <dsp:spPr>
        <a:xfrm>
          <a:off x="5217" y="365019"/>
          <a:ext cx="4166153" cy="2854800"/>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Classical theory</a:t>
          </a:r>
        </a:p>
        <a:p>
          <a:pPr marL="228600" lvl="1" indent="-228600" algn="l" defTabSz="889000">
            <a:lnSpc>
              <a:spcPct val="90000"/>
            </a:lnSpc>
            <a:spcBef>
              <a:spcPct val="0"/>
            </a:spcBef>
            <a:spcAft>
              <a:spcPct val="15000"/>
            </a:spcAft>
            <a:buChar char="•"/>
          </a:pPr>
          <a:r>
            <a:rPr lang="en-US" sz="2000" kern="1200" dirty="0"/>
            <a:t>Human Relations Theory</a:t>
          </a:r>
        </a:p>
        <a:p>
          <a:pPr marL="228600" lvl="1" indent="-228600" algn="l" defTabSz="889000">
            <a:lnSpc>
              <a:spcPct val="90000"/>
            </a:lnSpc>
            <a:spcBef>
              <a:spcPct val="0"/>
            </a:spcBef>
            <a:spcAft>
              <a:spcPct val="15000"/>
            </a:spcAft>
            <a:buChar char="•"/>
          </a:pPr>
          <a:r>
            <a:rPr lang="en-US" sz="2000" kern="1200" dirty="0"/>
            <a:t>Systems Theory</a:t>
          </a:r>
        </a:p>
        <a:p>
          <a:pPr marL="228600" lvl="1" indent="-228600" algn="l" defTabSz="889000">
            <a:lnSpc>
              <a:spcPct val="90000"/>
            </a:lnSpc>
            <a:spcBef>
              <a:spcPct val="0"/>
            </a:spcBef>
            <a:spcAft>
              <a:spcPct val="15000"/>
            </a:spcAft>
            <a:buChar char="•"/>
          </a:pPr>
          <a:r>
            <a:rPr lang="en-US" sz="2000" kern="1200" dirty="0"/>
            <a:t>Contingency Theory</a:t>
          </a:r>
        </a:p>
      </dsp:txBody>
      <dsp:txXfrm>
        <a:off x="5217" y="365019"/>
        <a:ext cx="4166153" cy="2854800"/>
      </dsp:txXfrm>
    </dsp:sp>
    <dsp:sp modelId="{F7F51204-0BCB-4A08-8C45-8E301538F13D}">
      <dsp:nvSpPr>
        <dsp:cNvPr id="0" name=""/>
        <dsp:cNvSpPr/>
      </dsp:nvSpPr>
      <dsp:spPr>
        <a:xfrm>
          <a:off x="4411154" y="-52450"/>
          <a:ext cx="4166153" cy="566075"/>
        </a:xfrm>
        <a:prstGeom prst="rect">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rPr>
            <a:t>Hofstede’s Cultural Dimensions</a:t>
          </a:r>
        </a:p>
      </dsp:txBody>
      <dsp:txXfrm>
        <a:off x="4411154" y="-52450"/>
        <a:ext cx="4166153" cy="566075"/>
      </dsp:txXfrm>
    </dsp:sp>
    <dsp:sp modelId="{EC256610-855B-47FC-BCB5-E32A1B9C2A18}">
      <dsp:nvSpPr>
        <dsp:cNvPr id="0" name=""/>
        <dsp:cNvSpPr/>
      </dsp:nvSpPr>
      <dsp:spPr>
        <a:xfrm>
          <a:off x="4411154" y="398706"/>
          <a:ext cx="4166153" cy="2854800"/>
        </a:xfrm>
        <a:prstGeom prst="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Power/Distance</a:t>
          </a:r>
        </a:p>
        <a:p>
          <a:pPr marL="228600" lvl="1" indent="-228600" algn="l" defTabSz="889000">
            <a:lnSpc>
              <a:spcPct val="90000"/>
            </a:lnSpc>
            <a:spcBef>
              <a:spcPct val="0"/>
            </a:spcBef>
            <a:spcAft>
              <a:spcPct val="15000"/>
            </a:spcAft>
            <a:buChar char="•"/>
          </a:pPr>
          <a:r>
            <a:rPr lang="en-US" sz="2000" kern="1200" dirty="0"/>
            <a:t>Individualism/Collectivism</a:t>
          </a:r>
        </a:p>
        <a:p>
          <a:pPr marL="228600" lvl="1" indent="-228600" algn="l" defTabSz="889000">
            <a:lnSpc>
              <a:spcPct val="90000"/>
            </a:lnSpc>
            <a:spcBef>
              <a:spcPct val="0"/>
            </a:spcBef>
            <a:spcAft>
              <a:spcPct val="15000"/>
            </a:spcAft>
            <a:buChar char="•"/>
          </a:pPr>
          <a:r>
            <a:rPr lang="en-US" sz="2000" kern="1200" dirty="0"/>
            <a:t>Uncertainty/Avoidance</a:t>
          </a:r>
        </a:p>
        <a:p>
          <a:pPr marL="228600" lvl="1" indent="-228600" algn="l" defTabSz="889000">
            <a:lnSpc>
              <a:spcPct val="90000"/>
            </a:lnSpc>
            <a:spcBef>
              <a:spcPct val="0"/>
            </a:spcBef>
            <a:spcAft>
              <a:spcPct val="15000"/>
            </a:spcAft>
            <a:buChar char="•"/>
          </a:pPr>
          <a:r>
            <a:rPr lang="en-US" sz="2000" kern="1200"/>
            <a:t>Masculinity/femininity</a:t>
          </a:r>
          <a:endParaRPr lang="en-US" sz="2000" kern="1200" dirty="0"/>
        </a:p>
        <a:p>
          <a:pPr marL="228600" lvl="1" indent="-228600" algn="l" defTabSz="889000">
            <a:lnSpc>
              <a:spcPct val="90000"/>
            </a:lnSpc>
            <a:spcBef>
              <a:spcPct val="0"/>
            </a:spcBef>
            <a:spcAft>
              <a:spcPct val="15000"/>
            </a:spcAft>
            <a:buChar char="•"/>
          </a:pPr>
          <a:r>
            <a:rPr lang="en-US" sz="2000" kern="1200" dirty="0"/>
            <a:t>Time orientation</a:t>
          </a:r>
        </a:p>
        <a:p>
          <a:pPr marL="228600" lvl="1" indent="-228600" algn="l" defTabSz="889000">
            <a:lnSpc>
              <a:spcPct val="90000"/>
            </a:lnSpc>
            <a:spcBef>
              <a:spcPct val="0"/>
            </a:spcBef>
            <a:spcAft>
              <a:spcPct val="15000"/>
            </a:spcAft>
            <a:buChar char="•"/>
          </a:pPr>
          <a:r>
            <a:rPr lang="en-US" sz="2000" kern="1200" dirty="0"/>
            <a:t>Indulgence/restraint</a:t>
          </a:r>
        </a:p>
      </dsp:txBody>
      <dsp:txXfrm>
        <a:off x="4411154" y="398706"/>
        <a:ext cx="4166153" cy="28548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E4F009-1338-4055-9152-BFAED6807662}">
      <dsp:nvSpPr>
        <dsp:cNvPr id="0" name=""/>
        <dsp:cNvSpPr/>
      </dsp:nvSpPr>
      <dsp:spPr>
        <a:xfrm>
          <a:off x="989400" y="537342"/>
          <a:ext cx="3615657" cy="1255670"/>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84627E-2722-4CCB-999E-BE479122DBEF}">
      <dsp:nvSpPr>
        <dsp:cNvPr id="0" name=""/>
        <dsp:cNvSpPr/>
      </dsp:nvSpPr>
      <dsp:spPr>
        <a:xfrm>
          <a:off x="2452480" y="3612052"/>
          <a:ext cx="700708" cy="448453"/>
        </a:xfrm>
        <a:prstGeom prst="down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D605FBE-D3EF-4926-8C20-BBD7255DAE06}">
      <dsp:nvSpPr>
        <dsp:cNvPr id="0" name=""/>
        <dsp:cNvSpPr/>
      </dsp:nvSpPr>
      <dsp:spPr>
        <a:xfrm>
          <a:off x="1121133" y="3970815"/>
          <a:ext cx="3363402" cy="840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bg1"/>
              </a:solidFill>
            </a:rPr>
            <a:t>Result</a:t>
          </a:r>
        </a:p>
      </dsp:txBody>
      <dsp:txXfrm>
        <a:off x="1121133" y="3970815"/>
        <a:ext cx="3363402" cy="840850"/>
      </dsp:txXfrm>
    </dsp:sp>
    <dsp:sp modelId="{B2583494-97A1-4009-A24E-5BA625096D14}">
      <dsp:nvSpPr>
        <dsp:cNvPr id="0" name=""/>
        <dsp:cNvSpPr/>
      </dsp:nvSpPr>
      <dsp:spPr>
        <a:xfrm>
          <a:off x="2303930" y="1889990"/>
          <a:ext cx="1261275" cy="126127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Context</a:t>
          </a:r>
        </a:p>
      </dsp:txBody>
      <dsp:txXfrm>
        <a:off x="2488639" y="2074699"/>
        <a:ext cx="891857" cy="891857"/>
      </dsp:txXfrm>
    </dsp:sp>
    <dsp:sp modelId="{A8529A86-8148-448D-B8C2-22945ADF2C5E}">
      <dsp:nvSpPr>
        <dsp:cNvPr id="0" name=""/>
        <dsp:cNvSpPr/>
      </dsp:nvSpPr>
      <dsp:spPr>
        <a:xfrm>
          <a:off x="1401417" y="943753"/>
          <a:ext cx="1261275" cy="126127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Follower</a:t>
          </a:r>
        </a:p>
      </dsp:txBody>
      <dsp:txXfrm>
        <a:off x="1586126" y="1128462"/>
        <a:ext cx="891857" cy="891857"/>
      </dsp:txXfrm>
    </dsp:sp>
    <dsp:sp modelId="{98DD7AC6-E80B-4BC7-8722-86B5E63AEB81}">
      <dsp:nvSpPr>
        <dsp:cNvPr id="0" name=""/>
        <dsp:cNvSpPr/>
      </dsp:nvSpPr>
      <dsp:spPr>
        <a:xfrm>
          <a:off x="2690721" y="638804"/>
          <a:ext cx="1261275" cy="1261275"/>
        </a:xfrm>
        <a:prstGeom prst="ellipse">
          <a:avLst/>
        </a:prstGeom>
        <a:solidFill>
          <a:srgbClr val="FF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Leader</a:t>
          </a:r>
        </a:p>
      </dsp:txBody>
      <dsp:txXfrm>
        <a:off x="2875430" y="823513"/>
        <a:ext cx="891857" cy="891857"/>
      </dsp:txXfrm>
    </dsp:sp>
    <dsp:sp modelId="{70C0F9A2-B849-41AE-84BE-208C4E49A1C6}">
      <dsp:nvSpPr>
        <dsp:cNvPr id="0" name=""/>
        <dsp:cNvSpPr/>
      </dsp:nvSpPr>
      <dsp:spPr>
        <a:xfrm>
          <a:off x="1044582" y="1152127"/>
          <a:ext cx="3923969" cy="3139175"/>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83C732-220B-45CD-AC61-13624472F99B}">
      <dsp:nvSpPr>
        <dsp:cNvPr id="0" name=""/>
        <dsp:cNvSpPr/>
      </dsp:nvSpPr>
      <dsp:spPr>
        <a:xfrm>
          <a:off x="2052231" y="0"/>
          <a:ext cx="1698398" cy="943554"/>
        </a:xfrm>
        <a:prstGeom prst="roundRect">
          <a:avLst>
            <a:gd name="adj" fmla="val 10000"/>
          </a:avLst>
        </a:prstGeom>
        <a:solidFill>
          <a:schemeClr val="accent5">
            <a:alpha val="9000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rgbClr val="FFFFFF"/>
              </a:solidFill>
            </a:rPr>
            <a:t>Individual</a:t>
          </a:r>
        </a:p>
      </dsp:txBody>
      <dsp:txXfrm>
        <a:off x="2079867" y="27636"/>
        <a:ext cx="1643126" cy="888282"/>
      </dsp:txXfrm>
    </dsp:sp>
    <dsp:sp modelId="{09E1D544-B290-4699-B196-5FA3DE19F8D8}">
      <dsp:nvSpPr>
        <dsp:cNvPr id="0" name=""/>
        <dsp:cNvSpPr/>
      </dsp:nvSpPr>
      <dsp:spPr>
        <a:xfrm>
          <a:off x="4505473" y="0"/>
          <a:ext cx="1698398" cy="943554"/>
        </a:xfrm>
        <a:prstGeom prst="roundRect">
          <a:avLst>
            <a:gd name="adj" fmla="val 10000"/>
          </a:avLst>
        </a:prstGeom>
        <a:solidFill>
          <a:schemeClr val="accent5">
            <a:alpha val="9000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rgbClr val="FFFFFF"/>
              </a:solidFill>
            </a:rPr>
            <a:t>Objective</a:t>
          </a:r>
        </a:p>
      </dsp:txBody>
      <dsp:txXfrm>
        <a:off x="4533109" y="27636"/>
        <a:ext cx="1643126" cy="888282"/>
      </dsp:txXfrm>
    </dsp:sp>
    <dsp:sp modelId="{6B274C27-0B5A-4667-AB50-80EE196AD7B8}">
      <dsp:nvSpPr>
        <dsp:cNvPr id="0" name=""/>
        <dsp:cNvSpPr/>
      </dsp:nvSpPr>
      <dsp:spPr>
        <a:xfrm>
          <a:off x="3774219" y="4010107"/>
          <a:ext cx="707665" cy="707665"/>
        </a:xfrm>
        <a:prstGeom prst="triangle">
          <a:avLst/>
        </a:prstGeom>
        <a:solidFill>
          <a:schemeClr val="accent5">
            <a:alpha val="9000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91FA108-8CD7-41B9-AC14-8CD7FBA58512}">
      <dsp:nvSpPr>
        <dsp:cNvPr id="0" name=""/>
        <dsp:cNvSpPr/>
      </dsp:nvSpPr>
      <dsp:spPr>
        <a:xfrm>
          <a:off x="2005054" y="3713830"/>
          <a:ext cx="4245995" cy="286840"/>
        </a:xfrm>
        <a:prstGeom prst="rect">
          <a:avLst/>
        </a:prstGeom>
        <a:solidFill>
          <a:schemeClr val="accent5">
            <a:alpha val="9000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5C44517-C65E-41C8-81A4-68B3B23A09DC}">
      <dsp:nvSpPr>
        <dsp:cNvPr id="0" name=""/>
        <dsp:cNvSpPr/>
      </dsp:nvSpPr>
      <dsp:spPr>
        <a:xfrm>
          <a:off x="4505473" y="2887277"/>
          <a:ext cx="1698398" cy="7925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rgbClr val="FFFFFF"/>
              </a:solidFill>
            </a:rPr>
            <a:t>control</a:t>
          </a:r>
        </a:p>
      </dsp:txBody>
      <dsp:txXfrm>
        <a:off x="4544164" y="2925968"/>
        <a:ext cx="1621016" cy="715203"/>
      </dsp:txXfrm>
    </dsp:sp>
    <dsp:sp modelId="{C6DF5BDD-7566-4AB4-8564-DAA3D1A9A270}">
      <dsp:nvSpPr>
        <dsp:cNvPr id="0" name=""/>
        <dsp:cNvSpPr/>
      </dsp:nvSpPr>
      <dsp:spPr>
        <a:xfrm>
          <a:off x="4505473" y="2038077"/>
          <a:ext cx="1698398" cy="7925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rgbClr val="FFFFFF"/>
              </a:solidFill>
            </a:rPr>
            <a:t>structure</a:t>
          </a:r>
        </a:p>
      </dsp:txBody>
      <dsp:txXfrm>
        <a:off x="4544164" y="2076768"/>
        <a:ext cx="1621016" cy="715203"/>
      </dsp:txXfrm>
    </dsp:sp>
    <dsp:sp modelId="{9E51FAB0-5D3F-462D-8528-88F460AF4EF7}">
      <dsp:nvSpPr>
        <dsp:cNvPr id="0" name=""/>
        <dsp:cNvSpPr/>
      </dsp:nvSpPr>
      <dsp:spPr>
        <a:xfrm>
          <a:off x="4505473" y="1188878"/>
          <a:ext cx="1698398" cy="7925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rgbClr val="FFFFFF"/>
              </a:solidFill>
            </a:rPr>
            <a:t>achievement</a:t>
          </a:r>
        </a:p>
      </dsp:txBody>
      <dsp:txXfrm>
        <a:off x="4544164" y="1227569"/>
        <a:ext cx="1621016" cy="715203"/>
      </dsp:txXfrm>
    </dsp:sp>
    <dsp:sp modelId="{5D87BAFC-4889-4A90-8C40-D04642F9ACE4}">
      <dsp:nvSpPr>
        <dsp:cNvPr id="0" name=""/>
        <dsp:cNvSpPr/>
      </dsp:nvSpPr>
      <dsp:spPr>
        <a:xfrm>
          <a:off x="2052231" y="2887277"/>
          <a:ext cx="1698398" cy="7925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rgbClr val="FFFFFF"/>
              </a:solidFill>
            </a:rPr>
            <a:t>trust</a:t>
          </a:r>
        </a:p>
      </dsp:txBody>
      <dsp:txXfrm>
        <a:off x="2090922" y="2925968"/>
        <a:ext cx="1621016" cy="715203"/>
      </dsp:txXfrm>
    </dsp:sp>
    <dsp:sp modelId="{D82493D8-212F-41C0-ADB8-2237745A6444}">
      <dsp:nvSpPr>
        <dsp:cNvPr id="0" name=""/>
        <dsp:cNvSpPr/>
      </dsp:nvSpPr>
      <dsp:spPr>
        <a:xfrm>
          <a:off x="2052231" y="2038077"/>
          <a:ext cx="1698398" cy="7925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rgbClr val="FFFFFF"/>
              </a:solidFill>
            </a:rPr>
            <a:t>delegation</a:t>
          </a:r>
        </a:p>
      </dsp:txBody>
      <dsp:txXfrm>
        <a:off x="2090922" y="2076768"/>
        <a:ext cx="1621016" cy="715203"/>
      </dsp:txXfrm>
    </dsp:sp>
    <dsp:sp modelId="{365D3F0E-25AC-459D-8C4F-659754B2B2CD}">
      <dsp:nvSpPr>
        <dsp:cNvPr id="0" name=""/>
        <dsp:cNvSpPr/>
      </dsp:nvSpPr>
      <dsp:spPr>
        <a:xfrm>
          <a:off x="2052231" y="1188878"/>
          <a:ext cx="1698398" cy="7925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rgbClr val="FFFFFF"/>
              </a:solidFill>
            </a:rPr>
            <a:t>growth</a:t>
          </a:r>
        </a:p>
      </dsp:txBody>
      <dsp:txXfrm>
        <a:off x="2090922" y="1227569"/>
        <a:ext cx="1621016" cy="7152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E4F009-1338-4055-9152-BFAED6807662}">
      <dsp:nvSpPr>
        <dsp:cNvPr id="0" name=""/>
        <dsp:cNvSpPr/>
      </dsp:nvSpPr>
      <dsp:spPr>
        <a:xfrm>
          <a:off x="989400" y="537342"/>
          <a:ext cx="3615657" cy="1255670"/>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84627E-2722-4CCB-999E-BE479122DBEF}">
      <dsp:nvSpPr>
        <dsp:cNvPr id="0" name=""/>
        <dsp:cNvSpPr/>
      </dsp:nvSpPr>
      <dsp:spPr>
        <a:xfrm>
          <a:off x="2452480" y="3612052"/>
          <a:ext cx="700708" cy="448453"/>
        </a:xfrm>
        <a:prstGeom prst="down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D605FBE-D3EF-4926-8C20-BBD7255DAE06}">
      <dsp:nvSpPr>
        <dsp:cNvPr id="0" name=""/>
        <dsp:cNvSpPr/>
      </dsp:nvSpPr>
      <dsp:spPr>
        <a:xfrm>
          <a:off x="1121133" y="3970815"/>
          <a:ext cx="3363402" cy="840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bg1"/>
              </a:solidFill>
            </a:rPr>
            <a:t>Result</a:t>
          </a:r>
        </a:p>
      </dsp:txBody>
      <dsp:txXfrm>
        <a:off x="1121133" y="3970815"/>
        <a:ext cx="3363402" cy="840850"/>
      </dsp:txXfrm>
    </dsp:sp>
    <dsp:sp modelId="{B2583494-97A1-4009-A24E-5BA625096D14}">
      <dsp:nvSpPr>
        <dsp:cNvPr id="0" name=""/>
        <dsp:cNvSpPr/>
      </dsp:nvSpPr>
      <dsp:spPr>
        <a:xfrm>
          <a:off x="2303930" y="1889990"/>
          <a:ext cx="1261275" cy="126127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Context</a:t>
          </a:r>
        </a:p>
      </dsp:txBody>
      <dsp:txXfrm>
        <a:off x="2488639" y="2074699"/>
        <a:ext cx="891857" cy="891857"/>
      </dsp:txXfrm>
    </dsp:sp>
    <dsp:sp modelId="{A8529A86-8148-448D-B8C2-22945ADF2C5E}">
      <dsp:nvSpPr>
        <dsp:cNvPr id="0" name=""/>
        <dsp:cNvSpPr/>
      </dsp:nvSpPr>
      <dsp:spPr>
        <a:xfrm>
          <a:off x="1401417" y="943753"/>
          <a:ext cx="1261275" cy="1261275"/>
        </a:xfrm>
        <a:prstGeom prst="ellipse">
          <a:avLst/>
        </a:prstGeom>
        <a:solidFill>
          <a:srgbClr val="FF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Follower</a:t>
          </a:r>
        </a:p>
      </dsp:txBody>
      <dsp:txXfrm>
        <a:off x="1586126" y="1128462"/>
        <a:ext cx="891857" cy="891857"/>
      </dsp:txXfrm>
    </dsp:sp>
    <dsp:sp modelId="{98DD7AC6-E80B-4BC7-8722-86B5E63AEB81}">
      <dsp:nvSpPr>
        <dsp:cNvPr id="0" name=""/>
        <dsp:cNvSpPr/>
      </dsp:nvSpPr>
      <dsp:spPr>
        <a:xfrm>
          <a:off x="2690721" y="638804"/>
          <a:ext cx="1261275" cy="126127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Leader</a:t>
          </a:r>
        </a:p>
      </dsp:txBody>
      <dsp:txXfrm>
        <a:off x="2875430" y="823513"/>
        <a:ext cx="891857" cy="891857"/>
      </dsp:txXfrm>
    </dsp:sp>
    <dsp:sp modelId="{70C0F9A2-B849-41AE-84BE-208C4E49A1C6}">
      <dsp:nvSpPr>
        <dsp:cNvPr id="0" name=""/>
        <dsp:cNvSpPr/>
      </dsp:nvSpPr>
      <dsp:spPr>
        <a:xfrm>
          <a:off x="840850" y="383186"/>
          <a:ext cx="3923969" cy="3139175"/>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E4F009-1338-4055-9152-BFAED6807662}">
      <dsp:nvSpPr>
        <dsp:cNvPr id="0" name=""/>
        <dsp:cNvSpPr/>
      </dsp:nvSpPr>
      <dsp:spPr>
        <a:xfrm>
          <a:off x="1118407" y="169223"/>
          <a:ext cx="3358441" cy="1166342"/>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84627E-2722-4CCB-999E-BE479122DBEF}">
      <dsp:nvSpPr>
        <dsp:cNvPr id="0" name=""/>
        <dsp:cNvSpPr/>
      </dsp:nvSpPr>
      <dsp:spPr>
        <a:xfrm>
          <a:off x="2530456" y="2669774"/>
          <a:ext cx="650860" cy="416550"/>
        </a:xfrm>
        <a:prstGeom prst="down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D605FBE-D3EF-4926-8C20-BBD7255DAE06}">
      <dsp:nvSpPr>
        <dsp:cNvPr id="0" name=""/>
        <dsp:cNvSpPr/>
      </dsp:nvSpPr>
      <dsp:spPr>
        <a:xfrm>
          <a:off x="1363297" y="3004204"/>
          <a:ext cx="3124131" cy="781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Result</a:t>
          </a:r>
        </a:p>
      </dsp:txBody>
      <dsp:txXfrm>
        <a:off x="1363297" y="3004204"/>
        <a:ext cx="3124131" cy="781032"/>
      </dsp:txXfrm>
    </dsp:sp>
    <dsp:sp modelId="{B2583494-97A1-4009-A24E-5BA625096D14}">
      <dsp:nvSpPr>
        <dsp:cNvPr id="0" name=""/>
        <dsp:cNvSpPr/>
      </dsp:nvSpPr>
      <dsp:spPr>
        <a:xfrm>
          <a:off x="2339422" y="1425645"/>
          <a:ext cx="1171549" cy="1171549"/>
        </a:xfrm>
        <a:prstGeom prst="ellipse">
          <a:avLst/>
        </a:prstGeom>
        <a:solidFill>
          <a:srgbClr val="FF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Context</a:t>
          </a:r>
        </a:p>
      </dsp:txBody>
      <dsp:txXfrm>
        <a:off x="2510991" y="1597214"/>
        <a:ext cx="828411" cy="828411"/>
      </dsp:txXfrm>
    </dsp:sp>
    <dsp:sp modelId="{A8529A86-8148-448D-B8C2-22945ADF2C5E}">
      <dsp:nvSpPr>
        <dsp:cNvPr id="0" name=""/>
        <dsp:cNvSpPr/>
      </dsp:nvSpPr>
      <dsp:spPr>
        <a:xfrm>
          <a:off x="1501113" y="546723"/>
          <a:ext cx="1171549" cy="1171549"/>
        </a:xfrm>
        <a:prstGeom prst="ellipse">
          <a:avLst/>
        </a:prstGeom>
        <a:solidFill>
          <a:schemeClr val="accent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Follower</a:t>
          </a:r>
        </a:p>
      </dsp:txBody>
      <dsp:txXfrm>
        <a:off x="1672682" y="718292"/>
        <a:ext cx="828411" cy="828411"/>
      </dsp:txXfrm>
    </dsp:sp>
    <dsp:sp modelId="{98DD7AC6-E80B-4BC7-8722-86B5E63AEB81}">
      <dsp:nvSpPr>
        <dsp:cNvPr id="0" name=""/>
        <dsp:cNvSpPr/>
      </dsp:nvSpPr>
      <dsp:spPr>
        <a:xfrm>
          <a:off x="2698697" y="263468"/>
          <a:ext cx="1171549" cy="117154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Leader</a:t>
          </a:r>
        </a:p>
      </dsp:txBody>
      <dsp:txXfrm>
        <a:off x="2870266" y="435037"/>
        <a:ext cx="828411" cy="828411"/>
      </dsp:txXfrm>
    </dsp:sp>
    <dsp:sp modelId="{70C0F9A2-B849-41AE-84BE-208C4E49A1C6}">
      <dsp:nvSpPr>
        <dsp:cNvPr id="0" name=""/>
        <dsp:cNvSpPr/>
      </dsp:nvSpPr>
      <dsp:spPr>
        <a:xfrm>
          <a:off x="1058970" y="0"/>
          <a:ext cx="3644820" cy="2915856"/>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47DC7C-C81D-4F23-9418-99CD9E9440C2}">
      <dsp:nvSpPr>
        <dsp:cNvPr id="0" name=""/>
        <dsp:cNvSpPr/>
      </dsp:nvSpPr>
      <dsp:spPr>
        <a:xfrm>
          <a:off x="40" y="230227"/>
          <a:ext cx="3835926" cy="835200"/>
        </a:xfrm>
        <a:prstGeom prst="rect">
          <a:avLst/>
        </a:prstGeom>
        <a:solidFill>
          <a:schemeClr val="accent2"/>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rgbClr val="FFFFFF"/>
              </a:solidFill>
            </a:rPr>
            <a:t>Leaders</a:t>
          </a:r>
        </a:p>
      </dsp:txBody>
      <dsp:txXfrm>
        <a:off x="40" y="230227"/>
        <a:ext cx="3835926" cy="835200"/>
      </dsp:txXfrm>
    </dsp:sp>
    <dsp:sp modelId="{3CEAD813-BE7F-479E-BEAC-8DEB40FBF4F0}">
      <dsp:nvSpPr>
        <dsp:cNvPr id="0" name=""/>
        <dsp:cNvSpPr/>
      </dsp:nvSpPr>
      <dsp:spPr>
        <a:xfrm>
          <a:off x="40" y="1065427"/>
          <a:ext cx="3835926" cy="2109532"/>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4686" tIns="154686" rIns="206248" bIns="232029" numCol="1" spcCol="1270" anchor="t" anchorCtr="0">
          <a:noAutofit/>
        </a:bodyPr>
        <a:lstStyle/>
        <a:p>
          <a:pPr marL="285750" lvl="1" indent="-285750" algn="l" defTabSz="1289050">
            <a:lnSpc>
              <a:spcPct val="90000"/>
            </a:lnSpc>
            <a:spcBef>
              <a:spcPct val="0"/>
            </a:spcBef>
            <a:spcAft>
              <a:spcPct val="15000"/>
            </a:spcAft>
            <a:buChar char="•"/>
          </a:pPr>
          <a:r>
            <a:rPr lang="en-US" sz="2900" kern="1200" dirty="0"/>
            <a:t>Do the right things</a:t>
          </a:r>
        </a:p>
        <a:p>
          <a:pPr marL="285750" lvl="1" indent="-285750" algn="l" defTabSz="1289050">
            <a:lnSpc>
              <a:spcPct val="90000"/>
            </a:lnSpc>
            <a:spcBef>
              <a:spcPct val="0"/>
            </a:spcBef>
            <a:spcAft>
              <a:spcPct val="15000"/>
            </a:spcAft>
            <a:buChar char="•"/>
          </a:pPr>
          <a:r>
            <a:rPr lang="en-US" sz="2900" kern="1200" dirty="0"/>
            <a:t>Use influence</a:t>
          </a:r>
        </a:p>
        <a:p>
          <a:pPr marL="285750" lvl="1" indent="-285750" algn="l" defTabSz="1289050">
            <a:lnSpc>
              <a:spcPct val="90000"/>
            </a:lnSpc>
            <a:spcBef>
              <a:spcPct val="0"/>
            </a:spcBef>
            <a:spcAft>
              <a:spcPct val="15000"/>
            </a:spcAft>
            <a:buChar char="•"/>
          </a:pPr>
          <a:r>
            <a:rPr lang="en-US" sz="2900" kern="1200" dirty="0"/>
            <a:t>Create disruption</a:t>
          </a:r>
        </a:p>
        <a:p>
          <a:pPr marL="285750" lvl="1" indent="-285750" algn="l" defTabSz="1289050">
            <a:lnSpc>
              <a:spcPct val="90000"/>
            </a:lnSpc>
            <a:spcBef>
              <a:spcPct val="0"/>
            </a:spcBef>
            <a:spcAft>
              <a:spcPct val="15000"/>
            </a:spcAft>
            <a:buChar char="•"/>
          </a:pPr>
          <a:r>
            <a:rPr lang="en-US" sz="2900" kern="1200" dirty="0"/>
            <a:t>Drive effectiveness</a:t>
          </a:r>
        </a:p>
      </dsp:txBody>
      <dsp:txXfrm>
        <a:off x="40" y="1065427"/>
        <a:ext cx="3835926" cy="2109532"/>
      </dsp:txXfrm>
    </dsp:sp>
    <dsp:sp modelId="{2E41F492-ED40-435B-91F4-89584ED151AA}">
      <dsp:nvSpPr>
        <dsp:cNvPr id="0" name=""/>
        <dsp:cNvSpPr/>
      </dsp:nvSpPr>
      <dsp:spPr>
        <a:xfrm>
          <a:off x="4372996" y="230227"/>
          <a:ext cx="3835926" cy="835200"/>
        </a:xfrm>
        <a:prstGeom prst="rect">
          <a:avLst/>
        </a:prstGeom>
        <a:solidFill>
          <a:schemeClr val="accent2"/>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rgbClr val="FFFFFF"/>
              </a:solidFill>
            </a:rPr>
            <a:t>Managers</a:t>
          </a:r>
        </a:p>
      </dsp:txBody>
      <dsp:txXfrm>
        <a:off x="4372996" y="230227"/>
        <a:ext cx="3835926" cy="835200"/>
      </dsp:txXfrm>
    </dsp:sp>
    <dsp:sp modelId="{0DD46462-1249-4E72-A6F9-851C0E94EA22}">
      <dsp:nvSpPr>
        <dsp:cNvPr id="0" name=""/>
        <dsp:cNvSpPr/>
      </dsp:nvSpPr>
      <dsp:spPr>
        <a:xfrm>
          <a:off x="4372996" y="1065427"/>
          <a:ext cx="3835926" cy="2109532"/>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4686" tIns="154686" rIns="206248" bIns="232029" numCol="1" spcCol="1270" anchor="t" anchorCtr="0">
          <a:noAutofit/>
        </a:bodyPr>
        <a:lstStyle/>
        <a:p>
          <a:pPr marL="285750" lvl="1" indent="-285750" algn="l" defTabSz="1289050">
            <a:lnSpc>
              <a:spcPct val="90000"/>
            </a:lnSpc>
            <a:spcBef>
              <a:spcPct val="0"/>
            </a:spcBef>
            <a:spcAft>
              <a:spcPct val="15000"/>
            </a:spcAft>
            <a:buChar char="•"/>
          </a:pPr>
          <a:r>
            <a:rPr lang="en-US" sz="2900" kern="1200" dirty="0"/>
            <a:t>Do things right</a:t>
          </a:r>
        </a:p>
        <a:p>
          <a:pPr marL="285750" lvl="1" indent="-285750" algn="l" defTabSz="1289050">
            <a:lnSpc>
              <a:spcPct val="90000"/>
            </a:lnSpc>
            <a:spcBef>
              <a:spcPct val="0"/>
            </a:spcBef>
            <a:spcAft>
              <a:spcPct val="15000"/>
            </a:spcAft>
            <a:buChar char="•"/>
          </a:pPr>
          <a:r>
            <a:rPr lang="en-US" sz="2900" kern="1200" dirty="0"/>
            <a:t>Use authority</a:t>
          </a:r>
        </a:p>
        <a:p>
          <a:pPr marL="285750" lvl="1" indent="-285750" algn="l" defTabSz="1289050">
            <a:lnSpc>
              <a:spcPct val="90000"/>
            </a:lnSpc>
            <a:spcBef>
              <a:spcPct val="0"/>
            </a:spcBef>
            <a:spcAft>
              <a:spcPct val="15000"/>
            </a:spcAft>
            <a:buChar char="•"/>
          </a:pPr>
          <a:r>
            <a:rPr lang="en-US" sz="2900" kern="1200" dirty="0"/>
            <a:t>Create stability</a:t>
          </a:r>
        </a:p>
        <a:p>
          <a:pPr marL="285750" lvl="1" indent="-285750" algn="l" defTabSz="1289050">
            <a:lnSpc>
              <a:spcPct val="90000"/>
            </a:lnSpc>
            <a:spcBef>
              <a:spcPct val="0"/>
            </a:spcBef>
            <a:spcAft>
              <a:spcPct val="15000"/>
            </a:spcAft>
            <a:buChar char="•"/>
          </a:pPr>
          <a:r>
            <a:rPr lang="en-US" sz="2900" kern="1200" dirty="0"/>
            <a:t>Drive efficiency</a:t>
          </a:r>
        </a:p>
      </dsp:txBody>
      <dsp:txXfrm>
        <a:off x="4372996" y="1065427"/>
        <a:ext cx="3835926" cy="210953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3EB694-DA93-4EB1-ADAB-A92F749B7078}">
      <dsp:nvSpPr>
        <dsp:cNvPr id="0" name=""/>
        <dsp:cNvSpPr/>
      </dsp:nvSpPr>
      <dsp:spPr>
        <a:xfrm>
          <a:off x="744793" y="660"/>
          <a:ext cx="4380870" cy="4380870"/>
        </a:xfrm>
        <a:prstGeom prst="ellipse">
          <a:avLst/>
        </a:prstGeom>
        <a:solidFill>
          <a:srgbClr val="D50032">
            <a:alpha val="60000"/>
          </a:srgb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vert270" wrap="square" lIns="241094" tIns="50800" rIns="241094" bIns="50800" numCol="1" spcCol="1270" anchor="ctr" anchorCtr="0">
          <a:noAutofit/>
        </a:bodyPr>
        <a:lstStyle/>
        <a:p>
          <a:pPr marL="0" lvl="0" indent="0" algn="ctr" defTabSz="1778000">
            <a:lnSpc>
              <a:spcPct val="90000"/>
            </a:lnSpc>
            <a:spcBef>
              <a:spcPct val="0"/>
            </a:spcBef>
            <a:spcAft>
              <a:spcPct val="35000"/>
            </a:spcAft>
            <a:buNone/>
          </a:pPr>
          <a:r>
            <a:rPr lang="en-US" sz="4000" kern="1200" dirty="0">
              <a:solidFill>
                <a:srgbClr val="FFFFFF"/>
              </a:solidFill>
            </a:rPr>
            <a:t>Leadership</a:t>
          </a:r>
        </a:p>
      </dsp:txBody>
      <dsp:txXfrm>
        <a:off x="1386357" y="642224"/>
        <a:ext cx="3097742" cy="3097742"/>
      </dsp:txXfrm>
    </dsp:sp>
    <dsp:sp modelId="{66F5DABC-1878-49C7-B873-046F4F8EB772}">
      <dsp:nvSpPr>
        <dsp:cNvPr id="0" name=""/>
        <dsp:cNvSpPr/>
      </dsp:nvSpPr>
      <dsp:spPr>
        <a:xfrm>
          <a:off x="3356011" y="0"/>
          <a:ext cx="4380870" cy="4380870"/>
        </a:xfrm>
        <a:prstGeom prst="ellipse">
          <a:avLst/>
        </a:prstGeom>
        <a:solidFill>
          <a:srgbClr val="D50032">
            <a:alpha val="60000"/>
          </a:srgb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vert" wrap="square" lIns="241094" tIns="50800" rIns="241094" bIns="50800" numCol="1" spcCol="1270" anchor="ctr" anchorCtr="0">
          <a:noAutofit/>
        </a:bodyPr>
        <a:lstStyle/>
        <a:p>
          <a:pPr marL="0" lvl="0" indent="0" algn="ctr" defTabSz="1778000">
            <a:lnSpc>
              <a:spcPct val="90000"/>
            </a:lnSpc>
            <a:spcBef>
              <a:spcPct val="0"/>
            </a:spcBef>
            <a:spcAft>
              <a:spcPct val="35000"/>
            </a:spcAft>
            <a:buNone/>
          </a:pPr>
          <a:r>
            <a:rPr lang="en-US" sz="4000" kern="1200" dirty="0">
              <a:solidFill>
                <a:srgbClr val="FFFFFF"/>
              </a:solidFill>
            </a:rPr>
            <a:t>Management</a:t>
          </a:r>
        </a:p>
      </dsp:txBody>
      <dsp:txXfrm>
        <a:off x="3997575" y="641564"/>
        <a:ext cx="3097742" cy="3097742"/>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2</a:t>
            </a:fld>
            <a:endParaRPr lang="en-GB"/>
          </a:p>
        </p:txBody>
      </p:sp>
    </p:spTree>
    <p:extLst>
      <p:ext uri="{BB962C8B-B14F-4D97-AF65-F5344CB8AC3E}">
        <p14:creationId xmlns:p14="http://schemas.microsoft.com/office/powerpoint/2010/main" val="3212756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Whiteboard.</a:t>
            </a:r>
          </a:p>
          <a:p>
            <a:endParaRPr lang="en-GB" dirty="0"/>
          </a:p>
          <a:p>
            <a:r>
              <a:rPr lang="en-GB" dirty="0"/>
              <a:t>Name some great leaders.</a:t>
            </a:r>
          </a:p>
          <a:p>
            <a:r>
              <a:rPr lang="en-GB" dirty="0"/>
              <a:t>What made them great?</a:t>
            </a:r>
          </a:p>
          <a:p>
            <a:r>
              <a:rPr lang="en-GB" dirty="0"/>
              <a:t>What did they achieve?</a:t>
            </a:r>
          </a:p>
          <a:p>
            <a:r>
              <a:rPr lang="en-GB" dirty="0"/>
              <a:t>Did everything turn out better because of them?</a:t>
            </a:r>
          </a:p>
        </p:txBody>
      </p:sp>
      <p:sp>
        <p:nvSpPr>
          <p:cNvPr id="4" name="Slide Number Placeholder 3"/>
          <p:cNvSpPr>
            <a:spLocks noGrp="1"/>
          </p:cNvSpPr>
          <p:nvPr>
            <p:ph type="sldNum" sz="quarter" idx="10"/>
          </p:nvPr>
        </p:nvSpPr>
        <p:spPr/>
        <p:txBody>
          <a:bodyPr/>
          <a:lstStyle/>
          <a:p>
            <a:fld id="{1EF87553-A13C-4BE8-BD58-A7EB7CB2CAC9}" type="slidenum">
              <a:rPr lang="en-GB" smtClean="0"/>
              <a:t>3</a:t>
            </a:fld>
            <a:endParaRPr lang="en-GB"/>
          </a:p>
        </p:txBody>
      </p:sp>
    </p:spTree>
    <p:extLst>
      <p:ext uri="{BB962C8B-B14F-4D97-AF65-F5344CB8AC3E}">
        <p14:creationId xmlns:p14="http://schemas.microsoft.com/office/powerpoint/2010/main" val="18186260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5</a:t>
            </a:fld>
            <a:endParaRPr lang="en-GB"/>
          </a:p>
        </p:txBody>
      </p:sp>
    </p:spTree>
    <p:extLst>
      <p:ext uri="{BB962C8B-B14F-4D97-AF65-F5344CB8AC3E}">
        <p14:creationId xmlns:p14="http://schemas.microsoft.com/office/powerpoint/2010/main" val="20967692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4:21 Video. Simon Sinek, the cost of leadership</a:t>
            </a:r>
          </a:p>
        </p:txBody>
      </p:sp>
      <p:sp>
        <p:nvSpPr>
          <p:cNvPr id="4" name="Slide Number Placeholder 3"/>
          <p:cNvSpPr>
            <a:spLocks noGrp="1"/>
          </p:cNvSpPr>
          <p:nvPr>
            <p:ph type="sldNum" sz="quarter" idx="5"/>
          </p:nvPr>
        </p:nvSpPr>
        <p:spPr/>
        <p:txBody>
          <a:bodyPr/>
          <a:lstStyle/>
          <a:p>
            <a:fld id="{0FA51642-5812-4B97-9C9A-F6E8B7A84FEC}" type="slidenum">
              <a:rPr lang="en-GB" smtClean="0"/>
              <a:t>6</a:t>
            </a:fld>
            <a:endParaRPr lang="en-GB"/>
          </a:p>
        </p:txBody>
      </p:sp>
    </p:spTree>
    <p:extLst>
      <p:ext uri="{BB962C8B-B14F-4D97-AF65-F5344CB8AC3E}">
        <p14:creationId xmlns:p14="http://schemas.microsoft.com/office/powerpoint/2010/main" val="23104527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Revisit the list of great leader words.</a:t>
            </a:r>
          </a:p>
          <a:p>
            <a:endParaRPr lang="en-GB" dirty="0"/>
          </a:p>
          <a:p>
            <a:r>
              <a:rPr lang="en-GB" dirty="0"/>
              <a:t>Is it born?</a:t>
            </a:r>
          </a:p>
          <a:p>
            <a:r>
              <a:rPr lang="en-GB" dirty="0"/>
              <a:t>Is it learned?</a:t>
            </a:r>
          </a:p>
          <a:p>
            <a:r>
              <a:rPr lang="en-GB" dirty="0"/>
              <a:t>Personality?</a:t>
            </a:r>
          </a:p>
          <a:p>
            <a:r>
              <a:rPr lang="en-GB" dirty="0"/>
              <a:t>Traits?</a:t>
            </a:r>
          </a:p>
          <a:p>
            <a:r>
              <a:rPr lang="en-GB" dirty="0"/>
              <a:t>Skills and abilities?</a:t>
            </a:r>
          </a:p>
        </p:txBody>
      </p:sp>
      <p:sp>
        <p:nvSpPr>
          <p:cNvPr id="4" name="Slide Number Placeholder 3"/>
          <p:cNvSpPr>
            <a:spLocks noGrp="1"/>
          </p:cNvSpPr>
          <p:nvPr>
            <p:ph type="sldNum" sz="quarter" idx="10"/>
          </p:nvPr>
        </p:nvSpPr>
        <p:spPr/>
        <p:txBody>
          <a:bodyPr/>
          <a:lstStyle/>
          <a:p>
            <a:fld id="{1EF87553-A13C-4BE8-BD58-A7EB7CB2CAC9}" type="slidenum">
              <a:rPr lang="en-GB" smtClean="0"/>
              <a:t>7</a:t>
            </a:fld>
            <a:endParaRPr lang="en-GB"/>
          </a:p>
        </p:txBody>
      </p:sp>
    </p:spTree>
    <p:extLst>
      <p:ext uri="{BB962C8B-B14F-4D97-AF65-F5344CB8AC3E}">
        <p14:creationId xmlns:p14="http://schemas.microsoft.com/office/powerpoint/2010/main" val="2867688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a:t>
            </a:r>
            <a:r>
              <a:rPr lang="en-GB" baseline="0" dirty="0"/>
              <a:t> would a leader lead? Which type of organisational behaviour is most suited to your chosen leader?</a:t>
            </a:r>
          </a:p>
          <a:p>
            <a:r>
              <a:rPr lang="en-GB" baseline="0" dirty="0"/>
              <a:t>How is Hofstede’s Cultural Dimensions linked to leadership?</a:t>
            </a:r>
            <a:endParaRPr lang="en-GB" dirty="0"/>
          </a:p>
        </p:txBody>
      </p:sp>
      <p:sp>
        <p:nvSpPr>
          <p:cNvPr id="4" name="Slide Number Placeholder 3"/>
          <p:cNvSpPr>
            <a:spLocks noGrp="1"/>
          </p:cNvSpPr>
          <p:nvPr>
            <p:ph type="sldNum" sz="quarter" idx="10"/>
          </p:nvPr>
        </p:nvSpPr>
        <p:spPr/>
        <p:txBody>
          <a:bodyPr/>
          <a:lstStyle/>
          <a:p>
            <a:fld id="{0FA51642-5812-4B97-9C9A-F6E8B7A84FEC}" type="slidenum">
              <a:rPr lang="en-GB" smtClean="0"/>
              <a:t>9</a:t>
            </a:fld>
            <a:endParaRPr lang="en-GB"/>
          </a:p>
        </p:txBody>
      </p:sp>
    </p:spTree>
    <p:extLst>
      <p:ext uri="{BB962C8B-B14F-4D97-AF65-F5344CB8AC3E}">
        <p14:creationId xmlns:p14="http://schemas.microsoft.com/office/powerpoint/2010/main" val="12038282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Self-Awareness.</a:t>
            </a:r>
            <a:br>
              <a:rPr lang="en-GB" sz="1200" b="0" i="0" kern="1200" dirty="0">
                <a:solidFill>
                  <a:schemeClr val="tx1"/>
                </a:solidFill>
                <a:effectLst/>
                <a:latin typeface="+mn-lt"/>
                <a:ea typeface="+mn-ea"/>
                <a:cs typeface="+mn-cs"/>
              </a:rPr>
            </a:br>
            <a:r>
              <a:rPr lang="en-GB" sz="1200" b="1" i="1" kern="1200" dirty="0">
                <a:solidFill>
                  <a:schemeClr val="tx1"/>
                </a:solidFill>
                <a:effectLst/>
                <a:latin typeface="+mn-lt"/>
                <a:ea typeface="+mn-ea"/>
                <a:cs typeface="+mn-cs"/>
              </a:rPr>
              <a:t>Description.</a:t>
            </a:r>
            <a:r>
              <a:rPr lang="en-GB" sz="1200" b="0" i="0" kern="1200" dirty="0">
                <a:solidFill>
                  <a:schemeClr val="tx1"/>
                </a:solidFill>
                <a:effectLst/>
                <a:latin typeface="+mn-lt"/>
                <a:ea typeface="+mn-ea"/>
                <a:cs typeface="+mn-cs"/>
              </a:rPr>
              <a:t> The core of Emotional Intelligence is self-awareness. Self-awareness is comprised of three competencies; emotional self-awareness, where you are able to read and understand your emotions as well as recognise their impact on work performance and relationships; accurate self-assessment, where you are able to give a realistic evaluation of your strengths and limitations; and self-confidence, where you have a positive and strong sense of one’s self-worth. The starting point and key in these areas is the ability to be critically self-reflective.</a:t>
            </a:r>
          </a:p>
          <a:p>
            <a:r>
              <a:rPr lang="en-GB" sz="1200" b="1" i="0" kern="1200" dirty="0">
                <a:solidFill>
                  <a:schemeClr val="tx1"/>
                </a:solidFill>
                <a:effectLst/>
                <a:latin typeface="+mn-lt"/>
                <a:ea typeface="+mn-ea"/>
                <a:cs typeface="+mn-cs"/>
              </a:rPr>
              <a:t>Self-Management</a:t>
            </a:r>
            <a:br>
              <a:rPr lang="en-GB" sz="1200" b="0" i="0" kern="1200" dirty="0">
                <a:solidFill>
                  <a:schemeClr val="tx1"/>
                </a:solidFill>
                <a:effectLst/>
                <a:latin typeface="+mn-lt"/>
                <a:ea typeface="+mn-ea"/>
                <a:cs typeface="+mn-cs"/>
              </a:rPr>
            </a:br>
            <a:r>
              <a:rPr lang="en-GB" sz="1200" b="1" i="1" kern="1200" dirty="0">
                <a:solidFill>
                  <a:schemeClr val="tx1"/>
                </a:solidFill>
                <a:effectLst/>
                <a:latin typeface="+mn-lt"/>
                <a:ea typeface="+mn-ea"/>
                <a:cs typeface="+mn-cs"/>
              </a:rPr>
              <a:t>Description.</a:t>
            </a:r>
            <a:r>
              <a:rPr lang="en-GB" sz="1200" b="0" i="0" kern="1200" dirty="0">
                <a:solidFill>
                  <a:schemeClr val="tx1"/>
                </a:solidFill>
                <a:effectLst/>
                <a:latin typeface="+mn-lt"/>
                <a:ea typeface="+mn-ea"/>
                <a:cs typeface="+mn-cs"/>
              </a:rPr>
              <a:t> Self-management is comprised of five competencies; Self-control, which is keeping disruptive emotions and impulses under control; transparency, which is maintaining standards of honesty and integrity, managing yourself and responsibilities; and adaptability, which is the flexibility in adapting to changing situations and overcoming obstacles; achievement orientation, which is the guiding drive to meet an internal standard of excellence; and initiative, which is the readiness to seize opportunities and act.</a:t>
            </a:r>
          </a:p>
          <a:p>
            <a:r>
              <a:rPr lang="en-GB" sz="1200" b="1" i="0" kern="1200" dirty="0">
                <a:solidFill>
                  <a:schemeClr val="tx1"/>
                </a:solidFill>
                <a:effectLst/>
                <a:latin typeface="+mn-lt"/>
                <a:ea typeface="+mn-ea"/>
                <a:cs typeface="+mn-cs"/>
              </a:rPr>
              <a:t>Social Awareness</a:t>
            </a:r>
            <a:br>
              <a:rPr lang="en-GB" sz="1200" b="0" i="0" kern="1200" dirty="0">
                <a:solidFill>
                  <a:schemeClr val="tx1"/>
                </a:solidFill>
                <a:effectLst/>
                <a:latin typeface="+mn-lt"/>
                <a:ea typeface="+mn-ea"/>
                <a:cs typeface="+mn-cs"/>
              </a:rPr>
            </a:br>
            <a:r>
              <a:rPr lang="en-GB" sz="1200" b="1" i="1" kern="1200" dirty="0">
                <a:solidFill>
                  <a:schemeClr val="tx1"/>
                </a:solidFill>
                <a:effectLst/>
                <a:latin typeface="+mn-lt"/>
                <a:ea typeface="+mn-ea"/>
                <a:cs typeface="+mn-cs"/>
              </a:rPr>
              <a:t>Description.</a:t>
            </a:r>
            <a:r>
              <a:rPr lang="en-GB" sz="1200" b="0" i="0" kern="1200" dirty="0">
                <a:solidFill>
                  <a:schemeClr val="tx1"/>
                </a:solidFill>
                <a:effectLst/>
                <a:latin typeface="+mn-lt"/>
                <a:ea typeface="+mn-ea"/>
                <a:cs typeface="+mn-cs"/>
              </a:rPr>
              <a:t> Social Awareness is comprised of three competencies; empathy, which is understanding others and taking an active interest in their concerns; organisational awareness, which is the ability to read the currents of organisational life, build decision networks and navigate politics; and service orientation, which is recognising and meeting customers </a:t>
            </a:r>
            <a:r>
              <a:rPr lang="en-GB" sz="1200" b="0" i="0" kern="1200" dirty="0" err="1">
                <a:solidFill>
                  <a:schemeClr val="tx1"/>
                </a:solidFill>
                <a:effectLst/>
                <a:latin typeface="+mn-lt"/>
                <a:ea typeface="+mn-ea"/>
                <a:cs typeface="+mn-cs"/>
              </a:rPr>
              <a:t>needs.The</a:t>
            </a:r>
            <a:r>
              <a:rPr lang="en-GB" sz="1200" b="0" i="0" kern="1200" dirty="0">
                <a:solidFill>
                  <a:schemeClr val="tx1"/>
                </a:solidFill>
                <a:effectLst/>
                <a:latin typeface="+mn-lt"/>
                <a:ea typeface="+mn-ea"/>
                <a:cs typeface="+mn-cs"/>
              </a:rPr>
              <a:t> adaptable, success-oriented type.</a:t>
            </a:r>
          </a:p>
          <a:p>
            <a:r>
              <a:rPr lang="en-GB" sz="1200" b="1" i="0" kern="1200" dirty="0">
                <a:solidFill>
                  <a:schemeClr val="tx1"/>
                </a:solidFill>
                <a:effectLst/>
                <a:latin typeface="+mn-lt"/>
                <a:ea typeface="+mn-ea"/>
                <a:cs typeface="+mn-cs"/>
              </a:rPr>
              <a:t>Relationship Management</a:t>
            </a:r>
            <a:br>
              <a:rPr lang="en-GB" sz="1200" b="1" i="0" kern="1200" dirty="0">
                <a:solidFill>
                  <a:schemeClr val="tx1"/>
                </a:solidFill>
                <a:effectLst/>
                <a:latin typeface="+mn-lt"/>
                <a:ea typeface="+mn-ea"/>
                <a:cs typeface="+mn-cs"/>
              </a:rPr>
            </a:br>
            <a:r>
              <a:rPr lang="en-GB" sz="1200" b="1" i="1" kern="1200" dirty="0">
                <a:solidFill>
                  <a:schemeClr val="tx1"/>
                </a:solidFill>
                <a:effectLst/>
                <a:latin typeface="+mn-lt"/>
                <a:ea typeface="+mn-ea"/>
                <a:cs typeface="+mn-cs"/>
              </a:rPr>
              <a:t>Description.</a:t>
            </a:r>
            <a:r>
              <a:rPr lang="en-GB" sz="1200" b="0" i="0" kern="1200" dirty="0">
                <a:solidFill>
                  <a:schemeClr val="tx1"/>
                </a:solidFill>
                <a:effectLst/>
                <a:latin typeface="+mn-lt"/>
                <a:ea typeface="+mn-ea"/>
                <a:cs typeface="+mn-cs"/>
              </a:rPr>
              <a:t> The Social cluster of Relationship Management is comprised of seven competencies; visionary leadership, which is inspiring and guiding groups and individuals; developing others, which is the propensity to strengthen and support the abilities of others through feedback and guidance; influence, which is the ability to exercise a wide range of persuasive strategies with integrity, and also includes listening and sending clear, convincing and well-tuned messages; change catalyst, which is the proficiency in initiating new ideas and leading people in a new direction; conflict management, which is resolving disagreements and collaboratively developing resolutions; building bonds, which is building and maintaining relationships with others; and teamwork and collaboration, which is the promotion of cooperation and building of teams</a:t>
            </a:r>
          </a:p>
          <a:p>
            <a:endParaRPr lang="en-GB" dirty="0"/>
          </a:p>
        </p:txBody>
      </p:sp>
      <p:sp>
        <p:nvSpPr>
          <p:cNvPr id="4" name="Slide Number Placeholder 3"/>
          <p:cNvSpPr>
            <a:spLocks noGrp="1"/>
          </p:cNvSpPr>
          <p:nvPr>
            <p:ph type="sldNum" sz="quarter" idx="10"/>
          </p:nvPr>
        </p:nvSpPr>
        <p:spPr/>
        <p:txBody>
          <a:bodyPr/>
          <a:lstStyle/>
          <a:p>
            <a:fld id="{0FA51642-5812-4B97-9C9A-F6E8B7A84FEC}" type="slidenum">
              <a:rPr lang="en-GB" smtClean="0"/>
              <a:t>10</a:t>
            </a:fld>
            <a:endParaRPr lang="en-GB"/>
          </a:p>
        </p:txBody>
      </p:sp>
    </p:spTree>
    <p:extLst>
      <p:ext uri="{BB962C8B-B14F-4D97-AF65-F5344CB8AC3E}">
        <p14:creationId xmlns:p14="http://schemas.microsoft.com/office/powerpoint/2010/main" val="9724328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students must</a:t>
            </a:r>
            <a:r>
              <a:rPr lang="en-GB" baseline="0" dirty="0"/>
              <a:t> have completed this test.</a:t>
            </a:r>
          </a:p>
          <a:p>
            <a:r>
              <a:rPr lang="en-GB" baseline="0" dirty="0"/>
              <a:t>Which of these would a leader expect to score highly on?</a:t>
            </a:r>
          </a:p>
          <a:p>
            <a:r>
              <a:rPr lang="en-GB" baseline="0" dirty="0"/>
              <a:t>Which would you expect a leader to not score so highly on?</a:t>
            </a:r>
            <a:endParaRPr lang="en-GB" dirty="0"/>
          </a:p>
        </p:txBody>
      </p:sp>
      <p:sp>
        <p:nvSpPr>
          <p:cNvPr id="4" name="Slide Number Placeholder 3"/>
          <p:cNvSpPr>
            <a:spLocks noGrp="1"/>
          </p:cNvSpPr>
          <p:nvPr>
            <p:ph type="sldNum" sz="quarter" idx="10"/>
          </p:nvPr>
        </p:nvSpPr>
        <p:spPr/>
        <p:txBody>
          <a:bodyPr/>
          <a:lstStyle/>
          <a:p>
            <a:fld id="{0FA51642-5812-4B97-9C9A-F6E8B7A84FEC}" type="slidenum">
              <a:rPr lang="en-GB" smtClean="0"/>
              <a:t>11</a:t>
            </a:fld>
            <a:endParaRPr lang="en-GB"/>
          </a:p>
        </p:txBody>
      </p:sp>
    </p:spTree>
    <p:extLst>
      <p:ext uri="{BB962C8B-B14F-4D97-AF65-F5344CB8AC3E}">
        <p14:creationId xmlns:p14="http://schemas.microsoft.com/office/powerpoint/2010/main" val="5936047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students must</a:t>
            </a:r>
            <a:r>
              <a:rPr lang="en-GB" baseline="0" dirty="0"/>
              <a:t> have completed this test.</a:t>
            </a:r>
          </a:p>
          <a:p>
            <a:r>
              <a:rPr lang="en-GB" baseline="0" dirty="0"/>
              <a:t>Which of these would a leader expect  leader to be? What would be the ideal leader?</a:t>
            </a:r>
          </a:p>
          <a:p>
            <a:r>
              <a:rPr lang="en-GB" baseline="0" dirty="0"/>
              <a:t>Is there an ideal leader?</a:t>
            </a:r>
            <a:endParaRPr lang="en-GB" dirty="0"/>
          </a:p>
          <a:p>
            <a:endParaRPr lang="en-GB" dirty="0"/>
          </a:p>
        </p:txBody>
      </p:sp>
      <p:sp>
        <p:nvSpPr>
          <p:cNvPr id="4" name="Slide Number Placeholder 3"/>
          <p:cNvSpPr>
            <a:spLocks noGrp="1"/>
          </p:cNvSpPr>
          <p:nvPr>
            <p:ph type="sldNum" sz="quarter" idx="10"/>
          </p:nvPr>
        </p:nvSpPr>
        <p:spPr/>
        <p:txBody>
          <a:bodyPr/>
          <a:lstStyle/>
          <a:p>
            <a:fld id="{0FA51642-5812-4B97-9C9A-F6E8B7A84FEC}" type="slidenum">
              <a:rPr lang="en-GB" smtClean="0"/>
              <a:t>12</a:t>
            </a:fld>
            <a:endParaRPr lang="en-GB"/>
          </a:p>
        </p:txBody>
      </p:sp>
    </p:spTree>
    <p:extLst>
      <p:ext uri="{BB962C8B-B14F-4D97-AF65-F5344CB8AC3E}">
        <p14:creationId xmlns:p14="http://schemas.microsoft.com/office/powerpoint/2010/main" val="37933522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Which is the best for a</a:t>
            </a:r>
            <a:r>
              <a:rPr lang="en-GB" baseline="0" dirty="0"/>
              <a:t> leader?</a:t>
            </a:r>
          </a:p>
          <a:p>
            <a:r>
              <a:rPr lang="en-GB" baseline="0" dirty="0"/>
              <a:t>Is this in all contexts/situations?</a:t>
            </a:r>
            <a:endParaRPr lang="en-GB" dirty="0"/>
          </a:p>
        </p:txBody>
      </p:sp>
      <p:sp>
        <p:nvSpPr>
          <p:cNvPr id="4" name="Slide Number Placeholder 3"/>
          <p:cNvSpPr>
            <a:spLocks noGrp="1"/>
          </p:cNvSpPr>
          <p:nvPr>
            <p:ph type="sldNum" sz="quarter" idx="10"/>
          </p:nvPr>
        </p:nvSpPr>
        <p:spPr/>
        <p:txBody>
          <a:bodyPr/>
          <a:lstStyle/>
          <a:p>
            <a:fld id="{0FA51642-5812-4B97-9C9A-F6E8B7A84FEC}" type="slidenum">
              <a:rPr lang="en-GB" smtClean="0"/>
              <a:t>13</a:t>
            </a:fld>
            <a:endParaRPr lang="en-GB"/>
          </a:p>
        </p:txBody>
      </p:sp>
    </p:spTree>
    <p:extLst>
      <p:ext uri="{BB962C8B-B14F-4D97-AF65-F5344CB8AC3E}">
        <p14:creationId xmlns:p14="http://schemas.microsoft.com/office/powerpoint/2010/main" val="32089884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Relationships are contracts, with expectations that need to be met.</a:t>
            </a:r>
          </a:p>
          <a:p>
            <a:endParaRPr lang="en-GB" dirty="0"/>
          </a:p>
          <a:p>
            <a:r>
              <a:rPr lang="en-GB" dirty="0"/>
              <a:t>Factors:</a:t>
            </a:r>
          </a:p>
          <a:p>
            <a:endParaRPr lang="en-GB" dirty="0"/>
          </a:p>
          <a:p>
            <a:pPr marL="171450" indent="-171450">
              <a:buFont typeface="Arial" panose="020B0604020202020204" pitchFamily="34" charset="0"/>
              <a:buChar char="•"/>
            </a:pPr>
            <a:r>
              <a:rPr lang="en-GB" dirty="0"/>
              <a:t>Characteristics of the leader</a:t>
            </a:r>
          </a:p>
          <a:p>
            <a:pPr marL="171450" indent="-171450">
              <a:buFont typeface="Arial" panose="020B0604020202020204" pitchFamily="34" charset="0"/>
              <a:buChar char="•"/>
            </a:pPr>
            <a:r>
              <a:rPr lang="en-GB" dirty="0"/>
              <a:t>Characteristics of the led</a:t>
            </a:r>
          </a:p>
          <a:p>
            <a:pPr marL="171450" indent="-171450">
              <a:buFont typeface="Arial" panose="020B0604020202020204" pitchFamily="34" charset="0"/>
              <a:buChar char="•"/>
            </a:pPr>
            <a:r>
              <a:rPr lang="en-GB" dirty="0"/>
              <a:t>Local context</a:t>
            </a:r>
          </a:p>
          <a:p>
            <a:pPr marL="171450" indent="-171450">
              <a:buFont typeface="Arial" panose="020B0604020202020204" pitchFamily="34" charset="0"/>
              <a:buChar char="•"/>
            </a:pPr>
            <a:r>
              <a:rPr lang="en-GB" dirty="0"/>
              <a:t>Broader context</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Leadership is a complex relationship among these variables – McGregor</a:t>
            </a:r>
          </a:p>
        </p:txBody>
      </p:sp>
      <p:sp>
        <p:nvSpPr>
          <p:cNvPr id="4" name="Slide Number Placeholder 3"/>
          <p:cNvSpPr>
            <a:spLocks noGrp="1"/>
          </p:cNvSpPr>
          <p:nvPr>
            <p:ph type="sldNum" sz="quarter" idx="10"/>
          </p:nvPr>
        </p:nvSpPr>
        <p:spPr/>
        <p:txBody>
          <a:bodyPr/>
          <a:lstStyle/>
          <a:p>
            <a:fld id="{1EF87553-A13C-4BE8-BD58-A7EB7CB2CAC9}" type="slidenum">
              <a:rPr lang="en-GB" smtClean="0"/>
              <a:t>14</a:t>
            </a:fld>
            <a:endParaRPr lang="en-GB"/>
          </a:p>
        </p:txBody>
      </p:sp>
    </p:spTree>
    <p:extLst>
      <p:ext uri="{BB962C8B-B14F-4D97-AF65-F5344CB8AC3E}">
        <p14:creationId xmlns:p14="http://schemas.microsoft.com/office/powerpoint/2010/main" val="12021093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studies give a variety of dichotomies or bi-dimensional models of leadership. They basically come down to a focus on the individuals being led, or a focus on the reaching the objective</a:t>
            </a:r>
          </a:p>
        </p:txBody>
      </p:sp>
      <p:sp>
        <p:nvSpPr>
          <p:cNvPr id="4" name="Slide Number Placeholder 3"/>
          <p:cNvSpPr>
            <a:spLocks noGrp="1"/>
          </p:cNvSpPr>
          <p:nvPr>
            <p:ph type="sldNum" sz="quarter" idx="10"/>
          </p:nvPr>
        </p:nvSpPr>
        <p:spPr/>
        <p:txBody>
          <a:bodyPr/>
          <a:lstStyle/>
          <a:p>
            <a:fld id="{1EF87553-A13C-4BE8-BD58-A7EB7CB2CAC9}" type="slidenum">
              <a:rPr lang="en-GB" smtClean="0"/>
              <a:t>15</a:t>
            </a:fld>
            <a:endParaRPr lang="en-GB"/>
          </a:p>
        </p:txBody>
      </p:sp>
    </p:spTree>
    <p:extLst>
      <p:ext uri="{BB962C8B-B14F-4D97-AF65-F5344CB8AC3E}">
        <p14:creationId xmlns:p14="http://schemas.microsoft.com/office/powerpoint/2010/main" val="34113353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Four basic approaches:</a:t>
            </a:r>
          </a:p>
          <a:p>
            <a:r>
              <a:rPr lang="en-GB" dirty="0"/>
              <a:t>Traits: leaders are born, not made: </a:t>
            </a:r>
            <a:r>
              <a:rPr lang="en-GB" sz="1200" b="0" i="0" kern="1200" dirty="0">
                <a:solidFill>
                  <a:schemeClr val="tx1"/>
                </a:solidFill>
                <a:effectLst/>
                <a:latin typeface="+mn-lt"/>
                <a:ea typeface="+mn-ea"/>
                <a:cs typeface="+mn-cs"/>
              </a:rPr>
              <a:t>According to most personality type theories, the individual's type is inborn and does not change. However, individuals can develop traits and habits that differ or even directly contradict the description of their type.</a:t>
            </a:r>
            <a:endParaRPr lang="en-GB" dirty="0"/>
          </a:p>
          <a:p>
            <a:r>
              <a:rPr lang="en-GB" dirty="0"/>
              <a:t>Functional: leadership is behavioural, so is made up of skills that can be learned</a:t>
            </a:r>
          </a:p>
          <a:p>
            <a:r>
              <a:rPr lang="en-GB" dirty="0"/>
              <a:t>Styles: there are a range of ways of interacting with other people, and these can be categorised as styles</a:t>
            </a:r>
          </a:p>
          <a:p>
            <a:r>
              <a:rPr lang="en-GB" dirty="0"/>
              <a:t>Contingency: context is king, and there are better or worse ways of leading depending on the situation and individuals in it</a:t>
            </a:r>
          </a:p>
        </p:txBody>
      </p:sp>
      <p:sp>
        <p:nvSpPr>
          <p:cNvPr id="4" name="Slide Number Placeholder 3"/>
          <p:cNvSpPr>
            <a:spLocks noGrp="1"/>
          </p:cNvSpPr>
          <p:nvPr>
            <p:ph type="sldNum" sz="quarter" idx="10"/>
          </p:nvPr>
        </p:nvSpPr>
        <p:spPr/>
        <p:txBody>
          <a:bodyPr/>
          <a:lstStyle/>
          <a:p>
            <a:fld id="{1EF87553-A13C-4BE8-BD58-A7EB7CB2CAC9}" type="slidenum">
              <a:rPr lang="en-GB" smtClean="0"/>
              <a:t>16</a:t>
            </a:fld>
            <a:endParaRPr lang="en-GB"/>
          </a:p>
        </p:txBody>
      </p:sp>
    </p:spTree>
    <p:extLst>
      <p:ext uri="{BB962C8B-B14F-4D97-AF65-F5344CB8AC3E}">
        <p14:creationId xmlns:p14="http://schemas.microsoft.com/office/powerpoint/2010/main" val="21002834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John Adair.</a:t>
            </a:r>
          </a:p>
          <a:p>
            <a:endParaRPr lang="en-GB" dirty="0"/>
          </a:p>
          <a:p>
            <a:r>
              <a:rPr lang="en-GB" dirty="0"/>
              <a:t>Three types of needs need to be satisfies by the leader:</a:t>
            </a:r>
          </a:p>
          <a:p>
            <a:r>
              <a:rPr lang="en-GB" dirty="0"/>
              <a:t>Task – achieving objectives and organising responsibilities</a:t>
            </a:r>
          </a:p>
          <a:p>
            <a:r>
              <a:rPr lang="en-GB" dirty="0"/>
              <a:t>Team maintenance – maintaining morale, discipline and communication</a:t>
            </a:r>
          </a:p>
          <a:p>
            <a:r>
              <a:rPr lang="en-GB" dirty="0"/>
              <a:t>Individual – attending to personal issues, giving praise and recognition</a:t>
            </a:r>
          </a:p>
          <a:p>
            <a:endParaRPr lang="en-GB" dirty="0"/>
          </a:p>
          <a:p>
            <a:r>
              <a:rPr lang="en-GB" dirty="0"/>
              <a:t>There is a big overlap between this model of leadership and what we previously called management</a:t>
            </a:r>
          </a:p>
        </p:txBody>
      </p:sp>
      <p:sp>
        <p:nvSpPr>
          <p:cNvPr id="4" name="Slide Number Placeholder 3"/>
          <p:cNvSpPr>
            <a:spLocks noGrp="1"/>
          </p:cNvSpPr>
          <p:nvPr>
            <p:ph type="sldNum" sz="quarter" idx="10"/>
          </p:nvPr>
        </p:nvSpPr>
        <p:spPr/>
        <p:txBody>
          <a:bodyPr/>
          <a:lstStyle/>
          <a:p>
            <a:fld id="{1EF87553-A13C-4BE8-BD58-A7EB7CB2CAC9}" type="slidenum">
              <a:rPr lang="en-GB" smtClean="0"/>
              <a:t>17</a:t>
            </a:fld>
            <a:endParaRPr lang="en-GB"/>
          </a:p>
        </p:txBody>
      </p:sp>
    </p:spTree>
    <p:extLst>
      <p:ext uri="{BB962C8B-B14F-4D97-AF65-F5344CB8AC3E}">
        <p14:creationId xmlns:p14="http://schemas.microsoft.com/office/powerpoint/2010/main" val="19612474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18</a:t>
            </a:fld>
            <a:endParaRPr lang="en-GB"/>
          </a:p>
        </p:txBody>
      </p:sp>
    </p:spTree>
    <p:extLst>
      <p:ext uri="{BB962C8B-B14F-4D97-AF65-F5344CB8AC3E}">
        <p14:creationId xmlns:p14="http://schemas.microsoft.com/office/powerpoint/2010/main" val="14684745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There are four main factors of transformational leadership. One is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Idealized influence or charisma</a:t>
            </a:r>
            <a:r>
              <a:rPr lang="en-GB" sz="1200" b="0" i="0" kern="1200" baseline="0" dirty="0">
                <a:solidFill>
                  <a:schemeClr val="tx1"/>
                </a:solidFill>
                <a:effectLst/>
                <a:latin typeface="+mn-lt"/>
                <a:ea typeface="+mn-ea"/>
                <a:cs typeface="+mn-cs"/>
              </a:rPr>
              <a:t> - </a:t>
            </a:r>
            <a:r>
              <a:rPr lang="en-GB" sz="1200" b="0" i="0" kern="1200" dirty="0">
                <a:solidFill>
                  <a:schemeClr val="tx1"/>
                </a:solidFill>
                <a:effectLst/>
                <a:latin typeface="+mn-lt"/>
                <a:ea typeface="+mn-ea"/>
                <a:cs typeface="+mn-cs"/>
              </a:rPr>
              <a:t>charming, compelling presence and an allure that attracts followers to want to be like them and help them achieve their goals (</a:t>
            </a:r>
            <a:r>
              <a:rPr lang="en-GB" sz="1200" b="0" i="0" kern="1200" dirty="0" err="1">
                <a:solidFill>
                  <a:schemeClr val="tx1"/>
                </a:solidFill>
                <a:effectLst/>
                <a:latin typeface="+mn-lt"/>
                <a:ea typeface="+mn-ea"/>
                <a:cs typeface="+mn-cs"/>
              </a:rPr>
              <a:t>Northouse</a:t>
            </a:r>
            <a:r>
              <a:rPr lang="en-GB" sz="1200" b="0" i="0" kern="1200" dirty="0">
                <a:solidFill>
                  <a:schemeClr val="tx1"/>
                </a:solidFill>
                <a:effectLst/>
                <a:latin typeface="+mn-lt"/>
                <a:ea typeface="+mn-ea"/>
                <a:cs typeface="+mn-cs"/>
              </a:rPr>
              <a:t>, 2016).</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Motivation</a:t>
            </a:r>
            <a:r>
              <a:rPr lang="en-GB" sz="1200" b="0" i="0" kern="1200" baseline="0" dirty="0">
                <a:solidFill>
                  <a:schemeClr val="tx1"/>
                </a:solidFill>
                <a:effectLst/>
                <a:latin typeface="+mn-lt"/>
                <a:ea typeface="+mn-ea"/>
                <a:cs typeface="+mn-cs"/>
              </a:rPr>
              <a:t> - </a:t>
            </a:r>
            <a:r>
              <a:rPr lang="en-GB" sz="1200" b="0" i="0" kern="1200" dirty="0">
                <a:solidFill>
                  <a:schemeClr val="tx1"/>
                </a:solidFill>
                <a:effectLst/>
                <a:latin typeface="+mn-lt"/>
                <a:ea typeface="+mn-ea"/>
                <a:cs typeface="+mn-cs"/>
              </a:rPr>
              <a:t>incentivize followers to participate in the achievement of their vision by convincing them their input is vital and irreplaceable (</a:t>
            </a:r>
            <a:r>
              <a:rPr lang="en-GB" sz="1200" b="0" i="0" kern="1200" dirty="0" err="1">
                <a:solidFill>
                  <a:schemeClr val="tx1"/>
                </a:solidFill>
                <a:effectLst/>
                <a:latin typeface="+mn-lt"/>
                <a:ea typeface="+mn-ea"/>
                <a:cs typeface="+mn-cs"/>
              </a:rPr>
              <a:t>Northouse</a:t>
            </a:r>
            <a:r>
              <a:rPr lang="en-GB" sz="1200" b="0" i="0" kern="1200" dirty="0">
                <a:solidFill>
                  <a:schemeClr val="tx1"/>
                </a:solidFill>
                <a:effectLst/>
                <a:latin typeface="+mn-lt"/>
                <a:ea typeface="+mn-ea"/>
                <a:cs typeface="+mn-cs"/>
              </a:rPr>
              <a:t>, 2016)</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Intellectual stimulation which describes - incentivize followers by challenging them to think outside the box, encouraging creative expression and supporting them in all their </a:t>
            </a:r>
            <a:r>
              <a:rPr lang="en-GB" sz="1200" b="0" i="0" kern="1200" dirty="0" err="1">
                <a:solidFill>
                  <a:schemeClr val="tx1"/>
                </a:solidFill>
                <a:effectLst/>
                <a:latin typeface="+mn-lt"/>
                <a:ea typeface="+mn-ea"/>
                <a:cs typeface="+mn-cs"/>
              </a:rPr>
              <a:t>endeavors</a:t>
            </a:r>
            <a:r>
              <a:rPr lang="en-GB" sz="1200" b="0" i="0" kern="1200" dirty="0">
                <a:solidFill>
                  <a:schemeClr val="tx1"/>
                </a:solidFill>
                <a:effectLst/>
                <a:latin typeface="+mn-lt"/>
                <a:ea typeface="+mn-ea"/>
                <a:cs typeface="+mn-cs"/>
              </a:rPr>
              <a:t> to meet team goals (</a:t>
            </a:r>
            <a:r>
              <a:rPr lang="en-GB" sz="1200" b="0" i="0" kern="1200" dirty="0" err="1">
                <a:solidFill>
                  <a:schemeClr val="tx1"/>
                </a:solidFill>
                <a:effectLst/>
                <a:latin typeface="+mn-lt"/>
                <a:ea typeface="+mn-ea"/>
                <a:cs typeface="+mn-cs"/>
              </a:rPr>
              <a:t>Northouse</a:t>
            </a:r>
            <a:r>
              <a:rPr lang="en-GB" sz="1200" b="0" i="0" kern="1200" dirty="0">
                <a:solidFill>
                  <a:schemeClr val="tx1"/>
                </a:solidFill>
                <a:effectLst/>
                <a:latin typeface="+mn-lt"/>
                <a:ea typeface="+mn-ea"/>
                <a:cs typeface="+mn-cs"/>
              </a:rPr>
              <a:t>, 2016)</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Individualized consideration, which describes leaders who are attentive to followers needs, who are sympathetic, and who provide an understanding atmosphere to them (</a:t>
            </a:r>
            <a:r>
              <a:rPr lang="en-GB" sz="1200" b="0" i="0" kern="1200" dirty="0" err="1">
                <a:solidFill>
                  <a:schemeClr val="tx1"/>
                </a:solidFill>
                <a:effectLst/>
                <a:latin typeface="+mn-lt"/>
                <a:ea typeface="+mn-ea"/>
                <a:cs typeface="+mn-cs"/>
              </a:rPr>
              <a:t>Northouse</a:t>
            </a:r>
            <a:r>
              <a:rPr lang="en-GB" sz="1200" b="0" i="0" kern="1200" dirty="0">
                <a:solidFill>
                  <a:schemeClr val="tx1"/>
                </a:solidFill>
                <a:effectLst/>
                <a:latin typeface="+mn-lt"/>
                <a:ea typeface="+mn-ea"/>
                <a:cs typeface="+mn-cs"/>
              </a:rPr>
              <a:t>, 2016).</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 are two factors of transactional leadership. One factor is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Contingent reward, which means that the leader requests a task be completed, and a predetermined reward is given to followers upon completion of that task (</a:t>
            </a:r>
            <a:r>
              <a:rPr lang="en-GB" sz="1200" b="0" i="0" kern="1200" dirty="0" err="1">
                <a:solidFill>
                  <a:schemeClr val="tx1"/>
                </a:solidFill>
                <a:effectLst/>
                <a:latin typeface="+mn-lt"/>
                <a:ea typeface="+mn-ea"/>
                <a:cs typeface="+mn-cs"/>
              </a:rPr>
              <a:t>Northouse</a:t>
            </a:r>
            <a:r>
              <a:rPr lang="en-GB" sz="1200" b="0" i="0" kern="1200" dirty="0">
                <a:solidFill>
                  <a:schemeClr val="tx1"/>
                </a:solidFill>
                <a:effectLst/>
                <a:latin typeface="+mn-lt"/>
                <a:ea typeface="+mn-ea"/>
                <a:cs typeface="+mn-cs"/>
              </a:rPr>
              <a:t>, 2016). The other factor is management by exception which involves the leader only giving feedback, in a negative manner, as a corrective measure (</a:t>
            </a:r>
            <a:r>
              <a:rPr lang="en-GB" sz="1200" b="0" i="0" kern="1200" dirty="0" err="1">
                <a:solidFill>
                  <a:schemeClr val="tx1"/>
                </a:solidFill>
                <a:effectLst/>
                <a:latin typeface="+mn-lt"/>
                <a:ea typeface="+mn-ea"/>
                <a:cs typeface="+mn-cs"/>
              </a:rPr>
              <a:t>Northouse</a:t>
            </a:r>
            <a:r>
              <a:rPr lang="en-GB" sz="1200" b="0" i="0" kern="1200" dirty="0">
                <a:solidFill>
                  <a:schemeClr val="tx1"/>
                </a:solidFill>
                <a:effectLst/>
                <a:latin typeface="+mn-lt"/>
                <a:ea typeface="+mn-ea"/>
                <a:cs typeface="+mn-cs"/>
              </a:rPr>
              <a:t>, 2016). Management by exception can take the form of the leader closely observing followers and providing negative feedback when they make mistakes, or generally ignoring them until they make a mistake and only then providing negative feedback (</a:t>
            </a:r>
            <a:r>
              <a:rPr lang="en-GB" sz="1200" b="0" i="0" kern="1200" dirty="0" err="1">
                <a:solidFill>
                  <a:schemeClr val="tx1"/>
                </a:solidFill>
                <a:effectLst/>
                <a:latin typeface="+mn-lt"/>
                <a:ea typeface="+mn-ea"/>
                <a:cs typeface="+mn-cs"/>
              </a:rPr>
              <a:t>Northouse</a:t>
            </a:r>
            <a:r>
              <a:rPr lang="en-GB" sz="1200" b="0" i="0" kern="1200" dirty="0">
                <a:solidFill>
                  <a:schemeClr val="tx1"/>
                </a:solidFill>
                <a:effectLst/>
                <a:latin typeface="+mn-lt"/>
                <a:ea typeface="+mn-ea"/>
                <a:cs typeface="+mn-cs"/>
              </a:rPr>
              <a:t>, 2016).</a:t>
            </a:r>
          </a:p>
          <a:p>
            <a:br>
              <a:rPr lang="en-GB" dirty="0"/>
            </a:br>
            <a:r>
              <a:rPr lang="en-GB" sz="1200" b="0" i="0" kern="1200" dirty="0">
                <a:solidFill>
                  <a:schemeClr val="tx1"/>
                </a:solidFill>
                <a:effectLst/>
                <a:latin typeface="+mn-lt"/>
                <a:ea typeface="+mn-ea"/>
                <a:cs typeface="+mn-cs"/>
              </a:rPr>
              <a:t>Laissez-faire Leadership describes a complete lack of leadership, where followers have virtually no contact with, or support provided by the leader (</a:t>
            </a:r>
            <a:r>
              <a:rPr lang="en-GB" sz="1200" b="0" i="0" kern="1200" dirty="0" err="1">
                <a:solidFill>
                  <a:schemeClr val="tx1"/>
                </a:solidFill>
                <a:effectLst/>
                <a:latin typeface="+mn-lt"/>
                <a:ea typeface="+mn-ea"/>
                <a:cs typeface="+mn-cs"/>
              </a:rPr>
              <a:t>Northouse</a:t>
            </a:r>
            <a:r>
              <a:rPr lang="en-GB" sz="1200" b="0" i="0" kern="1200" dirty="0">
                <a:solidFill>
                  <a:schemeClr val="tx1"/>
                </a:solidFill>
                <a:effectLst/>
                <a:latin typeface="+mn-lt"/>
                <a:ea typeface="+mn-ea"/>
                <a:cs typeface="+mn-cs"/>
              </a:rPr>
              <a:t>, 2016).</a:t>
            </a:r>
          </a:p>
          <a:p>
            <a:br>
              <a:rPr lang="en-GB" dirty="0"/>
            </a:br>
            <a:endParaRPr lang="en-GB" b="0" dirty="0"/>
          </a:p>
        </p:txBody>
      </p:sp>
      <p:sp>
        <p:nvSpPr>
          <p:cNvPr id="4" name="Slide Number Placeholder 3"/>
          <p:cNvSpPr>
            <a:spLocks noGrp="1"/>
          </p:cNvSpPr>
          <p:nvPr>
            <p:ph type="sldNum" sz="quarter" idx="10"/>
          </p:nvPr>
        </p:nvSpPr>
        <p:spPr/>
        <p:txBody>
          <a:bodyPr/>
          <a:lstStyle/>
          <a:p>
            <a:fld id="{0FA51642-5812-4B97-9C9A-F6E8B7A84FEC}" type="slidenum">
              <a:rPr lang="en-GB" smtClean="0"/>
              <a:t>19</a:t>
            </a:fld>
            <a:endParaRPr lang="en-GB"/>
          </a:p>
        </p:txBody>
      </p:sp>
    </p:spTree>
    <p:extLst>
      <p:ext uri="{BB962C8B-B14F-4D97-AF65-F5344CB8AC3E}">
        <p14:creationId xmlns:p14="http://schemas.microsoft.com/office/powerpoint/2010/main" val="2183098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Goleman bases these styles in emotional intelligence. He warns against misuse of the last two.</a:t>
            </a:r>
          </a:p>
          <a:p>
            <a:endParaRPr lang="en-GB" dirty="0"/>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20</a:t>
            </a:fld>
            <a:endParaRPr lang="en-GB"/>
          </a:p>
        </p:txBody>
      </p:sp>
    </p:spTree>
    <p:extLst>
      <p:ext uri="{BB962C8B-B14F-4D97-AF65-F5344CB8AC3E}">
        <p14:creationId xmlns:p14="http://schemas.microsoft.com/office/powerpoint/2010/main" val="12770800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Is about the leader’s values and aspirations</a:t>
            </a:r>
          </a:p>
          <a:p>
            <a:endParaRPr lang="en-GB" dirty="0"/>
          </a:p>
          <a:p>
            <a:r>
              <a:rPr lang="en-GB" dirty="0"/>
              <a:t>Largely based on “charisma”</a:t>
            </a:r>
          </a:p>
          <a:p>
            <a:endParaRPr lang="en-GB" dirty="0"/>
          </a:p>
          <a:p>
            <a:r>
              <a:rPr lang="en-GB" dirty="0"/>
              <a:t>What does charisma mean?</a:t>
            </a:r>
          </a:p>
          <a:p>
            <a:endParaRPr lang="en-GB" dirty="0"/>
          </a:p>
          <a:p>
            <a:r>
              <a:rPr lang="en-GB" dirty="0"/>
              <a:t>This can mean bringing along like minded people.</a:t>
            </a:r>
          </a:p>
          <a:p>
            <a:endParaRPr lang="en-GB" dirty="0"/>
          </a:p>
          <a:p>
            <a:r>
              <a:rPr lang="en-GB" dirty="0"/>
              <a:t>Or it can mean influencing them to prioritise the leaders aspirations over their own.</a:t>
            </a:r>
          </a:p>
        </p:txBody>
      </p:sp>
      <p:sp>
        <p:nvSpPr>
          <p:cNvPr id="4" name="Slide Number Placeholder 3"/>
          <p:cNvSpPr>
            <a:spLocks noGrp="1"/>
          </p:cNvSpPr>
          <p:nvPr>
            <p:ph type="sldNum" sz="quarter" idx="10"/>
          </p:nvPr>
        </p:nvSpPr>
        <p:spPr/>
        <p:txBody>
          <a:bodyPr/>
          <a:lstStyle/>
          <a:p>
            <a:fld id="{1EF87553-A13C-4BE8-BD58-A7EB7CB2CAC9}" type="slidenum">
              <a:rPr lang="en-GB" smtClean="0"/>
              <a:t>21</a:t>
            </a:fld>
            <a:endParaRPr lang="en-GB"/>
          </a:p>
        </p:txBody>
      </p:sp>
    </p:spTree>
    <p:extLst>
      <p:ext uri="{BB962C8B-B14F-4D97-AF65-F5344CB8AC3E}">
        <p14:creationId xmlns:p14="http://schemas.microsoft.com/office/powerpoint/2010/main" val="33179077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Relationships are contracts, with expectations that need to be met.</a:t>
            </a:r>
          </a:p>
          <a:p>
            <a:endParaRPr lang="en-GB" dirty="0"/>
          </a:p>
          <a:p>
            <a:r>
              <a:rPr lang="en-GB" dirty="0"/>
              <a:t>Factors:</a:t>
            </a:r>
          </a:p>
          <a:p>
            <a:endParaRPr lang="en-GB" dirty="0"/>
          </a:p>
          <a:p>
            <a:pPr marL="171450" indent="-171450">
              <a:buFont typeface="Arial" panose="020B0604020202020204" pitchFamily="34" charset="0"/>
              <a:buChar char="•"/>
            </a:pPr>
            <a:r>
              <a:rPr lang="en-GB" dirty="0"/>
              <a:t>Characteristics of the leader</a:t>
            </a:r>
          </a:p>
          <a:p>
            <a:pPr marL="171450" indent="-171450">
              <a:buFont typeface="Arial" panose="020B0604020202020204" pitchFamily="34" charset="0"/>
              <a:buChar char="•"/>
            </a:pPr>
            <a:r>
              <a:rPr lang="en-GB" dirty="0"/>
              <a:t>Characteristics of the led</a:t>
            </a:r>
          </a:p>
          <a:p>
            <a:pPr marL="171450" indent="-171450">
              <a:buFont typeface="Arial" panose="020B0604020202020204" pitchFamily="34" charset="0"/>
              <a:buChar char="•"/>
            </a:pPr>
            <a:r>
              <a:rPr lang="en-GB" dirty="0"/>
              <a:t>Local context</a:t>
            </a:r>
          </a:p>
          <a:p>
            <a:pPr marL="171450" indent="-171450">
              <a:buFont typeface="Arial" panose="020B0604020202020204" pitchFamily="34" charset="0"/>
              <a:buChar char="•"/>
            </a:pPr>
            <a:r>
              <a:rPr lang="en-GB" dirty="0"/>
              <a:t>Broader context</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Leadership is a complex relationship among these variables – McGregor</a:t>
            </a:r>
          </a:p>
        </p:txBody>
      </p:sp>
      <p:sp>
        <p:nvSpPr>
          <p:cNvPr id="4" name="Slide Number Placeholder 3"/>
          <p:cNvSpPr>
            <a:spLocks noGrp="1"/>
          </p:cNvSpPr>
          <p:nvPr>
            <p:ph type="sldNum" sz="quarter" idx="10"/>
          </p:nvPr>
        </p:nvSpPr>
        <p:spPr/>
        <p:txBody>
          <a:bodyPr/>
          <a:lstStyle/>
          <a:p>
            <a:fld id="{1EF87553-A13C-4BE8-BD58-A7EB7CB2CAC9}" type="slidenum">
              <a:rPr lang="en-GB" smtClean="0"/>
              <a:t>22</a:t>
            </a:fld>
            <a:endParaRPr lang="en-GB"/>
          </a:p>
        </p:txBody>
      </p:sp>
    </p:spTree>
    <p:extLst>
      <p:ext uri="{BB962C8B-B14F-4D97-AF65-F5344CB8AC3E}">
        <p14:creationId xmlns:p14="http://schemas.microsoft.com/office/powerpoint/2010/main" val="29935462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various versions of situational leadership, but they all have similar results.</a:t>
            </a:r>
          </a:p>
          <a:p>
            <a:endParaRPr lang="en-GB" dirty="0"/>
          </a:p>
          <a:p>
            <a:r>
              <a:rPr lang="en-GB" dirty="0"/>
              <a:t>The x axis is to do with the activity: could be ability of the subordinate or team, , level of structure of the task, readiness</a:t>
            </a:r>
          </a:p>
          <a:p>
            <a:r>
              <a:rPr lang="en-GB" dirty="0"/>
              <a:t>The y axis is to do with the relationship: how subordinates will react, their motivation, willingness</a:t>
            </a:r>
          </a:p>
          <a:p>
            <a:endParaRPr lang="en-GB" dirty="0"/>
          </a:p>
          <a:p>
            <a:r>
              <a:rPr lang="en-GB" dirty="0"/>
              <a:t>A common way of referring to it is Skill and Will. (Hershey and Blanchard).</a:t>
            </a:r>
          </a:p>
          <a:p>
            <a:endParaRPr lang="en-GB" dirty="0"/>
          </a:p>
          <a:p>
            <a:r>
              <a:rPr lang="en-GB" dirty="0"/>
              <a:t>Situational leadership suggests different approaches based on where a person or individual falls on the grid. Moving to the left involves more direction, more instruction. Moving downwards involves more support and relationship building.</a:t>
            </a:r>
          </a:p>
          <a:p>
            <a:endParaRPr lang="en-GB" dirty="0"/>
          </a:p>
          <a:p>
            <a:r>
              <a:rPr lang="en-GB" dirty="0"/>
              <a:t>This theory is heavily linked to developing subordinates by guiding them through a curve from Telling to Selling.</a:t>
            </a:r>
          </a:p>
          <a:p>
            <a:endParaRPr lang="en-GB" dirty="0"/>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23</a:t>
            </a:fld>
            <a:endParaRPr lang="en-GB"/>
          </a:p>
        </p:txBody>
      </p:sp>
    </p:spTree>
    <p:extLst>
      <p:ext uri="{BB962C8B-B14F-4D97-AF65-F5344CB8AC3E}">
        <p14:creationId xmlns:p14="http://schemas.microsoft.com/office/powerpoint/2010/main" val="18021953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1:28 Video. From parks and recreation – different motivational needs addressed by transformational vs transactional leadership</a:t>
            </a:r>
          </a:p>
        </p:txBody>
      </p:sp>
      <p:sp>
        <p:nvSpPr>
          <p:cNvPr id="4" name="Slide Number Placeholder 3"/>
          <p:cNvSpPr>
            <a:spLocks noGrp="1"/>
          </p:cNvSpPr>
          <p:nvPr>
            <p:ph type="sldNum" sz="quarter" idx="10"/>
          </p:nvPr>
        </p:nvSpPr>
        <p:spPr/>
        <p:txBody>
          <a:bodyPr/>
          <a:lstStyle/>
          <a:p>
            <a:fld id="{1EF87553-A13C-4BE8-BD58-A7EB7CB2CAC9}" type="slidenum">
              <a:rPr lang="en-GB" smtClean="0"/>
              <a:t>24</a:t>
            </a:fld>
            <a:endParaRPr lang="en-GB"/>
          </a:p>
        </p:txBody>
      </p:sp>
    </p:spTree>
    <p:extLst>
      <p:ext uri="{BB962C8B-B14F-4D97-AF65-F5344CB8AC3E}">
        <p14:creationId xmlns:p14="http://schemas.microsoft.com/office/powerpoint/2010/main" val="27350343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la Burns.</a:t>
            </a:r>
          </a:p>
          <a:p>
            <a:endParaRPr lang="en-GB" dirty="0"/>
          </a:p>
          <a:p>
            <a:r>
              <a:rPr lang="en-GB" dirty="0"/>
              <a:t>Bass suggest that this is achieved through organisational purpose, which trumps individual self interest by activating higher level needs.</a:t>
            </a:r>
          </a:p>
          <a:p>
            <a:endParaRPr lang="en-GB" dirty="0"/>
          </a:p>
          <a:p>
            <a:r>
              <a:rPr lang="en-GB" dirty="0"/>
              <a:t>Four components:</a:t>
            </a:r>
          </a:p>
          <a:p>
            <a:pPr marL="228600" indent="-228600">
              <a:buFont typeface="+mj-lt"/>
              <a:buAutoNum type="arabicPeriod"/>
            </a:pPr>
            <a:r>
              <a:rPr lang="en-GB" dirty="0"/>
              <a:t>Idealised influence: respect and admiration for the leader, plus charismatic qualities</a:t>
            </a:r>
          </a:p>
          <a:p>
            <a:pPr marL="228600" indent="-228600">
              <a:buFont typeface="+mj-lt"/>
              <a:buAutoNum type="arabicPeriod"/>
            </a:pPr>
            <a:r>
              <a:rPr lang="en-GB" dirty="0"/>
              <a:t>Inspirational motivation: leadership behaviour providing challenge and meaning</a:t>
            </a:r>
          </a:p>
          <a:p>
            <a:pPr marL="228600" indent="-228600">
              <a:buFont typeface="+mj-lt"/>
              <a:buAutoNum type="arabicPeriod"/>
            </a:pPr>
            <a:r>
              <a:rPr lang="en-GB" dirty="0"/>
              <a:t>Intellectual stimulation: soliciting new and novel approaches and creative answers to problems</a:t>
            </a:r>
          </a:p>
          <a:p>
            <a:pPr marL="228600" indent="-228600">
              <a:buFont typeface="+mj-lt"/>
              <a:buAutoNum type="arabicPeriod"/>
            </a:pPr>
            <a:r>
              <a:rPr lang="en-GB" dirty="0"/>
              <a:t>Individualised consideration: listen and show concern for the needs of followers</a:t>
            </a:r>
          </a:p>
          <a:p>
            <a:pPr marL="228600" indent="-228600">
              <a:buFont typeface="+mj-lt"/>
              <a:buAutoNum type="arabicPeriod"/>
            </a:pPr>
            <a:endParaRPr lang="en-GB" dirty="0"/>
          </a:p>
          <a:p>
            <a:pPr marL="0" indent="0">
              <a:buFont typeface="+mj-lt"/>
              <a:buNone/>
            </a:pPr>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25</a:t>
            </a:fld>
            <a:endParaRPr lang="en-GB"/>
          </a:p>
        </p:txBody>
      </p:sp>
    </p:spTree>
    <p:extLst>
      <p:ext uri="{BB962C8B-B14F-4D97-AF65-F5344CB8AC3E}">
        <p14:creationId xmlns:p14="http://schemas.microsoft.com/office/powerpoint/2010/main" val="3402179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la Yukl</a:t>
            </a:r>
          </a:p>
          <a:p>
            <a:endParaRPr lang="en-GB" dirty="0"/>
          </a:p>
          <a:p>
            <a:pPr marL="0" indent="0">
              <a:buFont typeface="+mj-lt"/>
              <a:buNone/>
            </a:pPr>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26</a:t>
            </a:fld>
            <a:endParaRPr lang="en-GB"/>
          </a:p>
        </p:txBody>
      </p:sp>
    </p:spTree>
    <p:extLst>
      <p:ext uri="{BB962C8B-B14F-4D97-AF65-F5344CB8AC3E}">
        <p14:creationId xmlns:p14="http://schemas.microsoft.com/office/powerpoint/2010/main" val="42833198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Relationships are contracts, with expectations that need to be met.</a:t>
            </a:r>
          </a:p>
          <a:p>
            <a:endParaRPr lang="en-GB" dirty="0"/>
          </a:p>
          <a:p>
            <a:r>
              <a:rPr lang="en-GB" dirty="0"/>
              <a:t>Factors:</a:t>
            </a:r>
          </a:p>
          <a:p>
            <a:endParaRPr lang="en-GB" dirty="0"/>
          </a:p>
          <a:p>
            <a:pPr marL="171450" indent="-171450">
              <a:buFont typeface="Arial" panose="020B0604020202020204" pitchFamily="34" charset="0"/>
              <a:buChar char="•"/>
            </a:pPr>
            <a:r>
              <a:rPr lang="en-GB" dirty="0"/>
              <a:t>Characteristics of the leader</a:t>
            </a:r>
          </a:p>
          <a:p>
            <a:pPr marL="171450" indent="-171450">
              <a:buFont typeface="Arial" panose="020B0604020202020204" pitchFamily="34" charset="0"/>
              <a:buChar char="•"/>
            </a:pPr>
            <a:r>
              <a:rPr lang="en-GB" dirty="0"/>
              <a:t>Characteristics of the led</a:t>
            </a:r>
          </a:p>
          <a:p>
            <a:pPr marL="171450" indent="-171450">
              <a:buFont typeface="Arial" panose="020B0604020202020204" pitchFamily="34" charset="0"/>
              <a:buChar char="•"/>
            </a:pPr>
            <a:r>
              <a:rPr lang="en-GB" dirty="0"/>
              <a:t>Local context</a:t>
            </a:r>
          </a:p>
          <a:p>
            <a:pPr marL="171450" indent="-171450">
              <a:buFont typeface="Arial" panose="020B0604020202020204" pitchFamily="34" charset="0"/>
              <a:buChar char="•"/>
            </a:pPr>
            <a:r>
              <a:rPr lang="en-GB" dirty="0"/>
              <a:t>Broader context</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Leadership is a complex relationship among these variables – McGregor</a:t>
            </a:r>
          </a:p>
        </p:txBody>
      </p:sp>
      <p:sp>
        <p:nvSpPr>
          <p:cNvPr id="4" name="Slide Number Placeholder 3"/>
          <p:cNvSpPr>
            <a:spLocks noGrp="1"/>
          </p:cNvSpPr>
          <p:nvPr>
            <p:ph type="sldNum" sz="quarter" idx="10"/>
          </p:nvPr>
        </p:nvSpPr>
        <p:spPr/>
        <p:txBody>
          <a:bodyPr/>
          <a:lstStyle/>
          <a:p>
            <a:fld id="{1EF87553-A13C-4BE8-BD58-A7EB7CB2CAC9}" type="slidenum">
              <a:rPr lang="en-GB" smtClean="0"/>
              <a:t>27</a:t>
            </a:fld>
            <a:endParaRPr lang="en-GB"/>
          </a:p>
        </p:txBody>
      </p:sp>
    </p:spTree>
    <p:extLst>
      <p:ext uri="{BB962C8B-B14F-4D97-AF65-F5344CB8AC3E}">
        <p14:creationId xmlns:p14="http://schemas.microsoft.com/office/powerpoint/2010/main" val="9992430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Contingency is about context, and selecting the best appropriate method for the situation.</a:t>
            </a:r>
          </a:p>
          <a:p>
            <a:endParaRPr lang="en-GB" dirty="0"/>
          </a:p>
          <a:p>
            <a:r>
              <a:rPr lang="en-GB" dirty="0"/>
              <a:t>Environment was one of the forces in the continuum model. Contingency theories raise situation to a prominent role.</a:t>
            </a:r>
          </a:p>
          <a:p>
            <a:endParaRPr lang="en-GB" dirty="0"/>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28</a:t>
            </a:fld>
            <a:endParaRPr lang="en-GB"/>
          </a:p>
        </p:txBody>
      </p:sp>
    </p:spTree>
    <p:extLst>
      <p:ext uri="{BB962C8B-B14F-4D97-AF65-F5344CB8AC3E}">
        <p14:creationId xmlns:p14="http://schemas.microsoft.com/office/powerpoint/2010/main" val="34120907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can one of two ways:</a:t>
            </a:r>
          </a:p>
          <a:p>
            <a:endParaRPr lang="en-GB" dirty="0"/>
          </a:p>
          <a:p>
            <a:r>
              <a:rPr lang="en-GB" dirty="0"/>
              <a:t>Either a leader is selected based on the situation – Fielder suggests this, in a theory highly correlated with individual characteristics.</a:t>
            </a:r>
          </a:p>
          <a:p>
            <a:endParaRPr lang="en-GB" dirty="0"/>
          </a:p>
          <a:p>
            <a:r>
              <a:rPr lang="en-GB" dirty="0"/>
              <a:t>Or a leader selects a style based on the situation – Vroom and pals’ theories fit this model. Suggesting decision making styles very close to the categories, behavioural continuum and contextual factors already discussed.</a:t>
            </a:r>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29</a:t>
            </a:fld>
            <a:endParaRPr lang="en-GB"/>
          </a:p>
        </p:txBody>
      </p:sp>
    </p:spTree>
    <p:extLst>
      <p:ext uri="{BB962C8B-B14F-4D97-AF65-F5344CB8AC3E}">
        <p14:creationId xmlns:p14="http://schemas.microsoft.com/office/powerpoint/2010/main" val="23278146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continuum model proposes that three forces influence what behaviour will be available and/ or successful.</a:t>
            </a:r>
          </a:p>
          <a:p>
            <a:endParaRPr lang="en-GB" dirty="0"/>
          </a:p>
          <a:p>
            <a:r>
              <a:rPr lang="en-GB" dirty="0"/>
              <a:t>The continuum sits within a range of behavioural options. </a:t>
            </a:r>
          </a:p>
          <a:p>
            <a:endParaRPr lang="en-GB" dirty="0"/>
          </a:p>
          <a:p>
            <a:r>
              <a:rPr lang="en-GB" dirty="0"/>
              <a:t>Where the line sits and how much room there is to move along it (the rectangle and line) is set by </a:t>
            </a:r>
            <a:r>
              <a:rPr lang="en-GB" b="1" dirty="0"/>
              <a:t>forces in the environment</a:t>
            </a:r>
            <a:r>
              <a:rPr lang="en-GB" b="0" dirty="0"/>
              <a:t>, such as the problem being faced, the organisation type and culture, how much time is available. (CLICK)</a:t>
            </a:r>
          </a:p>
          <a:p>
            <a:endParaRPr lang="en-GB" b="0" dirty="0"/>
          </a:p>
          <a:p>
            <a:r>
              <a:rPr lang="en-GB" b="0" dirty="0"/>
              <a:t>The size of the available area, i.e. extent of the behavioural options, is set by </a:t>
            </a:r>
            <a:r>
              <a:rPr lang="en-GB" b="1" dirty="0"/>
              <a:t>forces in the leader</a:t>
            </a:r>
            <a:r>
              <a:rPr lang="en-GB" b="0" dirty="0"/>
              <a:t>, such as confidence in the team, preferred style, value set and confidence in own resources.</a:t>
            </a:r>
          </a:p>
          <a:p>
            <a:endParaRPr lang="en-GB" b="0" dirty="0"/>
          </a:p>
          <a:p>
            <a:r>
              <a:rPr lang="en-GB" b="0" dirty="0"/>
              <a:t>The available options are then shifted by </a:t>
            </a:r>
            <a:r>
              <a:rPr lang="en-GB" b="1" dirty="0"/>
              <a:t>forces in the subordinate</a:t>
            </a:r>
            <a:r>
              <a:rPr lang="en-GB" b="0" dirty="0"/>
              <a:t>, such as need for independence, readiness to assume responsibility, motivation.</a:t>
            </a:r>
          </a:p>
          <a:p>
            <a:endParaRPr lang="en-GB" b="0" dirty="0"/>
          </a:p>
          <a:p>
            <a:endParaRPr lang="en-GB" b="0" dirty="0"/>
          </a:p>
          <a:p>
            <a:endParaRPr lang="en-GB" dirty="0"/>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30</a:t>
            </a:fld>
            <a:endParaRPr lang="en-GB"/>
          </a:p>
        </p:txBody>
      </p:sp>
    </p:spTree>
    <p:extLst>
      <p:ext uri="{BB962C8B-B14F-4D97-AF65-F5344CB8AC3E}">
        <p14:creationId xmlns:p14="http://schemas.microsoft.com/office/powerpoint/2010/main" val="17511173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By many definitions leaders tend to be single minded and focussed on a Big Idea. They don’t necessarily look behind them very often as they forge a path.</a:t>
            </a:r>
          </a:p>
          <a:p>
            <a:endParaRPr lang="en-GB" dirty="0"/>
          </a:p>
          <a:p>
            <a:r>
              <a:rPr lang="en-GB" dirty="0"/>
              <a:t>By definition, leaders have a lot of influence. Everything they do has an impact. Sometimes they are not aware of this.</a:t>
            </a:r>
          </a:p>
          <a:p>
            <a:endParaRPr lang="en-GB" dirty="0"/>
          </a:p>
          <a:p>
            <a:r>
              <a:rPr lang="en-GB" dirty="0"/>
              <a:t>The shadow leaders cast can be detrimental to those they lead or leave in their wake. This can hinder them and their organisation long term.</a:t>
            </a:r>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31</a:t>
            </a:fld>
            <a:endParaRPr lang="en-GB"/>
          </a:p>
        </p:txBody>
      </p:sp>
    </p:spTree>
    <p:extLst>
      <p:ext uri="{BB962C8B-B14F-4D97-AF65-F5344CB8AC3E}">
        <p14:creationId xmlns:p14="http://schemas.microsoft.com/office/powerpoint/2010/main" val="40295110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Given those words, which would be leadership and which would be management? Is there any difference?</a:t>
            </a:r>
          </a:p>
        </p:txBody>
      </p:sp>
      <p:sp>
        <p:nvSpPr>
          <p:cNvPr id="4" name="Slide Number Placeholder 3"/>
          <p:cNvSpPr>
            <a:spLocks noGrp="1"/>
          </p:cNvSpPr>
          <p:nvPr>
            <p:ph type="sldNum" sz="quarter" idx="10"/>
          </p:nvPr>
        </p:nvSpPr>
        <p:spPr/>
        <p:txBody>
          <a:bodyPr/>
          <a:lstStyle/>
          <a:p>
            <a:fld id="{1EF87553-A13C-4BE8-BD58-A7EB7CB2CAC9}" type="slidenum">
              <a:rPr lang="en-GB" smtClean="0"/>
              <a:t>32</a:t>
            </a:fld>
            <a:endParaRPr lang="en-GB"/>
          </a:p>
        </p:txBody>
      </p:sp>
    </p:spTree>
    <p:extLst>
      <p:ext uri="{BB962C8B-B14F-4D97-AF65-F5344CB8AC3E}">
        <p14:creationId xmlns:p14="http://schemas.microsoft.com/office/powerpoint/2010/main" val="41282378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Lots of different opinions. Kent came up with some of these.</a:t>
            </a:r>
          </a:p>
          <a:p>
            <a:endParaRPr lang="en-GB" dirty="0"/>
          </a:p>
          <a:p>
            <a:r>
              <a:rPr lang="en-GB" dirty="0"/>
              <a:t>Efficiency vs effectiveness. Short discussion of this.</a:t>
            </a:r>
          </a:p>
        </p:txBody>
      </p:sp>
      <p:sp>
        <p:nvSpPr>
          <p:cNvPr id="4" name="Slide Number Placeholder 3"/>
          <p:cNvSpPr>
            <a:spLocks noGrp="1"/>
          </p:cNvSpPr>
          <p:nvPr>
            <p:ph type="sldNum" sz="quarter" idx="10"/>
          </p:nvPr>
        </p:nvSpPr>
        <p:spPr/>
        <p:txBody>
          <a:bodyPr/>
          <a:lstStyle/>
          <a:p>
            <a:fld id="{1EF87553-A13C-4BE8-BD58-A7EB7CB2CAC9}" type="slidenum">
              <a:rPr lang="en-GB" smtClean="0"/>
              <a:t>33</a:t>
            </a:fld>
            <a:endParaRPr lang="en-GB"/>
          </a:p>
        </p:txBody>
      </p:sp>
    </p:spTree>
    <p:extLst>
      <p:ext uri="{BB962C8B-B14F-4D97-AF65-F5344CB8AC3E}">
        <p14:creationId xmlns:p14="http://schemas.microsoft.com/office/powerpoint/2010/main" val="139734892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separate the two because it is useful to do so, but in my opinion they are not entirely separable. The most effective leaders are competent managers, and the most effective managers also lead.</a:t>
            </a:r>
          </a:p>
          <a:p>
            <a:endParaRPr lang="en-GB" dirty="0"/>
          </a:p>
          <a:p>
            <a:r>
              <a:rPr lang="en-GB" dirty="0"/>
              <a:t>We will talk about management next week.</a:t>
            </a:r>
          </a:p>
        </p:txBody>
      </p:sp>
      <p:sp>
        <p:nvSpPr>
          <p:cNvPr id="4" name="Slide Number Placeholder 3"/>
          <p:cNvSpPr>
            <a:spLocks noGrp="1"/>
          </p:cNvSpPr>
          <p:nvPr>
            <p:ph type="sldNum" sz="quarter" idx="10"/>
          </p:nvPr>
        </p:nvSpPr>
        <p:spPr/>
        <p:txBody>
          <a:bodyPr/>
          <a:lstStyle/>
          <a:p>
            <a:fld id="{1EF87553-A13C-4BE8-BD58-A7EB7CB2CAC9}" type="slidenum">
              <a:rPr lang="en-GB" smtClean="0"/>
              <a:t>34</a:t>
            </a:fld>
            <a:endParaRPr lang="en-GB"/>
          </a:p>
        </p:txBody>
      </p:sp>
    </p:spTree>
    <p:extLst>
      <p:ext uri="{BB962C8B-B14F-4D97-AF65-F5344CB8AC3E}">
        <p14:creationId xmlns:p14="http://schemas.microsoft.com/office/powerpoint/2010/main" val="25095254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urpl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4" name="Text Placeholder 3">
            <a:extLst>
              <a:ext uri="{FF2B5EF4-FFF2-40B4-BE49-F238E27FC236}">
                <a16:creationId xmlns:a16="http://schemas.microsoft.com/office/drawing/2014/main" id="{B952596E-37D0-4DD5-A38A-EC7A4F15A54D}"/>
              </a:ext>
            </a:extLst>
          </p:cNvPr>
          <p:cNvSpPr>
            <a:spLocks noGrp="1"/>
          </p:cNvSpPr>
          <p:nvPr>
            <p:ph type="body" sz="quarter" idx="10" hasCustomPrompt="1"/>
          </p:nvPr>
        </p:nvSpPr>
        <p:spPr>
          <a:xfrm>
            <a:off x="685800" y="1842052"/>
            <a:ext cx="7772400" cy="3596723"/>
          </a:xfrm>
          <a:prstGeom prst="rect">
            <a:avLst/>
          </a:prstGeom>
        </p:spPr>
        <p:txBody>
          <a:bodyPr/>
          <a:lstStyle>
            <a:lvl1pPr marL="342900" indent="-342900">
              <a:buFont typeface="Arial" panose="020B0604020202020204" pitchFamily="34" charset="0"/>
              <a:buChar char="•"/>
              <a:defRPr sz="2400">
                <a:solidFill>
                  <a:schemeClr val="bg1"/>
                </a:solidFill>
              </a:defRPr>
            </a:lvl1pPr>
            <a:lvl2pPr marL="800100" indent="-342900">
              <a:buFont typeface="Arial" panose="020B0604020202020204" pitchFamily="34" charset="0"/>
              <a:buChar char="•"/>
              <a:defRPr sz="2400">
                <a:solidFill>
                  <a:schemeClr val="bg1"/>
                </a:solidFill>
              </a:defRPr>
            </a:lvl2pPr>
            <a:lvl3pPr>
              <a:defRPr sz="2000">
                <a:solidFill>
                  <a:schemeClr val="bg1"/>
                </a:solidFill>
              </a:defRPr>
            </a:lvl3pPr>
          </a:lstStyle>
          <a:p>
            <a:pPr lvl="0"/>
            <a:r>
              <a:rPr lang="en-GB" dirty="0"/>
              <a:t>This is the body text</a:t>
            </a:r>
          </a:p>
          <a:p>
            <a:pPr lvl="1"/>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p>
          <a:p>
            <a:pPr lvl="2"/>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12427786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Whit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Tree>
    <p:extLst>
      <p:ext uri="{BB962C8B-B14F-4D97-AF65-F5344CB8AC3E}">
        <p14:creationId xmlns:p14="http://schemas.microsoft.com/office/powerpoint/2010/main" val="1954792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Purple_2x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5" name="Content Placeholder 2">
            <a:extLst>
              <a:ext uri="{FF2B5EF4-FFF2-40B4-BE49-F238E27FC236}">
                <a16:creationId xmlns:a16="http://schemas.microsoft.com/office/drawing/2014/main" id="{7FB76C57-FECC-4F18-8359-33A2B7430EEF}"/>
              </a:ext>
            </a:extLst>
          </p:cNvPr>
          <p:cNvSpPr>
            <a:spLocks noGrp="1"/>
          </p:cNvSpPr>
          <p:nvPr>
            <p:ph sz="quarter" idx="11"/>
          </p:nvPr>
        </p:nvSpPr>
        <p:spPr>
          <a:xfrm>
            <a:off x="685800" y="1841500"/>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Content Placeholder 2">
            <a:extLst>
              <a:ext uri="{FF2B5EF4-FFF2-40B4-BE49-F238E27FC236}">
                <a16:creationId xmlns:a16="http://schemas.microsoft.com/office/drawing/2014/main" id="{87241AAE-6A17-40A3-8F3F-241D6FF1AF31}"/>
              </a:ext>
            </a:extLst>
          </p:cNvPr>
          <p:cNvSpPr>
            <a:spLocks noGrp="1"/>
          </p:cNvSpPr>
          <p:nvPr>
            <p:ph sz="quarter" idx="12"/>
          </p:nvPr>
        </p:nvSpPr>
        <p:spPr>
          <a:xfrm>
            <a:off x="4718050" y="1841499"/>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4735246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Whit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
        <p:nvSpPr>
          <p:cNvPr id="4" name="Text Placeholder 3">
            <a:extLst>
              <a:ext uri="{FF2B5EF4-FFF2-40B4-BE49-F238E27FC236}">
                <a16:creationId xmlns:a16="http://schemas.microsoft.com/office/drawing/2014/main" id="{D9B95403-0BD0-49BA-A107-DDC39AD36D53}"/>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15954444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Purpl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Tree>
    <p:extLst>
      <p:ext uri="{BB962C8B-B14F-4D97-AF65-F5344CB8AC3E}">
        <p14:creationId xmlns:p14="http://schemas.microsoft.com/office/powerpoint/2010/main" val="12559486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Purple_Titleonly_2">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Tree>
    <p:extLst>
      <p:ext uri="{BB962C8B-B14F-4D97-AF65-F5344CB8AC3E}">
        <p14:creationId xmlns:p14="http://schemas.microsoft.com/office/powerpoint/2010/main" val="212086464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ontent Only">
    <p:spTree>
      <p:nvGrpSpPr>
        <p:cNvPr id="1" name=""/>
        <p:cNvGrpSpPr/>
        <p:nvPr/>
      </p:nvGrpSpPr>
      <p:grpSpPr>
        <a:xfrm>
          <a:off x="0" y="0"/>
          <a:ext cx="0" cy="0"/>
          <a:chOff x="0" y="0"/>
          <a:chExt cx="0" cy="0"/>
        </a:xfrm>
      </p:grpSpPr>
      <p:sp>
        <p:nvSpPr>
          <p:cNvPr id="9" name="Subtitle 2"/>
          <p:cNvSpPr>
            <a:spLocks noGrp="1"/>
          </p:cNvSpPr>
          <p:nvPr>
            <p:ph type="subTitle" idx="1" hasCustomPrompt="1"/>
          </p:nvPr>
        </p:nvSpPr>
        <p:spPr>
          <a:xfrm>
            <a:off x="432000" y="1620000"/>
            <a:ext cx="6480000" cy="4320000"/>
          </a:xfrm>
        </p:spPr>
        <p:txBody>
          <a:bodyPr lIns="90000">
            <a:normAutofit/>
          </a:bodyPr>
          <a:lstStyle>
            <a:lvl1pPr marL="0" indent="0" algn="l">
              <a:buNone/>
              <a:defRPr sz="2400" baseline="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lvl="0"/>
            <a:r>
              <a:rPr lang="en-US" dirty="0"/>
              <a:t>Slide text – Arial Size 24</a:t>
            </a:r>
          </a:p>
        </p:txBody>
      </p:sp>
    </p:spTree>
    <p:extLst>
      <p:ext uri="{BB962C8B-B14F-4D97-AF65-F5344CB8AC3E}">
        <p14:creationId xmlns:p14="http://schemas.microsoft.com/office/powerpoint/2010/main" val="2367838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20"/>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 id="2147483791" r:id="rId14"/>
    <p:sldLayoutId id="2147483792" r:id="rId15"/>
    <p:sldLayoutId id="2147483793" r:id="rId16"/>
    <p:sldLayoutId id="2147483794" r:id="rId17"/>
    <p:sldLayoutId id="2147483795" r:id="rId18"/>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1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9.xml"/><Relationship Id="rId1" Type="http://schemas.openxmlformats.org/officeDocument/2006/relationships/slideLayout" Target="../slideLayouts/slideLayout1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8.xml"/><Relationship Id="rId1" Type="http://schemas.openxmlformats.org/officeDocument/2006/relationships/video" Target="https://www.youtube.com/embed/4bt9JRzWn-0" TargetMode="External"/><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4.xml"/><Relationship Id="rId1" Type="http://schemas.openxmlformats.org/officeDocument/2006/relationships/slideLayout" Target="../slideLayouts/slideLayout1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0.xml"/><Relationship Id="rId1" Type="http://schemas.openxmlformats.org/officeDocument/2006/relationships/slideLayout" Target="../slideLayouts/slideLayout1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1.xml"/><Relationship Id="rId1" Type="http://schemas.openxmlformats.org/officeDocument/2006/relationships/slideLayout" Target="../slideLayouts/slideLayout1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619672" y="1052736"/>
            <a:ext cx="7772400" cy="2520280"/>
          </a:xfrm>
        </p:spPr>
        <p:txBody>
          <a:bodyPr/>
          <a:lstStyle/>
          <a:p>
            <a:br>
              <a:rPr lang="en-GB" altLang="en-US" sz="3200" dirty="0"/>
            </a:br>
            <a:br>
              <a:rPr lang="en-GB" altLang="en-US" sz="3200" dirty="0"/>
            </a:br>
            <a:r>
              <a:rPr lang="en-GB" altLang="en-US" sz="3200" dirty="0"/>
              <a:t>Managing in complex environments: Strategies, Insights and Solutions</a:t>
            </a:r>
            <a:br>
              <a:rPr lang="en-GB" altLang="en-US" sz="3200" dirty="0"/>
            </a:br>
            <a:r>
              <a:rPr lang="en-GB" altLang="en-US" sz="3200" dirty="0"/>
              <a:t>MICE</a:t>
            </a:r>
            <a:br>
              <a:rPr lang="en-GB" altLang="en-US" sz="3200" dirty="0"/>
            </a:br>
            <a:r>
              <a:rPr lang="en-GB" altLang="en-US" sz="3200" dirty="0"/>
              <a:t>SPBD 7006</a:t>
            </a:r>
            <a:br>
              <a:rPr lang="en-US" altLang="en-US" sz="3200" b="1" dirty="0"/>
            </a:br>
            <a:r>
              <a:rPr lang="en-US" altLang="en-US" sz="3200" b="1" dirty="0">
                <a:solidFill>
                  <a:srgbClr val="FF0000"/>
                </a:solidFill>
              </a:rPr>
              <a:t>Week 6 (Lecture 6)</a:t>
            </a:r>
            <a:endParaRPr lang="en-US" dirty="0">
              <a:solidFill>
                <a:srgbClr val="FF0000"/>
              </a:solidFill>
            </a:endParaRPr>
          </a:p>
        </p:txBody>
      </p:sp>
    </p:spTree>
    <p:extLst>
      <p:ext uri="{BB962C8B-B14F-4D97-AF65-F5344CB8AC3E}">
        <p14:creationId xmlns:p14="http://schemas.microsoft.com/office/powerpoint/2010/main" val="34248639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3C1E9E-A85F-416A-B379-88717A81F130}"/>
              </a:ext>
            </a:extLst>
          </p:cNvPr>
          <p:cNvSpPr>
            <a:spLocks noGrp="1"/>
          </p:cNvSpPr>
          <p:nvPr>
            <p:ph type="ctrTitle"/>
          </p:nvPr>
        </p:nvSpPr>
        <p:spPr>
          <a:xfrm>
            <a:off x="539552" y="260648"/>
            <a:ext cx="7772400" cy="657225"/>
          </a:xfrm>
        </p:spPr>
        <p:txBody>
          <a:bodyPr>
            <a:normAutofit fontScale="90000"/>
          </a:bodyPr>
          <a:lstStyle/>
          <a:p>
            <a:r>
              <a:rPr lang="en-GB" dirty="0">
                <a:solidFill>
                  <a:schemeClr val="tx1"/>
                </a:solidFill>
              </a:rPr>
              <a:t>Last week we talked about…</a:t>
            </a:r>
          </a:p>
        </p:txBody>
      </p:sp>
      <p:sp>
        <p:nvSpPr>
          <p:cNvPr id="5" name="Content Placeholder 4">
            <a:extLst>
              <a:ext uri="{FF2B5EF4-FFF2-40B4-BE49-F238E27FC236}">
                <a16:creationId xmlns:a16="http://schemas.microsoft.com/office/drawing/2014/main" id="{F07FA124-4597-4AEB-BB48-E9ED3C832223}"/>
              </a:ext>
            </a:extLst>
          </p:cNvPr>
          <p:cNvSpPr>
            <a:spLocks noGrp="1"/>
          </p:cNvSpPr>
          <p:nvPr>
            <p:ph type="body" sz="quarter" idx="10"/>
          </p:nvPr>
        </p:nvSpPr>
        <p:spPr>
          <a:xfrm>
            <a:off x="611560" y="890069"/>
            <a:ext cx="7772400" cy="3596723"/>
          </a:xfrm>
        </p:spPr>
        <p:txBody>
          <a:bodyPr/>
          <a:lstStyle/>
          <a:p>
            <a:r>
              <a:rPr lang="en-GB" dirty="0">
                <a:solidFill>
                  <a:schemeClr val="tx1"/>
                </a:solidFill>
              </a:rPr>
              <a:t>Motivation</a:t>
            </a:r>
          </a:p>
          <a:p>
            <a:pPr lvl="1"/>
            <a:r>
              <a:rPr lang="en-GB" dirty="0">
                <a:solidFill>
                  <a:schemeClr val="tx1"/>
                </a:solidFill>
              </a:rPr>
              <a:t>Intrinsic</a:t>
            </a:r>
          </a:p>
          <a:p>
            <a:pPr lvl="1"/>
            <a:r>
              <a:rPr lang="en-GB" dirty="0">
                <a:solidFill>
                  <a:schemeClr val="tx1"/>
                </a:solidFill>
              </a:rPr>
              <a:t>Extrinsic</a:t>
            </a:r>
          </a:p>
          <a:p>
            <a:pPr lvl="1"/>
            <a:r>
              <a:rPr lang="en-GB" dirty="0">
                <a:solidFill>
                  <a:schemeClr val="tx1"/>
                </a:solidFill>
              </a:rPr>
              <a:t>Positive</a:t>
            </a:r>
          </a:p>
          <a:p>
            <a:pPr lvl="1"/>
            <a:r>
              <a:rPr lang="en-GB" dirty="0">
                <a:solidFill>
                  <a:schemeClr val="tx1"/>
                </a:solidFill>
              </a:rPr>
              <a:t>Negative</a:t>
            </a:r>
          </a:p>
          <a:p>
            <a:pPr lvl="1"/>
            <a:r>
              <a:rPr lang="en-GB" dirty="0">
                <a:solidFill>
                  <a:schemeClr val="tx1"/>
                </a:solidFill>
              </a:rPr>
              <a:t>Maslow's Hierarchy of Needs</a:t>
            </a:r>
          </a:p>
          <a:p>
            <a:pPr lvl="1"/>
            <a:r>
              <a:rPr lang="en-GB" dirty="0">
                <a:solidFill>
                  <a:schemeClr val="tx1"/>
                </a:solidFill>
              </a:rPr>
              <a:t>McClelland's Motivational Theory</a:t>
            </a:r>
          </a:p>
          <a:p>
            <a:pPr lvl="1"/>
            <a:r>
              <a:rPr lang="en-GB" dirty="0">
                <a:solidFill>
                  <a:schemeClr val="tx1"/>
                </a:solidFill>
              </a:rPr>
              <a:t>Equity Theory</a:t>
            </a:r>
          </a:p>
          <a:p>
            <a:pPr lvl="1"/>
            <a:r>
              <a:rPr lang="en-GB" dirty="0">
                <a:solidFill>
                  <a:schemeClr val="tx1"/>
                </a:solidFill>
              </a:rPr>
              <a:t>Goal Theory</a:t>
            </a:r>
          </a:p>
          <a:p>
            <a:r>
              <a:rPr lang="en-GB" dirty="0">
                <a:solidFill>
                  <a:schemeClr val="tx1"/>
                </a:solidFill>
              </a:rPr>
              <a:t>Anti-motivation</a:t>
            </a:r>
          </a:p>
          <a:p>
            <a:pPr marL="0" indent="0">
              <a:buNone/>
            </a:pPr>
            <a:endParaRPr lang="en-GB" sz="2800" dirty="0"/>
          </a:p>
        </p:txBody>
      </p:sp>
      <p:pic>
        <p:nvPicPr>
          <p:cNvPr id="8" name="Picture 7">
            <a:extLst>
              <a:ext uri="{FF2B5EF4-FFF2-40B4-BE49-F238E27FC236}">
                <a16:creationId xmlns:a16="http://schemas.microsoft.com/office/drawing/2014/main" id="{4473E13A-3F3D-4549-A7B1-C263129CE455}"/>
              </a:ext>
            </a:extLst>
          </p:cNvPr>
          <p:cNvPicPr>
            <a:picLocks noChangeAspect="1"/>
          </p:cNvPicPr>
          <p:nvPr/>
        </p:nvPicPr>
        <p:blipFill>
          <a:blip r:embed="rId3"/>
          <a:stretch>
            <a:fillRect/>
          </a:stretch>
        </p:blipFill>
        <p:spPr>
          <a:xfrm>
            <a:off x="5694468" y="1272140"/>
            <a:ext cx="3250794" cy="3250794"/>
          </a:xfrm>
          <a:prstGeom prst="rect">
            <a:avLst/>
          </a:prstGeom>
        </p:spPr>
      </p:pic>
    </p:spTree>
    <p:extLst>
      <p:ext uri="{BB962C8B-B14F-4D97-AF65-F5344CB8AC3E}">
        <p14:creationId xmlns:p14="http://schemas.microsoft.com/office/powerpoint/2010/main" val="3222511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932428" y="5478572"/>
            <a:ext cx="1892595" cy="1130707"/>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429C67DF-D099-40B0-9F36-CDB5CBB9D17C}"/>
              </a:ext>
            </a:extLst>
          </p:cNvPr>
          <p:cNvSpPr>
            <a:spLocks noGrp="1"/>
          </p:cNvSpPr>
          <p:nvPr>
            <p:ph type="ctrTitle"/>
          </p:nvPr>
        </p:nvSpPr>
        <p:spPr>
          <a:xfrm>
            <a:off x="332166" y="153007"/>
            <a:ext cx="7772400" cy="657225"/>
          </a:xfrm>
        </p:spPr>
        <p:txBody>
          <a:bodyPr>
            <a:normAutofit fontScale="90000"/>
          </a:bodyPr>
          <a:lstStyle/>
          <a:p>
            <a:r>
              <a:rPr lang="en-GB" dirty="0"/>
              <a:t>What makes a great leader?</a:t>
            </a:r>
          </a:p>
        </p:txBody>
      </p:sp>
      <p:pic>
        <p:nvPicPr>
          <p:cNvPr id="3" name="Picture 2" descr="Image result for kofi annan leadership quot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4567" y="836711"/>
            <a:ext cx="4035425" cy="237626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black female leader leadership quot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85047" y="908721"/>
            <a:ext cx="4035425" cy="230425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black female leader leadership quotes"/>
          <p:cNvPicPr>
            <a:picLocks noChangeAspect="1" noChangeArrowheads="1"/>
          </p:cNvPicPr>
          <p:nvPr/>
        </p:nvPicPr>
        <p:blipFill rotWithShape="1">
          <a:blip r:embed="rId5">
            <a:extLst>
              <a:ext uri="{28A0092B-C50C-407E-A947-70E740481C1C}">
                <a14:useLocalDpi xmlns:a14="http://schemas.microsoft.com/office/drawing/2010/main" val="0"/>
              </a:ext>
            </a:extLst>
          </a:blip>
          <a:srcRect l="2958" t="5164" r="4209" b="3720"/>
          <a:stretch/>
        </p:blipFill>
        <p:spPr bwMode="auto">
          <a:xfrm>
            <a:off x="539552" y="3311466"/>
            <a:ext cx="3960440" cy="220576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black female leader leadership quotes"/>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713038" y="3311466"/>
            <a:ext cx="4035426" cy="21671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8362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0732C-03F0-4F38-BD90-960482D222E1}"/>
              </a:ext>
            </a:extLst>
          </p:cNvPr>
          <p:cNvSpPr>
            <a:spLocks noGrp="1"/>
          </p:cNvSpPr>
          <p:nvPr>
            <p:ph type="ctrTitle"/>
          </p:nvPr>
        </p:nvSpPr>
        <p:spPr/>
        <p:txBody>
          <a:bodyPr/>
          <a:lstStyle/>
          <a:p>
            <a:r>
              <a:rPr lang="en-GB" dirty="0"/>
              <a:t>Today’s BIG IDEA</a:t>
            </a:r>
          </a:p>
        </p:txBody>
      </p:sp>
      <p:sp>
        <p:nvSpPr>
          <p:cNvPr id="7" name="Text Placeholder 6">
            <a:extLst>
              <a:ext uri="{FF2B5EF4-FFF2-40B4-BE49-F238E27FC236}">
                <a16:creationId xmlns:a16="http://schemas.microsoft.com/office/drawing/2014/main" id="{FBEB551C-9840-4758-9779-D53053C1D93A}"/>
              </a:ext>
            </a:extLst>
          </p:cNvPr>
          <p:cNvSpPr>
            <a:spLocks noGrp="1"/>
          </p:cNvSpPr>
          <p:nvPr>
            <p:ph sz="quarter" idx="11"/>
          </p:nvPr>
        </p:nvSpPr>
        <p:spPr>
          <a:xfrm>
            <a:off x="395536" y="728663"/>
            <a:ext cx="5510464" cy="3597275"/>
          </a:xfrm>
        </p:spPr>
        <p:txBody>
          <a:bodyPr/>
          <a:lstStyle/>
          <a:p>
            <a:pPr marL="342900" indent="-342900">
              <a:buFont typeface="Arial" panose="020B0604020202020204" pitchFamily="34" charset="0"/>
              <a:buChar char="•"/>
            </a:pPr>
            <a:r>
              <a:rPr lang="en-GB" sz="2800" dirty="0">
                <a:solidFill>
                  <a:schemeClr val="tx1"/>
                </a:solidFill>
              </a:rPr>
              <a:t>We rarely work in isolation</a:t>
            </a:r>
          </a:p>
          <a:p>
            <a:pPr marL="342900" indent="-342900">
              <a:buFont typeface="Arial" panose="020B0604020202020204" pitchFamily="34" charset="0"/>
              <a:buChar char="•"/>
            </a:pPr>
            <a:r>
              <a:rPr lang="en-GB" sz="2800" dirty="0">
                <a:solidFill>
                  <a:schemeClr val="tx1"/>
                </a:solidFill>
              </a:rPr>
              <a:t>We rely on other people, but they don’t always want to do what we want</a:t>
            </a:r>
          </a:p>
          <a:p>
            <a:pPr marL="342900" indent="-342900">
              <a:buFont typeface="Arial" panose="020B0604020202020204" pitchFamily="34" charset="0"/>
              <a:buChar char="•"/>
            </a:pPr>
            <a:r>
              <a:rPr lang="en-GB" sz="2800" dirty="0">
                <a:solidFill>
                  <a:schemeClr val="tx1"/>
                </a:solidFill>
              </a:rPr>
              <a:t>Influencing other people’s behaviour is a useful skill</a:t>
            </a:r>
          </a:p>
          <a:p>
            <a:pPr marL="342900" indent="-342900">
              <a:buFont typeface="Arial" panose="020B0604020202020204" pitchFamily="34" charset="0"/>
              <a:buChar char="•"/>
            </a:pPr>
            <a:r>
              <a:rPr lang="en-GB" sz="2800" dirty="0">
                <a:solidFill>
                  <a:schemeClr val="tx1"/>
                </a:solidFill>
              </a:rPr>
              <a:t>Leadership is one type of influence, so understanding leadership will be useful</a:t>
            </a:r>
          </a:p>
        </p:txBody>
      </p:sp>
      <p:pic>
        <p:nvPicPr>
          <p:cNvPr id="18" name="Content Placeholder 17">
            <a:extLst>
              <a:ext uri="{FF2B5EF4-FFF2-40B4-BE49-F238E27FC236}">
                <a16:creationId xmlns:a16="http://schemas.microsoft.com/office/drawing/2014/main" id="{F1CDF60F-2C43-4645-8CF8-737A76ED6E13}"/>
              </a:ext>
            </a:extLst>
          </p:cNvPr>
          <p:cNvPicPr>
            <a:picLocks noGrp="1" noChangeAspect="1"/>
          </p:cNvPicPr>
          <p:nvPr>
            <p:ph sz="quarter" idx="12"/>
          </p:nvPr>
        </p:nvPicPr>
        <p:blipFill>
          <a:blip r:embed="rId2"/>
          <a:stretch>
            <a:fillRect/>
          </a:stretch>
        </p:blipFill>
        <p:spPr>
          <a:xfrm>
            <a:off x="5796136" y="1556792"/>
            <a:ext cx="3250794" cy="3250794"/>
          </a:xfrm>
        </p:spPr>
      </p:pic>
    </p:spTree>
    <p:extLst>
      <p:ext uri="{BB962C8B-B14F-4D97-AF65-F5344CB8AC3E}">
        <p14:creationId xmlns:p14="http://schemas.microsoft.com/office/powerpoint/2010/main" val="2576172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2DE0F-CE54-4022-8FB3-2E2FBD2FE1B4}"/>
              </a:ext>
            </a:extLst>
          </p:cNvPr>
          <p:cNvSpPr>
            <a:spLocks noGrp="1"/>
          </p:cNvSpPr>
          <p:nvPr>
            <p:ph type="ctrTitle"/>
          </p:nvPr>
        </p:nvSpPr>
        <p:spPr/>
        <p:txBody>
          <a:bodyPr>
            <a:normAutofit fontScale="90000"/>
          </a:bodyPr>
          <a:lstStyle/>
          <a:p>
            <a:r>
              <a:rPr lang="en-GB" dirty="0"/>
              <a:t>This week we’ll discuss…</a:t>
            </a:r>
          </a:p>
        </p:txBody>
      </p:sp>
      <p:sp>
        <p:nvSpPr>
          <p:cNvPr id="4" name="Content Placeholder 3">
            <a:extLst>
              <a:ext uri="{FF2B5EF4-FFF2-40B4-BE49-F238E27FC236}">
                <a16:creationId xmlns:a16="http://schemas.microsoft.com/office/drawing/2014/main" id="{B8E587AB-E62C-420D-906C-D7AC050768D2}"/>
              </a:ext>
            </a:extLst>
          </p:cNvPr>
          <p:cNvSpPr>
            <a:spLocks noGrp="1"/>
          </p:cNvSpPr>
          <p:nvPr>
            <p:ph sz="quarter" idx="11"/>
          </p:nvPr>
        </p:nvSpPr>
        <p:spPr>
          <a:xfrm>
            <a:off x="395536" y="908720"/>
            <a:ext cx="4680284" cy="3597275"/>
          </a:xfrm>
        </p:spPr>
        <p:txBody>
          <a:bodyPr/>
          <a:lstStyle/>
          <a:p>
            <a:r>
              <a:rPr lang="en-GB" sz="2800" dirty="0">
                <a:solidFill>
                  <a:schemeClr val="tx1"/>
                </a:solidFill>
              </a:rPr>
              <a:t>Leadership</a:t>
            </a:r>
          </a:p>
          <a:p>
            <a:pPr lvl="1"/>
            <a:r>
              <a:rPr lang="en-GB" sz="2800" dirty="0">
                <a:solidFill>
                  <a:schemeClr val="tx1"/>
                </a:solidFill>
              </a:rPr>
              <a:t>What it is</a:t>
            </a:r>
          </a:p>
          <a:p>
            <a:pPr lvl="1"/>
            <a:r>
              <a:rPr lang="en-GB" sz="2800" dirty="0">
                <a:solidFill>
                  <a:schemeClr val="tx1"/>
                </a:solidFill>
              </a:rPr>
              <a:t>What leaders are</a:t>
            </a:r>
          </a:p>
          <a:p>
            <a:pPr lvl="1"/>
            <a:r>
              <a:rPr lang="en-GB" sz="2800" dirty="0">
                <a:solidFill>
                  <a:schemeClr val="tx1"/>
                </a:solidFill>
              </a:rPr>
              <a:t>What they do</a:t>
            </a:r>
          </a:p>
          <a:p>
            <a:pPr lvl="1"/>
            <a:r>
              <a:rPr lang="en-GB" sz="2800" dirty="0">
                <a:solidFill>
                  <a:schemeClr val="tx1"/>
                </a:solidFill>
              </a:rPr>
              <a:t>Why it works (sometimes)</a:t>
            </a:r>
          </a:p>
          <a:p>
            <a:pPr lvl="1"/>
            <a:r>
              <a:rPr lang="en-GB" sz="2800" dirty="0">
                <a:solidFill>
                  <a:schemeClr val="tx1"/>
                </a:solidFill>
              </a:rPr>
              <a:t>How we can do it (a bit)</a:t>
            </a:r>
            <a:endParaRPr lang="en-GB" sz="5400" dirty="0">
              <a:solidFill>
                <a:schemeClr val="tx1"/>
              </a:solidFill>
            </a:endParaRPr>
          </a:p>
          <a:p>
            <a:pPr lvl="1"/>
            <a:endParaRPr lang="en-GB" sz="5400" dirty="0"/>
          </a:p>
        </p:txBody>
      </p:sp>
      <p:pic>
        <p:nvPicPr>
          <p:cNvPr id="6" name="Content Placeholder 5">
            <a:extLst>
              <a:ext uri="{FF2B5EF4-FFF2-40B4-BE49-F238E27FC236}">
                <a16:creationId xmlns:a16="http://schemas.microsoft.com/office/drawing/2014/main" id="{B014E7AA-792C-4BE8-89FC-717F3D110725}"/>
              </a:ext>
            </a:extLst>
          </p:cNvPr>
          <p:cNvPicPr>
            <a:picLocks noGrp="1" noChangeAspect="1"/>
          </p:cNvPicPr>
          <p:nvPr>
            <p:ph sz="quarter" idx="12"/>
          </p:nvPr>
        </p:nvPicPr>
        <p:blipFill>
          <a:blip r:embed="rId3"/>
          <a:stretch>
            <a:fillRect/>
          </a:stretch>
        </p:blipFill>
        <p:spPr>
          <a:xfrm>
            <a:off x="5292080" y="1124744"/>
            <a:ext cx="3250794" cy="3250794"/>
          </a:xfrm>
          <a:prstGeom prst="rect">
            <a:avLst/>
          </a:prstGeom>
        </p:spPr>
      </p:pic>
    </p:spTree>
    <p:extLst>
      <p:ext uri="{BB962C8B-B14F-4D97-AF65-F5344CB8AC3E}">
        <p14:creationId xmlns:p14="http://schemas.microsoft.com/office/powerpoint/2010/main" val="4055615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4924926" y="4857969"/>
            <a:ext cx="3818021" cy="1684421"/>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3" name="Title 2">
            <a:extLst>
              <a:ext uri="{FF2B5EF4-FFF2-40B4-BE49-F238E27FC236}">
                <a16:creationId xmlns:a16="http://schemas.microsoft.com/office/drawing/2014/main" id="{2AE7C9B2-FA37-4777-8A61-F868D6410B28}"/>
              </a:ext>
            </a:extLst>
          </p:cNvPr>
          <p:cNvSpPr>
            <a:spLocks noGrp="1"/>
          </p:cNvSpPr>
          <p:nvPr>
            <p:ph type="ctrTitle"/>
          </p:nvPr>
        </p:nvSpPr>
        <p:spPr>
          <a:xfrm>
            <a:off x="326339" y="101850"/>
            <a:ext cx="7772400" cy="657225"/>
          </a:xfrm>
        </p:spPr>
        <p:txBody>
          <a:bodyPr/>
          <a:lstStyle/>
          <a:p>
            <a:r>
              <a:rPr lang="en-GB" dirty="0"/>
              <a:t>Take notes….. </a:t>
            </a:r>
          </a:p>
        </p:txBody>
      </p:sp>
      <p:sp>
        <p:nvSpPr>
          <p:cNvPr id="6" name="Text Placeholder 5"/>
          <p:cNvSpPr>
            <a:spLocks noGrp="1"/>
          </p:cNvSpPr>
          <p:nvPr>
            <p:ph type="body" sz="quarter" idx="10"/>
          </p:nvPr>
        </p:nvSpPr>
        <p:spPr>
          <a:xfrm>
            <a:off x="2177167" y="5140855"/>
            <a:ext cx="7772400" cy="374148"/>
          </a:xfrm>
        </p:spPr>
        <p:txBody>
          <a:bodyPr/>
          <a:lstStyle/>
          <a:p>
            <a:r>
              <a:rPr lang="en-GB" dirty="0"/>
              <a:t>https://www.youtube.com/watch?v=ms31iRhFcn0</a:t>
            </a:r>
          </a:p>
          <a:p>
            <a:endParaRPr lang="en-GB" dirty="0"/>
          </a:p>
        </p:txBody>
      </p:sp>
      <p:pic>
        <p:nvPicPr>
          <p:cNvPr id="2050" name="Picture 2" descr="Image result for why leaders eat las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41842" y="600814"/>
            <a:ext cx="3740780" cy="422815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simon sinek"/>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4618" y="836712"/>
            <a:ext cx="3605099" cy="3914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518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C6182-5401-4692-9DEF-21257D37CBCA}"/>
              </a:ext>
            </a:extLst>
          </p:cNvPr>
          <p:cNvSpPr>
            <a:spLocks noGrp="1"/>
          </p:cNvSpPr>
          <p:nvPr>
            <p:ph type="ctrTitle"/>
          </p:nvPr>
        </p:nvSpPr>
        <p:spPr/>
        <p:txBody>
          <a:bodyPr>
            <a:normAutofit fontScale="90000"/>
          </a:bodyPr>
          <a:lstStyle/>
          <a:p>
            <a:r>
              <a:rPr lang="en-GB" dirty="0"/>
              <a:t>What makes a great leader?</a:t>
            </a:r>
          </a:p>
        </p:txBody>
      </p:sp>
      <p:sp>
        <p:nvSpPr>
          <p:cNvPr id="4" name="Content Placeholder 3">
            <a:extLst>
              <a:ext uri="{FF2B5EF4-FFF2-40B4-BE49-F238E27FC236}">
                <a16:creationId xmlns:a16="http://schemas.microsoft.com/office/drawing/2014/main" id="{0F67D075-71D4-418C-AEAC-259CDC7D0D19}"/>
              </a:ext>
            </a:extLst>
          </p:cNvPr>
          <p:cNvSpPr>
            <a:spLocks noGrp="1"/>
          </p:cNvSpPr>
          <p:nvPr>
            <p:ph type="body" sz="quarter" idx="10"/>
          </p:nvPr>
        </p:nvSpPr>
        <p:spPr>
          <a:xfrm>
            <a:off x="467544" y="728663"/>
            <a:ext cx="7772400" cy="3596723"/>
          </a:xfrm>
        </p:spPr>
        <p:txBody>
          <a:bodyPr/>
          <a:lstStyle/>
          <a:p>
            <a:r>
              <a:rPr lang="en-GB" sz="4000" dirty="0">
                <a:solidFill>
                  <a:schemeClr val="tx1"/>
                </a:solidFill>
              </a:rPr>
              <a:t>Who they are?</a:t>
            </a:r>
          </a:p>
          <a:p>
            <a:r>
              <a:rPr lang="en-GB" sz="4000" dirty="0">
                <a:solidFill>
                  <a:schemeClr val="tx1"/>
                </a:solidFill>
              </a:rPr>
              <a:t>What </a:t>
            </a:r>
            <a:r>
              <a:rPr lang="en-GB" sz="4000" dirty="0"/>
              <a:t>they do?</a:t>
            </a:r>
          </a:p>
        </p:txBody>
      </p:sp>
      <p:pic>
        <p:nvPicPr>
          <p:cNvPr id="5" name="Picture 4">
            <a:extLst>
              <a:ext uri="{FF2B5EF4-FFF2-40B4-BE49-F238E27FC236}">
                <a16:creationId xmlns:a16="http://schemas.microsoft.com/office/drawing/2014/main" id="{6845E715-AC02-4375-A6E5-91A40269B3B4}"/>
              </a:ext>
            </a:extLst>
          </p:cNvPr>
          <p:cNvPicPr>
            <a:picLocks noChangeAspect="1"/>
          </p:cNvPicPr>
          <p:nvPr/>
        </p:nvPicPr>
        <p:blipFill>
          <a:blip r:embed="rId3"/>
          <a:stretch>
            <a:fillRect/>
          </a:stretch>
        </p:blipFill>
        <p:spPr>
          <a:xfrm>
            <a:off x="2555776" y="1700808"/>
            <a:ext cx="4285561" cy="2678476"/>
          </a:xfrm>
          <a:prstGeom prst="rect">
            <a:avLst/>
          </a:prstGeom>
        </p:spPr>
      </p:pic>
    </p:spTree>
    <p:extLst>
      <p:ext uri="{BB962C8B-B14F-4D97-AF65-F5344CB8AC3E}">
        <p14:creationId xmlns:p14="http://schemas.microsoft.com/office/powerpoint/2010/main" val="925993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33137"/>
            <a:ext cx="7772400" cy="1193383"/>
          </a:xfrm>
        </p:spPr>
        <p:txBody>
          <a:bodyPr/>
          <a:lstStyle/>
          <a:p>
            <a:r>
              <a:rPr lang="en-GB" dirty="0"/>
              <a:t>What Qualities Make a Good Leader?</a:t>
            </a:r>
          </a:p>
        </p:txBody>
      </p:sp>
      <p:pic>
        <p:nvPicPr>
          <p:cNvPr id="3074" name="Picture 2" descr="Image result for qualities of leadershi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050" y="288758"/>
            <a:ext cx="8343900" cy="6249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8151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 calcmode="lin" valueType="num">
                                      <p:cBhvr additive="base">
                                        <p:cTn id="7" dur="500" fill="hold"/>
                                        <p:tgtEl>
                                          <p:spTgt spid="3074"/>
                                        </p:tgtEl>
                                        <p:attrNameLst>
                                          <p:attrName>ppt_x</p:attrName>
                                        </p:attrNameLst>
                                      </p:cBhvr>
                                      <p:tavLst>
                                        <p:tav tm="0">
                                          <p:val>
                                            <p:strVal val="#ppt_x"/>
                                          </p:val>
                                        </p:tav>
                                        <p:tav tm="100000">
                                          <p:val>
                                            <p:strVal val="#ppt_x"/>
                                          </p:val>
                                        </p:tav>
                                      </p:tavLst>
                                    </p:anim>
                                    <p:anim calcmode="lin" valueType="num">
                                      <p:cBhvr additive="base">
                                        <p:cTn id="8"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3528" y="476672"/>
            <a:ext cx="9095874" cy="657225"/>
          </a:xfrm>
        </p:spPr>
        <p:txBody>
          <a:bodyPr/>
          <a:lstStyle/>
          <a:p>
            <a:r>
              <a:rPr lang="en-GB" dirty="0"/>
              <a:t>Recap: </a:t>
            </a:r>
            <a:r>
              <a:rPr lang="en-GB" sz="3200" dirty="0"/>
              <a:t>How can we link leadership to previous learning?</a:t>
            </a:r>
            <a:endParaRPr lang="en-GB" dirty="0"/>
          </a:p>
        </p:txBody>
      </p:sp>
      <p:graphicFrame>
        <p:nvGraphicFramePr>
          <p:cNvPr id="4" name="Diagram 3"/>
          <p:cNvGraphicFramePr/>
          <p:nvPr>
            <p:extLst>
              <p:ext uri="{D42A27DB-BD31-4B8C-83A1-F6EECF244321}">
                <p14:modId xmlns:p14="http://schemas.microsoft.com/office/powerpoint/2010/main" val="1596818184"/>
              </p:ext>
            </p:extLst>
          </p:nvPr>
        </p:nvGraphicFramePr>
        <p:xfrm>
          <a:off x="179512" y="1916832"/>
          <a:ext cx="8582525" cy="31429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6824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Emotional Intelligence</a:t>
            </a:r>
          </a:p>
        </p:txBody>
      </p:sp>
      <p:sp>
        <p:nvSpPr>
          <p:cNvPr id="3" name="TextBox 2"/>
          <p:cNvSpPr txBox="1"/>
          <p:nvPr/>
        </p:nvSpPr>
        <p:spPr>
          <a:xfrm>
            <a:off x="685800" y="1502687"/>
            <a:ext cx="7976937" cy="400110"/>
          </a:xfrm>
          <a:prstGeom prst="rect">
            <a:avLst/>
          </a:prstGeom>
          <a:noFill/>
        </p:spPr>
        <p:txBody>
          <a:bodyPr wrap="square" rtlCol="0">
            <a:spAutoFit/>
          </a:bodyPr>
          <a:lstStyle/>
          <a:p>
            <a:r>
              <a:rPr lang="en-GB" sz="2000" dirty="0"/>
              <a:t>Have you all completed the test? You need this for your report</a:t>
            </a:r>
          </a:p>
        </p:txBody>
      </p:sp>
      <p:graphicFrame>
        <p:nvGraphicFramePr>
          <p:cNvPr id="4" name="Table 3"/>
          <p:cNvGraphicFramePr>
            <a:graphicFrameLocks noGrp="1"/>
          </p:cNvGraphicFramePr>
          <p:nvPr/>
        </p:nvGraphicFramePr>
        <p:xfrm>
          <a:off x="685800" y="2118894"/>
          <a:ext cx="7976936" cy="816812"/>
        </p:xfrm>
        <a:graphic>
          <a:graphicData uri="http://schemas.openxmlformats.org/drawingml/2006/table">
            <a:tbl>
              <a:tblPr firstRow="1" bandRow="1">
                <a:tableStyleId>{00A15C55-8517-42AA-B614-E9B94910E393}</a:tableStyleId>
              </a:tblPr>
              <a:tblGrid>
                <a:gridCol w="1994234">
                  <a:extLst>
                    <a:ext uri="{9D8B030D-6E8A-4147-A177-3AD203B41FA5}">
                      <a16:colId xmlns:a16="http://schemas.microsoft.com/office/drawing/2014/main" val="3721470237"/>
                    </a:ext>
                  </a:extLst>
                </a:gridCol>
                <a:gridCol w="1994234">
                  <a:extLst>
                    <a:ext uri="{9D8B030D-6E8A-4147-A177-3AD203B41FA5}">
                      <a16:colId xmlns:a16="http://schemas.microsoft.com/office/drawing/2014/main" val="1304263090"/>
                    </a:ext>
                  </a:extLst>
                </a:gridCol>
                <a:gridCol w="1994234">
                  <a:extLst>
                    <a:ext uri="{9D8B030D-6E8A-4147-A177-3AD203B41FA5}">
                      <a16:colId xmlns:a16="http://schemas.microsoft.com/office/drawing/2014/main" val="2215800440"/>
                    </a:ext>
                  </a:extLst>
                </a:gridCol>
                <a:gridCol w="1994234">
                  <a:extLst>
                    <a:ext uri="{9D8B030D-6E8A-4147-A177-3AD203B41FA5}">
                      <a16:colId xmlns:a16="http://schemas.microsoft.com/office/drawing/2014/main" val="4079088554"/>
                    </a:ext>
                  </a:extLst>
                </a:gridCol>
              </a:tblGrid>
              <a:tr h="816812">
                <a:tc>
                  <a:txBody>
                    <a:bodyPr/>
                    <a:lstStyle/>
                    <a:p>
                      <a:r>
                        <a:rPr lang="en-GB" dirty="0">
                          <a:solidFill>
                            <a:schemeClr val="tx1"/>
                          </a:solidFill>
                        </a:rPr>
                        <a:t>Self-Awareness</a:t>
                      </a:r>
                    </a:p>
                  </a:txBody>
                  <a:tcPr/>
                </a:tc>
                <a:tc>
                  <a:txBody>
                    <a:bodyPr/>
                    <a:lstStyle/>
                    <a:p>
                      <a:r>
                        <a:rPr lang="en-GB" dirty="0">
                          <a:solidFill>
                            <a:schemeClr val="tx1"/>
                          </a:solidFill>
                        </a:rPr>
                        <a:t>Self-Management</a:t>
                      </a:r>
                    </a:p>
                  </a:txBody>
                  <a:tcPr/>
                </a:tc>
                <a:tc>
                  <a:txBody>
                    <a:bodyPr/>
                    <a:lstStyle/>
                    <a:p>
                      <a:r>
                        <a:rPr lang="en-GB" dirty="0">
                          <a:solidFill>
                            <a:schemeClr val="tx1"/>
                          </a:solidFill>
                        </a:rPr>
                        <a:t>Social-Awareness</a:t>
                      </a:r>
                    </a:p>
                  </a:txBody>
                  <a:tcPr/>
                </a:tc>
                <a:tc>
                  <a:txBody>
                    <a:bodyPr/>
                    <a:lstStyle/>
                    <a:p>
                      <a:r>
                        <a:rPr lang="en-GB" dirty="0">
                          <a:solidFill>
                            <a:schemeClr val="tx1"/>
                          </a:solidFill>
                        </a:rPr>
                        <a:t>Relationship Management</a:t>
                      </a:r>
                    </a:p>
                  </a:txBody>
                  <a:tcPr/>
                </a:tc>
                <a:extLst>
                  <a:ext uri="{0D108BD9-81ED-4DB2-BD59-A6C34878D82A}">
                    <a16:rowId xmlns:a16="http://schemas.microsoft.com/office/drawing/2014/main" val="744319271"/>
                  </a:ext>
                </a:extLst>
              </a:tr>
            </a:tbl>
          </a:graphicData>
        </a:graphic>
      </p:graphicFrame>
      <p:sp>
        <p:nvSpPr>
          <p:cNvPr id="5" name="TextBox 4"/>
          <p:cNvSpPr txBox="1"/>
          <p:nvPr/>
        </p:nvSpPr>
        <p:spPr>
          <a:xfrm>
            <a:off x="641684" y="3252560"/>
            <a:ext cx="7860631" cy="2308324"/>
          </a:xfrm>
          <a:prstGeom prst="rect">
            <a:avLst/>
          </a:prstGeom>
          <a:noFill/>
        </p:spPr>
        <p:txBody>
          <a:bodyPr wrap="square" rtlCol="0">
            <a:spAutoFit/>
          </a:bodyPr>
          <a:lstStyle/>
          <a:p>
            <a:r>
              <a:rPr lang="en-GB" sz="2400" dirty="0"/>
              <a:t>Are these qualities also necessary for a good leader?</a:t>
            </a:r>
          </a:p>
          <a:p>
            <a:r>
              <a:rPr lang="en-GB" sz="2400" dirty="0"/>
              <a:t>Read the descriptions of each of these from the results of your test</a:t>
            </a:r>
          </a:p>
          <a:p>
            <a:r>
              <a:rPr lang="en-GB" sz="2400" dirty="0"/>
              <a:t>Did slide 8 include emotional intelligence?</a:t>
            </a:r>
          </a:p>
          <a:p>
            <a:endParaRPr lang="en-GB" sz="2400" dirty="0"/>
          </a:p>
          <a:p>
            <a:endParaRPr lang="en-GB" sz="2400" dirty="0"/>
          </a:p>
        </p:txBody>
      </p:sp>
    </p:spTree>
    <p:extLst>
      <p:ext uri="{BB962C8B-B14F-4D97-AF65-F5344CB8AC3E}">
        <p14:creationId xmlns:p14="http://schemas.microsoft.com/office/powerpoint/2010/main" val="3092078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the big five model of personal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7" y="251880"/>
            <a:ext cx="8419419" cy="5265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3208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result for myers brigg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2037" y="247023"/>
            <a:ext cx="8378825" cy="51982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11415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mage result for myers brigg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6885" y="240633"/>
            <a:ext cx="8502316" cy="5276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22813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CDE4DE8-6FE7-4573-BA3A-9EAAB9E4A79D}"/>
              </a:ext>
            </a:extLst>
          </p:cNvPr>
          <p:cNvSpPr>
            <a:spLocks noGrp="1"/>
          </p:cNvSpPr>
          <p:nvPr>
            <p:ph type="ctrTitle"/>
          </p:nvPr>
        </p:nvSpPr>
        <p:spPr/>
        <p:txBody>
          <a:bodyPr>
            <a:normAutofit fontScale="90000"/>
          </a:bodyPr>
          <a:lstStyle/>
          <a:p>
            <a:r>
              <a:rPr lang="en-GB" dirty="0"/>
              <a:t>Leaders</a:t>
            </a:r>
          </a:p>
        </p:txBody>
      </p:sp>
      <p:sp>
        <p:nvSpPr>
          <p:cNvPr id="11" name="Content Placeholder 10">
            <a:extLst>
              <a:ext uri="{FF2B5EF4-FFF2-40B4-BE49-F238E27FC236}">
                <a16:creationId xmlns:a16="http://schemas.microsoft.com/office/drawing/2014/main" id="{90C6D45B-72BE-43F8-8D8B-95DBBC11B32F}"/>
              </a:ext>
            </a:extLst>
          </p:cNvPr>
          <p:cNvSpPr>
            <a:spLocks noGrp="1"/>
          </p:cNvSpPr>
          <p:nvPr>
            <p:ph sz="quarter" idx="11"/>
          </p:nvPr>
        </p:nvSpPr>
        <p:spPr>
          <a:xfrm>
            <a:off x="467544" y="908720"/>
            <a:ext cx="3395871" cy="3597275"/>
          </a:xfrm>
        </p:spPr>
        <p:txBody>
          <a:bodyPr/>
          <a:lstStyle/>
          <a:p>
            <a:r>
              <a:rPr lang="en-GB" sz="3200" dirty="0">
                <a:solidFill>
                  <a:schemeClr val="tx1"/>
                </a:solidFill>
              </a:rPr>
              <a:t>Leadership is dynamic, and based on a number of factors</a:t>
            </a:r>
          </a:p>
        </p:txBody>
      </p:sp>
      <p:graphicFrame>
        <p:nvGraphicFramePr>
          <p:cNvPr id="6" name="Content Placeholder 5">
            <a:extLst>
              <a:ext uri="{FF2B5EF4-FFF2-40B4-BE49-F238E27FC236}">
                <a16:creationId xmlns:a16="http://schemas.microsoft.com/office/drawing/2014/main" id="{D7DDC4A3-32EB-4D4D-A334-E6DAF012A339}"/>
              </a:ext>
            </a:extLst>
          </p:cNvPr>
          <p:cNvGraphicFramePr>
            <a:graphicFrameLocks noGrp="1"/>
          </p:cNvGraphicFramePr>
          <p:nvPr>
            <p:ph sz="quarter" idx="12"/>
            <p:extLst>
              <p:ext uri="{D42A27DB-BD31-4B8C-83A1-F6EECF244321}">
                <p14:modId xmlns:p14="http://schemas.microsoft.com/office/powerpoint/2010/main" val="764815073"/>
              </p:ext>
            </p:extLst>
          </p:nvPr>
        </p:nvGraphicFramePr>
        <p:xfrm>
          <a:off x="3419872" y="260648"/>
          <a:ext cx="5605670" cy="51948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64053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89F68B9-C658-42BA-B854-2FE3B491BF37}"/>
              </a:ext>
            </a:extLst>
          </p:cNvPr>
          <p:cNvSpPr>
            <a:spLocks noGrp="1"/>
          </p:cNvSpPr>
          <p:nvPr>
            <p:ph type="ctrTitle"/>
          </p:nvPr>
        </p:nvSpPr>
        <p:spPr/>
        <p:txBody>
          <a:bodyPr>
            <a:normAutofit fontScale="90000"/>
          </a:bodyPr>
          <a:lstStyle/>
          <a:p>
            <a:r>
              <a:rPr lang="en-GB" dirty="0"/>
              <a:t>Leadership behaviour</a:t>
            </a:r>
          </a:p>
        </p:txBody>
      </p:sp>
      <p:graphicFrame>
        <p:nvGraphicFramePr>
          <p:cNvPr id="6" name="Content Placeholder 5">
            <a:extLst>
              <a:ext uri="{FF2B5EF4-FFF2-40B4-BE49-F238E27FC236}">
                <a16:creationId xmlns:a16="http://schemas.microsoft.com/office/drawing/2014/main" id="{2D733F99-2BC9-4BEB-9825-7504E58A6239}"/>
              </a:ext>
            </a:extLst>
          </p:cNvPr>
          <p:cNvGraphicFramePr>
            <a:graphicFrameLocks noGrp="1"/>
          </p:cNvGraphicFramePr>
          <p:nvPr>
            <p:ph idx="4294967295"/>
            <p:extLst>
              <p:ext uri="{D42A27DB-BD31-4B8C-83A1-F6EECF244321}">
                <p14:modId xmlns:p14="http://schemas.microsoft.com/office/powerpoint/2010/main" val="1539616438"/>
              </p:ext>
            </p:extLst>
          </p:nvPr>
        </p:nvGraphicFramePr>
        <p:xfrm>
          <a:off x="251520" y="404664"/>
          <a:ext cx="8256104" cy="4717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20924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C6182-5401-4692-9DEF-21257D37CBCA}"/>
              </a:ext>
            </a:extLst>
          </p:cNvPr>
          <p:cNvSpPr>
            <a:spLocks noGrp="1"/>
          </p:cNvSpPr>
          <p:nvPr>
            <p:ph type="ctrTitle"/>
          </p:nvPr>
        </p:nvSpPr>
        <p:spPr>
          <a:xfrm>
            <a:off x="107504" y="368548"/>
            <a:ext cx="8928992" cy="657225"/>
          </a:xfrm>
        </p:spPr>
        <p:txBody>
          <a:bodyPr>
            <a:noAutofit/>
          </a:bodyPr>
          <a:lstStyle/>
          <a:p>
            <a:r>
              <a:rPr lang="en-GB" sz="3200" dirty="0"/>
              <a:t>What makes a Leader? Nature or Nurture?</a:t>
            </a:r>
          </a:p>
        </p:txBody>
      </p:sp>
      <p:sp>
        <p:nvSpPr>
          <p:cNvPr id="5" name="Text Placeholder 4"/>
          <p:cNvSpPr>
            <a:spLocks noGrp="1"/>
          </p:cNvSpPr>
          <p:nvPr>
            <p:ph type="body" sz="quarter" idx="10"/>
          </p:nvPr>
        </p:nvSpPr>
        <p:spPr>
          <a:xfrm>
            <a:off x="6340155" y="1788449"/>
            <a:ext cx="2362444" cy="3596723"/>
          </a:xfrm>
        </p:spPr>
        <p:txBody>
          <a:bodyPr/>
          <a:lstStyle/>
          <a:p>
            <a:r>
              <a:rPr lang="en-GB" b="1" dirty="0"/>
              <a:t>Trait Theory:</a:t>
            </a:r>
          </a:p>
          <a:p>
            <a:r>
              <a:rPr lang="en-GB" dirty="0"/>
              <a:t>Leaders are BORN, NOT MADE. However, you traits can be developed and habits can be formed</a:t>
            </a:r>
          </a:p>
        </p:txBody>
      </p:sp>
      <p:sp>
        <p:nvSpPr>
          <p:cNvPr id="3" name="Rectangle 2">
            <a:extLst>
              <a:ext uri="{FF2B5EF4-FFF2-40B4-BE49-F238E27FC236}">
                <a16:creationId xmlns:a16="http://schemas.microsoft.com/office/drawing/2014/main" id="{0F10E7D9-2B79-4336-9AB3-29ACACB7A075}"/>
              </a:ext>
            </a:extLst>
          </p:cNvPr>
          <p:cNvSpPr/>
          <p:nvPr/>
        </p:nvSpPr>
        <p:spPr>
          <a:xfrm>
            <a:off x="495517" y="1671006"/>
            <a:ext cx="5464366" cy="3767769"/>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Arrow Connector 5">
            <a:extLst>
              <a:ext uri="{FF2B5EF4-FFF2-40B4-BE49-F238E27FC236}">
                <a16:creationId xmlns:a16="http://schemas.microsoft.com/office/drawing/2014/main" id="{21A92787-7E68-4856-8794-FEF92EF1F030}"/>
              </a:ext>
            </a:extLst>
          </p:cNvPr>
          <p:cNvCxnSpPr>
            <a:cxnSpLocks/>
          </p:cNvCxnSpPr>
          <p:nvPr/>
        </p:nvCxnSpPr>
        <p:spPr>
          <a:xfrm flipV="1">
            <a:off x="915993" y="1788449"/>
            <a:ext cx="0" cy="354743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1EC8B5D3-99BB-4DCC-8BA4-7E8410DBE328}"/>
              </a:ext>
            </a:extLst>
          </p:cNvPr>
          <p:cNvCxnSpPr>
            <a:cxnSpLocks/>
          </p:cNvCxnSpPr>
          <p:nvPr/>
        </p:nvCxnSpPr>
        <p:spPr>
          <a:xfrm flipV="1">
            <a:off x="495517" y="4937437"/>
            <a:ext cx="5300949" cy="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2897C7E0-A58A-4B5A-A9E6-E3E716DB0571}"/>
              </a:ext>
            </a:extLst>
          </p:cNvPr>
          <p:cNvSpPr txBox="1"/>
          <p:nvPr/>
        </p:nvSpPr>
        <p:spPr>
          <a:xfrm>
            <a:off x="1643107" y="5027407"/>
            <a:ext cx="2181340" cy="369332"/>
          </a:xfrm>
          <a:prstGeom prst="rect">
            <a:avLst/>
          </a:prstGeom>
          <a:noFill/>
        </p:spPr>
        <p:txBody>
          <a:bodyPr wrap="square" rtlCol="0">
            <a:spAutoFit/>
          </a:bodyPr>
          <a:lstStyle/>
          <a:p>
            <a:r>
              <a:rPr lang="en-GB" dirty="0"/>
              <a:t>Abilities</a:t>
            </a:r>
          </a:p>
        </p:txBody>
      </p:sp>
      <p:sp>
        <p:nvSpPr>
          <p:cNvPr id="12" name="TextBox 11">
            <a:extLst>
              <a:ext uri="{FF2B5EF4-FFF2-40B4-BE49-F238E27FC236}">
                <a16:creationId xmlns:a16="http://schemas.microsoft.com/office/drawing/2014/main" id="{75714974-E9E0-4310-9A60-BDC64D9DD366}"/>
              </a:ext>
            </a:extLst>
          </p:cNvPr>
          <p:cNvSpPr txBox="1"/>
          <p:nvPr/>
        </p:nvSpPr>
        <p:spPr>
          <a:xfrm rot="16200000">
            <a:off x="-451553" y="2975381"/>
            <a:ext cx="2170323" cy="369332"/>
          </a:xfrm>
          <a:prstGeom prst="rect">
            <a:avLst/>
          </a:prstGeom>
          <a:noFill/>
        </p:spPr>
        <p:txBody>
          <a:bodyPr wrap="square" rtlCol="0">
            <a:spAutoFit/>
          </a:bodyPr>
          <a:lstStyle/>
          <a:p>
            <a:r>
              <a:rPr lang="en-GB" dirty="0"/>
              <a:t>Attributes</a:t>
            </a:r>
          </a:p>
        </p:txBody>
      </p:sp>
      <p:grpSp>
        <p:nvGrpSpPr>
          <p:cNvPr id="15" name="Group 14">
            <a:extLst>
              <a:ext uri="{FF2B5EF4-FFF2-40B4-BE49-F238E27FC236}">
                <a16:creationId xmlns:a16="http://schemas.microsoft.com/office/drawing/2014/main" id="{C4EABC56-7450-44BB-9E70-1C3541E33D90}"/>
              </a:ext>
            </a:extLst>
          </p:cNvPr>
          <p:cNvGrpSpPr/>
          <p:nvPr/>
        </p:nvGrpSpPr>
        <p:grpSpPr>
          <a:xfrm>
            <a:off x="1125314" y="1946623"/>
            <a:ext cx="1476260" cy="436736"/>
            <a:chOff x="1894901" y="2581886"/>
            <a:chExt cx="1476260" cy="436736"/>
          </a:xfrm>
        </p:grpSpPr>
        <p:sp>
          <p:nvSpPr>
            <p:cNvPr id="13" name="Oval 12">
              <a:extLst>
                <a:ext uri="{FF2B5EF4-FFF2-40B4-BE49-F238E27FC236}">
                  <a16:creationId xmlns:a16="http://schemas.microsoft.com/office/drawing/2014/main" id="{87D8F8DA-F67F-496B-9B79-3EDD1359F522}"/>
                </a:ext>
              </a:extLst>
            </p:cNvPr>
            <p:cNvSpPr/>
            <p:nvPr/>
          </p:nvSpPr>
          <p:spPr>
            <a:xfrm>
              <a:off x="1894901" y="2710148"/>
              <a:ext cx="319489" cy="308474"/>
            </a:xfrm>
            <a:prstGeom prst="ellipse">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E69DB9D7-6EEE-4D9D-8F01-9118732DDD27}"/>
                </a:ext>
              </a:extLst>
            </p:cNvPr>
            <p:cNvSpPr txBox="1"/>
            <p:nvPr/>
          </p:nvSpPr>
          <p:spPr>
            <a:xfrm>
              <a:off x="2192356" y="2581886"/>
              <a:ext cx="1178805" cy="369332"/>
            </a:xfrm>
            <a:prstGeom prst="rect">
              <a:avLst/>
            </a:prstGeom>
            <a:noFill/>
          </p:spPr>
          <p:txBody>
            <a:bodyPr wrap="square" rtlCol="0">
              <a:spAutoFit/>
            </a:bodyPr>
            <a:lstStyle/>
            <a:p>
              <a:r>
                <a:rPr lang="en-GB" dirty="0"/>
                <a:t>traits</a:t>
              </a:r>
            </a:p>
          </p:txBody>
        </p:sp>
      </p:grpSp>
      <p:grpSp>
        <p:nvGrpSpPr>
          <p:cNvPr id="16" name="Group 15">
            <a:extLst>
              <a:ext uri="{FF2B5EF4-FFF2-40B4-BE49-F238E27FC236}">
                <a16:creationId xmlns:a16="http://schemas.microsoft.com/office/drawing/2014/main" id="{6DDF58E4-2B18-4D62-A794-329ABA43A5EC}"/>
              </a:ext>
            </a:extLst>
          </p:cNvPr>
          <p:cNvGrpSpPr/>
          <p:nvPr/>
        </p:nvGrpSpPr>
        <p:grpSpPr>
          <a:xfrm>
            <a:off x="4600894" y="4078962"/>
            <a:ext cx="1178805" cy="731683"/>
            <a:chOff x="1677995" y="2286939"/>
            <a:chExt cx="1178805" cy="731683"/>
          </a:xfrm>
        </p:grpSpPr>
        <p:sp>
          <p:nvSpPr>
            <p:cNvPr id="17" name="Oval 16">
              <a:extLst>
                <a:ext uri="{FF2B5EF4-FFF2-40B4-BE49-F238E27FC236}">
                  <a16:creationId xmlns:a16="http://schemas.microsoft.com/office/drawing/2014/main" id="{8024B49C-1259-408C-9289-5F6B83BCA346}"/>
                </a:ext>
              </a:extLst>
            </p:cNvPr>
            <p:cNvSpPr/>
            <p:nvPr/>
          </p:nvSpPr>
          <p:spPr>
            <a:xfrm>
              <a:off x="1894901" y="2710148"/>
              <a:ext cx="319489" cy="308474"/>
            </a:xfrm>
            <a:prstGeom prst="ellipse">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TextBox 17">
              <a:extLst>
                <a:ext uri="{FF2B5EF4-FFF2-40B4-BE49-F238E27FC236}">
                  <a16:creationId xmlns:a16="http://schemas.microsoft.com/office/drawing/2014/main" id="{26F7FA3F-E391-40F6-82AD-8CC7BF1415CB}"/>
                </a:ext>
              </a:extLst>
            </p:cNvPr>
            <p:cNvSpPr txBox="1"/>
            <p:nvPr/>
          </p:nvSpPr>
          <p:spPr>
            <a:xfrm>
              <a:off x="1677995" y="2286939"/>
              <a:ext cx="1178805" cy="369332"/>
            </a:xfrm>
            <a:prstGeom prst="rect">
              <a:avLst/>
            </a:prstGeom>
            <a:noFill/>
          </p:spPr>
          <p:txBody>
            <a:bodyPr wrap="square" rtlCol="0">
              <a:spAutoFit/>
            </a:bodyPr>
            <a:lstStyle/>
            <a:p>
              <a:r>
                <a:rPr lang="en-GB" dirty="0"/>
                <a:t>functional</a:t>
              </a:r>
            </a:p>
          </p:txBody>
        </p:sp>
      </p:grpSp>
      <p:sp>
        <p:nvSpPr>
          <p:cNvPr id="4" name="Arrow: Left-Right 3">
            <a:extLst>
              <a:ext uri="{FF2B5EF4-FFF2-40B4-BE49-F238E27FC236}">
                <a16:creationId xmlns:a16="http://schemas.microsoft.com/office/drawing/2014/main" id="{9DF254E6-2F16-4FF0-9DDA-2AADD1D8E4A8}"/>
              </a:ext>
            </a:extLst>
          </p:cNvPr>
          <p:cNvSpPr/>
          <p:nvPr/>
        </p:nvSpPr>
        <p:spPr>
          <a:xfrm rot="2069131">
            <a:off x="1217962" y="3340458"/>
            <a:ext cx="3835862" cy="221163"/>
          </a:xfrm>
          <a:prstGeom prst="leftRightArrow">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1125314" y="1130109"/>
            <a:ext cx="6466757" cy="369332"/>
          </a:xfrm>
          <a:prstGeom prst="rect">
            <a:avLst/>
          </a:prstGeom>
          <a:noFill/>
        </p:spPr>
        <p:txBody>
          <a:bodyPr wrap="square" rtlCol="0">
            <a:spAutoFit/>
          </a:bodyPr>
          <a:lstStyle/>
          <a:p>
            <a:r>
              <a:rPr lang="en-GB" dirty="0"/>
              <a:t>Functional Leadership: Made up of skills that can be learned</a:t>
            </a:r>
          </a:p>
        </p:txBody>
      </p:sp>
    </p:spTree>
    <p:extLst>
      <p:ext uri="{BB962C8B-B14F-4D97-AF65-F5344CB8AC3E}">
        <p14:creationId xmlns:p14="http://schemas.microsoft.com/office/powerpoint/2010/main" val="126623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89F68B9-C658-42BA-B854-2FE3B491BF37}"/>
              </a:ext>
            </a:extLst>
          </p:cNvPr>
          <p:cNvSpPr>
            <a:spLocks noGrp="1"/>
          </p:cNvSpPr>
          <p:nvPr>
            <p:ph type="ctrTitle"/>
          </p:nvPr>
        </p:nvSpPr>
        <p:spPr>
          <a:xfrm>
            <a:off x="127939" y="-171400"/>
            <a:ext cx="8613022" cy="1204161"/>
          </a:xfrm>
        </p:spPr>
        <p:txBody>
          <a:bodyPr/>
          <a:lstStyle/>
          <a:p>
            <a:r>
              <a:rPr lang="en-GB" sz="3600" dirty="0"/>
              <a:t>Functional Leadership (McGrath, 1962)</a:t>
            </a:r>
          </a:p>
        </p:txBody>
      </p:sp>
      <p:sp>
        <p:nvSpPr>
          <p:cNvPr id="2" name="Text Placeholder 1"/>
          <p:cNvSpPr>
            <a:spLocks noGrp="1"/>
          </p:cNvSpPr>
          <p:nvPr>
            <p:ph type="body" sz="quarter" idx="10"/>
          </p:nvPr>
        </p:nvSpPr>
        <p:spPr>
          <a:xfrm>
            <a:off x="4735890" y="2292084"/>
            <a:ext cx="3998495" cy="2441190"/>
          </a:xfrm>
        </p:spPr>
        <p:txBody>
          <a:bodyPr/>
          <a:lstStyle/>
          <a:p>
            <a:r>
              <a:rPr lang="en-GB" sz="1800" dirty="0"/>
              <a:t>Example: Action Centred Leadership (Adair, 1973)</a:t>
            </a:r>
          </a:p>
          <a:p>
            <a:pPr marL="342900" indent="-342900">
              <a:buFont typeface="Arial" panose="020B0604020202020204" pitchFamily="34" charset="0"/>
              <a:buChar char="•"/>
            </a:pPr>
            <a:r>
              <a:rPr lang="en-GB" sz="1800" dirty="0"/>
              <a:t>the task can must be performed by the team - not one person</a:t>
            </a:r>
          </a:p>
          <a:p>
            <a:pPr marL="342900" indent="-342900">
              <a:buFont typeface="Arial" panose="020B0604020202020204" pitchFamily="34" charset="0"/>
              <a:buChar char="•"/>
            </a:pPr>
            <a:r>
              <a:rPr lang="en-GB" sz="1800" dirty="0"/>
              <a:t>the team can only achieve excellent task performance if all individuals are fully developed</a:t>
            </a:r>
          </a:p>
          <a:p>
            <a:pPr marL="342900" indent="-342900">
              <a:buFont typeface="Arial" panose="020B0604020202020204" pitchFamily="34" charset="0"/>
              <a:buChar char="•"/>
            </a:pPr>
            <a:r>
              <a:rPr lang="en-GB" sz="1800" dirty="0"/>
              <a:t>The individuals  need the task to be challenged and motivated</a:t>
            </a:r>
          </a:p>
        </p:txBody>
      </p:sp>
      <p:pic>
        <p:nvPicPr>
          <p:cNvPr id="7170" name="Picture 2" descr="https://upload.wikimedia.org/wikipedia/commons/thumb/2/2c/John_Adair%27s_Action_Centred_Leadership_Model.png/220px-John_Adair%27s_Action_Centred_Leadership_Model.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7488" y="2275701"/>
            <a:ext cx="3840624" cy="299599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83568" y="1196752"/>
            <a:ext cx="8341895" cy="923330"/>
          </a:xfrm>
          <a:prstGeom prst="rect">
            <a:avLst/>
          </a:prstGeom>
          <a:noFill/>
        </p:spPr>
        <p:txBody>
          <a:bodyPr wrap="square" rtlCol="0">
            <a:spAutoFit/>
          </a:bodyPr>
          <a:lstStyle/>
          <a:p>
            <a:r>
              <a:rPr lang="en-GB" dirty="0"/>
              <a:t>Leader's job is to see that whatever is necessary to group needs is taken care of; thus, a leader can be said to have done their job well when they have contributed to group effectiveness and cohesion.</a:t>
            </a:r>
          </a:p>
        </p:txBody>
      </p:sp>
    </p:spTree>
    <p:extLst>
      <p:ext uri="{BB962C8B-B14F-4D97-AF65-F5344CB8AC3E}">
        <p14:creationId xmlns:p14="http://schemas.microsoft.com/office/powerpoint/2010/main" val="37898296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132CC-663E-450B-859E-653FB9BD916F}"/>
              </a:ext>
            </a:extLst>
          </p:cNvPr>
          <p:cNvSpPr>
            <a:spLocks noGrp="1"/>
          </p:cNvSpPr>
          <p:nvPr>
            <p:ph type="ctrTitle"/>
          </p:nvPr>
        </p:nvSpPr>
        <p:spPr>
          <a:xfrm>
            <a:off x="323528" y="188640"/>
            <a:ext cx="7772400" cy="657225"/>
          </a:xfrm>
        </p:spPr>
        <p:txBody>
          <a:bodyPr>
            <a:normAutofit fontScale="90000"/>
          </a:bodyPr>
          <a:lstStyle/>
          <a:p>
            <a:r>
              <a:rPr lang="en-GB" dirty="0">
                <a:solidFill>
                  <a:schemeClr val="tx1"/>
                </a:solidFill>
              </a:rPr>
              <a:t>Lewin’s Leadership Styles</a:t>
            </a:r>
          </a:p>
        </p:txBody>
      </p:sp>
      <p:pic>
        <p:nvPicPr>
          <p:cNvPr id="9218" name="Picture 2" descr="Image result for lewins leadership styles with exampl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648" y="981890"/>
            <a:ext cx="6003758" cy="400250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849979" y="1644315"/>
            <a:ext cx="1608221" cy="2677656"/>
          </a:xfrm>
          <a:prstGeom prst="rect">
            <a:avLst/>
          </a:prstGeom>
          <a:noFill/>
        </p:spPr>
        <p:txBody>
          <a:bodyPr wrap="square" rtlCol="0">
            <a:spAutoFit/>
          </a:bodyPr>
          <a:lstStyle/>
          <a:p>
            <a:r>
              <a:rPr lang="en-GB" sz="2400" dirty="0">
                <a:solidFill>
                  <a:schemeClr val="bg1"/>
                </a:solidFill>
              </a:rPr>
              <a:t>What are the strengths and weaknesses of each style?</a:t>
            </a:r>
          </a:p>
        </p:txBody>
      </p:sp>
    </p:spTree>
    <p:extLst>
      <p:ext uri="{BB962C8B-B14F-4D97-AF65-F5344CB8AC3E}">
        <p14:creationId xmlns:p14="http://schemas.microsoft.com/office/powerpoint/2010/main" val="3901358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641432" y="5358063"/>
            <a:ext cx="2181726" cy="1187116"/>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8194" name="Picture 2" descr="Image result for leadership mode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135" y="1102895"/>
            <a:ext cx="8785560" cy="465221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2">
            <a:extLst>
              <a:ext uri="{FF2B5EF4-FFF2-40B4-BE49-F238E27FC236}">
                <a16:creationId xmlns:a16="http://schemas.microsoft.com/office/drawing/2014/main" id="{689F68B9-C658-42BA-B854-2FE3B491BF37}"/>
              </a:ext>
            </a:extLst>
          </p:cNvPr>
          <p:cNvSpPr>
            <a:spLocks noGrp="1"/>
          </p:cNvSpPr>
          <p:nvPr>
            <p:ph type="ctrTitle"/>
          </p:nvPr>
        </p:nvSpPr>
        <p:spPr>
          <a:xfrm>
            <a:off x="467544" y="116632"/>
            <a:ext cx="8009021" cy="835192"/>
          </a:xfrm>
        </p:spPr>
        <p:txBody>
          <a:bodyPr/>
          <a:lstStyle/>
          <a:p>
            <a:r>
              <a:rPr lang="en-GB" dirty="0"/>
              <a:t>More of Types of Leadership</a:t>
            </a:r>
          </a:p>
        </p:txBody>
      </p:sp>
    </p:spTree>
    <p:extLst>
      <p:ext uri="{BB962C8B-B14F-4D97-AF65-F5344CB8AC3E}">
        <p14:creationId xmlns:p14="http://schemas.microsoft.com/office/powerpoint/2010/main" val="4598394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Image result for emotional intelligence and leadership"/>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07704" y="3284984"/>
            <a:ext cx="5544638" cy="208823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6B132CC-663E-450B-859E-653FB9BD916F}"/>
              </a:ext>
            </a:extLst>
          </p:cNvPr>
          <p:cNvSpPr>
            <a:spLocks noGrp="1"/>
          </p:cNvSpPr>
          <p:nvPr>
            <p:ph type="ctrTitle"/>
          </p:nvPr>
        </p:nvSpPr>
        <p:spPr>
          <a:xfrm>
            <a:off x="395536" y="116632"/>
            <a:ext cx="7772400" cy="657225"/>
          </a:xfrm>
        </p:spPr>
        <p:txBody>
          <a:bodyPr>
            <a:normAutofit fontScale="90000"/>
          </a:bodyPr>
          <a:lstStyle/>
          <a:p>
            <a:r>
              <a:rPr lang="en-GB" dirty="0"/>
              <a:t>Six Emotional Leadership Styles</a:t>
            </a:r>
          </a:p>
        </p:txBody>
      </p:sp>
      <p:sp>
        <p:nvSpPr>
          <p:cNvPr id="3" name="Content Placeholder 2">
            <a:extLst>
              <a:ext uri="{FF2B5EF4-FFF2-40B4-BE49-F238E27FC236}">
                <a16:creationId xmlns:a16="http://schemas.microsoft.com/office/drawing/2014/main" id="{02637FD8-A2D5-4E5B-AA9E-005FECF40DD6}"/>
              </a:ext>
            </a:extLst>
          </p:cNvPr>
          <p:cNvSpPr>
            <a:spLocks noGrp="1"/>
          </p:cNvSpPr>
          <p:nvPr>
            <p:ph type="body" sz="quarter" idx="10"/>
          </p:nvPr>
        </p:nvSpPr>
        <p:spPr>
          <a:xfrm>
            <a:off x="361137" y="773857"/>
            <a:ext cx="7772400" cy="2707638"/>
          </a:xfrm>
        </p:spPr>
        <p:txBody>
          <a:bodyPr/>
          <a:lstStyle/>
          <a:p>
            <a:r>
              <a:rPr lang="en-GB" dirty="0"/>
              <a:t>Visionary – view of future</a:t>
            </a:r>
          </a:p>
          <a:p>
            <a:r>
              <a:rPr lang="en-GB" dirty="0"/>
              <a:t>Coaching – develops people</a:t>
            </a:r>
          </a:p>
          <a:p>
            <a:r>
              <a:rPr lang="en-GB" dirty="0"/>
              <a:t>Affiliative – creates harmony</a:t>
            </a:r>
          </a:p>
          <a:p>
            <a:r>
              <a:rPr lang="en-GB" dirty="0"/>
              <a:t>Democratic – commitment through consultation</a:t>
            </a:r>
          </a:p>
          <a:p>
            <a:r>
              <a:rPr lang="en-GB" dirty="0"/>
              <a:t>Pace-setting – pushes for achievement</a:t>
            </a:r>
          </a:p>
          <a:p>
            <a:r>
              <a:rPr lang="en-GB" dirty="0"/>
              <a:t>Commanding – demands compliance</a:t>
            </a:r>
          </a:p>
        </p:txBody>
      </p:sp>
    </p:spTree>
    <p:extLst>
      <p:ext uri="{BB962C8B-B14F-4D97-AF65-F5344CB8AC3E}">
        <p14:creationId xmlns:p14="http://schemas.microsoft.com/office/powerpoint/2010/main" val="14449633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CDE4DE8-6FE7-4573-BA3A-9EAAB9E4A79D}"/>
              </a:ext>
            </a:extLst>
          </p:cNvPr>
          <p:cNvSpPr>
            <a:spLocks noGrp="1"/>
          </p:cNvSpPr>
          <p:nvPr>
            <p:ph type="ctrTitle"/>
          </p:nvPr>
        </p:nvSpPr>
        <p:spPr/>
        <p:txBody>
          <a:bodyPr>
            <a:normAutofit fontScale="90000"/>
          </a:bodyPr>
          <a:lstStyle/>
          <a:p>
            <a:r>
              <a:rPr lang="en-GB" dirty="0"/>
              <a:t>Inspirational..</a:t>
            </a:r>
          </a:p>
        </p:txBody>
      </p:sp>
      <p:sp>
        <p:nvSpPr>
          <p:cNvPr id="11" name="Content Placeholder 10">
            <a:extLst>
              <a:ext uri="{FF2B5EF4-FFF2-40B4-BE49-F238E27FC236}">
                <a16:creationId xmlns:a16="http://schemas.microsoft.com/office/drawing/2014/main" id="{90C6D45B-72BE-43F8-8D8B-95DBBC11B32F}"/>
              </a:ext>
            </a:extLst>
          </p:cNvPr>
          <p:cNvSpPr>
            <a:spLocks noGrp="1"/>
          </p:cNvSpPr>
          <p:nvPr>
            <p:ph type="body" sz="quarter" idx="10"/>
          </p:nvPr>
        </p:nvSpPr>
        <p:spPr>
          <a:xfrm>
            <a:off x="539552" y="620688"/>
            <a:ext cx="8208912" cy="3596723"/>
          </a:xfrm>
        </p:spPr>
        <p:txBody>
          <a:bodyPr/>
          <a:lstStyle/>
          <a:p>
            <a:r>
              <a:rPr lang="en-GB" sz="2800" dirty="0">
                <a:solidFill>
                  <a:schemeClr val="tx1"/>
                </a:solidFill>
              </a:rPr>
              <a:t>Or visionary leadership</a:t>
            </a:r>
          </a:p>
          <a:p>
            <a:pPr lvl="1"/>
            <a:r>
              <a:rPr lang="en-GB" sz="2800" dirty="0">
                <a:solidFill>
                  <a:schemeClr val="tx1"/>
                </a:solidFill>
              </a:rPr>
              <a:t>Is about persuading people that the world can be better if…</a:t>
            </a:r>
          </a:p>
          <a:p>
            <a:pPr lvl="1"/>
            <a:endParaRPr lang="en-GB" sz="2800" dirty="0">
              <a:solidFill>
                <a:schemeClr val="tx1"/>
              </a:solidFill>
            </a:endParaRPr>
          </a:p>
          <a:p>
            <a:pPr marL="457200" lvl="1" indent="0">
              <a:buNone/>
            </a:pPr>
            <a:r>
              <a:rPr lang="en-GB" sz="2800" dirty="0">
                <a:solidFill>
                  <a:schemeClr val="tx1"/>
                </a:solidFill>
              </a:rPr>
              <a:t>Risk – change is not risk free</a:t>
            </a:r>
          </a:p>
          <a:p>
            <a:pPr marL="457200" lvl="1" indent="0">
              <a:buNone/>
            </a:pPr>
            <a:r>
              <a:rPr lang="en-GB" sz="2800" dirty="0">
                <a:solidFill>
                  <a:schemeClr val="tx1"/>
                </a:solidFill>
              </a:rPr>
              <a:t>Listen – accept advice and consider change</a:t>
            </a:r>
          </a:p>
          <a:p>
            <a:pPr marL="457200" lvl="1" indent="0">
              <a:buNone/>
            </a:pPr>
            <a:r>
              <a:rPr lang="en-GB" sz="2800" dirty="0">
                <a:solidFill>
                  <a:schemeClr val="tx1"/>
                </a:solidFill>
              </a:rPr>
              <a:t>Responsibility – it’s your vision</a:t>
            </a:r>
          </a:p>
        </p:txBody>
      </p:sp>
    </p:spTree>
    <p:extLst>
      <p:ext uri="{BB962C8B-B14F-4D97-AF65-F5344CB8AC3E}">
        <p14:creationId xmlns:p14="http://schemas.microsoft.com/office/powerpoint/2010/main" val="9100473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CDE4DE8-6FE7-4573-BA3A-9EAAB9E4A79D}"/>
              </a:ext>
            </a:extLst>
          </p:cNvPr>
          <p:cNvSpPr>
            <a:spLocks noGrp="1"/>
          </p:cNvSpPr>
          <p:nvPr>
            <p:ph type="ctrTitle"/>
          </p:nvPr>
        </p:nvSpPr>
        <p:spPr/>
        <p:txBody>
          <a:bodyPr>
            <a:normAutofit fontScale="90000"/>
          </a:bodyPr>
          <a:lstStyle/>
          <a:p>
            <a:r>
              <a:rPr lang="en-GB" dirty="0"/>
              <a:t>Followers</a:t>
            </a:r>
          </a:p>
        </p:txBody>
      </p:sp>
      <p:sp>
        <p:nvSpPr>
          <p:cNvPr id="11" name="Content Placeholder 10">
            <a:extLst>
              <a:ext uri="{FF2B5EF4-FFF2-40B4-BE49-F238E27FC236}">
                <a16:creationId xmlns:a16="http://schemas.microsoft.com/office/drawing/2014/main" id="{90C6D45B-72BE-43F8-8D8B-95DBBC11B32F}"/>
              </a:ext>
            </a:extLst>
          </p:cNvPr>
          <p:cNvSpPr>
            <a:spLocks noGrp="1"/>
          </p:cNvSpPr>
          <p:nvPr>
            <p:ph sz="quarter" idx="11"/>
          </p:nvPr>
        </p:nvSpPr>
        <p:spPr>
          <a:xfrm>
            <a:off x="685800" y="1841500"/>
            <a:ext cx="3395871" cy="3597275"/>
          </a:xfrm>
        </p:spPr>
        <p:txBody>
          <a:bodyPr/>
          <a:lstStyle/>
          <a:p>
            <a:r>
              <a:rPr lang="en-GB" sz="3200" dirty="0">
                <a:solidFill>
                  <a:schemeClr val="tx1"/>
                </a:solidFill>
              </a:rPr>
              <a:t>Leadership is dynamic, and based on a number of factors</a:t>
            </a:r>
          </a:p>
        </p:txBody>
      </p:sp>
      <p:graphicFrame>
        <p:nvGraphicFramePr>
          <p:cNvPr id="6" name="Content Placeholder 5">
            <a:extLst>
              <a:ext uri="{FF2B5EF4-FFF2-40B4-BE49-F238E27FC236}">
                <a16:creationId xmlns:a16="http://schemas.microsoft.com/office/drawing/2014/main" id="{D7DDC4A3-32EB-4D4D-A334-E6DAF012A339}"/>
              </a:ext>
            </a:extLst>
          </p:cNvPr>
          <p:cNvGraphicFramePr>
            <a:graphicFrameLocks noGrp="1"/>
          </p:cNvGraphicFramePr>
          <p:nvPr>
            <p:ph sz="quarter" idx="12"/>
          </p:nvPr>
        </p:nvGraphicFramePr>
        <p:xfrm>
          <a:off x="3286538" y="1351723"/>
          <a:ext cx="5605670" cy="51948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20098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6C5D3-9811-4D23-9ACA-20CC9D7C50D3}"/>
              </a:ext>
            </a:extLst>
          </p:cNvPr>
          <p:cNvSpPr>
            <a:spLocks noGrp="1"/>
          </p:cNvSpPr>
          <p:nvPr>
            <p:ph type="ctrTitle"/>
          </p:nvPr>
        </p:nvSpPr>
        <p:spPr/>
        <p:txBody>
          <a:bodyPr/>
          <a:lstStyle/>
          <a:p>
            <a:r>
              <a:rPr lang="en-GB" dirty="0"/>
              <a:t>Situational Leadership</a:t>
            </a:r>
          </a:p>
        </p:txBody>
      </p:sp>
      <p:sp>
        <p:nvSpPr>
          <p:cNvPr id="4" name="Rectangle 3">
            <a:extLst>
              <a:ext uri="{FF2B5EF4-FFF2-40B4-BE49-F238E27FC236}">
                <a16:creationId xmlns:a16="http://schemas.microsoft.com/office/drawing/2014/main" id="{116716C7-5BB4-408A-8619-5D4D9279AA10}"/>
              </a:ext>
            </a:extLst>
          </p:cNvPr>
          <p:cNvSpPr/>
          <p:nvPr/>
        </p:nvSpPr>
        <p:spPr>
          <a:xfrm>
            <a:off x="1380808" y="455361"/>
            <a:ext cx="5464366" cy="3767769"/>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Arrow Connector 4">
            <a:extLst>
              <a:ext uri="{FF2B5EF4-FFF2-40B4-BE49-F238E27FC236}">
                <a16:creationId xmlns:a16="http://schemas.microsoft.com/office/drawing/2014/main" id="{1D145242-DAF7-49A8-9E67-9CD960906555}"/>
              </a:ext>
            </a:extLst>
          </p:cNvPr>
          <p:cNvCxnSpPr>
            <a:cxnSpLocks/>
          </p:cNvCxnSpPr>
          <p:nvPr/>
        </p:nvCxnSpPr>
        <p:spPr>
          <a:xfrm flipV="1">
            <a:off x="1592720" y="980728"/>
            <a:ext cx="0" cy="354743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3F6CC642-BA20-4124-B52F-2A37B607391C}"/>
              </a:ext>
            </a:extLst>
          </p:cNvPr>
          <p:cNvCxnSpPr>
            <a:cxnSpLocks/>
          </p:cNvCxnSpPr>
          <p:nvPr/>
        </p:nvCxnSpPr>
        <p:spPr>
          <a:xfrm flipV="1">
            <a:off x="1569357" y="4531867"/>
            <a:ext cx="5300949" cy="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527BBDCA-EA5A-424F-95FA-8B2F44C5C1F1}"/>
              </a:ext>
            </a:extLst>
          </p:cNvPr>
          <p:cNvSpPr txBox="1"/>
          <p:nvPr/>
        </p:nvSpPr>
        <p:spPr>
          <a:xfrm>
            <a:off x="2660936" y="4887818"/>
            <a:ext cx="1861851" cy="369332"/>
          </a:xfrm>
          <a:prstGeom prst="rect">
            <a:avLst/>
          </a:prstGeom>
          <a:noFill/>
        </p:spPr>
        <p:txBody>
          <a:bodyPr wrap="square" rtlCol="0">
            <a:spAutoFit/>
          </a:bodyPr>
          <a:lstStyle/>
          <a:p>
            <a:r>
              <a:rPr lang="en-GB" dirty="0"/>
              <a:t>X Axis</a:t>
            </a:r>
          </a:p>
        </p:txBody>
      </p:sp>
      <p:sp>
        <p:nvSpPr>
          <p:cNvPr id="8" name="TextBox 7">
            <a:extLst>
              <a:ext uri="{FF2B5EF4-FFF2-40B4-BE49-F238E27FC236}">
                <a16:creationId xmlns:a16="http://schemas.microsoft.com/office/drawing/2014/main" id="{99DC55AC-3E32-4FAF-8572-643FD34F4D2C}"/>
              </a:ext>
            </a:extLst>
          </p:cNvPr>
          <p:cNvSpPr txBox="1"/>
          <p:nvPr/>
        </p:nvSpPr>
        <p:spPr>
          <a:xfrm rot="16200000">
            <a:off x="478966" y="3772226"/>
            <a:ext cx="1861851" cy="369332"/>
          </a:xfrm>
          <a:prstGeom prst="rect">
            <a:avLst/>
          </a:prstGeom>
          <a:noFill/>
        </p:spPr>
        <p:txBody>
          <a:bodyPr wrap="square" rtlCol="0">
            <a:spAutoFit/>
          </a:bodyPr>
          <a:lstStyle/>
          <a:p>
            <a:r>
              <a:rPr lang="en-GB" dirty="0"/>
              <a:t>Y Axis</a:t>
            </a:r>
          </a:p>
        </p:txBody>
      </p:sp>
      <p:sp>
        <p:nvSpPr>
          <p:cNvPr id="9" name="TextBox 8">
            <a:extLst>
              <a:ext uri="{FF2B5EF4-FFF2-40B4-BE49-F238E27FC236}">
                <a16:creationId xmlns:a16="http://schemas.microsoft.com/office/drawing/2014/main" id="{2F9247EF-4FBC-43AC-8705-552E174A90C2}"/>
              </a:ext>
            </a:extLst>
          </p:cNvPr>
          <p:cNvSpPr txBox="1"/>
          <p:nvPr/>
        </p:nvSpPr>
        <p:spPr>
          <a:xfrm>
            <a:off x="2795135" y="4537777"/>
            <a:ext cx="1861851" cy="369332"/>
          </a:xfrm>
          <a:prstGeom prst="rect">
            <a:avLst/>
          </a:prstGeom>
          <a:noFill/>
        </p:spPr>
        <p:txBody>
          <a:bodyPr wrap="square" rtlCol="0">
            <a:spAutoFit/>
          </a:bodyPr>
          <a:lstStyle/>
          <a:p>
            <a:r>
              <a:rPr lang="en-GB" dirty="0"/>
              <a:t>Skill</a:t>
            </a:r>
          </a:p>
        </p:txBody>
      </p:sp>
      <p:sp>
        <p:nvSpPr>
          <p:cNvPr id="10" name="TextBox 9">
            <a:extLst>
              <a:ext uri="{FF2B5EF4-FFF2-40B4-BE49-F238E27FC236}">
                <a16:creationId xmlns:a16="http://schemas.microsoft.com/office/drawing/2014/main" id="{6EE4E584-FC54-400F-A50F-EF7E77E3A2D1}"/>
              </a:ext>
            </a:extLst>
          </p:cNvPr>
          <p:cNvSpPr txBox="1"/>
          <p:nvPr/>
        </p:nvSpPr>
        <p:spPr>
          <a:xfrm rot="16200000">
            <a:off x="187424" y="1898172"/>
            <a:ext cx="1861851" cy="369332"/>
          </a:xfrm>
          <a:prstGeom prst="rect">
            <a:avLst/>
          </a:prstGeom>
          <a:noFill/>
        </p:spPr>
        <p:txBody>
          <a:bodyPr wrap="square" rtlCol="0">
            <a:spAutoFit/>
          </a:bodyPr>
          <a:lstStyle/>
          <a:p>
            <a:r>
              <a:rPr lang="en-GB" dirty="0"/>
              <a:t>Will</a:t>
            </a:r>
          </a:p>
        </p:txBody>
      </p:sp>
      <p:sp>
        <p:nvSpPr>
          <p:cNvPr id="11" name="Rectangle 10">
            <a:extLst>
              <a:ext uri="{FF2B5EF4-FFF2-40B4-BE49-F238E27FC236}">
                <a16:creationId xmlns:a16="http://schemas.microsoft.com/office/drawing/2014/main" id="{23B5E49D-3808-43B1-88A2-C4D56619510F}"/>
              </a:ext>
            </a:extLst>
          </p:cNvPr>
          <p:cNvSpPr/>
          <p:nvPr/>
        </p:nvSpPr>
        <p:spPr>
          <a:xfrm>
            <a:off x="1835340" y="934140"/>
            <a:ext cx="1992406" cy="136609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Telling</a:t>
            </a:r>
          </a:p>
        </p:txBody>
      </p:sp>
      <p:sp>
        <p:nvSpPr>
          <p:cNvPr id="12" name="Rectangle 11">
            <a:extLst>
              <a:ext uri="{FF2B5EF4-FFF2-40B4-BE49-F238E27FC236}">
                <a16:creationId xmlns:a16="http://schemas.microsoft.com/office/drawing/2014/main" id="{0E6F9307-8C93-4530-9256-E5A6C730D7EF}"/>
              </a:ext>
            </a:extLst>
          </p:cNvPr>
          <p:cNvSpPr/>
          <p:nvPr/>
        </p:nvSpPr>
        <p:spPr>
          <a:xfrm>
            <a:off x="4296517" y="899414"/>
            <a:ext cx="1992406" cy="136609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Delegating</a:t>
            </a:r>
          </a:p>
        </p:txBody>
      </p:sp>
      <p:sp>
        <p:nvSpPr>
          <p:cNvPr id="13" name="Rectangle 12">
            <a:extLst>
              <a:ext uri="{FF2B5EF4-FFF2-40B4-BE49-F238E27FC236}">
                <a16:creationId xmlns:a16="http://schemas.microsoft.com/office/drawing/2014/main" id="{6FBF4A84-C67A-48DE-9A6A-0854C292F335}"/>
              </a:ext>
            </a:extLst>
          </p:cNvPr>
          <p:cNvSpPr/>
          <p:nvPr/>
        </p:nvSpPr>
        <p:spPr>
          <a:xfrm>
            <a:off x="1810412" y="2613435"/>
            <a:ext cx="1992406" cy="136609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Selling</a:t>
            </a:r>
          </a:p>
        </p:txBody>
      </p:sp>
      <p:sp>
        <p:nvSpPr>
          <p:cNvPr id="14" name="Rectangle 13">
            <a:extLst>
              <a:ext uri="{FF2B5EF4-FFF2-40B4-BE49-F238E27FC236}">
                <a16:creationId xmlns:a16="http://schemas.microsoft.com/office/drawing/2014/main" id="{2C8FEA6E-A8FD-4969-990B-B3F3A2436B82}"/>
              </a:ext>
            </a:extLst>
          </p:cNvPr>
          <p:cNvSpPr/>
          <p:nvPr/>
        </p:nvSpPr>
        <p:spPr>
          <a:xfrm>
            <a:off x="4221133" y="2692904"/>
            <a:ext cx="1992406" cy="136609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Participating</a:t>
            </a:r>
          </a:p>
        </p:txBody>
      </p:sp>
    </p:spTree>
    <p:extLst>
      <p:ext uri="{BB962C8B-B14F-4D97-AF65-F5344CB8AC3E}">
        <p14:creationId xmlns:p14="http://schemas.microsoft.com/office/powerpoint/2010/main" val="4021504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par>
                                <p:cTn id="8" presetID="10" presetClass="exit" presetSubtype="0" fill="hold" grpId="0" nodeType="withEffect">
                                  <p:stCondLst>
                                    <p:cond delay="0"/>
                                  </p:stCondLst>
                                  <p:childTnLst>
                                    <p:animEffect transition="out" filter="fade">
                                      <p:cBhvr>
                                        <p:cTn id="9" dur="500"/>
                                        <p:tgtEl>
                                          <p:spTgt spid="7"/>
                                        </p:tgtEl>
                                      </p:cBhvr>
                                    </p:animEffect>
                                    <p:set>
                                      <p:cBhvr>
                                        <p:cTn id="10" dur="1" fill="hold">
                                          <p:stCondLst>
                                            <p:cond delay="499"/>
                                          </p:stCondLst>
                                        </p:cTn>
                                        <p:tgtEl>
                                          <p:spTgt spid="7"/>
                                        </p:tgtEl>
                                        <p:attrNameLst>
                                          <p:attrName>style.visibility</p:attrName>
                                        </p:attrNameLst>
                                      </p:cBhvr>
                                      <p:to>
                                        <p:strVal val="hidden"/>
                                      </p:to>
                                    </p:se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500"/>
                                        <p:tgtEl>
                                          <p:spTgt spid="10"/>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500"/>
                                        <p:tgtEl>
                                          <p:spTgt spid="11"/>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fade">
                                      <p:cBhvr>
                                        <p:cTn id="29"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animBg="1"/>
      <p:bldP spid="12" grpId="0" animBg="1"/>
      <p:bldP spid="13" grpId="0" animBg="1"/>
      <p:bldP spid="1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Online Media 10">
            <a:hlinkClick r:id="" action="ppaction://media"/>
            <a:extLst>
              <a:ext uri="{FF2B5EF4-FFF2-40B4-BE49-F238E27FC236}">
                <a16:creationId xmlns:a16="http://schemas.microsoft.com/office/drawing/2014/main" id="{5F4FFDFC-1254-4753-A7D2-FB71A0771FFB}"/>
              </a:ext>
            </a:extLst>
          </p:cNvPr>
          <p:cNvPicPr>
            <a:picLocks noGrp="1" noRot="1" noChangeAspect="1"/>
          </p:cNvPicPr>
          <p:nvPr>
            <p:ph idx="4294967295"/>
            <a:videoFile r:link="rId1"/>
          </p:nvPr>
        </p:nvPicPr>
        <p:blipFill>
          <a:blip r:embed="rId4"/>
          <a:stretch>
            <a:fillRect/>
          </a:stretch>
        </p:blipFill>
        <p:spPr>
          <a:xfrm>
            <a:off x="323528" y="116632"/>
            <a:ext cx="8496944" cy="4957291"/>
          </a:xfrm>
          <a:prstGeom prst="rect">
            <a:avLst/>
          </a:prstGeom>
        </p:spPr>
      </p:pic>
      <p:sp>
        <p:nvSpPr>
          <p:cNvPr id="2" name="TextBox 1">
            <a:extLst>
              <a:ext uri="{FF2B5EF4-FFF2-40B4-BE49-F238E27FC236}">
                <a16:creationId xmlns:a16="http://schemas.microsoft.com/office/drawing/2014/main" id="{2F880FB8-3A30-43E5-996C-DCDA4AC82670}"/>
              </a:ext>
            </a:extLst>
          </p:cNvPr>
          <p:cNvSpPr txBox="1"/>
          <p:nvPr/>
        </p:nvSpPr>
        <p:spPr>
          <a:xfrm>
            <a:off x="3923928" y="5229200"/>
            <a:ext cx="5420299" cy="369332"/>
          </a:xfrm>
          <a:prstGeom prst="rect">
            <a:avLst/>
          </a:prstGeom>
          <a:noFill/>
        </p:spPr>
        <p:txBody>
          <a:bodyPr wrap="square" rtlCol="0">
            <a:spAutoFit/>
          </a:bodyPr>
          <a:lstStyle/>
          <a:p>
            <a:r>
              <a:rPr lang="en-GB" dirty="0">
                <a:solidFill>
                  <a:srgbClr val="0000FF"/>
                </a:solidFill>
              </a:rPr>
              <a:t>https://www.youtube.com/watch?v=4bt9JRzWn-0</a:t>
            </a:r>
          </a:p>
        </p:txBody>
      </p:sp>
    </p:spTree>
    <p:extLst>
      <p:ext uri="{BB962C8B-B14F-4D97-AF65-F5344CB8AC3E}">
        <p14:creationId xmlns:p14="http://schemas.microsoft.com/office/powerpoint/2010/main" val="42084269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3E887-E7E3-427E-BFF2-93E497D5599F}"/>
              </a:ext>
            </a:extLst>
          </p:cNvPr>
          <p:cNvSpPr>
            <a:spLocks noGrp="1"/>
          </p:cNvSpPr>
          <p:nvPr>
            <p:ph type="ctrTitle"/>
          </p:nvPr>
        </p:nvSpPr>
        <p:spPr/>
        <p:txBody>
          <a:bodyPr>
            <a:normAutofit fontScale="90000"/>
          </a:bodyPr>
          <a:lstStyle/>
          <a:p>
            <a:r>
              <a:rPr lang="en-GB" dirty="0"/>
              <a:t>Transformational Leadership</a:t>
            </a:r>
          </a:p>
        </p:txBody>
      </p:sp>
      <p:sp>
        <p:nvSpPr>
          <p:cNvPr id="4" name="Content Placeholder 3">
            <a:extLst>
              <a:ext uri="{FF2B5EF4-FFF2-40B4-BE49-F238E27FC236}">
                <a16:creationId xmlns:a16="http://schemas.microsoft.com/office/drawing/2014/main" id="{B65C63F4-D305-4B06-B278-32F3AAC3B1EE}"/>
              </a:ext>
            </a:extLst>
          </p:cNvPr>
          <p:cNvSpPr>
            <a:spLocks noGrp="1"/>
          </p:cNvSpPr>
          <p:nvPr>
            <p:ph type="body" sz="quarter" idx="10"/>
          </p:nvPr>
        </p:nvSpPr>
        <p:spPr>
          <a:xfrm>
            <a:off x="507766" y="503401"/>
            <a:ext cx="7772400" cy="3993993"/>
          </a:xfrm>
        </p:spPr>
        <p:txBody>
          <a:bodyPr/>
          <a:lstStyle/>
          <a:p>
            <a:pPr marL="0" indent="0">
              <a:buNone/>
            </a:pPr>
            <a:r>
              <a:rPr lang="en-GB" dirty="0">
                <a:solidFill>
                  <a:schemeClr val="tx1"/>
                </a:solidFill>
              </a:rPr>
              <a:t>Dimensions (or forms)</a:t>
            </a:r>
          </a:p>
          <a:p>
            <a:pPr lvl="1"/>
            <a:r>
              <a:rPr lang="en-GB" dirty="0">
                <a:solidFill>
                  <a:schemeClr val="tx1"/>
                </a:solidFill>
              </a:rPr>
              <a:t>Transactional, based on</a:t>
            </a:r>
          </a:p>
          <a:p>
            <a:pPr lvl="2"/>
            <a:r>
              <a:rPr lang="en-GB" dirty="0">
                <a:solidFill>
                  <a:schemeClr val="tx1"/>
                </a:solidFill>
              </a:rPr>
              <a:t>formal authority</a:t>
            </a:r>
          </a:p>
          <a:p>
            <a:pPr lvl="2"/>
            <a:r>
              <a:rPr lang="en-GB" dirty="0">
                <a:solidFill>
                  <a:schemeClr val="tx1"/>
                </a:solidFill>
              </a:rPr>
              <a:t>Clear goals</a:t>
            </a:r>
          </a:p>
          <a:p>
            <a:pPr lvl="2"/>
            <a:r>
              <a:rPr lang="en-GB" dirty="0">
                <a:solidFill>
                  <a:schemeClr val="tx1"/>
                </a:solidFill>
              </a:rPr>
              <a:t>Rewards and punishments</a:t>
            </a:r>
          </a:p>
          <a:p>
            <a:pPr lvl="1"/>
            <a:r>
              <a:rPr lang="en-GB" dirty="0">
                <a:solidFill>
                  <a:schemeClr val="tx1"/>
                </a:solidFill>
              </a:rPr>
              <a:t>Transformational, based on</a:t>
            </a:r>
          </a:p>
          <a:p>
            <a:pPr lvl="2"/>
            <a:r>
              <a:rPr lang="en-GB" dirty="0">
                <a:solidFill>
                  <a:schemeClr val="tx1"/>
                </a:solidFill>
              </a:rPr>
              <a:t>Values</a:t>
            </a:r>
          </a:p>
          <a:p>
            <a:pPr lvl="2"/>
            <a:r>
              <a:rPr lang="en-GB" dirty="0">
                <a:solidFill>
                  <a:schemeClr val="tx1"/>
                </a:solidFill>
              </a:rPr>
              <a:t>Vision</a:t>
            </a:r>
          </a:p>
          <a:p>
            <a:pPr lvl="2"/>
            <a:r>
              <a:rPr lang="en-GB" dirty="0">
                <a:solidFill>
                  <a:schemeClr val="tx1"/>
                </a:solidFill>
              </a:rPr>
              <a:t>Trust</a:t>
            </a:r>
          </a:p>
          <a:p>
            <a:pPr lvl="2"/>
            <a:r>
              <a:rPr lang="en-GB" dirty="0">
                <a:solidFill>
                  <a:schemeClr val="tx1"/>
                </a:solidFill>
              </a:rPr>
              <a:t>Loyalty</a:t>
            </a:r>
          </a:p>
        </p:txBody>
      </p:sp>
      <p:pic>
        <p:nvPicPr>
          <p:cNvPr id="5" name="Picture 4">
            <a:extLst>
              <a:ext uri="{FF2B5EF4-FFF2-40B4-BE49-F238E27FC236}">
                <a16:creationId xmlns:a16="http://schemas.microsoft.com/office/drawing/2014/main" id="{B832D761-5328-4873-BDEE-2C7508C117B5}"/>
              </a:ext>
            </a:extLst>
          </p:cNvPr>
          <p:cNvPicPr>
            <a:picLocks noChangeAspect="1"/>
          </p:cNvPicPr>
          <p:nvPr/>
        </p:nvPicPr>
        <p:blipFill>
          <a:blip r:embed="rId3"/>
          <a:stretch>
            <a:fillRect/>
          </a:stretch>
        </p:blipFill>
        <p:spPr>
          <a:xfrm>
            <a:off x="1763688" y="3614907"/>
            <a:ext cx="6516478" cy="2074110"/>
          </a:xfrm>
          <a:prstGeom prst="rect">
            <a:avLst/>
          </a:prstGeom>
        </p:spPr>
      </p:pic>
    </p:spTree>
    <p:extLst>
      <p:ext uri="{BB962C8B-B14F-4D97-AF65-F5344CB8AC3E}">
        <p14:creationId xmlns:p14="http://schemas.microsoft.com/office/powerpoint/2010/main" val="34348176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3E887-E7E3-427E-BFF2-93E497D5599F}"/>
              </a:ext>
            </a:extLst>
          </p:cNvPr>
          <p:cNvSpPr>
            <a:spLocks noGrp="1"/>
          </p:cNvSpPr>
          <p:nvPr>
            <p:ph type="ctrTitle"/>
          </p:nvPr>
        </p:nvSpPr>
        <p:spPr/>
        <p:txBody>
          <a:bodyPr>
            <a:normAutofit fontScale="90000"/>
          </a:bodyPr>
          <a:lstStyle/>
          <a:p>
            <a:r>
              <a:rPr lang="en-GB" dirty="0"/>
              <a:t>But how?</a:t>
            </a:r>
          </a:p>
        </p:txBody>
      </p:sp>
      <p:sp>
        <p:nvSpPr>
          <p:cNvPr id="4" name="Content Placeholder 3">
            <a:extLst>
              <a:ext uri="{FF2B5EF4-FFF2-40B4-BE49-F238E27FC236}">
                <a16:creationId xmlns:a16="http://schemas.microsoft.com/office/drawing/2014/main" id="{B65C63F4-D305-4B06-B278-32F3AAC3B1EE}"/>
              </a:ext>
            </a:extLst>
          </p:cNvPr>
          <p:cNvSpPr>
            <a:spLocks noGrp="1"/>
          </p:cNvSpPr>
          <p:nvPr>
            <p:ph type="body" sz="quarter" idx="10"/>
          </p:nvPr>
        </p:nvSpPr>
        <p:spPr>
          <a:xfrm>
            <a:off x="611560" y="476672"/>
            <a:ext cx="7772400" cy="3596723"/>
          </a:xfrm>
        </p:spPr>
        <p:txBody>
          <a:bodyPr/>
          <a:lstStyle/>
          <a:p>
            <a:r>
              <a:rPr lang="en-GB" sz="2800" dirty="0">
                <a:solidFill>
                  <a:schemeClr val="tx1"/>
                </a:solidFill>
              </a:rPr>
              <a:t>Guidelines:</a:t>
            </a:r>
          </a:p>
          <a:p>
            <a:pPr lvl="1"/>
            <a:r>
              <a:rPr lang="en-GB" sz="2800" dirty="0">
                <a:solidFill>
                  <a:schemeClr val="tx1"/>
                </a:solidFill>
              </a:rPr>
              <a:t>Articulate a clear vision</a:t>
            </a:r>
          </a:p>
          <a:p>
            <a:pPr lvl="1"/>
            <a:r>
              <a:rPr lang="en-GB" sz="2800" dirty="0">
                <a:solidFill>
                  <a:schemeClr val="tx1"/>
                </a:solidFill>
              </a:rPr>
              <a:t>Explain how it can be attained</a:t>
            </a:r>
          </a:p>
          <a:p>
            <a:pPr lvl="1"/>
            <a:r>
              <a:rPr lang="en-GB" sz="2800" dirty="0">
                <a:solidFill>
                  <a:schemeClr val="tx1"/>
                </a:solidFill>
              </a:rPr>
              <a:t>Act with confidence and optimism</a:t>
            </a:r>
          </a:p>
          <a:p>
            <a:pPr lvl="1"/>
            <a:r>
              <a:rPr lang="en-GB" sz="2800" dirty="0">
                <a:solidFill>
                  <a:schemeClr val="tx1"/>
                </a:solidFill>
              </a:rPr>
              <a:t>Express confidence in others</a:t>
            </a:r>
          </a:p>
          <a:p>
            <a:pPr lvl="1"/>
            <a:r>
              <a:rPr lang="en-GB" sz="2800" dirty="0">
                <a:solidFill>
                  <a:schemeClr val="tx1"/>
                </a:solidFill>
              </a:rPr>
              <a:t>Use drama and symbolism to emphasis values</a:t>
            </a:r>
          </a:p>
          <a:p>
            <a:pPr lvl="1"/>
            <a:r>
              <a:rPr lang="en-GB" sz="2800" dirty="0">
                <a:solidFill>
                  <a:schemeClr val="tx1"/>
                </a:solidFill>
              </a:rPr>
              <a:t>Lead by example</a:t>
            </a:r>
          </a:p>
        </p:txBody>
      </p:sp>
    </p:spTree>
    <p:extLst>
      <p:ext uri="{BB962C8B-B14F-4D97-AF65-F5344CB8AC3E}">
        <p14:creationId xmlns:p14="http://schemas.microsoft.com/office/powerpoint/2010/main" val="30203751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CDE4DE8-6FE7-4573-BA3A-9EAAB9E4A79D}"/>
              </a:ext>
            </a:extLst>
          </p:cNvPr>
          <p:cNvSpPr>
            <a:spLocks noGrp="1"/>
          </p:cNvSpPr>
          <p:nvPr>
            <p:ph type="ctrTitle"/>
          </p:nvPr>
        </p:nvSpPr>
        <p:spPr/>
        <p:txBody>
          <a:bodyPr>
            <a:normAutofit fontScale="90000"/>
          </a:bodyPr>
          <a:lstStyle/>
          <a:p>
            <a:r>
              <a:rPr lang="en-GB" dirty="0"/>
              <a:t>Context</a:t>
            </a:r>
          </a:p>
        </p:txBody>
      </p:sp>
      <p:sp>
        <p:nvSpPr>
          <p:cNvPr id="11" name="Content Placeholder 10">
            <a:extLst>
              <a:ext uri="{FF2B5EF4-FFF2-40B4-BE49-F238E27FC236}">
                <a16:creationId xmlns:a16="http://schemas.microsoft.com/office/drawing/2014/main" id="{90C6D45B-72BE-43F8-8D8B-95DBBC11B32F}"/>
              </a:ext>
            </a:extLst>
          </p:cNvPr>
          <p:cNvSpPr>
            <a:spLocks noGrp="1"/>
          </p:cNvSpPr>
          <p:nvPr>
            <p:ph sz="quarter" idx="11"/>
          </p:nvPr>
        </p:nvSpPr>
        <p:spPr>
          <a:xfrm>
            <a:off x="160616" y="750766"/>
            <a:ext cx="3395871" cy="3597275"/>
          </a:xfrm>
        </p:spPr>
        <p:txBody>
          <a:bodyPr/>
          <a:lstStyle/>
          <a:p>
            <a:r>
              <a:rPr lang="en-GB" sz="3200" dirty="0">
                <a:solidFill>
                  <a:schemeClr val="tx1"/>
                </a:solidFill>
              </a:rPr>
              <a:t>Leadership is dynamic, and based on a number of factors</a:t>
            </a:r>
          </a:p>
        </p:txBody>
      </p:sp>
      <p:graphicFrame>
        <p:nvGraphicFramePr>
          <p:cNvPr id="6" name="Content Placeholder 5">
            <a:extLst>
              <a:ext uri="{FF2B5EF4-FFF2-40B4-BE49-F238E27FC236}">
                <a16:creationId xmlns:a16="http://schemas.microsoft.com/office/drawing/2014/main" id="{D7DDC4A3-32EB-4D4D-A334-E6DAF012A339}"/>
              </a:ext>
            </a:extLst>
          </p:cNvPr>
          <p:cNvGraphicFramePr>
            <a:graphicFrameLocks noGrp="1"/>
          </p:cNvGraphicFramePr>
          <p:nvPr>
            <p:ph sz="quarter" idx="12"/>
            <p:extLst>
              <p:ext uri="{D42A27DB-BD31-4B8C-83A1-F6EECF244321}">
                <p14:modId xmlns:p14="http://schemas.microsoft.com/office/powerpoint/2010/main" val="3427611691"/>
              </p:ext>
            </p:extLst>
          </p:nvPr>
        </p:nvGraphicFramePr>
        <p:xfrm>
          <a:off x="3538330" y="789940"/>
          <a:ext cx="5605670" cy="41655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74345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82555-7DF7-4525-8B65-42860C5AE5CB}"/>
              </a:ext>
            </a:extLst>
          </p:cNvPr>
          <p:cNvSpPr>
            <a:spLocks noGrp="1"/>
          </p:cNvSpPr>
          <p:nvPr>
            <p:ph type="ctrTitle"/>
          </p:nvPr>
        </p:nvSpPr>
        <p:spPr/>
        <p:txBody>
          <a:bodyPr>
            <a:normAutofit fontScale="90000"/>
          </a:bodyPr>
          <a:lstStyle/>
          <a:p>
            <a:r>
              <a:rPr lang="en-GB" dirty="0"/>
              <a:t>Contingency theories</a:t>
            </a:r>
          </a:p>
        </p:txBody>
      </p:sp>
      <p:sp>
        <p:nvSpPr>
          <p:cNvPr id="3" name="Content Placeholder 2">
            <a:extLst>
              <a:ext uri="{FF2B5EF4-FFF2-40B4-BE49-F238E27FC236}">
                <a16:creationId xmlns:a16="http://schemas.microsoft.com/office/drawing/2014/main" id="{BD570B28-4D01-432B-AD7A-7FCBC226B335}"/>
              </a:ext>
            </a:extLst>
          </p:cNvPr>
          <p:cNvSpPr>
            <a:spLocks noGrp="1"/>
          </p:cNvSpPr>
          <p:nvPr>
            <p:ph type="body" sz="quarter" idx="10"/>
          </p:nvPr>
        </p:nvSpPr>
        <p:spPr>
          <a:xfrm>
            <a:off x="160699" y="1057275"/>
            <a:ext cx="7772400" cy="3596723"/>
          </a:xfrm>
        </p:spPr>
        <p:txBody>
          <a:bodyPr/>
          <a:lstStyle/>
          <a:p>
            <a:r>
              <a:rPr lang="en-GB" sz="3200" dirty="0">
                <a:solidFill>
                  <a:schemeClr val="tx1"/>
                </a:solidFill>
              </a:rPr>
              <a:t>Remember the </a:t>
            </a:r>
          </a:p>
          <a:p>
            <a:r>
              <a:rPr lang="en-GB" sz="3200" dirty="0">
                <a:solidFill>
                  <a:schemeClr val="tx1"/>
                </a:solidFill>
              </a:rPr>
              <a:t>contingency approach to OB?</a:t>
            </a:r>
          </a:p>
          <a:p>
            <a:r>
              <a:rPr lang="en-GB" sz="3200" dirty="0">
                <a:solidFill>
                  <a:schemeClr val="tx1"/>
                </a:solidFill>
              </a:rPr>
              <a:t>What was it?</a:t>
            </a:r>
          </a:p>
          <a:p>
            <a:endParaRPr lang="en-GB" sz="3200" dirty="0">
              <a:solidFill>
                <a:schemeClr val="tx1"/>
              </a:solidFill>
            </a:endParaRPr>
          </a:p>
          <a:p>
            <a:pPr marL="0" indent="0">
              <a:buNone/>
            </a:pPr>
            <a:endParaRPr lang="en-GB" sz="3200" dirty="0"/>
          </a:p>
        </p:txBody>
      </p:sp>
      <p:pic>
        <p:nvPicPr>
          <p:cNvPr id="5" name="Picture 4">
            <a:extLst>
              <a:ext uri="{FF2B5EF4-FFF2-40B4-BE49-F238E27FC236}">
                <a16:creationId xmlns:a16="http://schemas.microsoft.com/office/drawing/2014/main" id="{1E689598-7488-4BC5-9E4F-AA22AEF4A8E5}"/>
              </a:ext>
            </a:extLst>
          </p:cNvPr>
          <p:cNvPicPr>
            <a:picLocks noChangeAspect="1"/>
          </p:cNvPicPr>
          <p:nvPr/>
        </p:nvPicPr>
        <p:blipFill>
          <a:blip r:embed="rId3"/>
          <a:stretch>
            <a:fillRect/>
          </a:stretch>
        </p:blipFill>
        <p:spPr>
          <a:xfrm>
            <a:off x="6156176" y="1196752"/>
            <a:ext cx="2827125" cy="3403189"/>
          </a:xfrm>
          <a:prstGeom prst="rect">
            <a:avLst/>
          </a:prstGeom>
        </p:spPr>
      </p:pic>
    </p:spTree>
    <p:extLst>
      <p:ext uri="{BB962C8B-B14F-4D97-AF65-F5344CB8AC3E}">
        <p14:creationId xmlns:p14="http://schemas.microsoft.com/office/powerpoint/2010/main" val="18841863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82555-7DF7-4525-8B65-42860C5AE5CB}"/>
              </a:ext>
            </a:extLst>
          </p:cNvPr>
          <p:cNvSpPr>
            <a:spLocks noGrp="1"/>
          </p:cNvSpPr>
          <p:nvPr>
            <p:ph type="ctrTitle"/>
          </p:nvPr>
        </p:nvSpPr>
        <p:spPr/>
        <p:txBody>
          <a:bodyPr>
            <a:normAutofit fontScale="90000"/>
          </a:bodyPr>
          <a:lstStyle/>
          <a:p>
            <a:r>
              <a:rPr lang="en-GB" dirty="0"/>
              <a:t>If contingency is key…</a:t>
            </a:r>
          </a:p>
        </p:txBody>
      </p:sp>
      <p:sp>
        <p:nvSpPr>
          <p:cNvPr id="3" name="Content Placeholder 2">
            <a:extLst>
              <a:ext uri="{FF2B5EF4-FFF2-40B4-BE49-F238E27FC236}">
                <a16:creationId xmlns:a16="http://schemas.microsoft.com/office/drawing/2014/main" id="{BD570B28-4D01-432B-AD7A-7FCBC226B335}"/>
              </a:ext>
            </a:extLst>
          </p:cNvPr>
          <p:cNvSpPr>
            <a:spLocks noGrp="1"/>
          </p:cNvSpPr>
          <p:nvPr>
            <p:ph type="body" sz="quarter" idx="10"/>
          </p:nvPr>
        </p:nvSpPr>
        <p:spPr>
          <a:xfrm>
            <a:off x="395536" y="1124744"/>
            <a:ext cx="7772400" cy="3596723"/>
          </a:xfrm>
        </p:spPr>
        <p:txBody>
          <a:bodyPr/>
          <a:lstStyle/>
          <a:p>
            <a:pPr marL="0" indent="0">
              <a:buNone/>
            </a:pPr>
            <a:r>
              <a:rPr lang="en-GB" sz="2800" dirty="0">
                <a:solidFill>
                  <a:schemeClr val="tx1"/>
                </a:solidFill>
              </a:rPr>
              <a:t>What are the he consequences?</a:t>
            </a:r>
          </a:p>
          <a:p>
            <a:endParaRPr lang="en-GB" sz="2800" dirty="0">
              <a:solidFill>
                <a:schemeClr val="tx1"/>
              </a:solidFill>
            </a:endParaRPr>
          </a:p>
          <a:p>
            <a:r>
              <a:rPr lang="en-GB" sz="2800" dirty="0">
                <a:solidFill>
                  <a:schemeClr val="tx1"/>
                </a:solidFill>
              </a:rPr>
              <a:t>If the situation dictates the best approach to leadership, what does that mean for potential leaders?</a:t>
            </a:r>
          </a:p>
          <a:p>
            <a:endParaRPr lang="en-GB" sz="2800" dirty="0">
              <a:solidFill>
                <a:schemeClr val="tx1"/>
              </a:solidFill>
            </a:endParaRPr>
          </a:p>
          <a:p>
            <a:pPr marL="0" indent="0">
              <a:buNone/>
            </a:pPr>
            <a:endParaRPr lang="en-GB" sz="2800" dirty="0"/>
          </a:p>
        </p:txBody>
      </p:sp>
    </p:spTree>
    <p:extLst>
      <p:ext uri="{BB962C8B-B14F-4D97-AF65-F5344CB8AC3E}">
        <p14:creationId xmlns:p14="http://schemas.microsoft.com/office/powerpoint/2010/main" val="23742455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82555-7DF7-4525-8B65-42860C5AE5CB}"/>
              </a:ext>
            </a:extLst>
          </p:cNvPr>
          <p:cNvSpPr>
            <a:spLocks noGrp="1"/>
          </p:cNvSpPr>
          <p:nvPr>
            <p:ph type="ctrTitle"/>
          </p:nvPr>
        </p:nvSpPr>
        <p:spPr>
          <a:xfrm>
            <a:off x="603173" y="227673"/>
            <a:ext cx="7772400" cy="657225"/>
          </a:xfrm>
        </p:spPr>
        <p:txBody>
          <a:bodyPr>
            <a:normAutofit fontScale="90000"/>
          </a:bodyPr>
          <a:lstStyle/>
          <a:p>
            <a:r>
              <a:rPr lang="en-GB" dirty="0">
                <a:solidFill>
                  <a:schemeClr val="tx1"/>
                </a:solidFill>
              </a:rPr>
              <a:t>Options depend on context</a:t>
            </a:r>
          </a:p>
        </p:txBody>
      </p:sp>
      <p:sp>
        <p:nvSpPr>
          <p:cNvPr id="4" name="Rectangle 3">
            <a:extLst>
              <a:ext uri="{FF2B5EF4-FFF2-40B4-BE49-F238E27FC236}">
                <a16:creationId xmlns:a16="http://schemas.microsoft.com/office/drawing/2014/main" id="{4552CBA8-C0D6-43D9-A91A-E8797CAF65F7}"/>
              </a:ext>
            </a:extLst>
          </p:cNvPr>
          <p:cNvSpPr/>
          <p:nvPr/>
        </p:nvSpPr>
        <p:spPr>
          <a:xfrm>
            <a:off x="644486" y="1260451"/>
            <a:ext cx="8031970" cy="3734718"/>
          </a:xfrm>
          <a:prstGeom prst="rect">
            <a:avLst/>
          </a:prstGeom>
          <a:solidFill>
            <a:srgbClr val="FFFFFF"/>
          </a:solidFill>
          <a:ln w="2857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 name="Straight Connector 5">
            <a:extLst>
              <a:ext uri="{FF2B5EF4-FFF2-40B4-BE49-F238E27FC236}">
                <a16:creationId xmlns:a16="http://schemas.microsoft.com/office/drawing/2014/main" id="{45CD716E-3AAC-4822-AD2F-D74CFE0607C5}"/>
              </a:ext>
            </a:extLst>
          </p:cNvPr>
          <p:cNvCxnSpPr/>
          <p:nvPr/>
        </p:nvCxnSpPr>
        <p:spPr>
          <a:xfrm flipV="1">
            <a:off x="795650" y="1592066"/>
            <a:ext cx="7689773" cy="2875403"/>
          </a:xfrm>
          <a:prstGeom prst="line">
            <a:avLst/>
          </a:prstGeom>
          <a:ln w="28575">
            <a:solidFill>
              <a:schemeClr val="accent6"/>
            </a:solidFill>
            <a:prstDash val="dash"/>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E22E27CD-1AF6-4E86-8214-047B02EC20E8}"/>
              </a:ext>
            </a:extLst>
          </p:cNvPr>
          <p:cNvSpPr txBox="1"/>
          <p:nvPr/>
        </p:nvSpPr>
        <p:spPr>
          <a:xfrm>
            <a:off x="939187" y="4469709"/>
            <a:ext cx="1322024" cy="523220"/>
          </a:xfrm>
          <a:prstGeom prst="rect">
            <a:avLst/>
          </a:prstGeom>
          <a:noFill/>
        </p:spPr>
        <p:txBody>
          <a:bodyPr wrap="square" rtlCol="0">
            <a:spAutoFit/>
          </a:bodyPr>
          <a:lstStyle/>
          <a:p>
            <a:r>
              <a:rPr lang="en-GB" sz="2800" dirty="0">
                <a:solidFill>
                  <a:schemeClr val="bg1"/>
                </a:solidFill>
              </a:rPr>
              <a:t>TELLS</a:t>
            </a:r>
          </a:p>
        </p:txBody>
      </p:sp>
      <p:sp>
        <p:nvSpPr>
          <p:cNvPr id="8" name="TextBox 7">
            <a:extLst>
              <a:ext uri="{FF2B5EF4-FFF2-40B4-BE49-F238E27FC236}">
                <a16:creationId xmlns:a16="http://schemas.microsoft.com/office/drawing/2014/main" id="{F9A29749-1539-45EC-8C6A-6711B6942B0A}"/>
              </a:ext>
            </a:extLst>
          </p:cNvPr>
          <p:cNvSpPr txBox="1"/>
          <p:nvPr/>
        </p:nvSpPr>
        <p:spPr>
          <a:xfrm>
            <a:off x="2871193" y="3759917"/>
            <a:ext cx="1322024" cy="523220"/>
          </a:xfrm>
          <a:prstGeom prst="rect">
            <a:avLst/>
          </a:prstGeom>
          <a:noFill/>
        </p:spPr>
        <p:txBody>
          <a:bodyPr wrap="square" rtlCol="0">
            <a:spAutoFit/>
          </a:bodyPr>
          <a:lstStyle/>
          <a:p>
            <a:r>
              <a:rPr lang="en-GB" sz="2800" dirty="0">
                <a:solidFill>
                  <a:schemeClr val="bg1"/>
                </a:solidFill>
              </a:rPr>
              <a:t>SELLS</a:t>
            </a:r>
          </a:p>
        </p:txBody>
      </p:sp>
      <p:sp>
        <p:nvSpPr>
          <p:cNvPr id="9" name="TextBox 8">
            <a:extLst>
              <a:ext uri="{FF2B5EF4-FFF2-40B4-BE49-F238E27FC236}">
                <a16:creationId xmlns:a16="http://schemas.microsoft.com/office/drawing/2014/main" id="{A352209D-86D1-4D83-A30D-4433E5CF27C6}"/>
              </a:ext>
            </a:extLst>
          </p:cNvPr>
          <p:cNvSpPr txBox="1"/>
          <p:nvPr/>
        </p:nvSpPr>
        <p:spPr>
          <a:xfrm>
            <a:off x="4418681" y="2901560"/>
            <a:ext cx="2234588" cy="523220"/>
          </a:xfrm>
          <a:prstGeom prst="rect">
            <a:avLst/>
          </a:prstGeom>
          <a:noFill/>
        </p:spPr>
        <p:txBody>
          <a:bodyPr wrap="square" rtlCol="0">
            <a:spAutoFit/>
          </a:bodyPr>
          <a:lstStyle/>
          <a:p>
            <a:r>
              <a:rPr lang="en-GB" sz="2800" dirty="0">
                <a:solidFill>
                  <a:schemeClr val="bg1"/>
                </a:solidFill>
              </a:rPr>
              <a:t>CONSULTS</a:t>
            </a:r>
          </a:p>
        </p:txBody>
      </p:sp>
      <p:sp>
        <p:nvSpPr>
          <p:cNvPr id="10" name="TextBox 9">
            <a:extLst>
              <a:ext uri="{FF2B5EF4-FFF2-40B4-BE49-F238E27FC236}">
                <a16:creationId xmlns:a16="http://schemas.microsoft.com/office/drawing/2014/main" id="{C34B0938-A1F3-445D-97C7-1E2FC0F540D5}"/>
              </a:ext>
            </a:extLst>
          </p:cNvPr>
          <p:cNvSpPr txBox="1"/>
          <p:nvPr/>
        </p:nvSpPr>
        <p:spPr>
          <a:xfrm>
            <a:off x="6747294" y="2259787"/>
            <a:ext cx="1322024" cy="523220"/>
          </a:xfrm>
          <a:prstGeom prst="rect">
            <a:avLst/>
          </a:prstGeom>
          <a:noFill/>
        </p:spPr>
        <p:txBody>
          <a:bodyPr wrap="square" rtlCol="0">
            <a:spAutoFit/>
          </a:bodyPr>
          <a:lstStyle/>
          <a:p>
            <a:r>
              <a:rPr lang="en-GB" sz="2800" dirty="0">
                <a:solidFill>
                  <a:schemeClr val="bg1"/>
                </a:solidFill>
              </a:rPr>
              <a:t>JOINS</a:t>
            </a:r>
          </a:p>
        </p:txBody>
      </p:sp>
      <p:sp>
        <p:nvSpPr>
          <p:cNvPr id="11" name="Oval 10">
            <a:extLst>
              <a:ext uri="{FF2B5EF4-FFF2-40B4-BE49-F238E27FC236}">
                <a16:creationId xmlns:a16="http://schemas.microsoft.com/office/drawing/2014/main" id="{07A68FDC-9532-432E-B31E-065C1C524DD0}"/>
              </a:ext>
            </a:extLst>
          </p:cNvPr>
          <p:cNvSpPr/>
          <p:nvPr/>
        </p:nvSpPr>
        <p:spPr>
          <a:xfrm>
            <a:off x="2842904" y="2291786"/>
            <a:ext cx="3073706" cy="1948312"/>
          </a:xfrm>
          <a:prstGeom prst="ellipse">
            <a:avLst/>
          </a:prstGeom>
          <a:solidFill>
            <a:srgbClr val="FF820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26326901-D04B-4F31-AF80-EF03527302D6}"/>
              </a:ext>
            </a:extLst>
          </p:cNvPr>
          <p:cNvSpPr/>
          <p:nvPr/>
        </p:nvSpPr>
        <p:spPr>
          <a:xfrm>
            <a:off x="4991193" y="3052652"/>
            <a:ext cx="925417" cy="335137"/>
          </a:xfrm>
          <a:prstGeom prst="right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788BBE61-37A9-4025-9FDD-E07E97840524}"/>
              </a:ext>
            </a:extLst>
          </p:cNvPr>
          <p:cNvSpPr/>
          <p:nvPr/>
        </p:nvSpPr>
        <p:spPr>
          <a:xfrm rot="10800000">
            <a:off x="2586527" y="3197409"/>
            <a:ext cx="925417" cy="335137"/>
          </a:xfrm>
          <a:prstGeom prst="right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35649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grpId="0" nodeType="clickEffect">
                                  <p:stCondLst>
                                    <p:cond delay="0"/>
                                  </p:stCondLst>
                                  <p:childTnLst>
                                    <p:set>
                                      <p:cBhvr>
                                        <p:cTn id="6" dur="indefinite"/>
                                        <p:tgtEl>
                                          <p:spTgt spid="9"/>
                                        </p:tgtEl>
                                        <p:attrNameLst>
                                          <p:attrName>style.opacity</p:attrName>
                                        </p:attrNameLst>
                                      </p:cBhvr>
                                      <p:to>
                                        <p:strVal val="0.25"/>
                                      </p:to>
                                    </p:set>
                                    <p:animEffect filter="image" prLst="opacity: 0.25">
                                      <p:cBhvr rctx="IE">
                                        <p:cTn id="7" dur="indefinite"/>
                                        <p:tgtEl>
                                          <p:spTgt spid="9"/>
                                        </p:tgtEl>
                                      </p:cBhvr>
                                    </p:animEffect>
                                  </p:childTnLst>
                                </p:cTn>
                              </p:par>
                              <p:par>
                                <p:cTn id="8" presetID="9" presetClass="emph" presetSubtype="0" grpId="0" nodeType="withEffect">
                                  <p:stCondLst>
                                    <p:cond delay="0"/>
                                  </p:stCondLst>
                                  <p:childTnLst>
                                    <p:set>
                                      <p:cBhvr>
                                        <p:cTn id="9" dur="indefinite"/>
                                        <p:tgtEl>
                                          <p:spTgt spid="10"/>
                                        </p:tgtEl>
                                        <p:attrNameLst>
                                          <p:attrName>style.opacity</p:attrName>
                                        </p:attrNameLst>
                                      </p:cBhvr>
                                      <p:to>
                                        <p:strVal val="0.25"/>
                                      </p:to>
                                    </p:set>
                                    <p:animEffect filter="image" prLst="opacity: 0.25">
                                      <p:cBhvr rctx="IE">
                                        <p:cTn id="10" dur="indefinite"/>
                                        <p:tgtEl>
                                          <p:spTgt spid="10"/>
                                        </p:tgtEl>
                                      </p:cBhvr>
                                    </p:animEffect>
                                  </p:childTnLst>
                                </p:cTn>
                              </p:par>
                              <p:par>
                                <p:cTn id="11" presetID="9" presetClass="emph" presetSubtype="0" grpId="0" nodeType="withEffect">
                                  <p:stCondLst>
                                    <p:cond delay="0"/>
                                  </p:stCondLst>
                                  <p:childTnLst>
                                    <p:set>
                                      <p:cBhvr>
                                        <p:cTn id="12" dur="indefinite"/>
                                        <p:tgtEl>
                                          <p:spTgt spid="8"/>
                                        </p:tgtEl>
                                        <p:attrNameLst>
                                          <p:attrName>style.opacity</p:attrName>
                                        </p:attrNameLst>
                                      </p:cBhvr>
                                      <p:to>
                                        <p:strVal val="0.25"/>
                                      </p:to>
                                    </p:set>
                                    <p:animEffect filter="image" prLst="opacity: 0.25">
                                      <p:cBhvr rctx="IE">
                                        <p:cTn id="13" dur="indefinite"/>
                                        <p:tgtEl>
                                          <p:spTgt spid="8"/>
                                        </p:tgtEl>
                                      </p:cBhvr>
                                    </p:animEffect>
                                  </p:childTnLst>
                                </p:cTn>
                              </p:par>
                              <p:par>
                                <p:cTn id="14" presetID="9" presetClass="emph" presetSubtype="0" grpId="0" nodeType="withEffect">
                                  <p:stCondLst>
                                    <p:cond delay="0"/>
                                  </p:stCondLst>
                                  <p:childTnLst>
                                    <p:set>
                                      <p:cBhvr>
                                        <p:cTn id="15" dur="indefinite"/>
                                        <p:tgtEl>
                                          <p:spTgt spid="7"/>
                                        </p:tgtEl>
                                        <p:attrNameLst>
                                          <p:attrName>style.opacity</p:attrName>
                                        </p:attrNameLst>
                                      </p:cBhvr>
                                      <p:to>
                                        <p:strVal val="0.25"/>
                                      </p:to>
                                    </p:set>
                                    <p:animEffect filter="image" prLst="opacity: 0.25">
                                      <p:cBhvr rctx="IE">
                                        <p:cTn id="16" dur="indefinite"/>
                                        <p:tgtEl>
                                          <p:spTgt spid="7"/>
                                        </p:tgtEl>
                                      </p:cBhvr>
                                    </p:animEffec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par>
                                <p:cTn id="25" presetID="42" presetClass="path" presetSubtype="0" accel="50000" decel="50000" fill="hold" grpId="1" nodeType="withEffect">
                                  <p:stCondLst>
                                    <p:cond delay="2000"/>
                                  </p:stCondLst>
                                  <p:childTnLst>
                                    <p:animMotion origin="layout" path="M 1.38889E-6 -7.40741E-7 L 0.22726 0.00949 " pathEditMode="relative" rAng="0" ptsTypes="AA">
                                      <p:cBhvr>
                                        <p:cTn id="26" dur="2000" fill="hold"/>
                                        <p:tgtEl>
                                          <p:spTgt spid="11"/>
                                        </p:tgtEl>
                                        <p:attrNameLst>
                                          <p:attrName>ppt_x</p:attrName>
                                          <p:attrName>ppt_y</p:attrName>
                                        </p:attrNameLst>
                                      </p:cBhvr>
                                      <p:rCtr x="11354" y="463"/>
                                    </p:animMotion>
                                  </p:childTnLst>
                                </p:cTn>
                              </p:par>
                            </p:childTnLst>
                          </p:cTn>
                        </p:par>
                        <p:par>
                          <p:cTn id="27" fill="hold">
                            <p:stCondLst>
                              <p:cond delay="4000"/>
                            </p:stCondLst>
                            <p:childTnLst>
                              <p:par>
                                <p:cTn id="28" presetID="1" presetClass="exit" presetSubtype="0" fill="hold" grpId="1" nodeType="afterEffect">
                                  <p:stCondLst>
                                    <p:cond delay="0"/>
                                  </p:stCondLst>
                                  <p:childTnLst>
                                    <p:set>
                                      <p:cBhvr>
                                        <p:cTn id="29" dur="1" fill="hold">
                                          <p:stCondLst>
                                            <p:cond delay="0"/>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animBg="1"/>
      <p:bldP spid="11" grpId="1" animBg="1"/>
      <p:bldP spid="12" grpId="0" animBg="1"/>
      <p:bldP spid="13" grpId="0" animBg="1"/>
      <p:bldP spid="13" grpId="1"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CDE4DE8-6FE7-4573-BA3A-9EAAB9E4A79D}"/>
              </a:ext>
            </a:extLst>
          </p:cNvPr>
          <p:cNvSpPr>
            <a:spLocks noGrp="1"/>
          </p:cNvSpPr>
          <p:nvPr>
            <p:ph type="ctrTitle"/>
          </p:nvPr>
        </p:nvSpPr>
        <p:spPr/>
        <p:txBody>
          <a:bodyPr>
            <a:normAutofit fontScale="90000"/>
          </a:bodyPr>
          <a:lstStyle/>
          <a:p>
            <a:r>
              <a:rPr lang="en-GB" dirty="0"/>
              <a:t>Leaders cast a shadow</a:t>
            </a:r>
          </a:p>
        </p:txBody>
      </p:sp>
      <p:sp>
        <p:nvSpPr>
          <p:cNvPr id="11" name="Content Placeholder 10">
            <a:extLst>
              <a:ext uri="{FF2B5EF4-FFF2-40B4-BE49-F238E27FC236}">
                <a16:creationId xmlns:a16="http://schemas.microsoft.com/office/drawing/2014/main" id="{90C6D45B-72BE-43F8-8D8B-95DBBC11B32F}"/>
              </a:ext>
            </a:extLst>
          </p:cNvPr>
          <p:cNvSpPr>
            <a:spLocks noGrp="1"/>
          </p:cNvSpPr>
          <p:nvPr>
            <p:ph type="body" sz="quarter" idx="10"/>
          </p:nvPr>
        </p:nvSpPr>
        <p:spPr/>
        <p:txBody>
          <a:bodyPr/>
          <a:lstStyle/>
          <a:p>
            <a:r>
              <a:rPr lang="en-GB" sz="3200" dirty="0"/>
              <a:t>With great power comes great responsibility!</a:t>
            </a:r>
          </a:p>
        </p:txBody>
      </p:sp>
      <p:pic>
        <p:nvPicPr>
          <p:cNvPr id="3" name="Picture 2">
            <a:extLst>
              <a:ext uri="{FF2B5EF4-FFF2-40B4-BE49-F238E27FC236}">
                <a16:creationId xmlns:a16="http://schemas.microsoft.com/office/drawing/2014/main" id="{70242110-50E4-4F88-BA1E-27960763BC60}"/>
              </a:ext>
            </a:extLst>
          </p:cNvPr>
          <p:cNvPicPr>
            <a:picLocks noChangeAspect="1"/>
          </p:cNvPicPr>
          <p:nvPr/>
        </p:nvPicPr>
        <p:blipFill>
          <a:blip r:embed="rId3"/>
          <a:stretch>
            <a:fillRect/>
          </a:stretch>
        </p:blipFill>
        <p:spPr>
          <a:xfrm>
            <a:off x="179512" y="188640"/>
            <a:ext cx="8784976" cy="5250135"/>
          </a:xfrm>
          <a:prstGeom prst="rect">
            <a:avLst/>
          </a:prstGeom>
        </p:spPr>
      </p:pic>
    </p:spTree>
    <p:extLst>
      <p:ext uri="{BB962C8B-B14F-4D97-AF65-F5344CB8AC3E}">
        <p14:creationId xmlns:p14="http://schemas.microsoft.com/office/powerpoint/2010/main" val="27020074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1E153-E721-4049-B224-17BB3DDA787E}"/>
              </a:ext>
            </a:extLst>
          </p:cNvPr>
          <p:cNvSpPr>
            <a:spLocks noGrp="1"/>
          </p:cNvSpPr>
          <p:nvPr>
            <p:ph type="ctrTitle"/>
          </p:nvPr>
        </p:nvSpPr>
        <p:spPr/>
        <p:txBody>
          <a:bodyPr/>
          <a:lstStyle/>
          <a:p>
            <a:r>
              <a:rPr lang="en-GB" dirty="0"/>
              <a:t>What is the difference between leadership and management?</a:t>
            </a:r>
          </a:p>
        </p:txBody>
      </p:sp>
      <p:sp>
        <p:nvSpPr>
          <p:cNvPr id="5" name="Content Placeholder 4">
            <a:extLst>
              <a:ext uri="{FF2B5EF4-FFF2-40B4-BE49-F238E27FC236}">
                <a16:creationId xmlns:a16="http://schemas.microsoft.com/office/drawing/2014/main" id="{CB53D0D6-2F9E-4019-BFDA-8D59E598454E}"/>
              </a:ext>
            </a:extLst>
          </p:cNvPr>
          <p:cNvSpPr>
            <a:spLocks noGrp="1"/>
          </p:cNvSpPr>
          <p:nvPr>
            <p:ph idx="4294967295"/>
          </p:nvPr>
        </p:nvSpPr>
        <p:spPr>
          <a:xfrm>
            <a:off x="0" y="1206500"/>
            <a:ext cx="8208963" cy="3402013"/>
          </a:xfrm>
        </p:spPr>
        <p:txBody>
          <a:bodyPr/>
          <a:lstStyle/>
          <a:p>
            <a:pPr marL="0" indent="0" algn="ctr">
              <a:buNone/>
            </a:pPr>
            <a:r>
              <a:rPr lang="en-GB" sz="41300" dirty="0">
                <a:solidFill>
                  <a:srgbClr val="FF0000"/>
                </a:solidFill>
              </a:rPr>
              <a:t>?</a:t>
            </a:r>
          </a:p>
        </p:txBody>
      </p:sp>
    </p:spTree>
    <p:extLst>
      <p:ext uri="{BB962C8B-B14F-4D97-AF65-F5344CB8AC3E}">
        <p14:creationId xmlns:p14="http://schemas.microsoft.com/office/powerpoint/2010/main" val="6868513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1E153-E721-4049-B224-17BB3DDA787E}"/>
              </a:ext>
            </a:extLst>
          </p:cNvPr>
          <p:cNvSpPr>
            <a:spLocks noGrp="1"/>
          </p:cNvSpPr>
          <p:nvPr>
            <p:ph type="ctrTitle"/>
          </p:nvPr>
        </p:nvSpPr>
        <p:spPr/>
        <p:txBody>
          <a:bodyPr/>
          <a:lstStyle/>
          <a:p>
            <a:r>
              <a:rPr lang="en-GB" dirty="0"/>
              <a:t>What is the difference between leadership and management?</a:t>
            </a:r>
          </a:p>
        </p:txBody>
      </p:sp>
      <p:graphicFrame>
        <p:nvGraphicFramePr>
          <p:cNvPr id="4" name="Content Placeholder 3">
            <a:extLst>
              <a:ext uri="{FF2B5EF4-FFF2-40B4-BE49-F238E27FC236}">
                <a16:creationId xmlns:a16="http://schemas.microsoft.com/office/drawing/2014/main" id="{453BE0F4-9E76-43D9-814D-A9CADB9CF3EA}"/>
              </a:ext>
            </a:extLst>
          </p:cNvPr>
          <p:cNvGraphicFramePr>
            <a:graphicFrameLocks noGrp="1"/>
          </p:cNvGraphicFramePr>
          <p:nvPr>
            <p:ph idx="4294967295"/>
          </p:nvPr>
        </p:nvGraphicFramePr>
        <p:xfrm>
          <a:off x="467518" y="1654969"/>
          <a:ext cx="8208963" cy="34051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13634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1E153-E721-4049-B224-17BB3DDA787E}"/>
              </a:ext>
            </a:extLst>
          </p:cNvPr>
          <p:cNvSpPr>
            <a:spLocks noGrp="1"/>
          </p:cNvSpPr>
          <p:nvPr>
            <p:ph type="ctrTitle"/>
          </p:nvPr>
        </p:nvSpPr>
        <p:spPr/>
        <p:txBody>
          <a:bodyPr/>
          <a:lstStyle/>
          <a:p>
            <a:r>
              <a:rPr lang="en-GB" dirty="0"/>
              <a:t>The two are not independent</a:t>
            </a:r>
          </a:p>
        </p:txBody>
      </p:sp>
      <p:graphicFrame>
        <p:nvGraphicFramePr>
          <p:cNvPr id="4" name="Content Placeholder 3">
            <a:extLst>
              <a:ext uri="{FF2B5EF4-FFF2-40B4-BE49-F238E27FC236}">
                <a16:creationId xmlns:a16="http://schemas.microsoft.com/office/drawing/2014/main" id="{453BE0F4-9E76-43D9-814D-A9CADB9CF3EA}"/>
              </a:ext>
            </a:extLst>
          </p:cNvPr>
          <p:cNvGraphicFramePr>
            <a:graphicFrameLocks noGrp="1"/>
          </p:cNvGraphicFramePr>
          <p:nvPr>
            <p:ph idx="4294967295"/>
          </p:nvPr>
        </p:nvGraphicFramePr>
        <p:xfrm>
          <a:off x="0" y="1912591"/>
          <a:ext cx="9375155" cy="43821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5C5F8D28-C6C6-414C-BB59-D4A6A7C3282A}"/>
              </a:ext>
            </a:extLst>
          </p:cNvPr>
          <p:cNvSpPr txBox="1"/>
          <p:nvPr/>
        </p:nvSpPr>
        <p:spPr>
          <a:xfrm>
            <a:off x="3459294" y="3830979"/>
            <a:ext cx="1468672" cy="830997"/>
          </a:xfrm>
          <a:prstGeom prst="rect">
            <a:avLst/>
          </a:prstGeom>
          <a:noFill/>
        </p:spPr>
        <p:txBody>
          <a:bodyPr wrap="none" rtlCol="0">
            <a:spAutoFit/>
          </a:bodyPr>
          <a:lstStyle/>
          <a:p>
            <a:pPr algn="ctr"/>
            <a:r>
              <a:rPr lang="en-GB" sz="2400" b="1" dirty="0">
                <a:solidFill>
                  <a:srgbClr val="FFFFFF"/>
                </a:solidFill>
              </a:rPr>
              <a:t>Most</a:t>
            </a:r>
          </a:p>
          <a:p>
            <a:pPr algn="ctr"/>
            <a:r>
              <a:rPr lang="en-GB" sz="2400" b="1" dirty="0">
                <a:solidFill>
                  <a:srgbClr val="FFFFFF"/>
                </a:solidFill>
              </a:rPr>
              <a:t>Effective</a:t>
            </a:r>
          </a:p>
        </p:txBody>
      </p:sp>
    </p:spTree>
    <p:extLst>
      <p:ext uri="{BB962C8B-B14F-4D97-AF65-F5344CB8AC3E}">
        <p14:creationId xmlns:p14="http://schemas.microsoft.com/office/powerpoint/2010/main" val="21348744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09981-45C1-4C17-A16D-1574773514CE}"/>
              </a:ext>
            </a:extLst>
          </p:cNvPr>
          <p:cNvSpPr>
            <a:spLocks noGrp="1"/>
          </p:cNvSpPr>
          <p:nvPr>
            <p:ph type="ctrTitle"/>
          </p:nvPr>
        </p:nvSpPr>
        <p:spPr/>
        <p:txBody>
          <a:bodyPr/>
          <a:lstStyle/>
          <a:p>
            <a:r>
              <a:rPr lang="en-GB" dirty="0"/>
              <a:t>Today’s subjects…</a:t>
            </a:r>
          </a:p>
        </p:txBody>
      </p:sp>
      <p:sp>
        <p:nvSpPr>
          <p:cNvPr id="3" name="Content Placeholder 2">
            <a:extLst>
              <a:ext uri="{FF2B5EF4-FFF2-40B4-BE49-F238E27FC236}">
                <a16:creationId xmlns:a16="http://schemas.microsoft.com/office/drawing/2014/main" id="{EFBD1784-79F5-4D93-99D6-54580B43C860}"/>
              </a:ext>
            </a:extLst>
          </p:cNvPr>
          <p:cNvSpPr>
            <a:spLocks noGrp="1"/>
          </p:cNvSpPr>
          <p:nvPr>
            <p:ph sz="quarter" idx="11"/>
          </p:nvPr>
        </p:nvSpPr>
        <p:spPr>
          <a:xfrm>
            <a:off x="685800" y="1841500"/>
            <a:ext cx="4535557" cy="3597275"/>
          </a:xfrm>
        </p:spPr>
        <p:txBody>
          <a:bodyPr/>
          <a:lstStyle/>
          <a:p>
            <a:r>
              <a:rPr lang="en-GB" sz="2800" dirty="0"/>
              <a:t>Leadership</a:t>
            </a:r>
          </a:p>
          <a:p>
            <a:pPr lvl="1"/>
            <a:r>
              <a:rPr lang="en-GB" sz="2800" dirty="0"/>
              <a:t>What it is</a:t>
            </a:r>
          </a:p>
          <a:p>
            <a:pPr lvl="1"/>
            <a:r>
              <a:rPr lang="en-GB" sz="2800" dirty="0"/>
              <a:t>What leaders are</a:t>
            </a:r>
          </a:p>
          <a:p>
            <a:pPr lvl="1"/>
            <a:r>
              <a:rPr lang="en-GB" sz="2800" dirty="0"/>
              <a:t>What they do</a:t>
            </a:r>
          </a:p>
          <a:p>
            <a:pPr lvl="1"/>
            <a:r>
              <a:rPr lang="en-GB" sz="2800" dirty="0"/>
              <a:t>Why it works (sometimes)</a:t>
            </a:r>
          </a:p>
          <a:p>
            <a:pPr lvl="1"/>
            <a:r>
              <a:rPr lang="en-GB" sz="2800" dirty="0"/>
              <a:t>How we can do it (a bit)</a:t>
            </a:r>
            <a:endParaRPr lang="en-GB" sz="5400" dirty="0"/>
          </a:p>
        </p:txBody>
      </p:sp>
      <p:pic>
        <p:nvPicPr>
          <p:cNvPr id="8" name="Content Placeholder 7">
            <a:extLst>
              <a:ext uri="{FF2B5EF4-FFF2-40B4-BE49-F238E27FC236}">
                <a16:creationId xmlns:a16="http://schemas.microsoft.com/office/drawing/2014/main" id="{3B785471-2C08-4F83-99C2-8AE7A40F35FC}"/>
              </a:ext>
            </a:extLst>
          </p:cNvPr>
          <p:cNvPicPr>
            <a:picLocks noGrp="1" noChangeAspect="1"/>
          </p:cNvPicPr>
          <p:nvPr>
            <p:ph sz="quarter" idx="12"/>
          </p:nvPr>
        </p:nvPicPr>
        <p:blipFill>
          <a:blip r:embed="rId2"/>
          <a:stretch>
            <a:fillRect/>
          </a:stretch>
        </p:blipFill>
        <p:spPr>
          <a:xfrm>
            <a:off x="4732317" y="1630362"/>
            <a:ext cx="3597275" cy="3597275"/>
          </a:xfrm>
        </p:spPr>
      </p:pic>
    </p:spTree>
    <p:extLst>
      <p:ext uri="{BB962C8B-B14F-4D97-AF65-F5344CB8AC3E}">
        <p14:creationId xmlns:p14="http://schemas.microsoft.com/office/powerpoint/2010/main" val="120717721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2505</TotalTime>
  <Words>2642</Words>
  <Application>Microsoft Office PowerPoint</Application>
  <PresentationFormat>On-screen Show (4:3)</PresentationFormat>
  <Paragraphs>357</Paragraphs>
  <Slides>35</Slides>
  <Notes>31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Myriad Pro</vt:lpstr>
      <vt:lpstr>Verdana</vt:lpstr>
      <vt:lpstr>20140311PresentationUWTSDTemplate</vt:lpstr>
      <vt:lpstr>  Managing in complex environments: Strategies, Insights and Solutions MICE SPBD 7006 Week 6 (Lecture 6)</vt:lpstr>
      <vt:lpstr>Last week we talked about…</vt:lpstr>
      <vt:lpstr>What makes a great leader?</vt:lpstr>
      <vt:lpstr>Today’s BIG IDEA</vt:lpstr>
      <vt:lpstr>This week we’ll discuss…</vt:lpstr>
      <vt:lpstr>Take notes….. </vt:lpstr>
      <vt:lpstr>What makes a great leader?</vt:lpstr>
      <vt:lpstr>What Qualities Make a Good Leader?</vt:lpstr>
      <vt:lpstr>Recap: How can we link leadership to previous learning?</vt:lpstr>
      <vt:lpstr>Emotional Intelligence</vt:lpstr>
      <vt:lpstr>PowerPoint Presentation</vt:lpstr>
      <vt:lpstr>PowerPoint Presentation</vt:lpstr>
      <vt:lpstr>PowerPoint Presentation</vt:lpstr>
      <vt:lpstr>Leaders</vt:lpstr>
      <vt:lpstr>Leadership behaviour</vt:lpstr>
      <vt:lpstr>What makes a Leader? Nature or Nurture?</vt:lpstr>
      <vt:lpstr>Functional Leadership (McGrath, 1962)</vt:lpstr>
      <vt:lpstr>Lewin’s Leadership Styles</vt:lpstr>
      <vt:lpstr>More of Types of Leadership</vt:lpstr>
      <vt:lpstr>Six Emotional Leadership Styles</vt:lpstr>
      <vt:lpstr>Inspirational..</vt:lpstr>
      <vt:lpstr>Followers</vt:lpstr>
      <vt:lpstr>Situational Leadership</vt:lpstr>
      <vt:lpstr>PowerPoint Presentation</vt:lpstr>
      <vt:lpstr>Transformational Leadership</vt:lpstr>
      <vt:lpstr>But how?</vt:lpstr>
      <vt:lpstr>Context</vt:lpstr>
      <vt:lpstr>Contingency theories</vt:lpstr>
      <vt:lpstr>If contingency is key…</vt:lpstr>
      <vt:lpstr>Options depend on context</vt:lpstr>
      <vt:lpstr>Leaders cast a shadow</vt:lpstr>
      <vt:lpstr>What is the difference between leadership and management?</vt:lpstr>
      <vt:lpstr>What is the difference between leadership and management?</vt:lpstr>
      <vt:lpstr>The two are not independent</vt:lpstr>
      <vt:lpstr>Today’s subjects…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151</cp:revision>
  <cp:lastPrinted>2018-07-09T15:27:01Z</cp:lastPrinted>
  <dcterms:created xsi:type="dcterms:W3CDTF">2002-10-07T19:43:58Z</dcterms:created>
  <dcterms:modified xsi:type="dcterms:W3CDTF">2020-06-15T10:32:20Z</dcterms:modified>
</cp:coreProperties>
</file>