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7" r:id="rId2"/>
    <p:sldId id="260" r:id="rId3"/>
    <p:sldId id="262" r:id="rId4"/>
    <p:sldId id="263" r:id="rId5"/>
    <p:sldId id="274" r:id="rId6"/>
    <p:sldId id="266" r:id="rId7"/>
    <p:sldId id="270" r:id="rId8"/>
    <p:sldId id="267" r:id="rId9"/>
    <p:sldId id="272" r:id="rId10"/>
    <p:sldId id="273" r:id="rId11"/>
    <p:sldId id="281" r:id="rId12"/>
    <p:sldId id="276" r:id="rId13"/>
    <p:sldId id="277" r:id="rId14"/>
    <p:sldId id="278" r:id="rId15"/>
    <p:sldId id="279" r:id="rId16"/>
    <p:sldId id="280" r:id="rId17"/>
    <p:sldId id="258" r:id="rId18"/>
    <p:sldId id="261" r:id="rId19"/>
    <p:sldId id="284" r:id="rId20"/>
    <p:sldId id="265" r:id="rId21"/>
    <p:sldId id="283" r:id="rId22"/>
    <p:sldId id="268" r:id="rId23"/>
    <p:sldId id="269" r:id="rId24"/>
    <p:sldId id="259" r:id="rId25"/>
    <p:sldId id="271" r:id="rId26"/>
    <p:sldId id="275" r:id="rId27"/>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2950" autoAdjust="0"/>
  </p:normalViewPr>
  <p:slideViewPr>
    <p:cSldViewPr>
      <p:cViewPr varScale="1">
        <p:scale>
          <a:sx n="86" d="100"/>
          <a:sy n="86" d="100"/>
        </p:scale>
        <p:origin x="1122" y="78"/>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theme" Target="theme/theme1.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69E0B0E4-BFB2-45EF-B44E-0D2084CE85CD}" type="datetimeFigureOut">
              <a:rPr lang="en-GB" smtClean="0">
                <a:solidFill>
                  <a:prstClr val="black">
                    <a:tint val="75000"/>
                  </a:prstClr>
                </a:solidFill>
              </a:rPr>
              <a:pPr/>
              <a:t>06/12/2017</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C2E539EF-0347-4BA9-8E95-16E3AFF87250}"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8599718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69E0B0E4-BFB2-45EF-B44E-0D2084CE85CD}" type="datetimeFigureOut">
              <a:rPr lang="en-GB" smtClean="0">
                <a:solidFill>
                  <a:prstClr val="black">
                    <a:tint val="75000"/>
                  </a:prstClr>
                </a:solidFill>
              </a:rPr>
              <a:pPr/>
              <a:t>06/12/2017</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C2E539EF-0347-4BA9-8E95-16E3AFF87250}"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77229002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69E0B0E4-BFB2-45EF-B44E-0D2084CE85CD}" type="datetimeFigureOut">
              <a:rPr lang="en-GB" smtClean="0">
                <a:solidFill>
                  <a:prstClr val="black">
                    <a:tint val="75000"/>
                  </a:prstClr>
                </a:solidFill>
              </a:rPr>
              <a:pPr/>
              <a:t>06/12/2017</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C2E539EF-0347-4BA9-8E95-16E3AFF87250}"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140191346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69E0B0E4-BFB2-45EF-B44E-0D2084CE85CD}" type="datetimeFigureOut">
              <a:rPr lang="en-GB" smtClean="0">
                <a:solidFill>
                  <a:prstClr val="black">
                    <a:tint val="75000"/>
                  </a:prstClr>
                </a:solidFill>
              </a:rPr>
              <a:pPr/>
              <a:t>06/12/2017</a:t>
            </a:fld>
            <a:endParaRPr lang="en-GB">
              <a:solidFill>
                <a:prstClr val="black">
                  <a:tint val="75000"/>
                </a:prstClr>
              </a:solidFill>
            </a:endParaRPr>
          </a:p>
        </p:txBody>
      </p:sp>
      <p:sp>
        <p:nvSpPr>
          <p:cNvPr id="6" name="Footer Placeholder 5"/>
          <p:cNvSpPr>
            <a:spLocks noGrp="1"/>
          </p:cNvSpPr>
          <p:nvPr>
            <p:ph type="ftr" sz="quarter" idx="11"/>
          </p:nvPr>
        </p:nvSpPr>
        <p:spPr/>
        <p:txBody>
          <a:bodyPr/>
          <a:lstStyle/>
          <a:p>
            <a:endParaRPr lang="en-GB">
              <a:solidFill>
                <a:prstClr val="black">
                  <a:tint val="75000"/>
                </a:prstClr>
              </a:solidFill>
            </a:endParaRPr>
          </a:p>
        </p:txBody>
      </p:sp>
      <p:sp>
        <p:nvSpPr>
          <p:cNvPr id="7" name="Slide Number Placeholder 6"/>
          <p:cNvSpPr>
            <a:spLocks noGrp="1"/>
          </p:cNvSpPr>
          <p:nvPr>
            <p:ph type="sldNum" sz="quarter" idx="12"/>
          </p:nvPr>
        </p:nvSpPr>
        <p:spPr/>
        <p:txBody>
          <a:bodyPr/>
          <a:lstStyle/>
          <a:p>
            <a:fld id="{C2E539EF-0347-4BA9-8E95-16E3AFF87250}"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279037680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69E0B0E4-BFB2-45EF-B44E-0D2084CE85CD}" type="datetimeFigureOut">
              <a:rPr lang="en-GB" smtClean="0">
                <a:solidFill>
                  <a:prstClr val="black">
                    <a:tint val="75000"/>
                  </a:prstClr>
                </a:solidFill>
              </a:rPr>
              <a:pPr/>
              <a:t>06/12/2017</a:t>
            </a:fld>
            <a:endParaRPr lang="en-GB">
              <a:solidFill>
                <a:prstClr val="black">
                  <a:tint val="75000"/>
                </a:prstClr>
              </a:solidFill>
            </a:endParaRPr>
          </a:p>
        </p:txBody>
      </p:sp>
      <p:sp>
        <p:nvSpPr>
          <p:cNvPr id="8" name="Footer Placeholder 7"/>
          <p:cNvSpPr>
            <a:spLocks noGrp="1"/>
          </p:cNvSpPr>
          <p:nvPr>
            <p:ph type="ftr" sz="quarter" idx="11"/>
          </p:nvPr>
        </p:nvSpPr>
        <p:spPr/>
        <p:txBody>
          <a:bodyPr/>
          <a:lstStyle/>
          <a:p>
            <a:endParaRPr lang="en-GB">
              <a:solidFill>
                <a:prstClr val="black">
                  <a:tint val="75000"/>
                </a:prstClr>
              </a:solidFill>
            </a:endParaRPr>
          </a:p>
        </p:txBody>
      </p:sp>
      <p:sp>
        <p:nvSpPr>
          <p:cNvPr id="9" name="Slide Number Placeholder 8"/>
          <p:cNvSpPr>
            <a:spLocks noGrp="1"/>
          </p:cNvSpPr>
          <p:nvPr>
            <p:ph type="sldNum" sz="quarter" idx="12"/>
          </p:nvPr>
        </p:nvSpPr>
        <p:spPr/>
        <p:txBody>
          <a:bodyPr/>
          <a:lstStyle/>
          <a:p>
            <a:fld id="{C2E539EF-0347-4BA9-8E95-16E3AFF87250}"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303085351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69E0B0E4-BFB2-45EF-B44E-0D2084CE85CD}" type="datetimeFigureOut">
              <a:rPr lang="en-GB" smtClean="0">
                <a:solidFill>
                  <a:prstClr val="black">
                    <a:tint val="75000"/>
                  </a:prstClr>
                </a:solidFill>
              </a:rPr>
              <a:pPr/>
              <a:t>06/12/2017</a:t>
            </a:fld>
            <a:endParaRPr lang="en-GB">
              <a:solidFill>
                <a:prstClr val="black">
                  <a:tint val="75000"/>
                </a:prstClr>
              </a:solidFill>
            </a:endParaRPr>
          </a:p>
        </p:txBody>
      </p:sp>
      <p:sp>
        <p:nvSpPr>
          <p:cNvPr id="4" name="Footer Placeholder 3"/>
          <p:cNvSpPr>
            <a:spLocks noGrp="1"/>
          </p:cNvSpPr>
          <p:nvPr>
            <p:ph type="ftr" sz="quarter" idx="11"/>
          </p:nvPr>
        </p:nvSpPr>
        <p:spPr/>
        <p:txBody>
          <a:bodyPr/>
          <a:lstStyle/>
          <a:p>
            <a:endParaRPr lang="en-GB">
              <a:solidFill>
                <a:prstClr val="black">
                  <a:tint val="75000"/>
                </a:prstClr>
              </a:solidFill>
            </a:endParaRPr>
          </a:p>
        </p:txBody>
      </p:sp>
      <p:sp>
        <p:nvSpPr>
          <p:cNvPr id="5" name="Slide Number Placeholder 4"/>
          <p:cNvSpPr>
            <a:spLocks noGrp="1"/>
          </p:cNvSpPr>
          <p:nvPr>
            <p:ph type="sldNum" sz="quarter" idx="12"/>
          </p:nvPr>
        </p:nvSpPr>
        <p:spPr/>
        <p:txBody>
          <a:bodyPr/>
          <a:lstStyle/>
          <a:p>
            <a:fld id="{C2E539EF-0347-4BA9-8E95-16E3AFF87250}"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69370695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69E0B0E4-BFB2-45EF-B44E-0D2084CE85CD}" type="datetimeFigureOut">
              <a:rPr lang="en-GB" smtClean="0">
                <a:solidFill>
                  <a:prstClr val="black">
                    <a:tint val="75000"/>
                  </a:prstClr>
                </a:solidFill>
              </a:rPr>
              <a:pPr/>
              <a:t>06/12/2017</a:t>
            </a:fld>
            <a:endParaRPr lang="en-GB">
              <a:solidFill>
                <a:prstClr val="black">
                  <a:tint val="75000"/>
                </a:prstClr>
              </a:solidFill>
            </a:endParaRPr>
          </a:p>
        </p:txBody>
      </p:sp>
      <p:sp>
        <p:nvSpPr>
          <p:cNvPr id="3" name="Footer Placeholder 2"/>
          <p:cNvSpPr>
            <a:spLocks noGrp="1"/>
          </p:cNvSpPr>
          <p:nvPr>
            <p:ph type="ftr" sz="quarter" idx="11"/>
          </p:nvPr>
        </p:nvSpPr>
        <p:spPr/>
        <p:txBody>
          <a:bodyPr/>
          <a:lstStyle/>
          <a:p>
            <a:endParaRPr lang="en-GB">
              <a:solidFill>
                <a:prstClr val="black">
                  <a:tint val="75000"/>
                </a:prstClr>
              </a:solidFill>
            </a:endParaRPr>
          </a:p>
        </p:txBody>
      </p:sp>
      <p:sp>
        <p:nvSpPr>
          <p:cNvPr id="4" name="Slide Number Placeholder 3"/>
          <p:cNvSpPr>
            <a:spLocks noGrp="1"/>
          </p:cNvSpPr>
          <p:nvPr>
            <p:ph type="sldNum" sz="quarter" idx="12"/>
          </p:nvPr>
        </p:nvSpPr>
        <p:spPr/>
        <p:txBody>
          <a:bodyPr/>
          <a:lstStyle/>
          <a:p>
            <a:fld id="{C2E539EF-0347-4BA9-8E95-16E3AFF87250}"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250184386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69E0B0E4-BFB2-45EF-B44E-0D2084CE85CD}" type="datetimeFigureOut">
              <a:rPr lang="en-GB" smtClean="0">
                <a:solidFill>
                  <a:prstClr val="black">
                    <a:tint val="75000"/>
                  </a:prstClr>
                </a:solidFill>
              </a:rPr>
              <a:pPr/>
              <a:t>06/12/2017</a:t>
            </a:fld>
            <a:endParaRPr lang="en-GB">
              <a:solidFill>
                <a:prstClr val="black">
                  <a:tint val="75000"/>
                </a:prstClr>
              </a:solidFill>
            </a:endParaRPr>
          </a:p>
        </p:txBody>
      </p:sp>
      <p:sp>
        <p:nvSpPr>
          <p:cNvPr id="6" name="Footer Placeholder 5"/>
          <p:cNvSpPr>
            <a:spLocks noGrp="1"/>
          </p:cNvSpPr>
          <p:nvPr>
            <p:ph type="ftr" sz="quarter" idx="11"/>
          </p:nvPr>
        </p:nvSpPr>
        <p:spPr/>
        <p:txBody>
          <a:bodyPr/>
          <a:lstStyle/>
          <a:p>
            <a:endParaRPr lang="en-GB">
              <a:solidFill>
                <a:prstClr val="black">
                  <a:tint val="75000"/>
                </a:prstClr>
              </a:solidFill>
            </a:endParaRPr>
          </a:p>
        </p:txBody>
      </p:sp>
      <p:sp>
        <p:nvSpPr>
          <p:cNvPr id="7" name="Slide Number Placeholder 6"/>
          <p:cNvSpPr>
            <a:spLocks noGrp="1"/>
          </p:cNvSpPr>
          <p:nvPr>
            <p:ph type="sldNum" sz="quarter" idx="12"/>
          </p:nvPr>
        </p:nvSpPr>
        <p:spPr/>
        <p:txBody>
          <a:bodyPr/>
          <a:lstStyle/>
          <a:p>
            <a:fld id="{C2E539EF-0347-4BA9-8E95-16E3AFF87250}"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190087709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69E0B0E4-BFB2-45EF-B44E-0D2084CE85CD}" type="datetimeFigureOut">
              <a:rPr lang="en-GB" smtClean="0">
                <a:solidFill>
                  <a:prstClr val="black">
                    <a:tint val="75000"/>
                  </a:prstClr>
                </a:solidFill>
              </a:rPr>
              <a:pPr/>
              <a:t>06/12/2017</a:t>
            </a:fld>
            <a:endParaRPr lang="en-GB">
              <a:solidFill>
                <a:prstClr val="black">
                  <a:tint val="75000"/>
                </a:prstClr>
              </a:solidFill>
            </a:endParaRPr>
          </a:p>
        </p:txBody>
      </p:sp>
      <p:sp>
        <p:nvSpPr>
          <p:cNvPr id="6" name="Footer Placeholder 5"/>
          <p:cNvSpPr>
            <a:spLocks noGrp="1"/>
          </p:cNvSpPr>
          <p:nvPr>
            <p:ph type="ftr" sz="quarter" idx="11"/>
          </p:nvPr>
        </p:nvSpPr>
        <p:spPr/>
        <p:txBody>
          <a:bodyPr/>
          <a:lstStyle/>
          <a:p>
            <a:endParaRPr lang="en-GB">
              <a:solidFill>
                <a:prstClr val="black">
                  <a:tint val="75000"/>
                </a:prstClr>
              </a:solidFill>
            </a:endParaRPr>
          </a:p>
        </p:txBody>
      </p:sp>
      <p:sp>
        <p:nvSpPr>
          <p:cNvPr id="7" name="Slide Number Placeholder 6"/>
          <p:cNvSpPr>
            <a:spLocks noGrp="1"/>
          </p:cNvSpPr>
          <p:nvPr>
            <p:ph type="sldNum" sz="quarter" idx="12"/>
          </p:nvPr>
        </p:nvSpPr>
        <p:spPr/>
        <p:txBody>
          <a:bodyPr/>
          <a:lstStyle/>
          <a:p>
            <a:fld id="{C2E539EF-0347-4BA9-8E95-16E3AFF87250}"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159866123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69E0B0E4-BFB2-45EF-B44E-0D2084CE85CD}" type="datetimeFigureOut">
              <a:rPr lang="en-GB" smtClean="0">
                <a:solidFill>
                  <a:prstClr val="black">
                    <a:tint val="75000"/>
                  </a:prstClr>
                </a:solidFill>
              </a:rPr>
              <a:pPr/>
              <a:t>06/12/2017</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C2E539EF-0347-4BA9-8E95-16E3AFF87250}"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41635262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69E0B0E4-BFB2-45EF-B44E-0D2084CE85CD}" type="datetimeFigureOut">
              <a:rPr lang="en-GB" smtClean="0">
                <a:solidFill>
                  <a:prstClr val="black">
                    <a:tint val="75000"/>
                  </a:prstClr>
                </a:solidFill>
              </a:rPr>
              <a:pPr/>
              <a:t>06/12/2017</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C2E539EF-0347-4BA9-8E95-16E3AFF87250}"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2645056774"/>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xAndTwoObj">
  <p:cSld name="Title, Text, and 2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p>
            <a:r>
              <a:rPr lang="en-US" smtClean="0"/>
              <a:t>Click to edit Master title style</a:t>
            </a:r>
            <a:endParaRPr lang="en-GB"/>
          </a:p>
        </p:txBody>
      </p:sp>
      <p:sp>
        <p:nvSpPr>
          <p:cNvPr id="3" name="Text Placeholder 2"/>
          <p:cNvSpPr>
            <a:spLocks noGrp="1"/>
          </p:cNvSpPr>
          <p:nvPr>
            <p:ph type="body" sz="half" idx="1"/>
          </p:nvPr>
        </p:nvSpPr>
        <p:spPr>
          <a:xfrm>
            <a:off x="457200" y="1600200"/>
            <a:ext cx="4038600" cy="4525963"/>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quarter" idx="2"/>
          </p:nvPr>
        </p:nvSpPr>
        <p:spPr>
          <a:xfrm>
            <a:off x="4648200" y="1600200"/>
            <a:ext cx="4038600" cy="21859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Content Placeholder 4"/>
          <p:cNvSpPr>
            <a:spLocks noGrp="1"/>
          </p:cNvSpPr>
          <p:nvPr>
            <p:ph sz="quarter" idx="3"/>
          </p:nvPr>
        </p:nvSpPr>
        <p:spPr>
          <a:xfrm>
            <a:off x="4648200" y="3938588"/>
            <a:ext cx="4038600" cy="2187575"/>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Date Placeholder 5"/>
          <p:cNvSpPr>
            <a:spLocks noGrp="1"/>
          </p:cNvSpPr>
          <p:nvPr>
            <p:ph type="dt" sz="half" idx="10"/>
          </p:nvPr>
        </p:nvSpPr>
        <p:spPr>
          <a:xfrm>
            <a:off x="457200" y="6245225"/>
            <a:ext cx="2133600" cy="476250"/>
          </a:xfrm>
        </p:spPr>
        <p:txBody>
          <a:bodyPr/>
          <a:lstStyle>
            <a:lvl1pPr>
              <a:defRPr/>
            </a:lvl1pPr>
          </a:lstStyle>
          <a:p>
            <a:endParaRPr lang="en-GB" altLang="en-US">
              <a:solidFill>
                <a:prstClr val="black">
                  <a:tint val="75000"/>
                </a:prstClr>
              </a:solidFill>
            </a:endParaRPr>
          </a:p>
        </p:txBody>
      </p:sp>
      <p:sp>
        <p:nvSpPr>
          <p:cNvPr id="7" name="Footer Placeholder 6"/>
          <p:cNvSpPr>
            <a:spLocks noGrp="1"/>
          </p:cNvSpPr>
          <p:nvPr>
            <p:ph type="ftr" sz="quarter" idx="11"/>
          </p:nvPr>
        </p:nvSpPr>
        <p:spPr>
          <a:xfrm>
            <a:off x="3124200" y="6245225"/>
            <a:ext cx="2895600" cy="476250"/>
          </a:xfrm>
        </p:spPr>
        <p:txBody>
          <a:bodyPr/>
          <a:lstStyle>
            <a:lvl1pPr>
              <a:defRPr/>
            </a:lvl1pPr>
          </a:lstStyle>
          <a:p>
            <a:endParaRPr lang="en-GB" altLang="en-US">
              <a:solidFill>
                <a:prstClr val="black">
                  <a:tint val="75000"/>
                </a:prstClr>
              </a:solidFill>
            </a:endParaRPr>
          </a:p>
        </p:txBody>
      </p:sp>
      <p:sp>
        <p:nvSpPr>
          <p:cNvPr id="8" name="Slide Number Placeholder 7"/>
          <p:cNvSpPr>
            <a:spLocks noGrp="1"/>
          </p:cNvSpPr>
          <p:nvPr>
            <p:ph type="sldNum" sz="quarter" idx="12"/>
          </p:nvPr>
        </p:nvSpPr>
        <p:spPr>
          <a:xfrm>
            <a:off x="6553200" y="6245225"/>
            <a:ext cx="2133600" cy="476250"/>
          </a:xfrm>
        </p:spPr>
        <p:txBody>
          <a:bodyPr/>
          <a:lstStyle>
            <a:lvl1pPr>
              <a:defRPr/>
            </a:lvl1pPr>
          </a:lstStyle>
          <a:p>
            <a:fld id="{25F5978B-4F9B-4BAC-A104-F94AD6724B62}" type="slidenum">
              <a:rPr lang="en-GB" altLang="en-US">
                <a:solidFill>
                  <a:prstClr val="black">
                    <a:tint val="75000"/>
                  </a:prstClr>
                </a:solidFill>
              </a:rPr>
              <a:pPr/>
              <a:t>‹#›</a:t>
            </a:fld>
            <a:endParaRPr lang="en-GB" altLang="en-US">
              <a:solidFill>
                <a:prstClr val="black">
                  <a:tint val="75000"/>
                </a:prstClr>
              </a:solidFill>
            </a:endParaRPr>
          </a:p>
        </p:txBody>
      </p:sp>
    </p:spTree>
    <p:extLst>
      <p:ext uri="{BB962C8B-B14F-4D97-AF65-F5344CB8AC3E}">
        <p14:creationId xmlns:p14="http://schemas.microsoft.com/office/powerpoint/2010/main" val="1547469125"/>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OverTx">
  <p:cSld name="Title and Content over Text">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0"/>
            <a:ext cx="8229600" cy="21859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3938588"/>
            <a:ext cx="8229600" cy="2187575"/>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Rectangle 4"/>
          <p:cNvSpPr>
            <a:spLocks noGrp="1" noChangeArrowheads="1"/>
          </p:cNvSpPr>
          <p:nvPr>
            <p:ph type="dt" sz="half" idx="10"/>
          </p:nvPr>
        </p:nvSpPr>
        <p:spPr>
          <a:ln/>
        </p:spPr>
        <p:txBody>
          <a:bodyPr/>
          <a:lstStyle>
            <a:lvl1pPr>
              <a:defRPr/>
            </a:lvl1pPr>
          </a:lstStyle>
          <a:p>
            <a:pPr>
              <a:defRPr/>
            </a:pPr>
            <a:endParaRPr lang="en-GB" altLang="en-US">
              <a:solidFill>
                <a:prstClr val="black">
                  <a:tint val="75000"/>
                </a:prstClr>
              </a:solidFill>
            </a:endParaRPr>
          </a:p>
        </p:txBody>
      </p:sp>
      <p:sp>
        <p:nvSpPr>
          <p:cNvPr id="6" name="Rectangle 5"/>
          <p:cNvSpPr>
            <a:spLocks noGrp="1" noChangeArrowheads="1"/>
          </p:cNvSpPr>
          <p:nvPr>
            <p:ph type="ftr" sz="quarter" idx="11"/>
          </p:nvPr>
        </p:nvSpPr>
        <p:spPr>
          <a:ln/>
        </p:spPr>
        <p:txBody>
          <a:bodyPr/>
          <a:lstStyle>
            <a:lvl1pPr>
              <a:defRPr/>
            </a:lvl1pPr>
          </a:lstStyle>
          <a:p>
            <a:pPr>
              <a:defRPr/>
            </a:pPr>
            <a:endParaRPr lang="en-GB" altLang="en-US">
              <a:solidFill>
                <a:prstClr val="black">
                  <a:tint val="75000"/>
                </a:prstClr>
              </a:solidFill>
            </a:endParaRPr>
          </a:p>
        </p:txBody>
      </p:sp>
      <p:sp>
        <p:nvSpPr>
          <p:cNvPr id="7" name="Rectangle 6"/>
          <p:cNvSpPr>
            <a:spLocks noGrp="1" noChangeArrowheads="1"/>
          </p:cNvSpPr>
          <p:nvPr>
            <p:ph type="sldNum" sz="quarter" idx="12"/>
          </p:nvPr>
        </p:nvSpPr>
        <p:spPr>
          <a:ln/>
        </p:spPr>
        <p:txBody>
          <a:bodyPr/>
          <a:lstStyle>
            <a:lvl1pPr>
              <a:defRPr/>
            </a:lvl1pPr>
          </a:lstStyle>
          <a:p>
            <a:pPr>
              <a:defRPr/>
            </a:pPr>
            <a:fld id="{2687E7C8-9889-47EA-829E-5BCDC1457FB6}" type="slidenum">
              <a:rPr lang="en-GB" altLang="en-US">
                <a:solidFill>
                  <a:prstClr val="black">
                    <a:tint val="75000"/>
                  </a:prstClr>
                </a:solidFill>
              </a:rPr>
              <a:pPr>
                <a:defRPr/>
              </a:pPr>
              <a:t>‹#›</a:t>
            </a:fld>
            <a:endParaRPr lang="en-GB" altLang="en-US">
              <a:solidFill>
                <a:prstClr val="black">
                  <a:tint val="75000"/>
                </a:prstClr>
              </a:solidFill>
            </a:endParaRPr>
          </a:p>
        </p:txBody>
      </p:sp>
    </p:spTree>
    <p:extLst>
      <p:ext uri="{BB962C8B-B14F-4D97-AF65-F5344CB8AC3E}">
        <p14:creationId xmlns:p14="http://schemas.microsoft.com/office/powerpoint/2010/main" val="948841370"/>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txOverObj">
  <p:cSld name="Title and Text over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p>
            <a:r>
              <a:rPr lang="en-US" smtClean="0"/>
              <a:t>Click to edit Master title style</a:t>
            </a:r>
            <a:endParaRPr lang="en-GB"/>
          </a:p>
        </p:txBody>
      </p:sp>
      <p:sp>
        <p:nvSpPr>
          <p:cNvPr id="3" name="Text Placeholder 2"/>
          <p:cNvSpPr>
            <a:spLocks noGrp="1"/>
          </p:cNvSpPr>
          <p:nvPr>
            <p:ph type="body" sz="half" idx="1"/>
          </p:nvPr>
        </p:nvSpPr>
        <p:spPr>
          <a:xfrm>
            <a:off x="457200" y="1600200"/>
            <a:ext cx="8229600" cy="21859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57200" y="3938588"/>
            <a:ext cx="8229600" cy="2187575"/>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Rectangle 4"/>
          <p:cNvSpPr>
            <a:spLocks noGrp="1" noChangeArrowheads="1"/>
          </p:cNvSpPr>
          <p:nvPr>
            <p:ph type="dt" sz="half" idx="10"/>
          </p:nvPr>
        </p:nvSpPr>
        <p:spPr>
          <a:ln/>
        </p:spPr>
        <p:txBody>
          <a:bodyPr/>
          <a:lstStyle>
            <a:lvl1pPr>
              <a:defRPr/>
            </a:lvl1pPr>
          </a:lstStyle>
          <a:p>
            <a:pPr>
              <a:defRPr/>
            </a:pPr>
            <a:endParaRPr lang="en-GB" altLang="en-US">
              <a:solidFill>
                <a:prstClr val="black">
                  <a:tint val="75000"/>
                </a:prstClr>
              </a:solidFill>
            </a:endParaRPr>
          </a:p>
        </p:txBody>
      </p:sp>
      <p:sp>
        <p:nvSpPr>
          <p:cNvPr id="6" name="Rectangle 5"/>
          <p:cNvSpPr>
            <a:spLocks noGrp="1" noChangeArrowheads="1"/>
          </p:cNvSpPr>
          <p:nvPr>
            <p:ph type="ftr" sz="quarter" idx="11"/>
          </p:nvPr>
        </p:nvSpPr>
        <p:spPr>
          <a:ln/>
        </p:spPr>
        <p:txBody>
          <a:bodyPr/>
          <a:lstStyle>
            <a:lvl1pPr>
              <a:defRPr/>
            </a:lvl1pPr>
          </a:lstStyle>
          <a:p>
            <a:pPr>
              <a:defRPr/>
            </a:pPr>
            <a:endParaRPr lang="en-GB" altLang="en-US">
              <a:solidFill>
                <a:prstClr val="black">
                  <a:tint val="75000"/>
                </a:prstClr>
              </a:solidFill>
            </a:endParaRPr>
          </a:p>
        </p:txBody>
      </p:sp>
      <p:sp>
        <p:nvSpPr>
          <p:cNvPr id="7" name="Rectangle 6"/>
          <p:cNvSpPr>
            <a:spLocks noGrp="1" noChangeArrowheads="1"/>
          </p:cNvSpPr>
          <p:nvPr>
            <p:ph type="sldNum" sz="quarter" idx="12"/>
          </p:nvPr>
        </p:nvSpPr>
        <p:spPr>
          <a:ln/>
        </p:spPr>
        <p:txBody>
          <a:bodyPr/>
          <a:lstStyle>
            <a:lvl1pPr>
              <a:defRPr/>
            </a:lvl1pPr>
          </a:lstStyle>
          <a:p>
            <a:pPr>
              <a:defRPr/>
            </a:pPr>
            <a:fld id="{4B1A5C76-19B2-481E-96A7-8852DFEE2C78}" type="slidenum">
              <a:rPr lang="en-GB" altLang="en-US">
                <a:solidFill>
                  <a:prstClr val="black">
                    <a:tint val="75000"/>
                  </a:prstClr>
                </a:solidFill>
              </a:rPr>
              <a:pPr>
                <a:defRPr/>
              </a:pPr>
              <a:t>‹#›</a:t>
            </a:fld>
            <a:endParaRPr lang="en-GB" altLang="en-US">
              <a:solidFill>
                <a:prstClr val="black">
                  <a:tint val="75000"/>
                </a:prstClr>
              </a:solidFill>
            </a:endParaRPr>
          </a:p>
        </p:txBody>
      </p:sp>
    </p:spTree>
    <p:extLst>
      <p:ext uri="{BB962C8B-B14F-4D97-AF65-F5344CB8AC3E}">
        <p14:creationId xmlns:p14="http://schemas.microsoft.com/office/powerpoint/2010/main" val="419307779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theme" Target="../theme/theme1.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46DA4D">
            <a:alpha val="10000"/>
          </a:srgbClr>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69E0B0E4-BFB2-45EF-B44E-0D2084CE85CD}" type="datetimeFigureOut">
              <a:rPr lang="en-GB" smtClean="0">
                <a:solidFill>
                  <a:prstClr val="black">
                    <a:tint val="75000"/>
                  </a:prstClr>
                </a:solidFill>
              </a:rPr>
              <a:pPr/>
              <a:t>06/12/2017</a:t>
            </a:fld>
            <a:endParaRPr lang="en-GB">
              <a:solidFill>
                <a:prstClr val="black">
                  <a:tint val="75000"/>
                </a:prstClr>
              </a:solidFill>
            </a:endParaRPr>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solidFill>
                <a:prstClr val="black">
                  <a:tint val="75000"/>
                </a:prstClr>
              </a:solidFill>
            </a:endParaRPr>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C2E539EF-0347-4BA9-8E95-16E3AFF87250}"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390300837"/>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1.xml"/><Relationship Id="rId5" Type="http://schemas.openxmlformats.org/officeDocument/2006/relationships/image" Target="../media/image4.png"/><Relationship Id="rId4" Type="http://schemas.openxmlformats.org/officeDocument/2006/relationships/image" Target="../media/image3.pn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png"/><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8.png"/><Relationship Id="rId1" Type="http://schemas.openxmlformats.org/officeDocument/2006/relationships/slideLayout" Target="../slideLayouts/slideLayout4.xml"/><Relationship Id="rId4" Type="http://schemas.openxmlformats.org/officeDocument/2006/relationships/image" Target="../media/image10.png"/></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4.xml"/></Relationships>
</file>

<file path=ppt/slides/_rels/slide19.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1.xml.rels><?xml version="1.0" encoding="UTF-8" standalone="yes"?>
<Relationships xmlns="http://schemas.openxmlformats.org/package/2006/relationships"><Relationship Id="rId3" Type="http://schemas.openxmlformats.org/officeDocument/2006/relationships/image" Target="../media/image17.jpeg"/><Relationship Id="rId2" Type="http://schemas.openxmlformats.org/officeDocument/2006/relationships/image" Target="../media/image16.png"/><Relationship Id="rId1" Type="http://schemas.openxmlformats.org/officeDocument/2006/relationships/slideLayout" Target="../slideLayouts/slideLayout4.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251520" y="476672"/>
            <a:ext cx="8712968" cy="4752528"/>
          </a:xfrm>
        </p:spPr>
        <p:txBody>
          <a:bodyPr>
            <a:normAutofit/>
          </a:bodyPr>
          <a:lstStyle/>
          <a:p>
            <a:pPr>
              <a:lnSpc>
                <a:spcPct val="115000"/>
              </a:lnSpc>
            </a:pPr>
            <a:r>
              <a:rPr lang="en-US" b="1" dirty="0">
                <a:ea typeface="Times New Roman"/>
                <a:cs typeface="Calibri"/>
              </a:rPr>
              <a:t>West meets East: At the Borders of the </a:t>
            </a:r>
            <a:r>
              <a:rPr lang="en-US" b="1" i="1" dirty="0">
                <a:ea typeface="Times New Roman"/>
                <a:cs typeface="Calibri"/>
              </a:rPr>
              <a:t>Oikoumen</a:t>
            </a:r>
            <a:r>
              <a:rPr lang="en-US" b="1" i="1" dirty="0">
                <a:ea typeface="Times New Roman"/>
                <a:cs typeface="Times New Roman"/>
              </a:rPr>
              <a:t>ē </a:t>
            </a:r>
            <a:r>
              <a:rPr lang="en-US" b="1" dirty="0" smtClean="0">
                <a:ea typeface="Times New Roman"/>
                <a:cs typeface="Calibri"/>
              </a:rPr>
              <a:t>and </a:t>
            </a:r>
            <a:r>
              <a:rPr lang="en-US" b="1" dirty="0">
                <a:ea typeface="Times New Roman"/>
                <a:cs typeface="Calibri"/>
              </a:rPr>
              <a:t>Beyond </a:t>
            </a:r>
            <a:r>
              <a:rPr lang="en-US" sz="2000" b="1" dirty="0">
                <a:ea typeface="Times New Roman"/>
                <a:cs typeface="Calibri"/>
              </a:rPr>
              <a:t/>
            </a:r>
            <a:br>
              <a:rPr lang="en-US" sz="2000" b="1" dirty="0">
                <a:ea typeface="Times New Roman"/>
                <a:cs typeface="Calibri"/>
              </a:rPr>
            </a:br>
            <a:r>
              <a:rPr lang="en-US" sz="2000" b="1" dirty="0" smtClean="0">
                <a:ea typeface="Times New Roman"/>
                <a:cs typeface="Calibri"/>
              </a:rPr>
              <a:t/>
            </a:r>
            <a:br>
              <a:rPr lang="en-US" sz="2000" b="1" dirty="0" smtClean="0">
                <a:ea typeface="Times New Roman"/>
                <a:cs typeface="Calibri"/>
              </a:rPr>
            </a:br>
            <a:r>
              <a:rPr lang="en-US" sz="2800" b="1" dirty="0" smtClean="0">
                <a:ea typeface="Times New Roman"/>
                <a:cs typeface="Calibri"/>
              </a:rPr>
              <a:t>Lecture 19 – Serica and the Roman World</a:t>
            </a:r>
            <a:br>
              <a:rPr lang="en-US" sz="2800" b="1" dirty="0" smtClean="0">
                <a:ea typeface="Times New Roman"/>
                <a:cs typeface="Calibri"/>
              </a:rPr>
            </a:br>
            <a:r>
              <a:rPr lang="en-GB" sz="2000" dirty="0">
                <a:ea typeface="Times New Roman"/>
                <a:cs typeface="Times New Roman"/>
              </a:rPr>
              <a:t/>
            </a:r>
            <a:br>
              <a:rPr lang="en-GB" sz="2000" dirty="0">
                <a:ea typeface="Times New Roman"/>
                <a:cs typeface="Times New Roman"/>
              </a:rPr>
            </a:br>
            <a:endParaRPr lang="en-GB" dirty="0"/>
          </a:p>
        </p:txBody>
      </p:sp>
      <p:sp>
        <p:nvSpPr>
          <p:cNvPr id="3" name="Subtitle 2"/>
          <p:cNvSpPr>
            <a:spLocks noGrp="1"/>
          </p:cNvSpPr>
          <p:nvPr>
            <p:ph type="subTitle" idx="1"/>
          </p:nvPr>
        </p:nvSpPr>
        <p:spPr>
          <a:xfrm>
            <a:off x="1407604" y="5949280"/>
            <a:ext cx="6400800" cy="672480"/>
          </a:xfrm>
        </p:spPr>
        <p:txBody>
          <a:bodyPr/>
          <a:lstStyle/>
          <a:p>
            <a:pPr>
              <a:lnSpc>
                <a:spcPct val="115000"/>
              </a:lnSpc>
            </a:pPr>
            <a:r>
              <a:rPr lang="en-GB" b="1" dirty="0" smtClean="0">
                <a:solidFill>
                  <a:schemeClr val="tx1"/>
                </a:solidFill>
                <a:ea typeface="Times New Roman"/>
                <a:cs typeface="Calibri"/>
              </a:rPr>
              <a:t>CLAH6007</a:t>
            </a:r>
            <a:endParaRPr lang="en-GB" sz="1400" dirty="0">
              <a:solidFill>
                <a:schemeClr val="tx1"/>
              </a:solidFill>
              <a:ea typeface="Times New Roman"/>
              <a:cs typeface="Times New Roman"/>
            </a:endParaRPr>
          </a:p>
        </p:txBody>
      </p:sp>
      <p:pic>
        <p:nvPicPr>
          <p:cNvPr id="4" name="Picture 3"/>
          <p:cNvPicPr>
            <a:picLocks noChangeAspect="1"/>
          </p:cNvPicPr>
          <p:nvPr/>
        </p:nvPicPr>
        <p:blipFill>
          <a:blip r:embed="rId2"/>
          <a:stretch>
            <a:fillRect/>
          </a:stretch>
        </p:blipFill>
        <p:spPr>
          <a:xfrm>
            <a:off x="545005" y="3741892"/>
            <a:ext cx="1866067" cy="2948930"/>
          </a:xfrm>
          <a:prstGeom prst="rect">
            <a:avLst/>
          </a:prstGeom>
        </p:spPr>
      </p:pic>
      <p:pic>
        <p:nvPicPr>
          <p:cNvPr id="5" name="Picture 4"/>
          <p:cNvPicPr>
            <a:picLocks noChangeAspect="1"/>
          </p:cNvPicPr>
          <p:nvPr/>
        </p:nvPicPr>
        <p:blipFill>
          <a:blip r:embed="rId3"/>
          <a:stretch>
            <a:fillRect/>
          </a:stretch>
        </p:blipFill>
        <p:spPr>
          <a:xfrm>
            <a:off x="6422352" y="3735921"/>
            <a:ext cx="1875614" cy="1415300"/>
          </a:xfrm>
          <a:prstGeom prst="rect">
            <a:avLst/>
          </a:prstGeom>
        </p:spPr>
      </p:pic>
      <p:pic>
        <p:nvPicPr>
          <p:cNvPr id="6" name="Picture 5"/>
          <p:cNvPicPr>
            <a:picLocks noChangeAspect="1"/>
          </p:cNvPicPr>
          <p:nvPr/>
        </p:nvPicPr>
        <p:blipFill>
          <a:blip r:embed="rId4"/>
          <a:stretch>
            <a:fillRect/>
          </a:stretch>
        </p:blipFill>
        <p:spPr>
          <a:xfrm>
            <a:off x="2990271" y="3735921"/>
            <a:ext cx="2942519" cy="2279485"/>
          </a:xfrm>
          <a:prstGeom prst="rect">
            <a:avLst/>
          </a:prstGeom>
        </p:spPr>
      </p:pic>
      <p:pic>
        <p:nvPicPr>
          <p:cNvPr id="7" name="Picture 6"/>
          <p:cNvPicPr>
            <a:picLocks noChangeAspect="1"/>
          </p:cNvPicPr>
          <p:nvPr/>
        </p:nvPicPr>
        <p:blipFill>
          <a:blip r:embed="rId5"/>
          <a:stretch>
            <a:fillRect/>
          </a:stretch>
        </p:blipFill>
        <p:spPr>
          <a:xfrm>
            <a:off x="6456244" y="5229200"/>
            <a:ext cx="1841722" cy="1496645"/>
          </a:xfrm>
          <a:prstGeom prst="rect">
            <a:avLst/>
          </a:prstGeom>
        </p:spPr>
      </p:pic>
    </p:spTree>
    <p:extLst>
      <p:ext uri="{BB962C8B-B14F-4D97-AF65-F5344CB8AC3E}">
        <p14:creationId xmlns:p14="http://schemas.microsoft.com/office/powerpoint/2010/main" val="896806282"/>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t>Early Knowledge of the </a:t>
            </a:r>
            <a:r>
              <a:rPr lang="en-GB" b="1" dirty="0" err="1" smtClean="0"/>
              <a:t>Seres</a:t>
            </a:r>
            <a:endParaRPr lang="en-GB" b="1" dirty="0"/>
          </a:p>
        </p:txBody>
      </p:sp>
      <p:sp>
        <p:nvSpPr>
          <p:cNvPr id="3" name="Content Placeholder 2"/>
          <p:cNvSpPr>
            <a:spLocks noGrp="1"/>
          </p:cNvSpPr>
          <p:nvPr>
            <p:ph idx="1"/>
          </p:nvPr>
        </p:nvSpPr>
        <p:spPr>
          <a:xfrm>
            <a:off x="107504" y="1412776"/>
            <a:ext cx="8928992" cy="5445224"/>
          </a:xfrm>
        </p:spPr>
        <p:txBody>
          <a:bodyPr>
            <a:normAutofit fontScale="85000" lnSpcReduction="20000"/>
          </a:bodyPr>
          <a:lstStyle/>
          <a:p>
            <a:pPr marL="0" indent="0">
              <a:buNone/>
            </a:pPr>
            <a:r>
              <a:rPr lang="en-GB" dirty="0"/>
              <a:t>“But the Persians more than all men welcome foreign customs. They wear the Median dress, thinking it more beautiful than their </a:t>
            </a:r>
            <a:r>
              <a:rPr lang="en-GB" dirty="0" smtClean="0"/>
              <a:t>own…” – </a:t>
            </a:r>
            <a:r>
              <a:rPr lang="en-GB" b="1" dirty="0" smtClean="0"/>
              <a:t>Herodotus 1.135.1</a:t>
            </a:r>
            <a:r>
              <a:rPr lang="en-GB" dirty="0" smtClean="0"/>
              <a:t>.</a:t>
            </a:r>
          </a:p>
          <a:p>
            <a:pPr marL="0" indent="0">
              <a:buNone/>
            </a:pPr>
            <a:endParaRPr lang="en-GB" sz="500" dirty="0"/>
          </a:p>
          <a:p>
            <a:pPr marL="0" indent="0">
              <a:buNone/>
            </a:pPr>
            <a:r>
              <a:rPr lang="en-GB" dirty="0" smtClean="0"/>
              <a:t>“This is the silk of which they are accustomed to make the garments which the Greeks long ago called Median, but now they call this </a:t>
            </a:r>
            <a:r>
              <a:rPr lang="en-GB" dirty="0" err="1" smtClean="0"/>
              <a:t>serike</a:t>
            </a:r>
            <a:r>
              <a:rPr lang="en-GB" dirty="0" smtClean="0"/>
              <a:t>.” – </a:t>
            </a:r>
            <a:r>
              <a:rPr lang="en-GB" b="1" dirty="0" smtClean="0"/>
              <a:t>Procopius </a:t>
            </a:r>
            <a:r>
              <a:rPr lang="en-GB" b="1" i="1" dirty="0" smtClean="0"/>
              <a:t>History of the Wars </a:t>
            </a:r>
            <a:r>
              <a:rPr lang="en-GB" b="1" dirty="0" smtClean="0"/>
              <a:t>1.20.9</a:t>
            </a:r>
            <a:r>
              <a:rPr lang="en-GB" dirty="0" smtClean="0"/>
              <a:t>.</a:t>
            </a:r>
          </a:p>
          <a:p>
            <a:pPr marL="0" indent="0">
              <a:buNone/>
            </a:pPr>
            <a:endParaRPr lang="en-GB" sz="500" dirty="0"/>
          </a:p>
          <a:p>
            <a:r>
              <a:rPr lang="en-GB" dirty="0"/>
              <a:t>Vergil, Horace, Propertius and </a:t>
            </a:r>
            <a:r>
              <a:rPr lang="en-GB" dirty="0" smtClean="0"/>
              <a:t>Ovid all make reference to the Seres.</a:t>
            </a:r>
          </a:p>
          <a:p>
            <a:pPr marL="0" indent="0">
              <a:buNone/>
            </a:pPr>
            <a:endParaRPr lang="en-GB" sz="500" dirty="0"/>
          </a:p>
          <a:p>
            <a:pPr marL="0" indent="0">
              <a:buNone/>
            </a:pPr>
            <a:r>
              <a:rPr lang="en-GB" dirty="0" smtClean="0"/>
              <a:t>“You [Augustus] care for the conditions which best suit the state and in your concern for the city you fear what the Seres are planning and Bactra the realm of Cyrus and unruly </a:t>
            </a:r>
            <a:r>
              <a:rPr lang="en-GB" dirty="0" err="1" smtClean="0"/>
              <a:t>Tanais</a:t>
            </a:r>
            <a:r>
              <a:rPr lang="en-GB" dirty="0" smtClean="0"/>
              <a:t>.” – </a:t>
            </a:r>
            <a:r>
              <a:rPr lang="en-GB" b="1" dirty="0" smtClean="0"/>
              <a:t>Horace </a:t>
            </a:r>
            <a:r>
              <a:rPr lang="en-GB" b="1" i="1" dirty="0" smtClean="0"/>
              <a:t>Odes </a:t>
            </a:r>
            <a:r>
              <a:rPr lang="en-GB" b="1" dirty="0" smtClean="0"/>
              <a:t>3.29.25-28</a:t>
            </a:r>
            <a:r>
              <a:rPr lang="en-GB" dirty="0" smtClean="0"/>
              <a:t>. </a:t>
            </a:r>
          </a:p>
          <a:p>
            <a:endParaRPr lang="en-GB" sz="500" dirty="0"/>
          </a:p>
          <a:p>
            <a:r>
              <a:rPr lang="en-GB" dirty="0" smtClean="0"/>
              <a:t>A term to denote those that produced and sold silk – not necessarily designating the Chinese. </a:t>
            </a:r>
            <a:endParaRPr lang="en-GB" dirty="0"/>
          </a:p>
        </p:txBody>
      </p:sp>
    </p:spTree>
    <p:extLst>
      <p:ext uri="{BB962C8B-B14F-4D97-AF65-F5344CB8AC3E}">
        <p14:creationId xmlns:p14="http://schemas.microsoft.com/office/powerpoint/2010/main" val="270888921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0"/>
            <a:ext cx="8229600" cy="1164288"/>
          </a:xfrm>
        </p:spPr>
        <p:txBody>
          <a:bodyPr/>
          <a:lstStyle/>
          <a:p>
            <a:r>
              <a:rPr lang="en-GB" b="1" dirty="0" smtClean="0"/>
              <a:t>Location of the </a:t>
            </a:r>
            <a:r>
              <a:rPr lang="en-GB" b="1" dirty="0" err="1" smtClean="0"/>
              <a:t>Seres</a:t>
            </a:r>
            <a:endParaRPr lang="en-GB" b="1" dirty="0"/>
          </a:p>
        </p:txBody>
      </p:sp>
      <p:sp>
        <p:nvSpPr>
          <p:cNvPr id="3" name="Content Placeholder 2"/>
          <p:cNvSpPr>
            <a:spLocks noGrp="1"/>
          </p:cNvSpPr>
          <p:nvPr>
            <p:ph sz="half" idx="1"/>
          </p:nvPr>
        </p:nvSpPr>
        <p:spPr>
          <a:xfrm>
            <a:off x="107503" y="1186688"/>
            <a:ext cx="5616625" cy="5256315"/>
          </a:xfrm>
        </p:spPr>
        <p:txBody>
          <a:bodyPr>
            <a:noAutofit/>
          </a:bodyPr>
          <a:lstStyle/>
          <a:p>
            <a:pPr marL="0" indent="0">
              <a:buNone/>
            </a:pPr>
            <a:r>
              <a:rPr lang="en-GB" sz="3000" dirty="0" smtClean="0"/>
              <a:t>“The first men in it (Asia) whom we have encountered starting from the east are the Indians, the Seres and the </a:t>
            </a:r>
            <a:r>
              <a:rPr lang="en-GB" sz="3000" dirty="0" err="1" smtClean="0"/>
              <a:t>Scyths</a:t>
            </a:r>
            <a:r>
              <a:rPr lang="en-GB" sz="3000" dirty="0" smtClean="0"/>
              <a:t>. The Seres inhabit almost the middle of the eastern part, the Indians and </a:t>
            </a:r>
            <a:r>
              <a:rPr lang="en-GB" sz="3000" dirty="0" err="1" smtClean="0"/>
              <a:t>Scyths</a:t>
            </a:r>
            <a:r>
              <a:rPr lang="en-GB" sz="3000" dirty="0" smtClean="0"/>
              <a:t> the furthermost parts… the Seres, a race replete with justice and very well-known for their commercial activity…” – </a:t>
            </a:r>
            <a:r>
              <a:rPr lang="en-GB" sz="3000" b="1" dirty="0" smtClean="0"/>
              <a:t>Pomponius Mela </a:t>
            </a:r>
            <a:r>
              <a:rPr lang="en-GB" sz="3000" b="1" i="1" dirty="0" smtClean="0"/>
              <a:t>Chorography </a:t>
            </a:r>
            <a:r>
              <a:rPr lang="en-GB" sz="3000" b="1" dirty="0" smtClean="0"/>
              <a:t>1.11, 3.60</a:t>
            </a:r>
            <a:r>
              <a:rPr lang="en-GB" sz="3000" dirty="0" smtClean="0"/>
              <a:t>.</a:t>
            </a:r>
            <a:endParaRPr lang="en-GB" sz="3000" dirty="0"/>
          </a:p>
        </p:txBody>
      </p:sp>
      <p:sp>
        <p:nvSpPr>
          <p:cNvPr id="4" name="Content Placeholder 3"/>
          <p:cNvSpPr>
            <a:spLocks noGrp="1"/>
          </p:cNvSpPr>
          <p:nvPr>
            <p:ph sz="half" idx="2"/>
          </p:nvPr>
        </p:nvSpPr>
        <p:spPr>
          <a:xfrm>
            <a:off x="5873505" y="6443003"/>
            <a:ext cx="3044881" cy="320899"/>
          </a:xfrm>
        </p:spPr>
        <p:txBody>
          <a:bodyPr>
            <a:noAutofit/>
          </a:bodyPr>
          <a:lstStyle/>
          <a:p>
            <a:pPr marL="0" indent="0" algn="ctr">
              <a:buNone/>
            </a:pPr>
            <a:r>
              <a:rPr lang="en-GB" sz="1600" dirty="0"/>
              <a:t>M</a:t>
            </a:r>
            <a:r>
              <a:rPr lang="en-GB" sz="1600" dirty="0" smtClean="0"/>
              <a:t>aps </a:t>
            </a:r>
            <a:r>
              <a:rPr lang="en-GB" sz="1600" dirty="0"/>
              <a:t>from </a:t>
            </a:r>
            <a:r>
              <a:rPr lang="en-GB" sz="1600" dirty="0" err="1"/>
              <a:t>Coedès</a:t>
            </a:r>
            <a:r>
              <a:rPr lang="en-GB" sz="1600" dirty="0"/>
              <a:t> et al 2010</a:t>
            </a:r>
          </a:p>
        </p:txBody>
      </p:sp>
      <p:pic>
        <p:nvPicPr>
          <p:cNvPr id="1027" name="Picture 3" descr="C:\Users\m.cobb\AppData\Local\Microsoft\Windows\Temporary Internet Files\Content.Outlook\P08HD1X4\SKMBT_C28014120819262.jpg"/>
          <p:cNvPicPr>
            <a:picLocks noChangeAspect="1" noChangeArrowheads="1"/>
          </p:cNvPicPr>
          <p:nvPr/>
        </p:nvPicPr>
        <p:blipFill rotWithShape="1">
          <a:blip r:embed="rId2" cstate="print">
            <a:extLst>
              <a:ext uri="{28A0092B-C50C-407E-A947-70E740481C1C}">
                <a14:useLocalDpi xmlns:a14="http://schemas.microsoft.com/office/drawing/2010/main" val="0"/>
              </a:ext>
            </a:extLst>
          </a:blip>
          <a:srcRect t="59272" r="18062" b="7882"/>
          <a:stretch/>
        </p:blipFill>
        <p:spPr bwMode="auto">
          <a:xfrm rot="5400000">
            <a:off x="4756589" y="2131829"/>
            <a:ext cx="5278714" cy="334363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44440712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51520" y="274638"/>
            <a:ext cx="8640960" cy="1143000"/>
          </a:xfrm>
        </p:spPr>
        <p:txBody>
          <a:bodyPr/>
          <a:lstStyle/>
          <a:p>
            <a:r>
              <a:rPr lang="en-GB" b="1" dirty="0" smtClean="0"/>
              <a:t>The Blue-Eyed, Red Headed </a:t>
            </a:r>
            <a:r>
              <a:rPr lang="en-GB" b="1" dirty="0" err="1" smtClean="0"/>
              <a:t>Seres</a:t>
            </a:r>
            <a:endParaRPr lang="en-GB" b="1" dirty="0"/>
          </a:p>
        </p:txBody>
      </p:sp>
      <p:sp>
        <p:nvSpPr>
          <p:cNvPr id="3" name="Content Placeholder 2"/>
          <p:cNvSpPr>
            <a:spLocks noGrp="1"/>
          </p:cNvSpPr>
          <p:nvPr>
            <p:ph idx="1"/>
          </p:nvPr>
        </p:nvSpPr>
        <p:spPr>
          <a:xfrm>
            <a:off x="0" y="1412776"/>
            <a:ext cx="9144000" cy="5445224"/>
          </a:xfrm>
        </p:spPr>
        <p:txBody>
          <a:bodyPr>
            <a:normAutofit fontScale="85000" lnSpcReduction="10000"/>
          </a:bodyPr>
          <a:lstStyle/>
          <a:p>
            <a:r>
              <a:rPr lang="en-GB" dirty="0" smtClean="0"/>
              <a:t>Seres represented as peaceful, just, shy and unwarlike.</a:t>
            </a:r>
          </a:p>
          <a:p>
            <a:endParaRPr lang="en-GB" sz="1400" dirty="0" smtClean="0"/>
          </a:p>
          <a:p>
            <a:pPr marL="0" indent="0">
              <a:buNone/>
            </a:pPr>
            <a:r>
              <a:rPr lang="en-GB" dirty="0" smtClean="0"/>
              <a:t>“The same [ambassadors from Taprobane who came to Rome under Claudius] tell that the side of the island which stretches along besides India is of ten thousand </a:t>
            </a:r>
            <a:r>
              <a:rPr lang="en-GB" dirty="0" err="1" smtClean="0"/>
              <a:t>stades</a:t>
            </a:r>
            <a:r>
              <a:rPr lang="en-GB" dirty="0" smtClean="0"/>
              <a:t> to he south-east. Beyond the </a:t>
            </a:r>
            <a:r>
              <a:rPr lang="en-GB" dirty="0" err="1" smtClean="0"/>
              <a:t>Hemodus</a:t>
            </a:r>
            <a:r>
              <a:rPr lang="en-GB" dirty="0" smtClean="0"/>
              <a:t> mountains the Seres know for their trading can be seen by them. The father of </a:t>
            </a:r>
            <a:r>
              <a:rPr lang="en-GB" dirty="0" err="1" smtClean="0"/>
              <a:t>Rachias</a:t>
            </a:r>
            <a:r>
              <a:rPr lang="en-GB" dirty="0" smtClean="0"/>
              <a:t> [chief envoy] had travelled thither and the Seres came to meet the visitors there and they indeed surpassed the size of men; they had red hair, blue eyes, with uncouth manner of speech and no way of communicating with others. The rest of his account tallied with that of our own trades: that one the furthest bank of the river goods are placed next to what is left for sale and taken by them, if the value of the exchange is acceptable.” – </a:t>
            </a:r>
            <a:r>
              <a:rPr lang="en-GB" b="1" dirty="0" smtClean="0"/>
              <a:t>Pliny </a:t>
            </a:r>
            <a:r>
              <a:rPr lang="en-GB" b="1" i="1" dirty="0" smtClean="0"/>
              <a:t>NH </a:t>
            </a:r>
            <a:r>
              <a:rPr lang="en-GB" b="1" dirty="0" smtClean="0"/>
              <a:t>6.24.88</a:t>
            </a:r>
            <a:r>
              <a:rPr lang="en-GB" dirty="0" smtClean="0"/>
              <a:t>.</a:t>
            </a:r>
            <a:endParaRPr lang="en-GB" dirty="0"/>
          </a:p>
        </p:txBody>
      </p:sp>
    </p:spTree>
    <p:extLst>
      <p:ext uri="{BB962C8B-B14F-4D97-AF65-F5344CB8AC3E}">
        <p14:creationId xmlns:p14="http://schemas.microsoft.com/office/powerpoint/2010/main" val="272029999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0" y="188639"/>
            <a:ext cx="4211960" cy="6602199"/>
          </a:xfrm>
        </p:spPr>
        <p:txBody>
          <a:bodyPr>
            <a:normAutofit lnSpcReduction="10000"/>
          </a:bodyPr>
          <a:lstStyle/>
          <a:p>
            <a:r>
              <a:rPr lang="en-GB" dirty="0" smtClean="0"/>
              <a:t>Earlier source (notably Horace and Strabo) regard the Seres as being on the borders of Bactria and close to Parthia.</a:t>
            </a:r>
          </a:p>
          <a:p>
            <a:endParaRPr lang="en-GB" sz="500" dirty="0"/>
          </a:p>
          <a:p>
            <a:r>
              <a:rPr lang="en-GB" dirty="0"/>
              <a:t>In the second century BC the Han dynasty had encompassed the caravan cities of the </a:t>
            </a:r>
            <a:r>
              <a:rPr lang="en-GB" dirty="0" err="1"/>
              <a:t>Tarim</a:t>
            </a:r>
            <a:r>
              <a:rPr lang="en-GB" dirty="0"/>
              <a:t> and by c.60 BC </a:t>
            </a:r>
            <a:r>
              <a:rPr lang="en-GB" dirty="0" err="1"/>
              <a:t>Ferghana</a:t>
            </a:r>
            <a:r>
              <a:rPr lang="en-GB" dirty="0"/>
              <a:t> was a </a:t>
            </a:r>
            <a:r>
              <a:rPr lang="en-GB" dirty="0" smtClean="0"/>
              <a:t>client-ally.</a:t>
            </a:r>
          </a:p>
          <a:p>
            <a:endParaRPr lang="en-GB" sz="500" dirty="0"/>
          </a:p>
          <a:p>
            <a:r>
              <a:rPr lang="en-GB" dirty="0" smtClean="0"/>
              <a:t>Restoration of territorial expansion in New Han Dynasty, particularly by </a:t>
            </a:r>
            <a:r>
              <a:rPr lang="en-GB" dirty="0"/>
              <a:t>the general Pan </a:t>
            </a:r>
            <a:r>
              <a:rPr lang="en-GB" dirty="0" err="1" smtClean="0"/>
              <a:t>Ch’ao</a:t>
            </a:r>
            <a:r>
              <a:rPr lang="en-GB" dirty="0" smtClean="0"/>
              <a:t>.  </a:t>
            </a:r>
            <a:endParaRPr lang="en-GB" dirty="0"/>
          </a:p>
        </p:txBody>
      </p:sp>
      <p:sp>
        <p:nvSpPr>
          <p:cNvPr id="4" name="Content Placeholder 3"/>
          <p:cNvSpPr>
            <a:spLocks noGrp="1"/>
          </p:cNvSpPr>
          <p:nvPr>
            <p:ph sz="half" idx="2"/>
          </p:nvPr>
        </p:nvSpPr>
        <p:spPr>
          <a:xfrm>
            <a:off x="3995936" y="116632"/>
            <a:ext cx="5148064" cy="1872207"/>
          </a:xfrm>
        </p:spPr>
        <p:txBody>
          <a:bodyPr>
            <a:normAutofit lnSpcReduction="10000"/>
          </a:bodyPr>
          <a:lstStyle/>
          <a:p>
            <a:r>
              <a:rPr lang="en-GB" dirty="0"/>
              <a:t>Lieberman (</a:t>
            </a:r>
            <a:r>
              <a:rPr lang="en-GB" dirty="0" smtClean="0"/>
              <a:t>1957) suggests they may be an </a:t>
            </a:r>
            <a:r>
              <a:rPr lang="en-GB" dirty="0"/>
              <a:t>Indo-European </a:t>
            </a:r>
            <a:r>
              <a:rPr lang="en-GB" dirty="0" smtClean="0"/>
              <a:t>ethnic group in the </a:t>
            </a:r>
            <a:r>
              <a:rPr lang="en-GB" dirty="0" err="1" smtClean="0"/>
              <a:t>Tarim</a:t>
            </a:r>
            <a:r>
              <a:rPr lang="en-GB" dirty="0" smtClean="0"/>
              <a:t> Basin.</a:t>
            </a:r>
            <a:endParaRPr lang="en-GB" dirty="0"/>
          </a:p>
        </p:txBody>
      </p:sp>
      <p:pic>
        <p:nvPicPr>
          <p:cNvPr id="3074"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4427984" y="1484785"/>
            <a:ext cx="4527784" cy="2772016"/>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3075" name="Picture 3"/>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4427984" y="4365104"/>
            <a:ext cx="4537229" cy="242573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419281893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t>The Silk Worm</a:t>
            </a:r>
            <a:endParaRPr lang="en-GB" b="1" dirty="0"/>
          </a:p>
        </p:txBody>
      </p:sp>
      <p:sp>
        <p:nvSpPr>
          <p:cNvPr id="4" name="Content Placeholder 3"/>
          <p:cNvSpPr>
            <a:spLocks noGrp="1"/>
          </p:cNvSpPr>
          <p:nvPr>
            <p:ph sz="half" idx="1"/>
          </p:nvPr>
        </p:nvSpPr>
        <p:spPr>
          <a:xfrm>
            <a:off x="0" y="5085184"/>
            <a:ext cx="4355976" cy="1772816"/>
          </a:xfrm>
        </p:spPr>
        <p:txBody>
          <a:bodyPr>
            <a:normAutofit fontScale="77500" lnSpcReduction="20000"/>
          </a:bodyPr>
          <a:lstStyle/>
          <a:p>
            <a:pPr marL="0" indent="0">
              <a:buNone/>
            </a:pPr>
            <a:r>
              <a:rPr lang="en-GB" dirty="0"/>
              <a:t>“The first of men who are known are the Seres, famous for the silk-growing of their forests; they comb down the white floss of the branches drenched with water...” – </a:t>
            </a:r>
            <a:r>
              <a:rPr lang="en-GB" b="1" dirty="0"/>
              <a:t>Pliny </a:t>
            </a:r>
            <a:r>
              <a:rPr lang="en-GB" b="1" i="1" dirty="0"/>
              <a:t>NH</a:t>
            </a:r>
            <a:r>
              <a:rPr lang="en-GB" b="1" dirty="0"/>
              <a:t> </a:t>
            </a:r>
            <a:r>
              <a:rPr lang="en-GB" b="1" dirty="0" smtClean="0"/>
              <a:t>6.20.54</a:t>
            </a:r>
            <a:r>
              <a:rPr lang="en-GB" dirty="0" smtClean="0"/>
              <a:t>.</a:t>
            </a:r>
            <a:endParaRPr lang="en-GB" dirty="0"/>
          </a:p>
        </p:txBody>
      </p:sp>
      <p:sp>
        <p:nvSpPr>
          <p:cNvPr id="5" name="Content Placeholder 4"/>
          <p:cNvSpPr>
            <a:spLocks noGrp="1"/>
          </p:cNvSpPr>
          <p:nvPr>
            <p:ph sz="half" idx="2"/>
          </p:nvPr>
        </p:nvSpPr>
        <p:spPr>
          <a:xfrm>
            <a:off x="0" y="1412776"/>
            <a:ext cx="9144000" cy="4104456"/>
          </a:xfrm>
        </p:spPr>
        <p:txBody>
          <a:bodyPr>
            <a:normAutofit fontScale="77500" lnSpcReduction="20000"/>
          </a:bodyPr>
          <a:lstStyle/>
          <a:p>
            <a:pPr marL="0" indent="0">
              <a:buNone/>
            </a:pPr>
            <a:r>
              <a:rPr lang="en-GB" dirty="0" smtClean="0"/>
              <a:t>“The threads from which the Seres weave their garments are not made form bark but another method of the following kind. There exists in their land a small creature which the Greeks called </a:t>
            </a:r>
            <a:r>
              <a:rPr lang="en-GB" dirty="0" err="1" smtClean="0"/>
              <a:t>Ser</a:t>
            </a:r>
            <a:r>
              <a:rPr lang="en-GB" dirty="0" smtClean="0"/>
              <a:t>, but is called by an entirely different name and not </a:t>
            </a:r>
            <a:r>
              <a:rPr lang="en-GB" dirty="0" err="1" smtClean="0"/>
              <a:t>Ser</a:t>
            </a:r>
            <a:r>
              <a:rPr lang="en-GB" dirty="0" smtClean="0"/>
              <a:t> by the Seres themselves. Its size is double that of the largest scarab beetle; in other respects it resembles spiders which weave their webs under the trees and it has eight feet in number just like spiders. The Seres cultivate these creatures, constructing enclosures suitable to the climate of summer and winter. The produce of these creatures is found to be a thin tissue attached to their feet. They cultivate them for four years providing millet to them as food; in the fifth year – for they know that they will not live longer- they give them a green reed to eat. This is the sweetest nourishment of all for this creature and, bloated by the reed, it bursts from its overload and thus they find most of what it has ingested inside it when dead.” – </a:t>
            </a:r>
            <a:r>
              <a:rPr lang="en-GB" b="1" dirty="0" smtClean="0"/>
              <a:t>Pausanias 6.26.6-8</a:t>
            </a:r>
            <a:r>
              <a:rPr lang="en-GB" dirty="0" smtClean="0"/>
              <a:t>.</a:t>
            </a:r>
            <a:endParaRPr lang="en-GB" dirty="0"/>
          </a:p>
        </p:txBody>
      </p:sp>
      <p:pic>
        <p:nvPicPr>
          <p:cNvPr id="1026"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flipH="1">
            <a:off x="4211960" y="5157192"/>
            <a:ext cx="1663177" cy="125549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6" name="Content Placeholder 2"/>
          <p:cNvSpPr txBox="1">
            <a:spLocks/>
          </p:cNvSpPr>
          <p:nvPr/>
        </p:nvSpPr>
        <p:spPr>
          <a:xfrm>
            <a:off x="4211960" y="6412682"/>
            <a:ext cx="1663177" cy="316631"/>
          </a:xfrm>
          <a:prstGeom prst="rect">
            <a:avLst/>
          </a:prstGeom>
        </p:spPr>
        <p:txBody>
          <a:bodyPr vert="horz" lIns="91440" tIns="45720" rIns="91440" bIns="45720" rtlCol="0">
            <a:normAutofit fontScale="62500" lnSpcReduction="20000"/>
          </a:bodyPr>
          <a:lstStyle>
            <a:lvl1pPr marL="342900" indent="-34290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1800" kern="1200">
                <a:solidFill>
                  <a:schemeClr val="tx1"/>
                </a:solidFill>
                <a:latin typeface="+mn-lt"/>
                <a:ea typeface="+mn-ea"/>
                <a:cs typeface="+mn-cs"/>
              </a:defRPr>
            </a:lvl9pPr>
          </a:lstStyle>
          <a:p>
            <a:pPr marL="0" indent="0" algn="ctr">
              <a:buFont typeface="Arial" panose="020B0604020202020204" pitchFamily="34" charset="0"/>
              <a:buNone/>
            </a:pPr>
            <a:r>
              <a:rPr lang="en-GB" i="1" dirty="0" err="1" smtClean="0"/>
              <a:t>Bombyx</a:t>
            </a:r>
            <a:r>
              <a:rPr lang="en-GB" i="1" dirty="0" smtClean="0"/>
              <a:t> </a:t>
            </a:r>
            <a:r>
              <a:rPr lang="en-GB" i="1" dirty="0" err="1" smtClean="0"/>
              <a:t>mori</a:t>
            </a:r>
            <a:endParaRPr lang="en-GB" dirty="0"/>
          </a:p>
        </p:txBody>
      </p:sp>
      <p:pic>
        <p:nvPicPr>
          <p:cNvPr id="1027" name="Picture 3"/>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6012160" y="5171346"/>
            <a:ext cx="1488220" cy="1227182"/>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028" name="Picture 4"/>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607199" y="5157192"/>
            <a:ext cx="1429297" cy="125549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17554633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0" y="116632"/>
            <a:ext cx="9144000" cy="6741368"/>
          </a:xfrm>
        </p:spPr>
        <p:txBody>
          <a:bodyPr>
            <a:normAutofit fontScale="77500" lnSpcReduction="20000"/>
          </a:bodyPr>
          <a:lstStyle/>
          <a:p>
            <a:pPr marL="0" indent="0">
              <a:buNone/>
            </a:pPr>
            <a:r>
              <a:rPr lang="en-GB" dirty="0" smtClean="0"/>
              <a:t>“The </a:t>
            </a:r>
            <a:r>
              <a:rPr lang="en-GB" dirty="0"/>
              <a:t>first of men who are known are the </a:t>
            </a:r>
            <a:r>
              <a:rPr lang="en-GB" dirty="0" smtClean="0"/>
              <a:t>Seres… </a:t>
            </a:r>
            <a:r>
              <a:rPr lang="en-GB" dirty="0"/>
              <a:t>they comb down the white floss of the branches drenched with water; </a:t>
            </a:r>
            <a:r>
              <a:rPr lang="en-GB" b="1" dirty="0"/>
              <a:t>from this comes the two fold work </a:t>
            </a:r>
            <a:r>
              <a:rPr lang="en-GB" b="1" dirty="0" smtClean="0"/>
              <a:t>for our women of </a:t>
            </a:r>
            <a:r>
              <a:rPr lang="en-GB" b="1" dirty="0"/>
              <a:t>dividing the threads and weaving them together again</a:t>
            </a:r>
            <a:r>
              <a:rPr lang="en-GB" dirty="0"/>
              <a:t>...” – </a:t>
            </a:r>
            <a:r>
              <a:rPr lang="en-GB" b="1" dirty="0"/>
              <a:t>Pliny </a:t>
            </a:r>
            <a:r>
              <a:rPr lang="en-GB" b="1" i="1" dirty="0"/>
              <a:t>NH</a:t>
            </a:r>
            <a:r>
              <a:rPr lang="en-GB" b="1" dirty="0"/>
              <a:t> 6.20.54</a:t>
            </a:r>
            <a:r>
              <a:rPr lang="en-GB" dirty="0" smtClean="0"/>
              <a:t>.</a:t>
            </a:r>
          </a:p>
          <a:p>
            <a:pPr marL="0" indent="0">
              <a:buNone/>
            </a:pPr>
            <a:endParaRPr lang="en-GB" sz="300" dirty="0"/>
          </a:p>
          <a:p>
            <a:pPr marL="0" indent="0">
              <a:buNone/>
            </a:pPr>
            <a:r>
              <a:rPr lang="en-GB" dirty="0"/>
              <a:t>“</a:t>
            </a:r>
            <a:r>
              <a:rPr lang="en-GB" dirty="0" smtClean="0"/>
              <a:t>Her [Cleopatra’s] </a:t>
            </a:r>
            <a:r>
              <a:rPr lang="en-GB" dirty="0"/>
              <a:t>white breasts were revealed by the </a:t>
            </a:r>
            <a:r>
              <a:rPr lang="en-GB" dirty="0" smtClean="0"/>
              <a:t>fabric </a:t>
            </a:r>
            <a:r>
              <a:rPr lang="en-GB" dirty="0"/>
              <a:t>of </a:t>
            </a:r>
            <a:r>
              <a:rPr lang="en-GB" dirty="0" smtClean="0"/>
              <a:t>Sidon</a:t>
            </a:r>
            <a:r>
              <a:rPr lang="en-GB" dirty="0"/>
              <a:t>, which, close-woven by the </a:t>
            </a:r>
            <a:r>
              <a:rPr lang="en-GB" dirty="0" smtClean="0"/>
              <a:t>comb </a:t>
            </a:r>
            <a:r>
              <a:rPr lang="en-GB" dirty="0"/>
              <a:t>of the </a:t>
            </a:r>
            <a:r>
              <a:rPr lang="en-GB" dirty="0" smtClean="0"/>
              <a:t>Seres</a:t>
            </a:r>
            <a:r>
              <a:rPr lang="en-GB" dirty="0"/>
              <a:t>, the Egyptian </a:t>
            </a:r>
            <a:r>
              <a:rPr lang="en-GB" dirty="0" smtClean="0"/>
              <a:t>needle-worker </a:t>
            </a:r>
            <a:r>
              <a:rPr lang="en-GB" dirty="0"/>
              <a:t>pulls out, and </a:t>
            </a:r>
            <a:r>
              <a:rPr lang="en-GB" dirty="0" smtClean="0"/>
              <a:t>loosens </a:t>
            </a:r>
            <a:r>
              <a:rPr lang="en-GB" dirty="0"/>
              <a:t>the thread by stretching the </a:t>
            </a:r>
            <a:r>
              <a:rPr lang="en-GB" dirty="0" smtClean="0"/>
              <a:t>stuff…” – </a:t>
            </a:r>
            <a:r>
              <a:rPr lang="en-GB" b="1" dirty="0" smtClean="0"/>
              <a:t>Lucan </a:t>
            </a:r>
            <a:r>
              <a:rPr lang="en-GB" b="1" i="1" dirty="0" err="1" smtClean="0"/>
              <a:t>Pharsalia</a:t>
            </a:r>
            <a:r>
              <a:rPr lang="en-GB" b="1" i="1" dirty="0"/>
              <a:t> </a:t>
            </a:r>
            <a:r>
              <a:rPr lang="en-GB" b="1" dirty="0" smtClean="0"/>
              <a:t>10.169-71</a:t>
            </a:r>
            <a:r>
              <a:rPr lang="en-GB" dirty="0" smtClean="0"/>
              <a:t>. </a:t>
            </a:r>
          </a:p>
          <a:p>
            <a:pPr marL="0" indent="0">
              <a:buNone/>
            </a:pPr>
            <a:endParaRPr lang="en-GB" sz="300" dirty="0"/>
          </a:p>
          <a:p>
            <a:pPr marL="0" indent="0">
              <a:buNone/>
            </a:pPr>
            <a:r>
              <a:rPr lang="en-GB" dirty="0"/>
              <a:t>“It is said that they not only use sheep’s wool, but also bark from trees, or the </a:t>
            </a:r>
            <a:r>
              <a:rPr lang="en-GB" b="1" dirty="0"/>
              <a:t>silk from wild cocoons</a:t>
            </a:r>
            <a:r>
              <a:rPr lang="en-GB" dirty="0" smtClean="0"/>
              <a:t>, </a:t>
            </a:r>
            <a:r>
              <a:rPr lang="en-GB" dirty="0"/>
              <a:t>to make brocade, mats, pile rugs, woven cloth and curtains, all of them of good quality… </a:t>
            </a:r>
            <a:r>
              <a:rPr lang="en-GB" b="1" dirty="0"/>
              <a:t>Furthermore, they regularly make a profit by obtaining Chinese silk, unravelling it, and making fine </a:t>
            </a:r>
            <a:r>
              <a:rPr lang="en-GB" b="1" i="1" dirty="0" err="1"/>
              <a:t>hu</a:t>
            </a:r>
            <a:r>
              <a:rPr lang="en-GB" b="1" dirty="0"/>
              <a:t> (‘Western’) silk damasks</a:t>
            </a:r>
            <a:r>
              <a:rPr lang="en-GB" dirty="0" smtClean="0"/>
              <a:t>. </a:t>
            </a:r>
            <a:r>
              <a:rPr lang="en-GB" dirty="0"/>
              <a:t>That is why this country trades with </a:t>
            </a:r>
            <a:r>
              <a:rPr lang="en-GB" dirty="0" err="1"/>
              <a:t>Anxi</a:t>
            </a:r>
            <a:r>
              <a:rPr lang="en-GB" dirty="0"/>
              <a:t> (Parthia) across the middle of the </a:t>
            </a:r>
            <a:r>
              <a:rPr lang="en-GB" dirty="0" smtClean="0"/>
              <a:t>sea…” </a:t>
            </a:r>
            <a:r>
              <a:rPr lang="en-GB" dirty="0"/>
              <a:t>– </a:t>
            </a:r>
            <a:r>
              <a:rPr lang="en-GB" b="1" dirty="0"/>
              <a:t>Yu </a:t>
            </a:r>
            <a:r>
              <a:rPr lang="en-GB" b="1" dirty="0" err="1"/>
              <a:t>Huan</a:t>
            </a:r>
            <a:r>
              <a:rPr lang="en-GB" b="1" dirty="0"/>
              <a:t> </a:t>
            </a:r>
            <a:r>
              <a:rPr lang="en-GB" b="1" i="1" dirty="0" err="1" smtClean="0"/>
              <a:t>Weilue</a:t>
            </a:r>
            <a:r>
              <a:rPr lang="en-GB" b="1" i="1" dirty="0" smtClean="0"/>
              <a:t> </a:t>
            </a:r>
            <a:r>
              <a:rPr lang="en-GB" b="1" dirty="0" smtClean="0"/>
              <a:t>12 </a:t>
            </a:r>
            <a:r>
              <a:rPr lang="en-GB" dirty="0" smtClean="0"/>
              <a:t>[third century AD].</a:t>
            </a:r>
          </a:p>
          <a:p>
            <a:pPr marL="0" indent="0">
              <a:buNone/>
            </a:pPr>
            <a:endParaRPr lang="en-GB" sz="300" dirty="0"/>
          </a:p>
          <a:p>
            <a:pPr marL="0" indent="0">
              <a:buNone/>
            </a:pPr>
            <a:r>
              <a:rPr lang="en-GB" dirty="0"/>
              <a:t>“This </a:t>
            </a:r>
            <a:r>
              <a:rPr lang="en-GB" dirty="0" smtClean="0"/>
              <a:t>country [Da Qin – literally “Great China” – the Roman Empire] </a:t>
            </a:r>
            <a:r>
              <a:rPr lang="en-GB" dirty="0"/>
              <a:t>produces plenty of…  delicate polychrome silks painted with gold</a:t>
            </a:r>
            <a:r>
              <a:rPr lang="en-GB" dirty="0" smtClean="0"/>
              <a:t>, </a:t>
            </a:r>
            <a:r>
              <a:rPr lang="en-GB" dirty="0"/>
              <a:t>and asbestos </a:t>
            </a:r>
            <a:r>
              <a:rPr lang="en-GB" dirty="0" smtClean="0"/>
              <a:t>cloth…” </a:t>
            </a:r>
            <a:r>
              <a:rPr lang="en-GB" dirty="0"/>
              <a:t>– </a:t>
            </a:r>
            <a:r>
              <a:rPr lang="en-GB" b="1" dirty="0"/>
              <a:t>Fan Ye </a:t>
            </a:r>
            <a:r>
              <a:rPr lang="en-GB" b="1" i="1" dirty="0" err="1" smtClean="0"/>
              <a:t>Hou</a:t>
            </a:r>
            <a:r>
              <a:rPr lang="en-GB" b="1" i="1" dirty="0" smtClean="0"/>
              <a:t> Han Shu </a:t>
            </a:r>
            <a:r>
              <a:rPr lang="en-GB" b="1" dirty="0" smtClean="0"/>
              <a:t>88</a:t>
            </a:r>
            <a:r>
              <a:rPr lang="en-GB" dirty="0" smtClean="0"/>
              <a:t>.</a:t>
            </a:r>
            <a:endParaRPr lang="en-GB" i="1" dirty="0" smtClean="0"/>
          </a:p>
          <a:p>
            <a:pPr marL="0" indent="0">
              <a:buNone/>
            </a:pPr>
            <a:endParaRPr lang="en-GB" sz="300" dirty="0" smtClean="0"/>
          </a:p>
          <a:p>
            <a:r>
              <a:rPr lang="en-GB" dirty="0"/>
              <a:t>Alexandrian Tariff - raw silk, silk thread, and silk or half-clothing </a:t>
            </a:r>
            <a:r>
              <a:rPr lang="en-GB" dirty="0" smtClean="0"/>
              <a:t>silk </a:t>
            </a:r>
            <a:r>
              <a:rPr lang="en-GB" dirty="0"/>
              <a:t>- </a:t>
            </a:r>
            <a:r>
              <a:rPr lang="en-GB" i="1" dirty="0"/>
              <a:t>Digest </a:t>
            </a:r>
            <a:r>
              <a:rPr lang="en-GB" dirty="0"/>
              <a:t>39.4.16.6-7 (</a:t>
            </a:r>
            <a:r>
              <a:rPr lang="en-GB" dirty="0" err="1"/>
              <a:t>Marcianus</a:t>
            </a:r>
            <a:r>
              <a:rPr lang="en-GB" dirty="0"/>
              <a:t> 1.S. </a:t>
            </a:r>
            <a:r>
              <a:rPr lang="en-GB" i="1" dirty="0"/>
              <a:t>de </a:t>
            </a:r>
            <a:r>
              <a:rPr lang="en-GB" i="1" dirty="0" err="1"/>
              <a:t>delatoribus</a:t>
            </a:r>
            <a:r>
              <a:rPr lang="en-GB" dirty="0"/>
              <a:t>).</a:t>
            </a:r>
          </a:p>
        </p:txBody>
      </p:sp>
    </p:spTree>
    <p:extLst>
      <p:ext uri="{BB962C8B-B14F-4D97-AF65-F5344CB8AC3E}">
        <p14:creationId xmlns:p14="http://schemas.microsoft.com/office/powerpoint/2010/main" val="151542594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67544" y="0"/>
            <a:ext cx="8229600" cy="1143000"/>
          </a:xfrm>
        </p:spPr>
        <p:txBody>
          <a:bodyPr/>
          <a:lstStyle/>
          <a:p>
            <a:r>
              <a:rPr lang="en-GB" b="1" dirty="0" smtClean="0"/>
              <a:t>The “Great Wall”?</a:t>
            </a:r>
            <a:endParaRPr lang="en-GB" b="1" dirty="0"/>
          </a:p>
        </p:txBody>
      </p:sp>
      <p:sp>
        <p:nvSpPr>
          <p:cNvPr id="3" name="Content Placeholder 2"/>
          <p:cNvSpPr>
            <a:spLocks noGrp="1"/>
          </p:cNvSpPr>
          <p:nvPr>
            <p:ph idx="1"/>
          </p:nvPr>
        </p:nvSpPr>
        <p:spPr>
          <a:xfrm>
            <a:off x="0" y="1124744"/>
            <a:ext cx="4211960" cy="5733256"/>
          </a:xfrm>
        </p:spPr>
        <p:txBody>
          <a:bodyPr>
            <a:normAutofit fontScale="85000" lnSpcReduction="20000"/>
          </a:bodyPr>
          <a:lstStyle/>
          <a:p>
            <a:pPr marL="0" indent="0">
              <a:buNone/>
            </a:pPr>
            <a:r>
              <a:rPr lang="en-GB" dirty="0"/>
              <a:t>“Beyond this and the regions of the two </a:t>
            </a:r>
            <a:r>
              <a:rPr lang="en-GB" dirty="0" err="1"/>
              <a:t>Scythias</a:t>
            </a:r>
            <a:r>
              <a:rPr lang="en-GB" dirty="0"/>
              <a:t> on the eastern side, linked peaks of lofty walls giving a circular appearance enclose the Seres, observed by those around because of the richness and size of their </a:t>
            </a:r>
            <a:r>
              <a:rPr lang="en-GB" dirty="0" smtClean="0"/>
              <a:t>territory; </a:t>
            </a:r>
            <a:r>
              <a:rPr lang="en-GB" dirty="0"/>
              <a:t>they border on the </a:t>
            </a:r>
            <a:r>
              <a:rPr lang="en-GB" dirty="0" err="1"/>
              <a:t>Scyths</a:t>
            </a:r>
            <a:r>
              <a:rPr lang="en-GB" dirty="0"/>
              <a:t> from the western side; from the north and east they adjoin snowy waste; where they face south they extend as far as India and the Ganges.” - </a:t>
            </a:r>
            <a:r>
              <a:rPr lang="en-GB" b="1" dirty="0" err="1"/>
              <a:t>Ammianus</a:t>
            </a:r>
            <a:r>
              <a:rPr lang="en-GB" b="1" dirty="0"/>
              <a:t> </a:t>
            </a:r>
            <a:r>
              <a:rPr lang="en-GB" b="1" dirty="0" err="1"/>
              <a:t>Marcellinus</a:t>
            </a:r>
            <a:r>
              <a:rPr lang="en-GB" b="1" dirty="0"/>
              <a:t> 23.6.64</a:t>
            </a:r>
            <a:r>
              <a:rPr lang="en-GB" dirty="0"/>
              <a:t>.</a:t>
            </a:r>
          </a:p>
        </p:txBody>
      </p:sp>
      <p:pic>
        <p:nvPicPr>
          <p:cNvPr id="2051" name="Picture 3"/>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644008" y="4741264"/>
            <a:ext cx="4367806" cy="2006713"/>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7" name="Content Placeholder 2"/>
          <p:cNvSpPr txBox="1">
            <a:spLocks/>
          </p:cNvSpPr>
          <p:nvPr/>
        </p:nvSpPr>
        <p:spPr>
          <a:xfrm>
            <a:off x="4211960" y="1124744"/>
            <a:ext cx="4932040" cy="3744416"/>
          </a:xfrm>
          <a:prstGeom prst="rect">
            <a:avLst/>
          </a:prstGeom>
        </p:spPr>
        <p:txBody>
          <a:bodyPr vert="horz" lIns="91440" tIns="45720" rIns="91440" bIns="45720" rtlCol="0">
            <a:normAutofit fontScale="85000" lnSpcReduction="20000"/>
          </a:bodyPr>
          <a:lst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a:lstStyle>
          <a:p>
            <a:r>
              <a:rPr lang="en-GB" dirty="0" smtClean="0"/>
              <a:t>Shih-</a:t>
            </a:r>
            <a:r>
              <a:rPr lang="en-GB" dirty="0" err="1" smtClean="0"/>
              <a:t>chie</a:t>
            </a:r>
            <a:r>
              <a:rPr lang="en-GB" dirty="0" smtClean="0"/>
              <a:t> (88.2565) indicates that the </a:t>
            </a:r>
            <a:r>
              <a:rPr lang="en-GB" dirty="0" err="1" smtClean="0"/>
              <a:t>ch’ang</a:t>
            </a:r>
            <a:r>
              <a:rPr lang="en-GB" dirty="0" smtClean="0"/>
              <a:t> </a:t>
            </a:r>
            <a:r>
              <a:rPr lang="en-GB" dirty="0" err="1" smtClean="0"/>
              <a:t>ch’eng</a:t>
            </a:r>
            <a:r>
              <a:rPr lang="en-GB" dirty="0" smtClean="0"/>
              <a:t> (“long wall”) was built around 220 BC by the Ch’in general </a:t>
            </a:r>
            <a:r>
              <a:rPr lang="en-GB" dirty="0" err="1" smtClean="0"/>
              <a:t>Meng</a:t>
            </a:r>
            <a:r>
              <a:rPr lang="en-GB" dirty="0" smtClean="0"/>
              <a:t> </a:t>
            </a:r>
            <a:r>
              <a:rPr lang="en-GB" dirty="0" err="1" smtClean="0"/>
              <a:t>T’ien</a:t>
            </a:r>
            <a:r>
              <a:rPr lang="en-GB" dirty="0" smtClean="0"/>
              <a:t>.</a:t>
            </a:r>
          </a:p>
          <a:p>
            <a:endParaRPr lang="en-GB" sz="200" dirty="0" smtClean="0"/>
          </a:p>
          <a:p>
            <a:r>
              <a:rPr lang="en-GB" dirty="0" smtClean="0"/>
              <a:t>Archaeological evidence for the </a:t>
            </a:r>
            <a:r>
              <a:rPr lang="en-GB" dirty="0" err="1" smtClean="0"/>
              <a:t>Tun-huang</a:t>
            </a:r>
            <a:r>
              <a:rPr lang="en-GB" dirty="0" smtClean="0"/>
              <a:t> </a:t>
            </a:r>
            <a:r>
              <a:rPr lang="en-GB" i="1" dirty="0" smtClean="0"/>
              <a:t>limes</a:t>
            </a:r>
            <a:r>
              <a:rPr lang="en-GB" dirty="0" smtClean="0"/>
              <a:t>.</a:t>
            </a:r>
          </a:p>
          <a:p>
            <a:endParaRPr lang="en-GB" sz="200" i="1" dirty="0" smtClean="0"/>
          </a:p>
          <a:p>
            <a:r>
              <a:rPr lang="en-GB" dirty="0" smtClean="0"/>
              <a:t>Subsequent absence of evidence till fifth-sixth centuries.</a:t>
            </a:r>
            <a:endParaRPr lang="en-GB" dirty="0"/>
          </a:p>
        </p:txBody>
      </p:sp>
    </p:spTree>
    <p:extLst>
      <p:ext uri="{BB962C8B-B14F-4D97-AF65-F5344CB8AC3E}">
        <p14:creationId xmlns:p14="http://schemas.microsoft.com/office/powerpoint/2010/main" val="229130553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0"/>
            <a:ext cx="8229600" cy="1196752"/>
          </a:xfrm>
        </p:spPr>
        <p:txBody>
          <a:bodyPr/>
          <a:lstStyle/>
          <a:p>
            <a:r>
              <a:rPr lang="en-GB" b="1" dirty="0" smtClean="0"/>
              <a:t>Ambassadors</a:t>
            </a:r>
            <a:endParaRPr lang="en-GB" b="1" dirty="0"/>
          </a:p>
        </p:txBody>
      </p:sp>
      <p:sp>
        <p:nvSpPr>
          <p:cNvPr id="3" name="Content Placeholder 2"/>
          <p:cNvSpPr>
            <a:spLocks noGrp="1"/>
          </p:cNvSpPr>
          <p:nvPr>
            <p:ph idx="1"/>
          </p:nvPr>
        </p:nvSpPr>
        <p:spPr>
          <a:xfrm>
            <a:off x="0" y="1124744"/>
            <a:ext cx="9144000" cy="5733256"/>
          </a:xfrm>
        </p:spPr>
        <p:txBody>
          <a:bodyPr>
            <a:normAutofit fontScale="70000" lnSpcReduction="20000"/>
          </a:bodyPr>
          <a:lstStyle/>
          <a:p>
            <a:pPr marL="0" indent="0">
              <a:buNone/>
            </a:pPr>
            <a:r>
              <a:rPr lang="en-GB" dirty="0"/>
              <a:t>“For the Scythians and the </a:t>
            </a:r>
            <a:r>
              <a:rPr lang="en-GB" dirty="0" err="1"/>
              <a:t>Sarmatians</a:t>
            </a:r>
            <a:r>
              <a:rPr lang="en-GB" dirty="0"/>
              <a:t> sent ambassadors seeking friendship; the Seres too and the Indians, who live immediately beneath the sun, though they brought elephants amongst their gifts as well as precious stones and pearls, regarded their long journey, in the accomplishment of which they had spent four </a:t>
            </a:r>
            <a:r>
              <a:rPr lang="en-GB" dirty="0" smtClean="0"/>
              <a:t>years…” – </a:t>
            </a:r>
            <a:r>
              <a:rPr lang="en-GB" b="1" dirty="0" err="1" smtClean="0"/>
              <a:t>Florus</a:t>
            </a:r>
            <a:r>
              <a:rPr lang="en-GB" b="1" dirty="0"/>
              <a:t> </a:t>
            </a:r>
            <a:r>
              <a:rPr lang="en-GB" b="1" dirty="0" smtClean="0"/>
              <a:t>34.62</a:t>
            </a:r>
            <a:r>
              <a:rPr lang="en-GB" dirty="0" smtClean="0"/>
              <a:t>.</a:t>
            </a:r>
          </a:p>
          <a:p>
            <a:pPr marL="0" indent="0">
              <a:buNone/>
            </a:pPr>
            <a:endParaRPr lang="en-GB" sz="800" dirty="0"/>
          </a:p>
          <a:p>
            <a:pPr marL="0" indent="0">
              <a:buNone/>
            </a:pPr>
            <a:r>
              <a:rPr lang="en-GB" dirty="0"/>
              <a:t>“They have always wanted to communicate with China but, </a:t>
            </a:r>
            <a:r>
              <a:rPr lang="en-GB" dirty="0" err="1"/>
              <a:t>Anxi</a:t>
            </a:r>
            <a:r>
              <a:rPr lang="en-GB" dirty="0"/>
              <a:t> (Parthia), jealous of their profits, would not allow them to pass (through to China)…” -</a:t>
            </a:r>
            <a:r>
              <a:rPr lang="en-GB" b="1" dirty="0"/>
              <a:t>Yu </a:t>
            </a:r>
            <a:r>
              <a:rPr lang="en-GB" b="1" dirty="0" err="1"/>
              <a:t>Huan</a:t>
            </a:r>
            <a:r>
              <a:rPr lang="en-GB" b="1" dirty="0"/>
              <a:t> </a:t>
            </a:r>
            <a:r>
              <a:rPr lang="en-GB" b="1" i="1" dirty="0" err="1"/>
              <a:t>Weilue</a:t>
            </a:r>
            <a:r>
              <a:rPr lang="en-GB" b="1" dirty="0"/>
              <a:t> </a:t>
            </a:r>
            <a:r>
              <a:rPr lang="en-GB" b="1" dirty="0" smtClean="0"/>
              <a:t>11</a:t>
            </a:r>
            <a:r>
              <a:rPr lang="en-GB" dirty="0" smtClean="0"/>
              <a:t>. </a:t>
            </a:r>
          </a:p>
          <a:p>
            <a:pPr marL="0" indent="0">
              <a:buNone/>
            </a:pPr>
            <a:endParaRPr lang="en-GB" sz="1500" dirty="0"/>
          </a:p>
          <a:p>
            <a:pPr marL="0" indent="0">
              <a:buNone/>
            </a:pPr>
            <a:r>
              <a:rPr lang="en-GB" dirty="0" smtClean="0"/>
              <a:t>“In </a:t>
            </a:r>
            <a:r>
              <a:rPr lang="en-GB" dirty="0"/>
              <a:t>the ninth </a:t>
            </a:r>
            <a:r>
              <a:rPr lang="en-GB" dirty="0" err="1"/>
              <a:t>yongyuan</a:t>
            </a:r>
            <a:r>
              <a:rPr lang="en-GB" dirty="0"/>
              <a:t> year </a:t>
            </a:r>
            <a:r>
              <a:rPr lang="en-GB" dirty="0" smtClean="0"/>
              <a:t>[AD 97], </a:t>
            </a:r>
            <a:r>
              <a:rPr lang="en-GB" dirty="0"/>
              <a:t>during the reign of Emperor He, the Protector General Ban Chao sent </a:t>
            </a:r>
            <a:r>
              <a:rPr lang="en-GB" dirty="0" err="1"/>
              <a:t>Gan</a:t>
            </a:r>
            <a:r>
              <a:rPr lang="en-GB" dirty="0"/>
              <a:t> Ying to Da Qin (the Roman Empire</a:t>
            </a:r>
            <a:r>
              <a:rPr lang="en-GB" dirty="0" smtClean="0"/>
              <a:t>). </a:t>
            </a:r>
            <a:r>
              <a:rPr lang="en-GB" dirty="0"/>
              <a:t>He reached </a:t>
            </a:r>
            <a:r>
              <a:rPr lang="en-GB" dirty="0" err="1"/>
              <a:t>Tiaozhi</a:t>
            </a:r>
            <a:r>
              <a:rPr lang="en-GB" dirty="0"/>
              <a:t> (</a:t>
            </a:r>
            <a:r>
              <a:rPr lang="en-GB" dirty="0" err="1"/>
              <a:t>Characene</a:t>
            </a:r>
            <a:r>
              <a:rPr lang="en-GB" dirty="0"/>
              <a:t> and Susiana) next to a large sea. He wanted to cross it, but the sailors of the western frontier of </a:t>
            </a:r>
            <a:r>
              <a:rPr lang="en-GB" dirty="0" err="1"/>
              <a:t>Anxi</a:t>
            </a:r>
            <a:r>
              <a:rPr lang="en-GB" dirty="0"/>
              <a:t> (Parthia) said to him</a:t>
            </a:r>
            <a:r>
              <a:rPr lang="en-GB" dirty="0" smtClean="0"/>
              <a:t>:</a:t>
            </a:r>
          </a:p>
          <a:p>
            <a:pPr marL="0" indent="0">
              <a:buNone/>
            </a:pPr>
            <a:endParaRPr lang="en-GB" sz="200" dirty="0"/>
          </a:p>
          <a:p>
            <a:pPr marL="0" indent="0">
              <a:buNone/>
            </a:pPr>
            <a:r>
              <a:rPr lang="en-GB" dirty="0" smtClean="0"/>
              <a:t>‘The </a:t>
            </a:r>
            <a:r>
              <a:rPr lang="en-GB" dirty="0"/>
              <a:t>ocean is huge. Those making the round trip can do it in three months if the winds are favourable. However, if you encounter winds that delay you, it can take two years. That is why all the men who go by sea take stores for three years. The vast ocean urges men to think of their country, and get homesick, and some of them die</a:t>
            </a:r>
            <a:r>
              <a:rPr lang="en-GB" dirty="0" smtClean="0"/>
              <a:t>.’</a:t>
            </a:r>
            <a:endParaRPr lang="en-GB" dirty="0"/>
          </a:p>
          <a:p>
            <a:pPr marL="0" indent="0">
              <a:buNone/>
            </a:pPr>
            <a:endParaRPr lang="en-GB" sz="200" dirty="0"/>
          </a:p>
          <a:p>
            <a:pPr marL="0" indent="0">
              <a:buNone/>
            </a:pPr>
            <a:r>
              <a:rPr lang="en-GB" dirty="0"/>
              <a:t>When (</a:t>
            </a:r>
            <a:r>
              <a:rPr lang="en-GB" dirty="0" err="1"/>
              <a:t>Gan</a:t>
            </a:r>
            <a:r>
              <a:rPr lang="en-GB" dirty="0"/>
              <a:t>) Ying heard this, he gave up his </a:t>
            </a:r>
            <a:r>
              <a:rPr lang="en-GB" dirty="0" smtClean="0"/>
              <a:t>plan.” - </a:t>
            </a:r>
            <a:r>
              <a:rPr lang="en-GB" b="1" dirty="0"/>
              <a:t>Fan Ye </a:t>
            </a:r>
            <a:r>
              <a:rPr lang="en-GB" b="1" i="1" dirty="0" err="1"/>
              <a:t>Hou</a:t>
            </a:r>
            <a:r>
              <a:rPr lang="en-GB" b="1" i="1" dirty="0"/>
              <a:t> Han Shu</a:t>
            </a:r>
            <a:r>
              <a:rPr lang="en-GB" b="1" dirty="0"/>
              <a:t> </a:t>
            </a:r>
            <a:r>
              <a:rPr lang="en-GB" b="1" dirty="0" smtClean="0"/>
              <a:t>88</a:t>
            </a:r>
            <a:r>
              <a:rPr lang="en-GB" dirty="0" smtClean="0"/>
              <a:t>.</a:t>
            </a:r>
            <a:endParaRPr lang="en-GB" dirty="0"/>
          </a:p>
        </p:txBody>
      </p:sp>
    </p:spTree>
    <p:extLst>
      <p:ext uri="{BB962C8B-B14F-4D97-AF65-F5344CB8AC3E}">
        <p14:creationId xmlns:p14="http://schemas.microsoft.com/office/powerpoint/2010/main" val="13601176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07504" y="188640"/>
            <a:ext cx="8928992" cy="6669360"/>
          </a:xfrm>
        </p:spPr>
        <p:txBody>
          <a:bodyPr>
            <a:normAutofit/>
          </a:bodyPr>
          <a:lstStyle/>
          <a:p>
            <a:pPr marL="0" indent="0">
              <a:buNone/>
            </a:pPr>
            <a:r>
              <a:rPr lang="en-GB" sz="3400" dirty="0"/>
              <a:t>“In the ninth </a:t>
            </a:r>
            <a:r>
              <a:rPr lang="en-GB" sz="3400" dirty="0" err="1"/>
              <a:t>yanxi</a:t>
            </a:r>
            <a:r>
              <a:rPr lang="en-GB" sz="3400" dirty="0"/>
              <a:t> year </a:t>
            </a:r>
            <a:r>
              <a:rPr lang="en-GB" sz="3400" dirty="0" smtClean="0"/>
              <a:t>[AD 166], </a:t>
            </a:r>
            <a:r>
              <a:rPr lang="en-GB" sz="3400" dirty="0"/>
              <a:t>during the reign of Emperor </a:t>
            </a:r>
            <a:r>
              <a:rPr lang="en-GB" sz="3400" dirty="0" err="1"/>
              <a:t>Huan</a:t>
            </a:r>
            <a:r>
              <a:rPr lang="en-GB" sz="3400" dirty="0"/>
              <a:t>, the king of Da Qin (the Roman Empire), </a:t>
            </a:r>
            <a:r>
              <a:rPr lang="en-GB" sz="3400" dirty="0" err="1"/>
              <a:t>Andun</a:t>
            </a:r>
            <a:r>
              <a:rPr lang="en-GB" sz="3400" dirty="0"/>
              <a:t> (Marcus Aurelius Antoninus), sent envoys from beyond the frontiers through </a:t>
            </a:r>
            <a:r>
              <a:rPr lang="en-GB" sz="3400" dirty="0" err="1"/>
              <a:t>Rinan</a:t>
            </a:r>
            <a:r>
              <a:rPr lang="en-GB" sz="3400" dirty="0"/>
              <a:t> (</a:t>
            </a:r>
            <a:r>
              <a:rPr lang="en-GB" sz="3400" dirty="0" err="1"/>
              <a:t>Commandery</a:t>
            </a:r>
            <a:r>
              <a:rPr lang="en-GB" sz="3400" dirty="0"/>
              <a:t> on the central Vietnamese coast</a:t>
            </a:r>
            <a:r>
              <a:rPr lang="en-GB" sz="3400" dirty="0" smtClean="0"/>
              <a:t>),  </a:t>
            </a:r>
            <a:r>
              <a:rPr lang="en-GB" sz="3400" dirty="0"/>
              <a:t>to offer elephant tusks, rhinoceros horn, and turtle shell. This was the very first time there was [direct] communication [between the two countries]. The tribute brought was neither precious nor rare, raising suspicion that the accounts [of the ‘envoys’] might be exaggerated</a:t>
            </a:r>
            <a:r>
              <a:rPr lang="en-GB" sz="3400" dirty="0" smtClean="0"/>
              <a:t>.” </a:t>
            </a:r>
            <a:r>
              <a:rPr lang="en-GB" sz="3400" dirty="0"/>
              <a:t>- </a:t>
            </a:r>
            <a:r>
              <a:rPr lang="en-GB" sz="3400" b="1" dirty="0"/>
              <a:t>Fan Ye </a:t>
            </a:r>
            <a:r>
              <a:rPr lang="en-GB" sz="3400" b="1" i="1" dirty="0" err="1"/>
              <a:t>Hou</a:t>
            </a:r>
            <a:r>
              <a:rPr lang="en-GB" sz="3400" b="1" i="1" dirty="0"/>
              <a:t> Han Shu </a:t>
            </a:r>
            <a:r>
              <a:rPr lang="en-GB" sz="3400" b="1" dirty="0" smtClean="0"/>
              <a:t>88</a:t>
            </a:r>
            <a:r>
              <a:rPr lang="en-GB" sz="3400" dirty="0" smtClean="0"/>
              <a:t>.</a:t>
            </a:r>
            <a:endParaRPr lang="en-GB" sz="3400" dirty="0"/>
          </a:p>
        </p:txBody>
      </p:sp>
    </p:spTree>
    <p:extLst>
      <p:ext uri="{BB962C8B-B14F-4D97-AF65-F5344CB8AC3E}">
        <p14:creationId xmlns:p14="http://schemas.microsoft.com/office/powerpoint/2010/main" val="346226760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0"/>
            <a:ext cx="8229600" cy="908720"/>
          </a:xfrm>
        </p:spPr>
        <p:txBody>
          <a:bodyPr/>
          <a:lstStyle/>
          <a:p>
            <a:r>
              <a:rPr lang="en-GB" b="1" dirty="0" smtClean="0"/>
              <a:t>Chinese Notions of the Romans</a:t>
            </a:r>
            <a:endParaRPr lang="en-GB" b="1" dirty="0"/>
          </a:p>
        </p:txBody>
      </p:sp>
      <p:sp>
        <p:nvSpPr>
          <p:cNvPr id="3" name="Content Placeholder 2"/>
          <p:cNvSpPr>
            <a:spLocks noGrp="1"/>
          </p:cNvSpPr>
          <p:nvPr>
            <p:ph idx="1"/>
          </p:nvPr>
        </p:nvSpPr>
        <p:spPr>
          <a:xfrm>
            <a:off x="107504" y="908720"/>
            <a:ext cx="8928992" cy="5949280"/>
          </a:xfrm>
        </p:spPr>
        <p:txBody>
          <a:bodyPr>
            <a:normAutofit/>
          </a:bodyPr>
          <a:lstStyle/>
          <a:p>
            <a:pPr marL="0" indent="0">
              <a:buNone/>
            </a:pPr>
            <a:r>
              <a:rPr lang="en-GB" dirty="0" smtClean="0"/>
              <a:t>“The </a:t>
            </a:r>
            <a:r>
              <a:rPr lang="en-GB" dirty="0"/>
              <a:t>Kingdom of Da Qin (the Roman Empire</a:t>
            </a:r>
            <a:r>
              <a:rPr lang="en-GB" dirty="0" smtClean="0"/>
              <a:t>) </a:t>
            </a:r>
            <a:r>
              <a:rPr lang="en-GB" dirty="0"/>
              <a:t>is also called </a:t>
            </a:r>
            <a:r>
              <a:rPr lang="en-GB" dirty="0" err="1" smtClean="0"/>
              <a:t>Lijian</a:t>
            </a:r>
            <a:r>
              <a:rPr lang="en-GB" dirty="0"/>
              <a:t>. As it is found to the west of the sea, it is also called the Kingdom of </a:t>
            </a:r>
            <a:r>
              <a:rPr lang="en-GB" dirty="0" err="1"/>
              <a:t>Haixi</a:t>
            </a:r>
            <a:r>
              <a:rPr lang="en-GB" dirty="0"/>
              <a:t> (Egypt</a:t>
            </a:r>
            <a:r>
              <a:rPr lang="en-GB" dirty="0" smtClean="0"/>
              <a:t>)… </a:t>
            </a:r>
            <a:r>
              <a:rPr lang="en-GB" dirty="0"/>
              <a:t>It has more than four hundred walled towns. There are several tens of smaller dependent kingdoms. The walls of the towns are made of stone</a:t>
            </a:r>
            <a:r>
              <a:rPr lang="en-GB" dirty="0" smtClean="0"/>
              <a:t>…” – </a:t>
            </a:r>
            <a:r>
              <a:rPr lang="en-GB" b="1" dirty="0"/>
              <a:t>Fan Ye </a:t>
            </a:r>
            <a:r>
              <a:rPr lang="en-GB" b="1" i="1" dirty="0" err="1" smtClean="0"/>
              <a:t>Hou</a:t>
            </a:r>
            <a:r>
              <a:rPr lang="en-GB" b="1" i="1" dirty="0" smtClean="0"/>
              <a:t> Han Shu 88</a:t>
            </a:r>
            <a:r>
              <a:rPr lang="en-GB" dirty="0" smtClean="0"/>
              <a:t>.</a:t>
            </a:r>
          </a:p>
          <a:p>
            <a:pPr marL="0" indent="0">
              <a:buNone/>
            </a:pPr>
            <a:endParaRPr lang="en-GB" sz="1200" dirty="0"/>
          </a:p>
          <a:p>
            <a:pPr marL="0" indent="0">
              <a:buNone/>
            </a:pPr>
            <a:r>
              <a:rPr lang="en-GB" dirty="0" smtClean="0"/>
              <a:t>“The </a:t>
            </a:r>
            <a:r>
              <a:rPr lang="en-GB" dirty="0"/>
              <a:t>common people are tall and virtuous like the Chinese, but wear </a:t>
            </a:r>
            <a:r>
              <a:rPr lang="en-GB" dirty="0" err="1"/>
              <a:t>hu</a:t>
            </a:r>
            <a:r>
              <a:rPr lang="en-GB" dirty="0"/>
              <a:t> (‘Western’) clothes. They say they originally came from China, but left it</a:t>
            </a:r>
            <a:r>
              <a:rPr lang="en-GB" dirty="0" smtClean="0"/>
              <a:t>…” </a:t>
            </a:r>
            <a:r>
              <a:rPr lang="en-GB" dirty="0"/>
              <a:t>-  </a:t>
            </a:r>
            <a:r>
              <a:rPr lang="en-GB" b="1" dirty="0"/>
              <a:t>Yu </a:t>
            </a:r>
            <a:r>
              <a:rPr lang="en-GB" b="1" dirty="0" err="1"/>
              <a:t>Huan</a:t>
            </a:r>
            <a:r>
              <a:rPr lang="en-GB" b="1" dirty="0"/>
              <a:t> </a:t>
            </a:r>
            <a:r>
              <a:rPr lang="en-GB" b="1" i="1" dirty="0" err="1"/>
              <a:t>Weilüe</a:t>
            </a:r>
            <a:r>
              <a:rPr lang="en-GB" b="1" dirty="0" smtClean="0"/>
              <a:t> 11</a:t>
            </a:r>
            <a:r>
              <a:rPr lang="en-GB" dirty="0" smtClean="0"/>
              <a:t>.</a:t>
            </a:r>
            <a:endParaRPr lang="en-GB" dirty="0"/>
          </a:p>
        </p:txBody>
      </p:sp>
    </p:spTree>
    <p:extLst>
      <p:ext uri="{BB962C8B-B14F-4D97-AF65-F5344CB8AC3E}">
        <p14:creationId xmlns:p14="http://schemas.microsoft.com/office/powerpoint/2010/main" val="396989141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323528" y="836712"/>
            <a:ext cx="8424936" cy="5112568"/>
          </a:xfrm>
        </p:spPr>
        <p:txBody>
          <a:bodyPr/>
          <a:lstStyle/>
          <a:p>
            <a:pPr>
              <a:buNone/>
            </a:pPr>
            <a:endParaRPr lang="en-GB" dirty="0" smtClean="0"/>
          </a:p>
          <a:p>
            <a:pPr>
              <a:buNone/>
            </a:pPr>
            <a:endParaRPr lang="en-GB" dirty="0" smtClean="0"/>
          </a:p>
          <a:p>
            <a:pPr>
              <a:buNone/>
            </a:pPr>
            <a:endParaRPr lang="en-GB" dirty="0" smtClean="0"/>
          </a:p>
          <a:p>
            <a:pPr algn="ctr">
              <a:buNone/>
            </a:pPr>
            <a:r>
              <a:rPr lang="en-GB" sz="6000" b="1" dirty="0" smtClean="0"/>
              <a:t>A Roman City in China?</a:t>
            </a:r>
            <a:endParaRPr lang="en-GB" sz="6000" b="1" dirty="0"/>
          </a:p>
        </p:txBody>
      </p:sp>
      <p:sp>
        <p:nvSpPr>
          <p:cNvPr id="2050" name="AutoShape 2" descr="data:image/jpeg;base64,/9j/4AAQSkZJRgABAQAAAQABAAD/2wCEAAkGBhISERUUExQWFRUWFxcXFxgVGBQYGBcVHRgXFxcXFxwXHSYeGBojGhUYHy8gIycpLC0sFx4xNTAqNSYrLCkBCQoKDgwOGg8PGiwlHyUuLSw0MCwsLywqLDQsLCwsLDAwLCwsLC4sKSovLC00LywsLCwsLCwsLCwsLC0sLCwsLP/AABEIAN4A4wMBIgACEQEDEQH/xAAcAAABBQEBAQAAAAAAAAAAAAAGAAECBQcEAwj/xABIEAACAQIDBQQHBQUGBQMFAAABAhEAAwQSIQUGIjFBE1FhcQcjMkKBkaEUUmJysTOCwdHwQ1NzkrLhJGPC0vGTorMVFjREVP/EABoBAAIDAQEAAAAAAAAAAAAAAAQFAAEDAgb/xAA0EQABAwIEAggGAgIDAAAAAAABAAIDBBESITFBUfAFEyJhcZHR4RQygaGxwTNCI/EVQ1L/2gAMAwEAAhEDEQA/AMWFPNRBp6tUnppp6aoolNKaUUqitMaY05poqKKakdx+cV0LZ5xqDXhZsMxCqCzHkACSfIDU0V7J9HWIYhrzLYABfK0tdKjmRbXi+cdKyklZHm4rRkbn/KEJGkKP7G7mCtE+qe+6iSL1xbPUDS0k3ObD2o+FW1i9ctgFEsWAcoXsEszJYKJc9oYjMZA9w0O6rH9R55ep+yIFKdys4wuwsTc/Z2Lr/ltuf4V3puLtA/8A6tz4gL+pFG2Mxl4pnZrjDLIz33M6aArZuIBJgcjE8q8cTZtAMWU6doRmzclZsom8jzmQKQcxkt0rL4qQ6Afn9haCmZuT+EJn0f7R/wD5n+dv/urnvbmY5OeFvfBCf9M0Z2bVs2y2TD8Kkz2JObKDJJVwoPCR05eIr3wdoMCQChUss2/tCAkXLqyAt4dEUQCdTVfFSDW3kfVWKVh0v5+yzLEYO5bPGjp+ZWX9RXPNanh9q3CAFuXDoSZfOp4nAhblq43sKrGWAGdRNctxbF4ntcPZc85CtZcjXiD2DcUjTUkKASJia0FU7+zfI8/lcmkH9XLN5pB6MsVuhhmGa3dex3dtluWvLtrRKj97WqLau62Jw4zOk2zyuWzntkfmXT5xRDJ2Oyuh3wPZnZVcdf6+NNNIEinInlW6wTA04NRp5qKKU0pqNIVFE8081GKeaiiiTTUjSqK1OKU0qaKipPSqM04qKJ6VORXVs3ZVy+4t2lzMeQH1J7h41RIAuVYBJsFyAUT7M3KaFbEsbStqttRmvuOpC+4v4mgCind/dRbCq1vJevET2soQkGCthW5sD/aNoOk+yerH4M5yi23JLaswd85IUg3DrnysImNFvZgoKGFslZiOFh+u6Yx0eEXf5Ll2X2aEJYUWFOkpLXHHKTfIhuLKsW9JuLxV0Y1RbTIhlrxZhlGYsqDKZZZuXRmdX1zfs3GvI8ruDLELlU8TuUW2G1GW4xUq/CSpVQzHhnLlFUm3d6cPnPZK15sqoWclbZyqB7Ii5cEieNo15UO2Mvdlz9UQ6QMbmrJmV2KKG0nhXM5HsiCtuQhym4JISMw00r1xe0EXS89pRrK3LpJMhgZWx2rj2m0zpqaBcbt29dGVnIToiAIg/dWBVfmo0UpOpQRqh/UI2vbxYMMDmLEEEFLGaD3hsVec/wDtryXfSyvsW74j7r4W1/8AHh9PnQiLZIJjlz8KZrZAB6GY+Gla/DR75rP4h+2SKzvbZc62bzHxvWmPnxWDXU218Oy52F0EyTw4S4TzJMi2hPI9aDcLmzAJ7TcIGhmTAGunOi2/u12Nk3Gu5ihm5KypkZDkIbignn4fCs3xRsIC3hfI8E62VhsTbmCDQz2gpAEXLV63EAAEBXe3MKBOmldeLsWwzNh2Z7cDjUC+o4UkE2yzqJQatbJnWaG8fufFjtbbMWyi4UIgdmRmzIfwjnPShi3cZSCpKkciCQfgRrWbYGvJcxxVvmfHZr2+C0DD3wWL51jTMyHpJbKxWDoW5NBm0ukGuzC3sreqZkJEtlNsDN3MGItOJFwEtB9WeLUSFYfei5I7UC9HvNK3R+W6kP8APMPCr/Zm2Ec+qaW04HypdkCBkYRbvQNPccjSa5khcNfZaRzNdzmujauwMPezZ1Fi4PauWlYW5771k8Vr86yviaENr7BvYZhnAytqrocyOO9WH6UbLtBi3EW4OENxK1vMBKEE57TEqqanUAwxZyR6pd0ZOFlIkoRmt3uIqOFBKXDlZhctiGVCxURNVHK+PvCkkTJO4rM+dNRPtvdcZTew2ZkGr2zrctA6htNHtno4JEUMxTBkjXi4S6SMxmxUaVKKVaLNSNPFMKlFRRQIpqRNKorU8w7j8/8AalmHd+tQFPlqKk8+VICaQYf+a98FhXvOttAWZiAoHU/wqiQBcqAE5BdOxti3MTdFu2JPMk6KijmzHoorRNn7MSzayWp7NoBfKwOJbpJXVLOhypINwiAdZPLhMKmGtdhbhgf2rxPbODlOmk2VbhCyM7AzChjXu+NuvIaSCSuikl2afVgH35PsEgrkWeFM7KZ5HSnLTnnu8dGsEQi11555zbFXCrKysVYFYaFLKNQrLCyR0W2vC6sVAkFxwY3eAYM9Te59mGMg85xDAmNdeyUzyzsTXFt3eIWWK2ipv6h7iwVtEiGFsgDPdPv3uZOggUHs0gzqT11+PnWsNPiF3afn2Wc1RhNm68/dWO0Nu3MRxXmLFSMqgAIoMyABovTkNetV7WdMw1H1qKuQDBOo18R3V6qcqedMA0NFggC4uNyvNwATGo7+XT+dRLmAOg5UsvUf+Kud3t0sTjD6pYQc3bRR4TGp8ADVPe1gxONgra1zjZoVKXOuvPn49aatOseiIKsvcNxipEKMoVyQFYGZYLzIPODQ3vB6Pr+Gtm5IuW1yyQDmGnEYEwgOkkjppQ8dZC84WuWzqWVoxEKp3XuBcXYLcjcQHwBIHwOvOj30gbss1t74uxbtIsWoJlswUkme4zPOswDEEEaGdPA1eYzfnGXbDWLjh0YAElVzGCD7Q5mQNedczQyOla9h01XcMzGxujffPRHno+2OWweZ7pdX9gCfVhSyukmZBgaDp51k9xYYjpP0q+2TvvicPhzYtZQpLEEglgWiY1jp3czVCFkiOtXBE9j3udoTkqmla9jGjZeuFwJeTKqo5s5AA6+bGByUE+FewwtjX17ad1owfDVxB8x8TRJithWLlq2O0vWjbXKwNsvZzjR2XKc65jrJB0jlyFFd2AfcvWLn5bgQ/wCW8EP0rQStdvZZmMt2urDDbYe3l7Vu2tjhW9bYG5bBB4Zb2lIB9XcBBAIEQaIMP6wq9s2z2jBQVPZ27jEKpUZgewuZVUNaYEEKCmoFCWztkYgOFNt8j8DRqsHSZErp7Q8RXnhcdcwt11EMslHRwclxQYh1+o6joRWb4g6+HVasmLfm0R1hL2Y5hIKmAywHVyzBjkbVg7KQbJ1OTMSLjAGk3j3YFwNdsKA4Ge5bQyrpP7aweqTzXmp0IrusYpLydohzTCccFw50Fu8dCWIkJdBXOAFYqwBHdZvcIcMRDu5bKudHOr3dNX0B7RIClJgDJJEBdG64RlhILFZlE+dNFF29+wJzYi2oBBAv21MhGI4bls9bTjUHxjwAkTTOOQSNuEskjMbrFNUhEeNRK09aLJeZpUiaVRWpE01IU5qKkwFH262xjZt5iD2l1VkjQ27DEKoB9x7rQJPsrJ6UP7o7HF26XuAm1ZGdwPeMwlseLtAjzo3uAlTccgFpYkZohgVnQjhhGUaNwW/ZbOwpfVS54B9fRMKSL+5+ihi1IMEKIWDKsiqFTKAU1ZeG6FCjRw4BFtzNUu8O1/sym2pP2hwc7aTYRtSmmnbPoXI9kQg0FWGMxwwtk3SBmBy2lIXW+NSSBplsknURNxjoMoAz645diSSWYySeZJ1JPxriCLFmdB9/ZdVEmHIaldmyNgYjFMRZts8cyICr5sdBV1e9Gm0FUsbakATAuIT8p51rO7+yhhbKWlUFQBJGhLH2mYHnr1B7tK6L9w3GCr7JGYnw6fHz8+kEKTpSTH2ALLZlA3D2ibr54uWis5hBBIIMggjnNeZNHfpS2Alm6l5DHazKxoGAEsD4zqO+TQKRTqCUSsDxulksZjeWlWu6uxvtWJt2SSAxOYjooBYnzgVumF2etsItuUS2pUIIg8oJ0mRB665jM1lXosVhjJyFhkYFwJCE8pPSYitdvXBGq/DnNIulJHGUM2sm/R8YwYtylbxIEzoo948p7h3/ANc659o4FLiMrLmVgQeYEHQjTwpxlLS3P3RGgPf5/pXuziDryEkdw11+h+VKvlNwmJbx0Xz3t7Z3YYi7a14HIE/d5qfkRXBNE/pCsEY1nJntAG5Rpqg+iChnLXs4XY4w48F5eZuF5A4qIpxpT5anbsljArVZhaZ6OcbcvWbwe4GYXFy9oTzK9QpBI4eU9TRE25FjtC4VQzKyzB0JEEgTHLvrPtkbkY4hb1hGVhqrMRbJH4cxBjx6g1qmHxzgWzdt5TC9oSwGVoAlQBDDMeh0FecrCWSF0ThnsE7ps2We3RA21fRfZtK9yXyqC2kTlGp6amJ+XjQXvHirLuvY5mhQGd5zOQABoeUAATzPWt9xN+3lGYrxaASOLwHf8KC8X6LsLdPDnsxzIIOb9wiB8x5V3S19s5iVzPTYh/jAWU7L2k1h8ygEEZXRtVdDzRh1B+mhGoo2FxHtLcQkqczamS4GUul2ZBuW4kyCHU9oQSpnh3n9Gt3DKblpu2tjVtIdR3kSZHiOXdVNu3tbsXyOxW25EsOdtx7F1fFSdR1UsOtMnFk7ccZug2YoXYJAjlHllKAvmDLkLF+0SCzpJJzKVHMEqtwDUZyAB7ybFFi4ChzWbgz2m71Pun8SnQ0aHEFHYMNXPEBPMZSyqV4mgHMnMKr2yAIYhsbs77VYe37RLO1l4EG+ozMFI0i6nFA0Di4OgoeJ5idfbn8IuVglbbfn8rNQakRSZCDBpKabJOvM01TK01RRPFPTRVruxswYjFWrZ9nNmfwReJ/oD865c4NBcdlbWlxACNdhbPNixaQSHaLzkCSLjKzWlAgyUtJccCPaK6a172We5dCrzzEqSFgXcxGZgBBVcly5Ki3Js8SyZr02lb7TiJILDtCJIALBXgiYOS32A1DRJOUmKqtpYzsME9waPdAspoBGZVe7Ed1sW0nvLnSTSVt357n98+SbuswW2CGN6Nri9ehP2NsdnaB+4PeP4mMsT3mqcGkaktskT5ef9aU5a0NaGhKXOLnXK2Dc7f23ftpaee3ACx/eR7yk6TAkj5TRUoKLEljzOYnU9degrFdxcEz46zl91g5nuXU1tZsliY06Ex+k8/Pl515mvhZDJZm+af0chkZd+yzz0k7Ut3xbs21ZrivJ071jKIJzEyOXdXNsD0U3bgD4luyU+4INz4zon1PgK0q1suxabtAi9oQAXIBcwIAnnyEQKrt5MRjeyJwioGHMMZuR+EexPgSa6jrHBghhyHErOSna55kfn3BVe0dtYLZVrsrYlxqLamWJPvXG6cuZ17hTbA9JWFugrfPYvOmaShHSGA0PgfnWQ4svnYvOeTmmZzdZnWa83bX5fpTL/jY3N7RJcd0Ea54PZFhwW9Xd6cDE/abR66OD9BJNeO3tuC1ZNxz2SSRr+0uGNFQAwJ8Ty1gUBejjdQ37gxF0eqtnhB9+4P8ApXmfGB31T77bbOJxTkGbaEpb7soOrfvGTPlQjKGMzYGm9tfREuq3iLG4a6Lj27t18VdNxgBoFA58I5T0J+HWq9ACQIpsmgMjWdOo/wBqkqz3D4f1P+9PmtDRYaJQ4lxudUiixz1nr3fCjj0absG5dN26k2lEpm5O86ET7QAk90x416bk7hZovYlTHNLZHP8AE47u4fPxNtobUtWELMyALoJOUT90EAyfAAx3UprKzFeKLM8U1pKP/sky7kQo9Vu0cWUaCBkPU9SNSO4aDTy7pKjewtotinuTdnKOSLkCgyIRpz+bEjyFWj2RyAPDoyzrHOdQcx/rnSbqerdZ2qYgFwu1WGy8hLMiBM0ExpJ1Enp7v9Gu7s6p8LikRsymFImBJkaajrMkn9412XNqSODSfeYGB8DqT5wP0rJ7SXLQMeBoukCQY8qwzfbYww2MdFEK0Og6AN0HgGkfCtfv7cS1icPaMk3g4zE9dMs+baDu6VRelHd8XsOL6DjsyT42z7XyMH/NR1BIYZQHaOQNWzrGHiEJ7Bx3b4fIeJ7eRSG5MoacOxnQ5XJtGfdur3Vd2bn7MBmV3yAdpmz5wGa3dyMcwCOoDGAuW6wkhQaA93toC1iFL/s2m3c/w34W+U5h4qKOLgFu7c7UFs09oArMr3BCPMArr2ebjIAGIkERqznZhdYb5oWCTE2/DJC2+uzwt5byrlS+uePu3Act1PMOD86HCKPtsWO3wd2CHayxuqwMhgrdjeII0Mwlwx1c0BGjKZ12WO2SEqW2fcb5rzNKnmmolDJxRt6O8DK4i6QdQtgRz9YeOPEKPrQb2fdr9D8q0vdXZKf/AE1c7Fe0djpHO4fsyzJGgBJ59aCrXhsduJARdGzFJfgCV1bWt2yxYM0XGHaCcp7PLLSEyxCK4GcN7HSg3fnEnPasnnat5nH/ADbnrbnyzAfCjhtjhnRUZIcgFCrWWUFlD5UkJOQuPZzQeZmsz3ixfa4q/c+9cc/CdPpFDUYDn+A9vVEVRszxVZTg1GnApsla0T0R2V7S8x9oIoHfBbX9BWoqax30dbSFrGKpMC4hTwzSGX5kR8a2BXry3SbSJ7ncBehoSDDYbJveOusDQ9B/v/Cq3HbWWwGe6YFvLmPObbNCtA5kNI07ietdza3BzEqdR4Ff515YnZ6XAwucashQggDhOpBjmeVAswg9rREkE/LquK7s/BY1c+W1eH3hBPxI4h5GqHG+irDNdDI7Ik8Se18FYmV+M1m207b4XE3ERmUo7KGUlWgEgGV7x+tdmH36x9ttMQ515Plcf+4GnraOZgvDJl38lKnVUTjaVma0Tfzba4TCCzZhHcZEC+5bAhmHdpwg+M9KyJWIBHf4fH4VcYh8RtHEFgMzZRPRVUchqYA/XWrzA7l2bA7XG3Vyj3QSFPgWiW/KomiIAylZhcbuOZ4rKQPqHYmizRl3Ki3b3UvYx4QZUB4rjDhHgPvN4D4xWnbO2DgsCuYKpZRrceCfEydE8loY2n6R7dtezwtsFQIBIyIPyoNT8T8KDNrbev4kzdckdFGijyH8TJ8a4fFPUntdlvDddNkhpx2e07jsjfeP0lCMmG1PVyOEeQPtH80jwrP8bj7l1s9x2du9iTp3DuHgK8CaY0bDTxwizR6oSWd8p7RRl6M9olMYqycrqyn5ZlPzU/OtZv2Ef21VvMA1kvowwJfF5ultSx8zwqB8ST8K13sjSHpOwny1snXR9+qz4qtxOzV/s+HXuBWfLpPgRXKMMBowKaniWSnmfu/vCPE1eJbPL60NekDahw+DfK0PcItqRzEyWIP5QdfGhYS57gwbo98ojaXcFybZ3M7d1uHEMpVRkyqpC65gwgidTOlE6AvbyXQGJTKzLoHkQTHSe7WsN2ZvNicOfVXWA+6TmQ+anSirZnpWuKIu2lbxQlfoZHyplPRTkAAg202KWx1cDiS64J13BQftXZ5sXrlpuaMV84Oh+I1o6w177RhbTQSYWdC8Og+zs0AHWGstIBOhigneLaxxOIe9lCZo0BnkAok9+lEe6N03MFiLXMqSQB/zLbL/AK1T6UfOHGNrnai3ugIC0SOaNM0U2UJcIxzKZRgWbMLd3tLRlbhLqMy2Wg6TJHOsnxVko7KeakqfMGP4UfYS+EzBNJDlYBVZGe9blcoEr2S9OpoX3xtZcZdjkzZx5OA38a5pbteW885ruqALA7nnJUJFKnJ8P1/nSpglySGtg2BtZbWFsW3QMDZtsZj3+1bWdI4B86x5TWni6USwRAP2fD68egFq6xgI6TOg1Ma0vrmh4a0o+hNi4q9GGw2btrdwhrYuMLcWwJFtgYygSRoZlvZFY3etEanWeo/2rR8JiuC6A0+qxJMTrNtGmS7ljLEzPWKzIGqoWFpdc8P2rrSDht3/AKTE06d1Se78vGDU7d4D3aZJcpXzlbTwiPCtd9H+9v2u32d0+uQc/wC8XTi/MOvmD31kt8qRM+VNgMU9q4r23yMpkMDEH+ulCVVM2oZhOuxRNPOYX32X0QWqQINB26u/6YlhbuAJdiBBGVz+HqD4fWjG1dU8tSeg1ryksL4nYXheiZKx7cTSs09KWxRmS+OZ4G8SNV+gI/dFBGG2M7jO0W7c/tLnCp/L1c+Cg1t23rDNZYAL2gVnSVDDMuo0Mie7zrC9o4m47zccue89B3DuHgK9D0dK58WHglFdGxr8dtUR4fefD4e3ks2y+hlmUAMwUBXgkzxSSCOXdMCo25t58S4LABVkIo90EzqfePIT4CqmnmmDYWNOLdAvme8YTpwT01KlNarFKp2LWYxXmKLPR7sUYjEAsJROJu4x7I8iTWcsgjYXHZaxMMjw0I63H2EMPYUkQ9wBm7wupUfUn40YB65WTWvRRFeNmkMri8r1AY1rQ0bKZFY56SN4xiL/AGafs7JZZ+8+mY+WkD499aq13tE1DIsmVcAFl8deFT46x3TWA468WuMzGSzEk95JkmmnRUIxlx1CXdIPLWBo3XPNMKelXokkT86LfRy8Yi4vfbB79UuI38DQhNF3o6MYoEc+zcR36SJ7tRQ9V/C7wRNL/M3xV42BFt0SB2isoY6NOa5lmSDEowBgj2h4ihTe1T2lknrYt/SV/hR3iLSPda4rKzpdAdSeRF0KvDOsALyjoYM0G77JBsf4RHyu3BQdM+7wjalloyhcrTU5NKmaUplrTediwwknsMMOcCCt1GnhY/ITMVmIrSdl3c2BsNrw2nBEAz2V4GNSB7Lmgqz+p70dRHNw7lPDAnthPE1u8CNTq1o8yQATmtsIAERFZpNadshovcU8TrEh9QTdttqyKPaxKcp75rNsXYyO6HmrMvyJH8KlKe04eCurHZafFeRpClFWNrYxADXmFlT9+c5H4bY4j5mB40YXAaoANJ0XCw0HhIrutbIaA1wiynQ3JBb8igZn84jxFdNvatu2Iw9uGXiF26Fa5PLhX2EHwY/iqrxGIa4xd2LMdSzGST41yC493PPou7Nb3/jnm6Idg4yymIspZthy1xF7S8ATqwHAg4U8zmPiK2u1aEch8hXzzszEdnetv910b5MCa+hsNdBGh8v4Ui6WbYtITfo92Jjk+Itaacxyme8GDPfArHd890Hss1y2C1rmRHFbB1171kxPSINbMahdtgLJGnXrp1nwoClqnU7rjNFTwNlbhK+bqeK0bfj0dlc1/CrI1L215jvZO8d6/LurOn5mOVepgnZO3E1IJYXROwuTTSbzmok0prdZKQE1r/oy2V2WENwghrrE6/cXhX58R+NZdsDZ7XryIObMFnu11PwEmt6w9pUQKugUBQPACB9KTdKzWYIxumvR0N3GQ7L2HOvRm6VXbT2omHtNduGFX5k9FHeTVfujvH9tss7AK6uVKrMRzUideRjzBpD1TiwyWyCbue0PDL5q5e3PX4VgW2MAbV65bOhR2XXuB0Pyrf2td1ZP6Udm5MStwD9qsn868J+mWmnRUtpCzj+kF0izFGHcP2g8OsRFeWnjSNRr0aQKcju+Zos9HLj7XqIC27jc/wAMa/OhEUaejYKr37rcktxrqOJhp8lNDVZ/wu8ERS/ytRg69teb21yXBKG5cEkXCqso1GX1WaIHXWKAt+GHaWo5dkCPAMzN3DvoswV3NcF0RbBcsUUTlIXtHMwAJa2QesMOYNCO+7E310jLatAgCADkDGB0HFQNK20tu5MKl14ie9DRpUiKVNknUaPtxHF3DNbPu3Sp8Ev2zbn/ADAGgGaJ/R/i4xDWv7+2yDwuDjtn/MsfGhqtt4j3ZomkdhlF98kQDNmzAQG0BysOMyU5FwCbhtaMwgACKGd78Oi41mM9ndy3hlicrgExOkzNFm1/w6sR2q6gBO0L5QS4EENm0XOeDkDVPvnYF3DpdTXsnNswCPVuS6cwDCsHt8vdoSB9ng8cvRGTtuwjhmhs7XyaWEFr8c5rv+cjh/cC/GuBmJknUnmTz8z30ytrT8+VMw0BKi4lTtaH6fP/AM1228Mow1x2HH2ltFPcMrs/6LVeTrVxjLcYGyw9+/dJ/dS0v8T865ebWHf7rpg18FUxRdu96R72HRbbqLqLopJKuB3TBBHdI+NB9NP9d1VJEyUWeLq45Xxm7DZb9uzvPbxlvMkgroynmp6TGkHoavwRlI8jXztu9vBdwd4XbZ8GU8nXqp/WelbfsHeOzi7edDqIzIeanuPeO415qtojA7E35fwndNUCcWOqsrdmAR0B4T+HoPhy8gKyr0ibl9kxxFhfVsZdQPYb7wj3T9D56afcxYAYn3QSY5wNTXQcMrCDBBBkHUEH9RQ9PUOp34x/tbzQtkbhcvm5cOT3ADnJ/qaVy2o5HN9PpRZv5uW+Gul7YJsudPwNzyt4dx+HMUNbM2Y99wiAlmMAD+tAO+vWRzMkZ1gOS8++JzXYCM0aejTZ4a4bpGltdI+82n+kH51piDrVVuvu+uDsC2DnaczGObGBA8ABQ36Rt72tj7NaJV2ANxgdQp5KsdTzJ7vOvOy3rKizNP0nzCKWAYuShz0gbz/ab2S2fVWiQPxPyZvLSB4edP6N9uizisjmEvDIZ6PMofmSP3qD2NOGin/wzOp6raySfEO63rV9Hhqz/wBLlgm1Yfud1+agj/TVtuHvP9qsZXPrbYAfvZfdf48j4+Yrm9Ko/wCDQ915f9L156mY6Gqa12t07ncJKcuHBZEajTmo16pecUxRzutbKYNm5NduaEgHhEWgSDoeK6TH4TQPZtlmAGpJAA7yeVaVfw2UW8MsHs1QNAniXMTBGol+2aRrFnTnQdU7IN5yRlI3Mu5zXvs3BRn6cAQALGt1jaBENAgdpoEXnOuhoF3mxufGXmHLOQPyjhH0FH4vmzaNxuguXT7Uxbm1bUlmYkm6zPOY+dZVcYkknmaypBd7nHwWlUbMa36qZCHWY8KVeBpUwQF1GvXCYprbq6mGRgw8wZH1FeUTTVCL5KgbZrWsReVlW+kZGXPr0S4wOWADmy3cyEHSLvMcxxYaypzWbhhLoKHQ6A5eOdVlb8NAZoFx5OlVm4m1A9p8O+uXM6j71thF62PGIceIq0xSQ8SHK5cxiFZWGZmJOrZrbXOiqO1bi0FJSwscYztyE8DsbRJx5KzrG4RrNx7biGRipHiD+leSNGv86M97tnC9aGJSSyALdkQzJJW3dYdG4SjfiQ91BYptDJ1jb77pRNH1brbbJw0f71fYpCdn4Yd96/HPnFv+UfGqDNWibq7BTF7MYEDPavMbZJygErbJB8D49QKzqJBGGudpf2XUDC8lo1sgG0kz00ryopxPo/xQYwbIHSb1sfDn51539zXtQHv4VTE8V9dPIAT8a6FREdHBcmCQahD6kLz1Pd0Hn/KrLY+0bwvKbMi4SAuQnUnoR1HhXR/9tWvex2FH5WvN+lujj0cbp20ZsR2iXh7KFQwAPvHjAMxA5dTWNRUxsjLjn9FrBA9zwNPqi/CK4tqbkZ8ozAcs0agfGgRd/wC5gsVdsPN6yjkLqM6LzAB6gAxB7uYo03j2pbsW+K4LReVVipaDHtZV5x8pIrK72x8BmJbaBJnWLFw69TM6mk9FG14cZBke4/pNayUjCGHMd4Ws/bLV+xn0a06Sc3IrGuYeGs+VUm6u6iYYM3vOWIkarbmUTXrET4+VcG5eIstbOGtXXvIrB8zWygAzSU1J0JUf5mom2ptBbSOzk5UEtGpjuHifoPnQ72viJhaTmf8ASJjLXgSnUclUu+O9X2RAVg3GBW2p+GZz4CAB361j+LxT3HZ3JZmMknmTRZtjebC3n7S9hHuNESb7qoAOgCqNAJqrubfw/uYGyPz3L7/9Yp3SRGFtsBvxy9UmqpOtd8wt9fRUUVLJ/vVo+3wdFw2GXppaJPzdjRR6Ot0lun7TdEop4FPJnHNj3gH5ny1KlnETC94sh44TI8NaVZ+jfdJ7X/E3ZUspVE5Eqfef5CB8e6rL0k3E+yZSRmLqVHXSZPyJ1q62xtZMNZa650UaDqzHko8T/OsU27ty7ibxu3DxHQAaBV6KB3UnpmSVU3Xu0HNk1qHMpouqGZKrrg1MVGlU7VoswVQSSQABqSSYAHxr0CR6og3I2dmvG8QMtkAieRunS2D4Ayx7ghorw9h7jBrT5WYqiMw747MtkIeTnDENnEuZVRrXjZwJw9lLNvmWYMwiGu6C7BIIMAi0NDp2zRpV5uzhYzB3VbYVlUDMGnKCzCdFCI4jLAGduFTpSWeW93+XgnMUWEBn1PihrfjHKlhbaHS5AX/AtcCH958z/KgIirXefbAxGIZ1EIIS2O62oyqP4/GqqaZU8eCMA6pbUPxvKiwpU8eNKiFgvNRUmMnuqM0qipdWAxb2biXUPEhBB6eIPmNPImtLXEJctpiLei5C2uYkBZdkhdS6NmgaSrtqIBrLFNEu5u8K2XNq6Stq4RLD+zuD2Lo7o5HvHlQdVEXDGNR+EbSzBhwO0KI7WL7MwUUrEEEjW2RDBujKVyCRwr2YIZwrmg/eXYX2e4Ckmy8m2x5jWCjdzqdCPCtA2lsa5aRCIZcwCBJyjQlQ0nVSeFRpOdVZso1rrFpTb7G+s2nA9mSwPJXUkD1giNBDAZYkLnEhmDe23TfniOeKKmixDCefZZxFGG6GKc4TGWlPuLc7xlnJc8tCvyqm2/u7dwjhWhkYZrdxfZuL0IPfrqOlWW4WJW3iQLhhLytZM/jEf6gKNmIfFibnv5ZoGC7JbHLbzVFibxBgHXr/ACrmT5V0Y/CG1de2x1R2UnvKsRP0rmNEixFwsHXvmnmt33Mw3YYGyr6HJnadIzEvr5BvpWNbC2S1/EW7YE5mUNGsLzY6aRlmtI9J28HY2Rh7ejXRrHS2NI+J08gaU9INMzmQDfNMaK0bXSu2QLvrvIcZiWYH1a8FsfhB9rzY6/IdKogJ/rpUTRZuHuq2IudqyzatEZgffbmEH0J+A60eSyni7gg2h08ltyjjdbArgMArXIV39Y2bSJEgN4Kup+IGpFWmzHtYizmRhcV5BPfPtBh0Y9R00A0ArPfSZt93xBsgwiBZA0kwGP1j5DuFVu5e9Zwl6GJ7F4FwDWOgceI+o+FKHUT5IjLftHNNG1TYpBHbIZLw3q2QcPddOYVuEn7h1X6VQRWqekjYvb2VxFqGCjiI1zWzqrA9QJJ8mrL2sEc+VNKSbrYgd90vq4urkNtE1q0WYKBJJAAHUnQCt52PhFw+Ht2zoLaAMekxLGfOTWcejLYRu3zeYcNrlP8AeHQfISfOK6/SJvUWJw9puAaXCPfPcD90HQ95oKsBqZRA3bMoykLYIjM7fIKp373r+13Qtv8AZW5C/ibq/wDAeHnQoTSNKKaRRtjaGN0CWSSGRxc5KKMt0dim2PtDwrFSbclRkT2Td4iBmJ4EBOrGeQrg3b3fDAX7w9XqUQnL2pX2iT7tpfeb4DU0S3VZyxLgKCDMOMw0SQoHCZOQLzQALlJuEkWolv2G/X0RlNDbtnXb1T4C96ws6IRAQ22zSqaAKCxiUhmh1/s7jkgmufe3bAs4YWVnPdUan2lsZs0t1z3Xl28IHSuy9ctYe2btxYCjKVJkM8ythByQaK1zLoCuUaCKzvaOPe/da5cOZ3Mk/wAB4dAKxhiEj8WwWs8nVsw7lcxpRSipAU0StQNKpkUqii8RT0gaRqKk4NKaaKnUUR7uJvmqgYXEkG2eFGbUAH3Gn3e4nl5ci3H7GS+YUFDyYMFhSSpbMBqxIAaSYfKBmiQcWUUe7mb9qqrYxPsxlW7qYGsK45ldSJGo+tKaqlLSZYtdx+01palrh1cvmi3A7FN21dsYm2WXNmDGNWPMggDi5cQAB6gGZzverde7hXzCWtAwHHutzhwPZbl9PKtI2xtMqMlvPBE5kkvlJBDWwoOa3HDmWSpiR71U+Fa7af1iHK0qc+koGIbPoQ68SgLylXKlViRaaWRhL9jtzoiZ4o3gN3486oM3tC3WtYpeWIQF+kX0hLo+YDfvUPFfGtFx2xrF2262iLal1ORjCLcAgZHYDsWKwDbuKAdIOgNcmG9Hdh2yfaXtXf7q9aCv+7xw48VJpjHVRsZZ18u70S6Sme52S6vRNsYs9zEk6KOzXlqxgsfgMvzqg9IRu/brvaDUHh5xk9yPhHxmjjYe5uLwYK2MYuUtJV7Mgnl96Rp3EcquNobv/aVH2i3ZdwIzDtF056DWOfeeZ76X/FsbUGW9wRbvHmi/h3OhEdrHVYSGrTfRLvBJbCMBENcVusyoYHv0IPwNQ216KGZgcObaLrIZrh1nSOEwI6VDYXo92hhbwu2nsyJBBZ4ZD7Sn1fUdfKiqiop6iEtxC/fxQ8UM0Ml7Kg9I1nLj73cShHkUXX9RQvFbNtzdV8Vai8EW4PZYHNEjiE5QcpMmPL4jK+iK6x//ACE+KtNXT10TYw15sRkpNSSlxc0ZFdvos2mblq7h34lSCoOvCxIZfKdfiar969xWsBrlris8yPet66T3qO/51d7v+jvEYS4biYlASpU+qZgQddRnHUCiLBYTGLPbXrN1SDoLTIfmGIjzFAvqWxzGSFwsdRnn9kayEyRBkgNxuq7Y2yHsYEWrRAulSc3TtGEzI7tAD4Csn23grlq6UuoUYfe6jvHeD3itxe0wXQqsDUnkPORVJtTbVi4JS3bxDWz+2uALYt68jcYnMY91Jk9KqkqnMeTa9+dV3VwNcxrQbWWPnZ9zJnyNk+9lMeGvKiDY26wHHiByAYWmOWF6PfP9mh6D2m5AUU4jEFnzO4a4MuXMAmTMVUGxZM9kOIetugtGoU15XMCxYKATDZiozE5yBLn3y0OJYkkZ0YQFZQxdUucLaIFlOGm5zULbF3zScgC5iylIgnQgSLSj+zHLRp9YNOq6wthndygtwWZixNslQIGY8d4yQmaWRDxHkA127asr2rlUQQFcKubOAQww4HCWOgkSqZZBZiTQHt7eFsSQAMlpJyWwZAnmzHmznqxrGOMynLTnnnPaSYRDPVQ27ttsQ40y20GW2nRV8e9jzJ6mquKeKQps1oaLBKXOLjcp1FTiogVMCu1yoR5U9PFKrVrmipAVAGnzVyqUqcVGaU1FF7oJHPur19gaczyryw6Tqa9biSKiittg72XMOAjjtLMzlJIZD9+0w1tt5UdYLHW8Que02eNW4AbiH772hyYf3luQfeRqygip4fFvbYOjMrDUMpII8iKDmpWvzbkUVFUuZkcwtEtYFQqsWhvvBhEADN2bA8fdlEsQqKV0Ib0wuMY2wrIGUk8JCG2BrllGhVeUua22tiFBjiAqj2Zv2Cf+JQ5jE3rQUOSORuW2HZ3Y7yJq/wAI63V/4Z7dwQB6vMtxVHL1TMGOXQgZnWQIUUHI1zfnHp5o5jmv+Q+qsMFtRljs7rJrl7N/XpIAMBHK4hdCDwlxBETVrht5Lkw1pbh/5Fxc3xtXsjjy1oQ+wGeyyq0yMg9oQWywlzK40KqQVYcCmTEUwJy5HuMsZjkuMoy65fYvSYC2w0BSPWmOQBHdTsetWyOCOzvVYH7TtbXf2tq6o+eXL9a6MPvThDoMRZPncQH5E0A4a/iFnKcoDMObWydSsAJdtocrI0kD3l01r1t7UuXCVOckGOaNOiaAXLTGQXg66QawNC3b8+y7647o3xG3cP8A39mP8S3/ADrlbejCLzxFryVgx+SyaEXxLkhUHEdQCuH5etnlhsxPqTETOYa17C7iIK5yHJGXIzCIdUeezCSAGY9P2ZqhRtGp+/stBObWA+3uilt67bfs7V+74radV/zXcqj51V4rei60hOytxz1bEuPNbPAn7z0L4mzcDA3CSxH9qQRql06G6NCGtgTmI156V1/ZhckrN1VUyEZWGUkIwDFiqkpccwW5p4SdRSxs55H2WXWvOSV/HC7LMXxEcs47S3m6BbdqLCkmAMzvqRpXndxrSM2hKHK5lmVI9pICi0oEsMiLIQgEzNe+HsZvZ4zxS1uGdZDe8C1tYcq0NdgdmsCuXEbaw2GMtcm4Pds5XcH8wAs2f3FLD71EgDRous3XAu42XWMIGyhQwzSwXKWmQZVElS6wzIXhVIOYuTFcu2N47GHBUxduajs1YFR19e6wG11NtIB94tzoY2tvneuhltjsUb2ghJd/8S43G/xMeFD2aiY6Uuzk8kJJVAZR+a7drbYu4h891sx5AclUdFUclHgK5BUZpA0wADRYIAuJNyp04qE1INVql6LUhUAafNVqJ6aomlVKLnp6vX3Pvjm1v5t/214Pu1dHVPm3/bUVXVRXtbtSK622JcHMr8z/ACqdvZzAe79f5VdirXigivRRXp9kI6inFg1VirXNft6T1rnZYqy7Oue9bkx3T+lRUuM1JGIIImRyjmKdrNIWzUUV1ht88Uq5WcXk+7fVbo+GbUfA1bYbfu2RluWGUf8AJutl/wDTvB0oR7OmyaVg6mjO3lkt21EjdCjm3vFgmOYXbtpiZJNogzzknC3Ekz1iui1tHBgcOKt6xIYYsTAiSGDiY61n2SkFrM0g/wDR+3otBVu4BaINqYUEH7TZkZtc18kyxeSBa5yxiI0Ne2H3lwaElr6PIjhTFEiAwGUsQFHEeQ1mszZKWXWuDRNOrj9vRditcNgjW7vXhVnILjEx7NqxbmNRxPnfn41wYvflm9myngbzPfI8g5yD4LQ01vU+FNlrUU0Y1zWbquQ5aLv2hvBiL+ly6zL0WcqDyVYX6VW05Wny1u1obkAh3OLsyVGaapFKbLXS5UakKaKkBUUSFODSy04WpZRODT0op4q1FGlUitKoov/Z"/>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GB">
              <a:solidFill>
                <a:prstClr val="white"/>
              </a:solidFill>
            </a:endParaRPr>
          </a:p>
        </p:txBody>
      </p:sp>
    </p:spTree>
    <p:extLst>
      <p:ext uri="{BB962C8B-B14F-4D97-AF65-F5344CB8AC3E}">
        <p14:creationId xmlns:p14="http://schemas.microsoft.com/office/powerpoint/2010/main" val="1618274923"/>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0" y="260648"/>
            <a:ext cx="9144000" cy="6597352"/>
          </a:xfrm>
        </p:spPr>
        <p:txBody>
          <a:bodyPr>
            <a:normAutofit fontScale="85000" lnSpcReduction="20000"/>
          </a:bodyPr>
          <a:lstStyle/>
          <a:p>
            <a:r>
              <a:rPr lang="en-GB" dirty="0" smtClean="0"/>
              <a:t>City called Li-</a:t>
            </a:r>
            <a:r>
              <a:rPr lang="en-GB" dirty="0" err="1" smtClean="0"/>
              <a:t>jien</a:t>
            </a:r>
            <a:r>
              <a:rPr lang="en-GB" dirty="0" smtClean="0"/>
              <a:t>, </a:t>
            </a:r>
            <a:r>
              <a:rPr lang="en-GB" dirty="0"/>
              <a:t>and renamed </a:t>
            </a:r>
            <a:r>
              <a:rPr lang="en-GB" dirty="0" err="1"/>
              <a:t>Jie-lu</a:t>
            </a:r>
            <a:r>
              <a:rPr lang="en-GB" dirty="0" smtClean="0"/>
              <a:t>, in Chinese city register of AD 5. </a:t>
            </a:r>
          </a:p>
          <a:p>
            <a:endParaRPr lang="en-GB" sz="800" dirty="0"/>
          </a:p>
          <a:p>
            <a:r>
              <a:rPr lang="en-GB" dirty="0" err="1"/>
              <a:t>Jie-lu</a:t>
            </a:r>
            <a:r>
              <a:rPr lang="en-GB" dirty="0"/>
              <a:t>, </a:t>
            </a:r>
            <a:r>
              <a:rPr lang="en-GB" dirty="0" smtClean="0"/>
              <a:t>can </a:t>
            </a:r>
            <a:r>
              <a:rPr lang="en-GB" dirty="0"/>
              <a:t>mean two things: “caitiffs [captured] in taking [a place] by storm” and “caitiffs raised up</a:t>
            </a:r>
            <a:r>
              <a:rPr lang="en-GB" dirty="0" smtClean="0"/>
              <a:t>”</a:t>
            </a:r>
          </a:p>
          <a:p>
            <a:endParaRPr lang="en-GB" sz="800" dirty="0"/>
          </a:p>
          <a:p>
            <a:r>
              <a:rPr lang="en-GB" dirty="0" smtClean="0"/>
              <a:t>Fine </a:t>
            </a:r>
            <a:r>
              <a:rPr lang="en-GB" dirty="0"/>
              <a:t>jugglers and </a:t>
            </a:r>
            <a:r>
              <a:rPr lang="en-GB" dirty="0" smtClean="0"/>
              <a:t>dancers from Alexandria brought as part of a Parthian embassy to China (around 110-100 BC).</a:t>
            </a:r>
          </a:p>
          <a:p>
            <a:pPr marL="0" indent="0">
              <a:buNone/>
            </a:pPr>
            <a:endParaRPr lang="en-GB" sz="900" dirty="0"/>
          </a:p>
          <a:p>
            <a:pPr marL="0" indent="0">
              <a:buNone/>
            </a:pPr>
            <a:r>
              <a:rPr lang="en-GB" dirty="0"/>
              <a:t>“But the Parthians now stood at long intervals from one another and began to shoot their arrows from all sides at </a:t>
            </a:r>
            <a:r>
              <a:rPr lang="en-GB" dirty="0" smtClean="0"/>
              <a:t>once... </a:t>
            </a:r>
            <a:r>
              <a:rPr lang="en-GB" dirty="0"/>
              <a:t>For the Parthians shot as they fled, and next to the Scythians, they do this most effectively… they had hopes that the enemy would exhaust their missiles and desist from battle or fight at close quarters, the Romans held </a:t>
            </a:r>
            <a:r>
              <a:rPr lang="en-GB" dirty="0" smtClean="0"/>
              <a:t>out</a:t>
            </a:r>
            <a:r>
              <a:rPr lang="en-GB" dirty="0"/>
              <a:t>; but when they perceived that many camels laden with arrows were at hand, from which the Parthians who first encircled them took a fresh supply, then Crassus, seeing no end to this, began to lose heart… Crassus was killed by a Parthian named </a:t>
            </a:r>
            <a:r>
              <a:rPr lang="en-GB" dirty="0" err="1" smtClean="0"/>
              <a:t>Pomaxathres</a:t>
            </a:r>
            <a:r>
              <a:rPr lang="en-GB" dirty="0" smtClean="0"/>
              <a:t>…” – </a:t>
            </a:r>
            <a:r>
              <a:rPr lang="en-GB" b="1" dirty="0" smtClean="0"/>
              <a:t>Plutarch </a:t>
            </a:r>
            <a:r>
              <a:rPr lang="en-GB" b="1" i="1" dirty="0" smtClean="0"/>
              <a:t>Crassus </a:t>
            </a:r>
            <a:r>
              <a:rPr lang="en-GB" b="1" dirty="0" smtClean="0"/>
              <a:t>24.5, 25. 1, 31.5</a:t>
            </a:r>
            <a:r>
              <a:rPr lang="en-GB" dirty="0" smtClean="0"/>
              <a:t>. </a:t>
            </a:r>
            <a:endParaRPr lang="en-GB" dirty="0"/>
          </a:p>
          <a:p>
            <a:pPr marL="0" indent="0">
              <a:buNone/>
            </a:pPr>
            <a:endParaRPr lang="en-GB" dirty="0"/>
          </a:p>
        </p:txBody>
      </p:sp>
    </p:spTree>
    <p:extLst>
      <p:ext uri="{BB962C8B-B14F-4D97-AF65-F5344CB8AC3E}">
        <p14:creationId xmlns:p14="http://schemas.microsoft.com/office/powerpoint/2010/main" val="133119807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0" y="0"/>
            <a:ext cx="4788024" cy="6858000"/>
          </a:xfrm>
        </p:spPr>
        <p:txBody>
          <a:bodyPr>
            <a:noAutofit/>
          </a:bodyPr>
          <a:lstStyle/>
          <a:p>
            <a:pPr marL="0" indent="0">
              <a:buNone/>
            </a:pPr>
            <a:r>
              <a:rPr lang="en-GB" sz="2300" dirty="0"/>
              <a:t>“Next comes the district of </a:t>
            </a:r>
            <a:r>
              <a:rPr lang="en-GB" sz="2300" dirty="0" err="1" smtClean="0"/>
              <a:t>Margiane</a:t>
            </a:r>
            <a:r>
              <a:rPr lang="en-GB" sz="2300" dirty="0"/>
              <a:t>… it lies opposite to the country of Parthia, and in it Alexander founded the city of Alexandria. This place having been destroyed by the barbarians, Antiochus, the son of Seleucus, rebuilt it on the same site as a Syrian city. For, seeing that it was watered by the </a:t>
            </a:r>
            <a:r>
              <a:rPr lang="en-GB" sz="2300" dirty="0" err="1"/>
              <a:t>Margus</a:t>
            </a:r>
            <a:r>
              <a:rPr lang="en-GB" sz="2300" dirty="0"/>
              <a:t>, which passes through it, and is afterwards divided into a number of streams for the irrigation of the district of </a:t>
            </a:r>
            <a:r>
              <a:rPr lang="en-GB" sz="2300" dirty="0" err="1"/>
              <a:t>Zothale</a:t>
            </a:r>
            <a:r>
              <a:rPr lang="en-GB" sz="2300" dirty="0"/>
              <a:t>, he restored it, but preferred giving it the name of </a:t>
            </a:r>
            <a:r>
              <a:rPr lang="en-GB" sz="2300" dirty="0" err="1"/>
              <a:t>Antiochia</a:t>
            </a:r>
            <a:r>
              <a:rPr lang="en-GB" sz="2300" dirty="0"/>
              <a:t>. The circumference of this city is seventy stadia: it was to this place that </a:t>
            </a:r>
            <a:r>
              <a:rPr lang="en-GB" sz="2300" dirty="0" err="1"/>
              <a:t>Orodes</a:t>
            </a:r>
            <a:r>
              <a:rPr lang="en-GB" sz="2300" dirty="0"/>
              <a:t> conducted such of the Romans as had survived the defeat of </a:t>
            </a:r>
            <a:r>
              <a:rPr lang="en-GB" sz="2300" dirty="0" smtClean="0"/>
              <a:t>Crassus.” – </a:t>
            </a:r>
            <a:r>
              <a:rPr lang="en-GB" sz="2300" b="1" dirty="0" smtClean="0"/>
              <a:t>Pliny </a:t>
            </a:r>
            <a:r>
              <a:rPr lang="en-GB" sz="2300" b="1" i="1" dirty="0" smtClean="0"/>
              <a:t>NH </a:t>
            </a:r>
            <a:r>
              <a:rPr lang="en-GB" sz="2300" b="1" dirty="0" smtClean="0"/>
              <a:t>6.18.46-47</a:t>
            </a:r>
            <a:r>
              <a:rPr lang="en-GB" sz="2300" dirty="0" smtClean="0"/>
              <a:t>.</a:t>
            </a:r>
            <a:endParaRPr lang="en-GB" sz="2300" dirty="0"/>
          </a:p>
        </p:txBody>
      </p:sp>
      <p:sp>
        <p:nvSpPr>
          <p:cNvPr id="4" name="Content Placeholder 3"/>
          <p:cNvSpPr>
            <a:spLocks noGrp="1"/>
          </p:cNvSpPr>
          <p:nvPr>
            <p:ph sz="half" idx="2"/>
          </p:nvPr>
        </p:nvSpPr>
        <p:spPr>
          <a:xfrm>
            <a:off x="4716016" y="2043566"/>
            <a:ext cx="4427984" cy="4814434"/>
          </a:xfrm>
        </p:spPr>
        <p:txBody>
          <a:bodyPr>
            <a:normAutofit fontScale="77500" lnSpcReduction="20000"/>
          </a:bodyPr>
          <a:lstStyle/>
          <a:p>
            <a:pPr marL="0" indent="0">
              <a:buNone/>
            </a:pPr>
            <a:r>
              <a:rPr lang="en-GB" dirty="0"/>
              <a:t>“Didn’t Crassus’ soldiers live in vile </a:t>
            </a:r>
            <a:r>
              <a:rPr lang="en-GB" dirty="0" smtClean="0"/>
              <a:t>marriage with </a:t>
            </a:r>
            <a:r>
              <a:rPr lang="en-GB" dirty="0"/>
              <a:t>barbarian wives, and (because of </a:t>
            </a:r>
            <a:r>
              <a:rPr lang="en-GB" dirty="0" smtClean="0"/>
              <a:t>our Senate </a:t>
            </a:r>
            <a:r>
              <a:rPr lang="en-GB" dirty="0"/>
              <a:t>and its perverse ways!) grow </a:t>
            </a:r>
            <a:r>
              <a:rPr lang="en-GB" dirty="0" smtClean="0"/>
              <a:t>old, in </a:t>
            </a:r>
            <a:r>
              <a:rPr lang="en-GB" dirty="0"/>
              <a:t>the service of their hostile fathers.” - </a:t>
            </a:r>
            <a:r>
              <a:rPr lang="en-GB" b="1" dirty="0"/>
              <a:t>Horace </a:t>
            </a:r>
            <a:r>
              <a:rPr lang="en-GB" b="1" i="1" dirty="0"/>
              <a:t>Odes</a:t>
            </a:r>
            <a:r>
              <a:rPr lang="en-GB" b="1" dirty="0"/>
              <a:t> </a:t>
            </a:r>
            <a:r>
              <a:rPr lang="en-GB" b="1" dirty="0" smtClean="0"/>
              <a:t>3.5.4-8</a:t>
            </a:r>
            <a:r>
              <a:rPr lang="en-GB" dirty="0" smtClean="0"/>
              <a:t>.</a:t>
            </a:r>
          </a:p>
          <a:p>
            <a:pPr marL="0" indent="0">
              <a:buNone/>
            </a:pPr>
            <a:endParaRPr lang="en-GB" sz="600" dirty="0"/>
          </a:p>
          <a:p>
            <a:r>
              <a:rPr lang="en-GB" dirty="0" smtClean="0"/>
              <a:t>Conflict between Hu-</a:t>
            </a:r>
            <a:r>
              <a:rPr lang="en-GB" dirty="0" err="1" smtClean="0"/>
              <a:t>han</a:t>
            </a:r>
            <a:r>
              <a:rPr lang="en-GB" dirty="0" smtClean="0"/>
              <a:t>-</a:t>
            </a:r>
            <a:r>
              <a:rPr lang="en-GB" dirty="0" err="1" smtClean="0"/>
              <a:t>sie</a:t>
            </a:r>
            <a:r>
              <a:rPr lang="en-GB" dirty="0"/>
              <a:t> and </a:t>
            </a:r>
            <a:r>
              <a:rPr lang="en-GB" dirty="0" err="1" smtClean="0"/>
              <a:t>Jzh-jzh</a:t>
            </a:r>
            <a:r>
              <a:rPr lang="en-GB" dirty="0" smtClean="0"/>
              <a:t>. </a:t>
            </a:r>
          </a:p>
          <a:p>
            <a:endParaRPr lang="en-GB" sz="600" dirty="0"/>
          </a:p>
          <a:p>
            <a:r>
              <a:rPr lang="en-GB" dirty="0" err="1"/>
              <a:t>Jzh-jzh</a:t>
            </a:r>
            <a:r>
              <a:rPr lang="en-GB" dirty="0"/>
              <a:t> </a:t>
            </a:r>
            <a:r>
              <a:rPr lang="en-GB" dirty="0" smtClean="0"/>
              <a:t>sets up in western Siberia.</a:t>
            </a:r>
          </a:p>
          <a:p>
            <a:endParaRPr lang="en-GB" sz="600" dirty="0"/>
          </a:p>
          <a:p>
            <a:r>
              <a:rPr lang="en-GB" dirty="0" err="1" smtClean="0"/>
              <a:t>Jzh-jzh</a:t>
            </a:r>
            <a:r>
              <a:rPr lang="en-GB" dirty="0" smtClean="0"/>
              <a:t> attacks Wu-Sun, and breaks with king of </a:t>
            </a:r>
            <a:r>
              <a:rPr lang="en-GB" dirty="0" err="1" smtClean="0"/>
              <a:t>Sodgiana</a:t>
            </a:r>
            <a:r>
              <a:rPr lang="en-GB" dirty="0" smtClean="0"/>
              <a:t>.</a:t>
            </a:r>
          </a:p>
          <a:p>
            <a:endParaRPr lang="en-GB" sz="600" dirty="0"/>
          </a:p>
          <a:p>
            <a:r>
              <a:rPr lang="en-GB" dirty="0" err="1"/>
              <a:t>Jzh-jzh</a:t>
            </a:r>
            <a:r>
              <a:rPr lang="en-GB" dirty="0"/>
              <a:t> </a:t>
            </a:r>
            <a:r>
              <a:rPr lang="en-GB" dirty="0" smtClean="0"/>
              <a:t>sets </a:t>
            </a:r>
            <a:r>
              <a:rPr lang="en-GB" dirty="0"/>
              <a:t>up a fortified capital on the Du-Lai River (likely the present River </a:t>
            </a:r>
            <a:r>
              <a:rPr lang="en-GB" dirty="0" err="1" smtClean="0"/>
              <a:t>Talas</a:t>
            </a:r>
            <a:r>
              <a:rPr lang="en-GB" dirty="0" smtClean="0"/>
              <a:t>). </a:t>
            </a:r>
            <a:endParaRPr lang="en-GB" dirty="0"/>
          </a:p>
        </p:txBody>
      </p:sp>
      <p:pic>
        <p:nvPicPr>
          <p:cNvPr id="1026"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860032" y="188640"/>
            <a:ext cx="4032448" cy="1854926"/>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02097999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0" y="0"/>
            <a:ext cx="4499992" cy="6741368"/>
          </a:xfrm>
        </p:spPr>
        <p:txBody>
          <a:bodyPr>
            <a:normAutofit/>
          </a:bodyPr>
          <a:lstStyle/>
          <a:p>
            <a:r>
              <a:rPr lang="en-GB" dirty="0" err="1"/>
              <a:t>Gan</a:t>
            </a:r>
            <a:r>
              <a:rPr lang="en-GB" dirty="0"/>
              <a:t> Yen-</a:t>
            </a:r>
            <a:r>
              <a:rPr lang="en-GB" dirty="0" err="1"/>
              <a:t>shou</a:t>
            </a:r>
            <a:r>
              <a:rPr lang="en-GB" dirty="0"/>
              <a:t> as Protector-General and </a:t>
            </a:r>
            <a:r>
              <a:rPr lang="en-GB" dirty="0" err="1"/>
              <a:t>Ch’en</a:t>
            </a:r>
            <a:r>
              <a:rPr lang="en-GB" dirty="0"/>
              <a:t> </a:t>
            </a:r>
            <a:r>
              <a:rPr lang="en-GB" dirty="0" err="1"/>
              <a:t>T’ang</a:t>
            </a:r>
            <a:r>
              <a:rPr lang="en-GB" dirty="0"/>
              <a:t> as his </a:t>
            </a:r>
            <a:r>
              <a:rPr lang="en-GB" dirty="0" smtClean="0"/>
              <a:t>Associate.</a:t>
            </a:r>
          </a:p>
          <a:p>
            <a:endParaRPr lang="en-GB" sz="800" dirty="0" smtClean="0"/>
          </a:p>
          <a:p>
            <a:r>
              <a:rPr lang="en-GB" dirty="0" err="1"/>
              <a:t>Ch’en</a:t>
            </a:r>
            <a:r>
              <a:rPr lang="en-GB" dirty="0"/>
              <a:t> </a:t>
            </a:r>
            <a:r>
              <a:rPr lang="en-GB" dirty="0" err="1" smtClean="0"/>
              <a:t>T’ang</a:t>
            </a:r>
            <a:r>
              <a:rPr lang="en-GB" dirty="0" smtClean="0"/>
              <a:t> forges imperial orders – gathers auxiliaries and Chinese forces – 40,000 collected.</a:t>
            </a:r>
          </a:p>
          <a:p>
            <a:endParaRPr lang="en-GB" sz="800" dirty="0"/>
          </a:p>
          <a:p>
            <a:r>
              <a:rPr lang="en-GB" dirty="0"/>
              <a:t>Ban </a:t>
            </a:r>
            <a:r>
              <a:rPr lang="en-GB" dirty="0" err="1" smtClean="0"/>
              <a:t>Gu</a:t>
            </a:r>
            <a:r>
              <a:rPr lang="en-GB" dirty="0" smtClean="0"/>
              <a:t> the writer of the </a:t>
            </a:r>
            <a:r>
              <a:rPr lang="en-GB" i="1" dirty="0" smtClean="0"/>
              <a:t>Han Shu</a:t>
            </a:r>
            <a:r>
              <a:rPr lang="en-GB" dirty="0"/>
              <a:t> </a:t>
            </a:r>
            <a:r>
              <a:rPr lang="en-GB" dirty="0" smtClean="0"/>
              <a:t>(“The </a:t>
            </a:r>
            <a:r>
              <a:rPr lang="en-GB" dirty="0"/>
              <a:t>Book of </a:t>
            </a:r>
            <a:r>
              <a:rPr lang="en-GB" dirty="0" smtClean="0"/>
              <a:t>Han”) – he mentions </a:t>
            </a:r>
            <a:r>
              <a:rPr lang="en-GB" dirty="0"/>
              <a:t>more than a 100 foot-soldiers, lined up on either side of the gate in fish-scale formation - </a:t>
            </a:r>
            <a:r>
              <a:rPr lang="en-GB" i="1" dirty="0" err="1" smtClean="0"/>
              <a:t>yü-lin-jen</a:t>
            </a:r>
            <a:r>
              <a:rPr lang="en-GB" dirty="0" smtClean="0"/>
              <a:t>.</a:t>
            </a:r>
            <a:endParaRPr lang="en-GB" dirty="0"/>
          </a:p>
          <a:p>
            <a:endParaRPr lang="en-GB" dirty="0"/>
          </a:p>
        </p:txBody>
      </p:sp>
      <p:sp>
        <p:nvSpPr>
          <p:cNvPr id="4" name="Content Placeholder 3"/>
          <p:cNvSpPr>
            <a:spLocks noGrp="1"/>
          </p:cNvSpPr>
          <p:nvPr>
            <p:ph sz="half" idx="2"/>
          </p:nvPr>
        </p:nvSpPr>
        <p:spPr>
          <a:xfrm>
            <a:off x="4630186" y="1"/>
            <a:ext cx="4513814" cy="4714474"/>
          </a:xfrm>
        </p:spPr>
        <p:txBody>
          <a:bodyPr>
            <a:normAutofit/>
          </a:bodyPr>
          <a:lstStyle/>
          <a:p>
            <a:r>
              <a:rPr lang="en-GB" dirty="0" smtClean="0"/>
              <a:t>Dubs (1957) argues such a formation could only be achieved by well trained armies. </a:t>
            </a:r>
          </a:p>
          <a:p>
            <a:endParaRPr lang="en-GB" sz="100" dirty="0"/>
          </a:p>
          <a:p>
            <a:r>
              <a:rPr lang="en-GB" dirty="0"/>
              <a:t>400 to 500 miles from the Parthian border on the Oxus to </a:t>
            </a:r>
            <a:r>
              <a:rPr lang="en-GB" dirty="0" err="1"/>
              <a:t>Jzh-jzh’s</a:t>
            </a:r>
            <a:r>
              <a:rPr lang="en-GB" dirty="0"/>
              <a:t> </a:t>
            </a:r>
            <a:r>
              <a:rPr lang="en-GB" dirty="0" smtClean="0"/>
              <a:t>capital – 18 years since Crassus’ defeat.</a:t>
            </a:r>
          </a:p>
          <a:p>
            <a:endParaRPr lang="en-GB" sz="100" dirty="0"/>
          </a:p>
          <a:p>
            <a:r>
              <a:rPr lang="en-GB" i="1" dirty="0" err="1" smtClean="0"/>
              <a:t>yü-lin-jen</a:t>
            </a:r>
            <a:r>
              <a:rPr lang="en-GB" i="1" dirty="0" smtClean="0"/>
              <a:t> </a:t>
            </a:r>
            <a:r>
              <a:rPr lang="en-GB" dirty="0" smtClean="0"/>
              <a:t>as </a:t>
            </a:r>
            <a:r>
              <a:rPr lang="en-GB" i="1" dirty="0" err="1" smtClean="0"/>
              <a:t>testudo</a:t>
            </a:r>
            <a:r>
              <a:rPr lang="en-GB" dirty="0" smtClean="0"/>
              <a:t>. </a:t>
            </a:r>
            <a:endParaRPr lang="en-GB" dirty="0"/>
          </a:p>
        </p:txBody>
      </p:sp>
      <p:pic>
        <p:nvPicPr>
          <p:cNvPr id="1026"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4630186" y="4581128"/>
            <a:ext cx="4406310" cy="216024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cxnSp>
        <p:nvCxnSpPr>
          <p:cNvPr id="6" name="Straight Arrow Connector 5"/>
          <p:cNvCxnSpPr/>
          <p:nvPr/>
        </p:nvCxnSpPr>
        <p:spPr>
          <a:xfrm flipH="1" flipV="1">
            <a:off x="8065352" y="4714475"/>
            <a:ext cx="288032" cy="252028"/>
          </a:xfrm>
          <a:prstGeom prst="straightConnector1">
            <a:avLst/>
          </a:prstGeom>
          <a:ln w="34925">
            <a:solidFill>
              <a:srgbClr val="FF0000"/>
            </a:solidFill>
            <a:tailEnd type="arrow"/>
          </a:ln>
        </p:spPr>
        <p:style>
          <a:lnRef idx="1">
            <a:schemeClr val="accent1"/>
          </a:lnRef>
          <a:fillRef idx="0">
            <a:schemeClr val="accent1"/>
          </a:fillRef>
          <a:effectRef idx="0">
            <a:schemeClr val="accent1"/>
          </a:effectRef>
          <a:fontRef idx="minor">
            <a:schemeClr val="tx1"/>
          </a:fontRef>
        </p:style>
      </p:cxnSp>
      <p:sp>
        <p:nvSpPr>
          <p:cNvPr id="9" name="Content Placeholder 2"/>
          <p:cNvSpPr txBox="1">
            <a:spLocks/>
          </p:cNvSpPr>
          <p:nvPr/>
        </p:nvSpPr>
        <p:spPr>
          <a:xfrm>
            <a:off x="7658000" y="5048082"/>
            <a:ext cx="1378496" cy="460648"/>
          </a:xfrm>
          <a:prstGeom prst="rect">
            <a:avLst/>
          </a:prstGeom>
        </p:spPr>
        <p:txBody>
          <a:bodyPr vert="horz" lIns="91440" tIns="45720" rIns="91440" bIns="45720" rtlCol="0">
            <a:normAutofit fontScale="77500" lnSpcReduction="20000"/>
          </a:bodyPr>
          <a:lstStyle>
            <a:lvl1pPr marL="342900" indent="-34290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1800" kern="1200">
                <a:solidFill>
                  <a:schemeClr val="tx1"/>
                </a:solidFill>
                <a:latin typeface="+mn-lt"/>
                <a:ea typeface="+mn-ea"/>
                <a:cs typeface="+mn-cs"/>
              </a:defRPr>
            </a:lvl9pPr>
          </a:lstStyle>
          <a:p>
            <a:pPr marL="0" indent="0">
              <a:buFont typeface="Arial" panose="020B0604020202020204" pitchFamily="34" charset="0"/>
              <a:buNone/>
            </a:pPr>
            <a:r>
              <a:rPr lang="en-GB" dirty="0" err="1" smtClean="0">
                <a:solidFill>
                  <a:srgbClr val="FF0000"/>
                </a:solidFill>
              </a:rPr>
              <a:t>Talas</a:t>
            </a:r>
            <a:r>
              <a:rPr lang="en-GB" dirty="0" smtClean="0">
                <a:solidFill>
                  <a:srgbClr val="FF0000"/>
                </a:solidFill>
              </a:rPr>
              <a:t> River</a:t>
            </a:r>
            <a:endParaRPr lang="en-GB" dirty="0">
              <a:solidFill>
                <a:srgbClr val="FF0000"/>
              </a:solidFill>
            </a:endParaRPr>
          </a:p>
        </p:txBody>
      </p:sp>
    </p:spTree>
    <p:extLst>
      <p:ext uri="{BB962C8B-B14F-4D97-AF65-F5344CB8AC3E}">
        <p14:creationId xmlns:p14="http://schemas.microsoft.com/office/powerpoint/2010/main" val="769857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07504" y="44624"/>
            <a:ext cx="8928992" cy="6813376"/>
          </a:xfrm>
        </p:spPr>
        <p:txBody>
          <a:bodyPr>
            <a:normAutofit/>
          </a:bodyPr>
          <a:lstStyle/>
          <a:p>
            <a:r>
              <a:rPr lang="en-GB" dirty="0" smtClean="0"/>
              <a:t>1,500 </a:t>
            </a:r>
            <a:r>
              <a:rPr lang="en-GB" dirty="0"/>
              <a:t>persons, including </a:t>
            </a:r>
            <a:r>
              <a:rPr lang="en-GB" dirty="0" err="1"/>
              <a:t>Jzh-jzh’s</a:t>
            </a:r>
            <a:r>
              <a:rPr lang="en-GB" dirty="0"/>
              <a:t> consort, his heir, nobles and </a:t>
            </a:r>
            <a:r>
              <a:rPr lang="en-GB" dirty="0" smtClean="0"/>
              <a:t>others killed, </a:t>
            </a:r>
            <a:r>
              <a:rPr lang="en-GB" dirty="0"/>
              <a:t>and </a:t>
            </a:r>
            <a:r>
              <a:rPr lang="en-GB" dirty="0" smtClean="0"/>
              <a:t>145 captives taken alive, thousands of others made slaves.</a:t>
            </a:r>
          </a:p>
          <a:p>
            <a:endParaRPr lang="en-GB" sz="500" dirty="0"/>
          </a:p>
          <a:p>
            <a:r>
              <a:rPr lang="en-GB" dirty="0" smtClean="0"/>
              <a:t>Dubs (1957) equates these 145 men with “Roman legions”. </a:t>
            </a:r>
          </a:p>
          <a:p>
            <a:endParaRPr lang="en-GB" sz="500" dirty="0"/>
          </a:p>
          <a:p>
            <a:r>
              <a:rPr lang="en-GB" dirty="0" smtClean="0"/>
              <a:t>Romans settled on frontier city </a:t>
            </a:r>
            <a:r>
              <a:rPr lang="en-GB" dirty="0"/>
              <a:t>which the Chinese gave the name </a:t>
            </a:r>
            <a:r>
              <a:rPr lang="en-GB" dirty="0" smtClean="0"/>
              <a:t>Li-</a:t>
            </a:r>
            <a:r>
              <a:rPr lang="en-GB" dirty="0" err="1" smtClean="0"/>
              <a:t>jien</a:t>
            </a:r>
            <a:r>
              <a:rPr lang="en-GB" dirty="0" smtClean="0"/>
              <a:t> (Dubs: 1957: 146).</a:t>
            </a:r>
          </a:p>
          <a:p>
            <a:endParaRPr lang="en-GB" sz="500" dirty="0" smtClean="0"/>
          </a:p>
          <a:p>
            <a:r>
              <a:rPr lang="en-GB" dirty="0" smtClean="0"/>
              <a:t>Wang </a:t>
            </a:r>
            <a:r>
              <a:rPr lang="en-GB" dirty="0" err="1"/>
              <a:t>Mang’s</a:t>
            </a:r>
            <a:r>
              <a:rPr lang="en-GB" dirty="0"/>
              <a:t> renaming that it was inhabited by men who had been secured in storming a city and were raised up</a:t>
            </a:r>
            <a:r>
              <a:rPr lang="en-GB" dirty="0" smtClean="0"/>
              <a:t>.</a:t>
            </a:r>
          </a:p>
          <a:p>
            <a:endParaRPr lang="en-GB" sz="500" dirty="0"/>
          </a:p>
          <a:p>
            <a:r>
              <a:rPr lang="en-GB" dirty="0" smtClean="0"/>
              <a:t>Influence of Roman triumphal paintings (Dubs 1957: 147).</a:t>
            </a:r>
            <a:endParaRPr lang="en-GB" dirty="0"/>
          </a:p>
          <a:p>
            <a:endParaRPr lang="en-GB" dirty="0"/>
          </a:p>
        </p:txBody>
      </p:sp>
    </p:spTree>
    <p:extLst>
      <p:ext uri="{BB962C8B-B14F-4D97-AF65-F5344CB8AC3E}">
        <p14:creationId xmlns:p14="http://schemas.microsoft.com/office/powerpoint/2010/main" val="93155094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323528" y="836712"/>
            <a:ext cx="8424936" cy="5112568"/>
          </a:xfrm>
        </p:spPr>
        <p:txBody>
          <a:bodyPr/>
          <a:lstStyle/>
          <a:p>
            <a:pPr>
              <a:buNone/>
            </a:pPr>
            <a:endParaRPr lang="en-GB" dirty="0" smtClean="0"/>
          </a:p>
          <a:p>
            <a:pPr>
              <a:buNone/>
            </a:pPr>
            <a:endParaRPr lang="en-GB" dirty="0" smtClean="0"/>
          </a:p>
          <a:p>
            <a:pPr>
              <a:buNone/>
            </a:pPr>
            <a:endParaRPr lang="en-GB" dirty="0" smtClean="0"/>
          </a:p>
          <a:p>
            <a:pPr algn="ctr">
              <a:buNone/>
            </a:pPr>
            <a:r>
              <a:rPr lang="en-GB" sz="6000" b="1" dirty="0" smtClean="0"/>
              <a:t>Reaching China by Land and Sea?</a:t>
            </a:r>
            <a:endParaRPr lang="en-GB" sz="6000" b="1" dirty="0"/>
          </a:p>
        </p:txBody>
      </p:sp>
      <p:sp>
        <p:nvSpPr>
          <p:cNvPr id="2050" name="AutoShape 2" descr="data:image/jpeg;base64,/9j/4AAQSkZJRgABAQAAAQABAAD/2wCEAAkGBhISERUUExQWFRUWFxcXFxgVGBQYGBcVHRgXFxcXFxwXHSYeGBojGhUYHy8gIycpLC0sFx4xNTAqNSYrLCkBCQoKDgwOGg8PGiwlHyUuLSw0MCwsLywqLDQsLCwsLDAwLCwsLC4sKSovLC00LywsLCwsLCwsLCwsLC0sLCwsLP/AABEIAN4A4wMBIgACEQEDEQH/xAAcAAABBQEBAQAAAAAAAAAAAAAGAAECBQcEAwj/xABIEAACAQIDBQQHBQUGBQMFAAABAhEAAwQSIQUGIjFBE1FhcQcjMkKBkaEUUmJysTOCwdHwQ1NzkrLhJGPC0vGTorMVFjREVP/EABoBAAIDAQEAAAAAAAAAAAAAAAQFAAEDAgb/xAA0EQABAwIEAggGAgIDAAAAAAABAAIDBBESITFBUfAFEyJhcZHR4RQygaGxwTNCI/EVQ1L/2gAMAwEAAhEDEQA/AMWFPNRBp6tUnppp6aoolNKaUUqitMaY05poqKKakdx+cV0LZ5xqDXhZsMxCqCzHkACSfIDU0V7J9HWIYhrzLYABfK0tdKjmRbXi+cdKyklZHm4rRkbn/KEJGkKP7G7mCtE+qe+6iSL1xbPUDS0k3ObD2o+FW1i9ctgFEsWAcoXsEszJYKJc9oYjMZA9w0O6rH9R55ep+yIFKdys4wuwsTc/Z2Lr/ltuf4V3puLtA/8A6tz4gL+pFG2Mxl4pnZrjDLIz33M6aArZuIBJgcjE8q8cTZtAMWU6doRmzclZsom8jzmQKQcxkt0rL4qQ6Afn9haCmZuT+EJn0f7R/wD5n+dv/urnvbmY5OeFvfBCf9M0Z2bVs2y2TD8Kkz2JObKDJJVwoPCR05eIr3wdoMCQChUss2/tCAkXLqyAt4dEUQCdTVfFSDW3kfVWKVh0v5+yzLEYO5bPGjp+ZWX9RXPNanh9q3CAFuXDoSZfOp4nAhblq43sKrGWAGdRNctxbF4ntcPZc85CtZcjXiD2DcUjTUkKASJia0FU7+zfI8/lcmkH9XLN5pB6MsVuhhmGa3dex3dtluWvLtrRKj97WqLau62Jw4zOk2zyuWzntkfmXT5xRDJ2Oyuh3wPZnZVcdf6+NNNIEinInlW6wTA04NRp5qKKU0pqNIVFE8081GKeaiiiTTUjSqK1OKU0qaKipPSqM04qKJ6VORXVs3ZVy+4t2lzMeQH1J7h41RIAuVYBJsFyAUT7M3KaFbEsbStqttRmvuOpC+4v4mgCind/dRbCq1vJevET2soQkGCthW5sD/aNoOk+yerH4M5yi23JLaswd85IUg3DrnysImNFvZgoKGFslZiOFh+u6Yx0eEXf5Ll2X2aEJYUWFOkpLXHHKTfIhuLKsW9JuLxV0Y1RbTIhlrxZhlGYsqDKZZZuXRmdX1zfs3GvI8ruDLELlU8TuUW2G1GW4xUq/CSpVQzHhnLlFUm3d6cPnPZK15sqoWclbZyqB7Ii5cEieNo15UO2Mvdlz9UQ6QMbmrJmV2KKG0nhXM5HsiCtuQhym4JISMw00r1xe0EXS89pRrK3LpJMhgZWx2rj2m0zpqaBcbt29dGVnIToiAIg/dWBVfmo0UpOpQRqh/UI2vbxYMMDmLEEEFLGaD3hsVec/wDtryXfSyvsW74j7r4W1/8AHh9PnQiLZIJjlz8KZrZAB6GY+Gla/DR75rP4h+2SKzvbZc62bzHxvWmPnxWDXU218Oy52F0EyTw4S4TzJMi2hPI9aDcLmzAJ7TcIGhmTAGunOi2/u12Nk3Gu5ihm5KypkZDkIbignn4fCs3xRsIC3hfI8E62VhsTbmCDQz2gpAEXLV63EAAEBXe3MKBOmldeLsWwzNh2Z7cDjUC+o4UkE2yzqJQatbJnWaG8fufFjtbbMWyi4UIgdmRmzIfwjnPShi3cZSCpKkciCQfgRrWbYGvJcxxVvmfHZr2+C0DD3wWL51jTMyHpJbKxWDoW5NBm0ukGuzC3sreqZkJEtlNsDN3MGItOJFwEtB9WeLUSFYfei5I7UC9HvNK3R+W6kP8APMPCr/Zm2Ec+qaW04HypdkCBkYRbvQNPccjSa5khcNfZaRzNdzmujauwMPezZ1Fi4PauWlYW5771k8Vr86yviaENr7BvYZhnAytqrocyOO9WH6UbLtBi3EW4OENxK1vMBKEE57TEqqanUAwxZyR6pd0ZOFlIkoRmt3uIqOFBKXDlZhctiGVCxURNVHK+PvCkkTJO4rM+dNRPtvdcZTew2ZkGr2zrctA6htNHtno4JEUMxTBkjXi4S6SMxmxUaVKKVaLNSNPFMKlFRRQIpqRNKorU8w7j8/8AalmHd+tQFPlqKk8+VICaQYf+a98FhXvOttAWZiAoHU/wqiQBcqAE5BdOxti3MTdFu2JPMk6KijmzHoorRNn7MSzayWp7NoBfKwOJbpJXVLOhypINwiAdZPLhMKmGtdhbhgf2rxPbODlOmk2VbhCyM7AzChjXu+NuvIaSCSuikl2afVgH35PsEgrkWeFM7KZ5HSnLTnnu8dGsEQi11555zbFXCrKysVYFYaFLKNQrLCyR0W2vC6sVAkFxwY3eAYM9Te59mGMg85xDAmNdeyUzyzsTXFt3eIWWK2ipv6h7iwVtEiGFsgDPdPv3uZOggUHs0gzqT11+PnWsNPiF3afn2Wc1RhNm68/dWO0Nu3MRxXmLFSMqgAIoMyABovTkNetV7WdMw1H1qKuQDBOo18R3V6qcqedMA0NFggC4uNyvNwATGo7+XT+dRLmAOg5UsvUf+Kud3t0sTjD6pYQc3bRR4TGp8ADVPe1gxONgra1zjZoVKXOuvPn49aatOseiIKsvcNxipEKMoVyQFYGZYLzIPODQ3vB6Pr+Gtm5IuW1yyQDmGnEYEwgOkkjppQ8dZC84WuWzqWVoxEKp3XuBcXYLcjcQHwBIHwOvOj30gbss1t74uxbtIsWoJlswUkme4zPOswDEEEaGdPA1eYzfnGXbDWLjh0YAElVzGCD7Q5mQNedczQyOla9h01XcMzGxujffPRHno+2OWweZ7pdX9gCfVhSyukmZBgaDp51k9xYYjpP0q+2TvvicPhzYtZQpLEEglgWiY1jp3czVCFkiOtXBE9j3udoTkqmla9jGjZeuFwJeTKqo5s5AA6+bGByUE+FewwtjX17ad1owfDVxB8x8TRJithWLlq2O0vWjbXKwNsvZzjR2XKc65jrJB0jlyFFd2AfcvWLn5bgQ/wCW8EP0rQStdvZZmMt2urDDbYe3l7Vu2tjhW9bYG5bBB4Zb2lIB9XcBBAIEQaIMP6wq9s2z2jBQVPZ27jEKpUZgewuZVUNaYEEKCmoFCWztkYgOFNt8j8DRqsHSZErp7Q8RXnhcdcwt11EMslHRwclxQYh1+o6joRWb4g6+HVasmLfm0R1hL2Y5hIKmAywHVyzBjkbVg7KQbJ1OTMSLjAGk3j3YFwNdsKA4Ge5bQyrpP7aweqTzXmp0IrusYpLydohzTCccFw50Fu8dCWIkJdBXOAFYqwBHdZvcIcMRDu5bKudHOr3dNX0B7RIClJgDJJEBdG64RlhILFZlE+dNFF29+wJzYi2oBBAv21MhGI4bls9bTjUHxjwAkTTOOQSNuEskjMbrFNUhEeNRK09aLJeZpUiaVRWpE01IU5qKkwFH262xjZt5iD2l1VkjQ27DEKoB9x7rQJPsrJ6UP7o7HF26XuAm1ZGdwPeMwlseLtAjzo3uAlTccgFpYkZohgVnQjhhGUaNwW/ZbOwpfVS54B9fRMKSL+5+ihi1IMEKIWDKsiqFTKAU1ZeG6FCjRw4BFtzNUu8O1/sym2pP2hwc7aTYRtSmmnbPoXI9kQg0FWGMxwwtk3SBmBy2lIXW+NSSBplsknURNxjoMoAz645diSSWYySeZJ1JPxriCLFmdB9/ZdVEmHIaldmyNgYjFMRZts8cyICr5sdBV1e9Gm0FUsbakATAuIT8p51rO7+yhhbKWlUFQBJGhLH2mYHnr1B7tK6L9w3GCr7JGYnw6fHz8+kEKTpSTH2ALLZlA3D2ibr54uWis5hBBIIMggjnNeZNHfpS2Alm6l5DHazKxoGAEsD4zqO+TQKRTqCUSsDxulksZjeWlWu6uxvtWJt2SSAxOYjooBYnzgVumF2etsItuUS2pUIIg8oJ0mRB665jM1lXosVhjJyFhkYFwJCE8pPSYitdvXBGq/DnNIulJHGUM2sm/R8YwYtylbxIEzoo948p7h3/ANc659o4FLiMrLmVgQeYEHQjTwpxlLS3P3RGgPf5/pXuziDryEkdw11+h+VKvlNwmJbx0Xz3t7Z3YYi7a14HIE/d5qfkRXBNE/pCsEY1nJntAG5Rpqg+iChnLXs4XY4w48F5eZuF5A4qIpxpT5anbsljArVZhaZ6OcbcvWbwe4GYXFy9oTzK9QpBI4eU9TRE25FjtC4VQzKyzB0JEEgTHLvrPtkbkY4hb1hGVhqrMRbJH4cxBjx6g1qmHxzgWzdt5TC9oSwGVoAlQBDDMeh0FecrCWSF0ThnsE7ps2We3RA21fRfZtK9yXyqC2kTlGp6amJ+XjQXvHirLuvY5mhQGd5zOQABoeUAATzPWt9xN+3lGYrxaASOLwHf8KC8X6LsLdPDnsxzIIOb9wiB8x5V3S19s5iVzPTYh/jAWU7L2k1h8ygEEZXRtVdDzRh1B+mhGoo2FxHtLcQkqczamS4GUul2ZBuW4kyCHU9oQSpnh3n9Gt3DKblpu2tjVtIdR3kSZHiOXdVNu3tbsXyOxW25EsOdtx7F1fFSdR1UsOtMnFk7ccZug2YoXYJAjlHllKAvmDLkLF+0SCzpJJzKVHMEqtwDUZyAB7ybFFi4ChzWbgz2m71Pun8SnQ0aHEFHYMNXPEBPMZSyqV4mgHMnMKr2yAIYhsbs77VYe37RLO1l4EG+ozMFI0i6nFA0Di4OgoeJ5idfbn8IuVglbbfn8rNQakRSZCDBpKabJOvM01TK01RRPFPTRVruxswYjFWrZ9nNmfwReJ/oD865c4NBcdlbWlxACNdhbPNixaQSHaLzkCSLjKzWlAgyUtJccCPaK6a172We5dCrzzEqSFgXcxGZgBBVcly5Ki3Js8SyZr02lb7TiJILDtCJIALBXgiYOS32A1DRJOUmKqtpYzsME9waPdAspoBGZVe7Ed1sW0nvLnSTSVt357n98+SbuswW2CGN6Nri9ehP2NsdnaB+4PeP4mMsT3mqcGkaktskT5ef9aU5a0NaGhKXOLnXK2Dc7f23ftpaee3ACx/eR7yk6TAkj5TRUoKLEljzOYnU9degrFdxcEz46zl91g5nuXU1tZsliY06Ex+k8/Pl515mvhZDJZm+af0chkZd+yzz0k7Ut3xbs21ZrivJ071jKIJzEyOXdXNsD0U3bgD4luyU+4INz4zon1PgK0q1suxabtAi9oQAXIBcwIAnnyEQKrt5MRjeyJwioGHMMZuR+EexPgSa6jrHBghhyHErOSna55kfn3BVe0dtYLZVrsrYlxqLamWJPvXG6cuZ17hTbA9JWFugrfPYvOmaShHSGA0PgfnWQ4svnYvOeTmmZzdZnWa83bX5fpTL/jY3N7RJcd0Ea54PZFhwW9Xd6cDE/abR66OD9BJNeO3tuC1ZNxz2SSRr+0uGNFQAwJ8Ty1gUBejjdQ37gxF0eqtnhB9+4P8ApXmfGB31T77bbOJxTkGbaEpb7soOrfvGTPlQjKGMzYGm9tfREuq3iLG4a6Lj27t18VdNxgBoFA58I5T0J+HWq9ACQIpsmgMjWdOo/wBqkqz3D4f1P+9PmtDRYaJQ4lxudUiixz1nr3fCjj0absG5dN26k2lEpm5O86ET7QAk90x416bk7hZovYlTHNLZHP8AE47u4fPxNtobUtWELMyALoJOUT90EAyfAAx3UprKzFeKLM8U1pKP/sky7kQo9Vu0cWUaCBkPU9SNSO4aDTy7pKjewtotinuTdnKOSLkCgyIRpz+bEjyFWj2RyAPDoyzrHOdQcx/rnSbqerdZ2qYgFwu1WGy8hLMiBM0ExpJ1Enp7v9Gu7s6p8LikRsymFImBJkaajrMkn9412XNqSODSfeYGB8DqT5wP0rJ7SXLQMeBoukCQY8qwzfbYww2MdFEK0Og6AN0HgGkfCtfv7cS1icPaMk3g4zE9dMs+baDu6VRelHd8XsOL6DjsyT42z7XyMH/NR1BIYZQHaOQNWzrGHiEJ7Bx3b4fIeJ7eRSG5MoacOxnQ5XJtGfdur3Vd2bn7MBmV3yAdpmz5wGa3dyMcwCOoDGAuW6wkhQaA93toC1iFL/s2m3c/w34W+U5h4qKOLgFu7c7UFs09oArMr3BCPMArr2ebjIAGIkERqznZhdYb5oWCTE2/DJC2+uzwt5byrlS+uePu3Act1PMOD86HCKPtsWO3wd2CHayxuqwMhgrdjeII0Mwlwx1c0BGjKZ12WO2SEqW2fcb5rzNKnmmolDJxRt6O8DK4i6QdQtgRz9YeOPEKPrQb2fdr9D8q0vdXZKf/AE1c7Fe0djpHO4fsyzJGgBJ59aCrXhsduJARdGzFJfgCV1bWt2yxYM0XGHaCcp7PLLSEyxCK4GcN7HSg3fnEnPasnnat5nH/ADbnrbnyzAfCjhtjhnRUZIcgFCrWWUFlD5UkJOQuPZzQeZmsz3ixfa4q/c+9cc/CdPpFDUYDn+A9vVEVRszxVZTg1GnApsla0T0R2V7S8x9oIoHfBbX9BWoqax30dbSFrGKpMC4hTwzSGX5kR8a2BXry3SbSJ7ncBehoSDDYbJveOusDQ9B/v/Cq3HbWWwGe6YFvLmPObbNCtA5kNI07ietdza3BzEqdR4Ff515YnZ6XAwucashQggDhOpBjmeVAswg9rREkE/LquK7s/BY1c+W1eH3hBPxI4h5GqHG+irDNdDI7Ik8Se18FYmV+M1m207b4XE3ERmUo7KGUlWgEgGV7x+tdmH36x9ttMQ515Plcf+4GnraOZgvDJl38lKnVUTjaVma0Tfzba4TCCzZhHcZEC+5bAhmHdpwg+M9KyJWIBHf4fH4VcYh8RtHEFgMzZRPRVUchqYA/XWrzA7l2bA7XG3Vyj3QSFPgWiW/KomiIAylZhcbuOZ4rKQPqHYmizRl3Ki3b3UvYx4QZUB4rjDhHgPvN4D4xWnbO2DgsCuYKpZRrceCfEydE8loY2n6R7dtezwtsFQIBIyIPyoNT8T8KDNrbev4kzdckdFGijyH8TJ8a4fFPUntdlvDddNkhpx2e07jsjfeP0lCMmG1PVyOEeQPtH80jwrP8bj7l1s9x2du9iTp3DuHgK8CaY0bDTxwizR6oSWd8p7RRl6M9olMYqycrqyn5ZlPzU/OtZv2Ef21VvMA1kvowwJfF5ultSx8zwqB8ST8K13sjSHpOwny1snXR9+qz4qtxOzV/s+HXuBWfLpPgRXKMMBowKaniWSnmfu/vCPE1eJbPL60NekDahw+DfK0PcItqRzEyWIP5QdfGhYS57gwbo98ojaXcFybZ3M7d1uHEMpVRkyqpC65gwgidTOlE6AvbyXQGJTKzLoHkQTHSe7WsN2ZvNicOfVXWA+6TmQ+anSirZnpWuKIu2lbxQlfoZHyplPRTkAAg202KWx1cDiS64J13BQftXZ5sXrlpuaMV84Oh+I1o6w177RhbTQSYWdC8Og+zs0AHWGstIBOhigneLaxxOIe9lCZo0BnkAok9+lEe6N03MFiLXMqSQB/zLbL/AK1T6UfOHGNrnai3ugIC0SOaNM0U2UJcIxzKZRgWbMLd3tLRlbhLqMy2Wg6TJHOsnxVko7KeakqfMGP4UfYS+EzBNJDlYBVZGe9blcoEr2S9OpoX3xtZcZdjkzZx5OA38a5pbteW885ruqALA7nnJUJFKnJ8P1/nSpglySGtg2BtZbWFsW3QMDZtsZj3+1bWdI4B86x5TWni6USwRAP2fD68egFq6xgI6TOg1Ma0vrmh4a0o+hNi4q9GGw2btrdwhrYuMLcWwJFtgYygSRoZlvZFY3etEanWeo/2rR8JiuC6A0+qxJMTrNtGmS7ljLEzPWKzIGqoWFpdc8P2rrSDht3/AKTE06d1Se78vGDU7d4D3aZJcpXzlbTwiPCtd9H+9v2u32d0+uQc/wC8XTi/MOvmD31kt8qRM+VNgMU9q4r23yMpkMDEH+ulCVVM2oZhOuxRNPOYX32X0QWqQINB26u/6YlhbuAJdiBBGVz+HqD4fWjG1dU8tSeg1ryksL4nYXheiZKx7cTSs09KWxRmS+OZ4G8SNV+gI/dFBGG2M7jO0W7c/tLnCp/L1c+Cg1t23rDNZYAL2gVnSVDDMuo0Mie7zrC9o4m47zccue89B3DuHgK9D0dK58WHglFdGxr8dtUR4fefD4e3ks2y+hlmUAMwUBXgkzxSSCOXdMCo25t58S4LABVkIo90EzqfePIT4CqmnmmDYWNOLdAvme8YTpwT01KlNarFKp2LWYxXmKLPR7sUYjEAsJROJu4x7I8iTWcsgjYXHZaxMMjw0I63H2EMPYUkQ9wBm7wupUfUn40YB65WTWvRRFeNmkMri8r1AY1rQ0bKZFY56SN4xiL/AGafs7JZZ+8+mY+WkD499aq13tE1DIsmVcAFl8deFT46x3TWA468WuMzGSzEk95JkmmnRUIxlx1CXdIPLWBo3XPNMKelXokkT86LfRy8Yi4vfbB79UuI38DQhNF3o6MYoEc+zcR36SJ7tRQ9V/C7wRNL/M3xV42BFt0SB2isoY6NOa5lmSDEowBgj2h4ihTe1T2lknrYt/SV/hR3iLSPda4rKzpdAdSeRF0KvDOsALyjoYM0G77JBsf4RHyu3BQdM+7wjalloyhcrTU5NKmaUplrTediwwknsMMOcCCt1GnhY/ITMVmIrSdl3c2BsNrw2nBEAz2V4GNSB7Lmgqz+p70dRHNw7lPDAnthPE1u8CNTq1o8yQATmtsIAERFZpNadshovcU8TrEh9QTdttqyKPaxKcp75rNsXYyO6HmrMvyJH8KlKe04eCurHZafFeRpClFWNrYxADXmFlT9+c5H4bY4j5mB40YXAaoANJ0XCw0HhIrutbIaA1wiynQ3JBb8igZn84jxFdNvatu2Iw9uGXiF26Fa5PLhX2EHwY/iqrxGIa4xd2LMdSzGST41yC493PPou7Nb3/jnm6Idg4yymIspZthy1xF7S8ATqwHAg4U8zmPiK2u1aEch8hXzzszEdnetv910b5MCa+hsNdBGh8v4Ui6WbYtITfo92Jjk+Itaacxyme8GDPfArHd890Hss1y2C1rmRHFbB1171kxPSINbMahdtgLJGnXrp1nwoClqnU7rjNFTwNlbhK+bqeK0bfj0dlc1/CrI1L215jvZO8d6/LurOn5mOVepgnZO3E1IJYXROwuTTSbzmok0prdZKQE1r/oy2V2WENwghrrE6/cXhX58R+NZdsDZ7XryIObMFnu11PwEmt6w9pUQKugUBQPACB9KTdKzWYIxumvR0N3GQ7L2HOvRm6VXbT2omHtNduGFX5k9FHeTVfujvH9tss7AK6uVKrMRzUideRjzBpD1TiwyWyCbue0PDL5q5e3PX4VgW2MAbV65bOhR2XXuB0Pyrf2td1ZP6Udm5MStwD9qsn868J+mWmnRUtpCzj+kF0izFGHcP2g8OsRFeWnjSNRr0aQKcju+Zos9HLj7XqIC27jc/wAMa/OhEUaejYKr37rcktxrqOJhp8lNDVZ/wu8ERS/ytRg69teb21yXBKG5cEkXCqso1GX1WaIHXWKAt+GHaWo5dkCPAMzN3DvoswV3NcF0RbBcsUUTlIXtHMwAJa2QesMOYNCO+7E310jLatAgCADkDGB0HFQNK20tu5MKl14ie9DRpUiKVNknUaPtxHF3DNbPu3Sp8Ev2zbn/ADAGgGaJ/R/i4xDWv7+2yDwuDjtn/MsfGhqtt4j3ZomkdhlF98kQDNmzAQG0BysOMyU5FwCbhtaMwgACKGd78Oi41mM9ndy3hlicrgExOkzNFm1/w6sR2q6gBO0L5QS4EENm0XOeDkDVPvnYF3DpdTXsnNswCPVuS6cwDCsHt8vdoSB9ng8cvRGTtuwjhmhs7XyaWEFr8c5rv+cjh/cC/GuBmJknUnmTz8z30ytrT8+VMw0BKi4lTtaH6fP/AM1228Mow1x2HH2ltFPcMrs/6LVeTrVxjLcYGyw9+/dJ/dS0v8T865ebWHf7rpg18FUxRdu96R72HRbbqLqLopJKuB3TBBHdI+NB9NP9d1VJEyUWeLq45Xxm7DZb9uzvPbxlvMkgroynmp6TGkHoavwRlI8jXztu9vBdwd4XbZ8GU8nXqp/WelbfsHeOzi7edDqIzIeanuPeO415qtojA7E35fwndNUCcWOqsrdmAR0B4T+HoPhy8gKyr0ibl9kxxFhfVsZdQPYb7wj3T9D56afcxYAYn3QSY5wNTXQcMrCDBBBkHUEH9RQ9PUOp34x/tbzQtkbhcvm5cOT3ADnJ/qaVy2o5HN9PpRZv5uW+Gul7YJsudPwNzyt4dx+HMUNbM2Y99wiAlmMAD+tAO+vWRzMkZ1gOS8++JzXYCM0aejTZ4a4bpGltdI+82n+kH51piDrVVuvu+uDsC2DnaczGObGBA8ABQ36Rt72tj7NaJV2ANxgdQp5KsdTzJ7vOvOy3rKizNP0nzCKWAYuShz0gbz/ab2S2fVWiQPxPyZvLSB4edP6N9uizisjmEvDIZ6PMofmSP3qD2NOGin/wzOp6raySfEO63rV9Hhqz/wBLlgm1Yfud1+agj/TVtuHvP9qsZXPrbYAfvZfdf48j4+Yrm9Ko/wCDQ915f9L156mY6Gqa12t07ncJKcuHBZEajTmo16pecUxRzutbKYNm5NduaEgHhEWgSDoeK6TH4TQPZtlmAGpJAA7yeVaVfw2UW8MsHs1QNAniXMTBGol+2aRrFnTnQdU7IN5yRlI3Mu5zXvs3BRn6cAQALGt1jaBENAgdpoEXnOuhoF3mxufGXmHLOQPyjhH0FH4vmzaNxuguXT7Uxbm1bUlmYkm6zPOY+dZVcYkknmaypBd7nHwWlUbMa36qZCHWY8KVeBpUwQF1GvXCYprbq6mGRgw8wZH1FeUTTVCL5KgbZrWsReVlW+kZGXPr0S4wOWADmy3cyEHSLvMcxxYaypzWbhhLoKHQ6A5eOdVlb8NAZoFx5OlVm4m1A9p8O+uXM6j71thF62PGIceIq0xSQ8SHK5cxiFZWGZmJOrZrbXOiqO1bi0FJSwscYztyE8DsbRJx5KzrG4RrNx7biGRipHiD+leSNGv86M97tnC9aGJSSyALdkQzJJW3dYdG4SjfiQ91BYptDJ1jb77pRNH1brbbJw0f71fYpCdn4Yd96/HPnFv+UfGqDNWibq7BTF7MYEDPavMbZJygErbJB8D49QKzqJBGGudpf2XUDC8lo1sgG0kz00ryopxPo/xQYwbIHSb1sfDn51539zXtQHv4VTE8V9dPIAT8a6FREdHBcmCQahD6kLz1Pd0Hn/KrLY+0bwvKbMi4SAuQnUnoR1HhXR/9tWvex2FH5WvN+lujj0cbp20ZsR2iXh7KFQwAPvHjAMxA5dTWNRUxsjLjn9FrBA9zwNPqi/CK4tqbkZ8ozAcs0agfGgRd/wC5gsVdsPN6yjkLqM6LzAB6gAxB7uYo03j2pbsW+K4LReVVipaDHtZV5x8pIrK72x8BmJbaBJnWLFw69TM6mk9FG14cZBke4/pNayUjCGHMd4Ws/bLV+xn0a06Sc3IrGuYeGs+VUm6u6iYYM3vOWIkarbmUTXrET4+VcG5eIstbOGtXXvIrB8zWygAzSU1J0JUf5mom2ptBbSOzk5UEtGpjuHifoPnQ72viJhaTmf8ASJjLXgSnUclUu+O9X2RAVg3GBW2p+GZz4CAB361j+LxT3HZ3JZmMknmTRZtjebC3n7S9hHuNESb7qoAOgCqNAJqrubfw/uYGyPz3L7/9Yp3SRGFtsBvxy9UmqpOtd8wt9fRUUVLJ/vVo+3wdFw2GXppaJPzdjRR6Ot0lun7TdEop4FPJnHNj3gH5ny1KlnETC94sh44TI8NaVZ+jfdJ7X/E3ZUspVE5Eqfef5CB8e6rL0k3E+yZSRmLqVHXSZPyJ1q62xtZMNZa650UaDqzHko8T/OsU27ty7ibxu3DxHQAaBV6KB3UnpmSVU3Xu0HNk1qHMpouqGZKrrg1MVGlU7VoswVQSSQABqSSYAHxr0CR6og3I2dmvG8QMtkAieRunS2D4Ayx7ghorw9h7jBrT5WYqiMw747MtkIeTnDENnEuZVRrXjZwJw9lLNvmWYMwiGu6C7BIIMAi0NDp2zRpV5uzhYzB3VbYVlUDMGnKCzCdFCI4jLAGduFTpSWeW93+XgnMUWEBn1PihrfjHKlhbaHS5AX/AtcCH958z/KgIirXefbAxGIZ1EIIS2O62oyqP4/GqqaZU8eCMA6pbUPxvKiwpU8eNKiFgvNRUmMnuqM0qipdWAxb2biXUPEhBB6eIPmNPImtLXEJctpiLei5C2uYkBZdkhdS6NmgaSrtqIBrLFNEu5u8K2XNq6Stq4RLD+zuD2Lo7o5HvHlQdVEXDGNR+EbSzBhwO0KI7WL7MwUUrEEEjW2RDBujKVyCRwr2YIZwrmg/eXYX2e4Ckmy8m2x5jWCjdzqdCPCtA2lsa5aRCIZcwCBJyjQlQ0nVSeFRpOdVZso1rrFpTb7G+s2nA9mSwPJXUkD1giNBDAZYkLnEhmDe23TfniOeKKmixDCefZZxFGG6GKc4TGWlPuLc7xlnJc8tCvyqm2/u7dwjhWhkYZrdxfZuL0IPfrqOlWW4WJW3iQLhhLytZM/jEf6gKNmIfFibnv5ZoGC7JbHLbzVFibxBgHXr/ACrmT5V0Y/CG1de2x1R2UnvKsRP0rmNEixFwsHXvmnmt33Mw3YYGyr6HJnadIzEvr5BvpWNbC2S1/EW7YE5mUNGsLzY6aRlmtI9J28HY2Rh7ejXRrHS2NI+J08gaU9INMzmQDfNMaK0bXSu2QLvrvIcZiWYH1a8FsfhB9rzY6/IdKogJ/rpUTRZuHuq2IudqyzatEZgffbmEH0J+A60eSyni7gg2h08ltyjjdbArgMArXIV39Y2bSJEgN4Kup+IGpFWmzHtYizmRhcV5BPfPtBh0Y9R00A0ArPfSZt93xBsgwiBZA0kwGP1j5DuFVu5e9Zwl6GJ7F4FwDWOgceI+o+FKHUT5IjLftHNNG1TYpBHbIZLw3q2QcPddOYVuEn7h1X6VQRWqekjYvb2VxFqGCjiI1zWzqrA9QJJ8mrL2sEc+VNKSbrYgd90vq4urkNtE1q0WYKBJJAAHUnQCt52PhFw+Ht2zoLaAMekxLGfOTWcejLYRu3zeYcNrlP8AeHQfISfOK6/SJvUWJw9puAaXCPfPcD90HQ95oKsBqZRA3bMoykLYIjM7fIKp373r+13Qtv8AZW5C/ibq/wDAeHnQoTSNKKaRRtjaGN0CWSSGRxc5KKMt0dim2PtDwrFSbclRkT2Td4iBmJ4EBOrGeQrg3b3fDAX7w9XqUQnL2pX2iT7tpfeb4DU0S3VZyxLgKCDMOMw0SQoHCZOQLzQALlJuEkWolv2G/X0RlNDbtnXb1T4C96ws6IRAQ22zSqaAKCxiUhmh1/s7jkgmufe3bAs4YWVnPdUan2lsZs0t1z3Xl28IHSuy9ctYe2btxYCjKVJkM8ythByQaK1zLoCuUaCKzvaOPe/da5cOZ3Mk/wAB4dAKxhiEj8WwWs8nVsw7lcxpRSipAU0StQNKpkUqii8RT0gaRqKk4NKaaKnUUR7uJvmqgYXEkG2eFGbUAH3Gn3e4nl5ci3H7GS+YUFDyYMFhSSpbMBqxIAaSYfKBmiQcWUUe7mb9qqrYxPsxlW7qYGsK45ldSJGo+tKaqlLSZYtdx+01palrh1cvmi3A7FN21dsYm2WXNmDGNWPMggDi5cQAB6gGZzverde7hXzCWtAwHHutzhwPZbl9PKtI2xtMqMlvPBE5kkvlJBDWwoOa3HDmWSpiR71U+Fa7af1iHK0qc+koGIbPoQ68SgLylXKlViRaaWRhL9jtzoiZ4o3gN3486oM3tC3WtYpeWIQF+kX0hLo+YDfvUPFfGtFx2xrF2262iLal1ORjCLcAgZHYDsWKwDbuKAdIOgNcmG9Hdh2yfaXtXf7q9aCv+7xw48VJpjHVRsZZ18u70S6Sme52S6vRNsYs9zEk6KOzXlqxgsfgMvzqg9IRu/brvaDUHh5xk9yPhHxmjjYe5uLwYK2MYuUtJV7Mgnl96Rp3EcquNobv/aVH2i3ZdwIzDtF056DWOfeeZ76X/FsbUGW9wRbvHmi/h3OhEdrHVYSGrTfRLvBJbCMBENcVusyoYHv0IPwNQ216KGZgcObaLrIZrh1nSOEwI6VDYXo92hhbwu2nsyJBBZ4ZD7Sn1fUdfKiqiop6iEtxC/fxQ8UM0Ml7Kg9I1nLj73cShHkUXX9RQvFbNtzdV8Vai8EW4PZYHNEjiE5QcpMmPL4jK+iK6x//ACE+KtNXT10TYw15sRkpNSSlxc0ZFdvos2mblq7h34lSCoOvCxIZfKdfiar969xWsBrlris8yPet66T3qO/51d7v+jvEYS4biYlASpU+qZgQddRnHUCiLBYTGLPbXrN1SDoLTIfmGIjzFAvqWxzGSFwsdRnn9kayEyRBkgNxuq7Y2yHsYEWrRAulSc3TtGEzI7tAD4Csn23grlq6UuoUYfe6jvHeD3itxe0wXQqsDUnkPORVJtTbVi4JS3bxDWz+2uALYt68jcYnMY91Jk9KqkqnMeTa9+dV3VwNcxrQbWWPnZ9zJnyNk+9lMeGvKiDY26wHHiByAYWmOWF6PfP9mh6D2m5AUU4jEFnzO4a4MuXMAmTMVUGxZM9kOIetugtGoU15XMCxYKATDZiozE5yBLn3y0OJYkkZ0YQFZQxdUucLaIFlOGm5zULbF3zScgC5iylIgnQgSLSj+zHLRp9YNOq6wthndygtwWZixNslQIGY8d4yQmaWRDxHkA127asr2rlUQQFcKubOAQww4HCWOgkSqZZBZiTQHt7eFsSQAMlpJyWwZAnmzHmznqxrGOMynLTnnnPaSYRDPVQ27ttsQ40y20GW2nRV8e9jzJ6mquKeKQps1oaLBKXOLjcp1FTiogVMCu1yoR5U9PFKrVrmipAVAGnzVyqUqcVGaU1FF7oJHPur19gaczyryw6Tqa9biSKiittg72XMOAjjtLMzlJIZD9+0w1tt5UdYLHW8Que02eNW4AbiH772hyYf3luQfeRqygip4fFvbYOjMrDUMpII8iKDmpWvzbkUVFUuZkcwtEtYFQqsWhvvBhEADN2bA8fdlEsQqKV0Ib0wuMY2wrIGUk8JCG2BrllGhVeUua22tiFBjiAqj2Zv2Cf+JQ5jE3rQUOSORuW2HZ3Y7yJq/wAI63V/4Z7dwQB6vMtxVHL1TMGOXQgZnWQIUUHI1zfnHp5o5jmv+Q+qsMFtRljs7rJrl7N/XpIAMBHK4hdCDwlxBETVrht5Lkw1pbh/5Fxc3xtXsjjy1oQ+wGeyyq0yMg9oQWywlzK40KqQVYcCmTEUwJy5HuMsZjkuMoy65fYvSYC2w0BSPWmOQBHdTsetWyOCOzvVYH7TtbXf2tq6o+eXL9a6MPvThDoMRZPncQH5E0A4a/iFnKcoDMObWydSsAJdtocrI0kD3l01r1t7UuXCVOckGOaNOiaAXLTGQXg66QawNC3b8+y7647o3xG3cP8A39mP8S3/ADrlbejCLzxFryVgx+SyaEXxLkhUHEdQCuH5etnlhsxPqTETOYa17C7iIK5yHJGXIzCIdUeezCSAGY9P2ZqhRtGp+/stBObWA+3uilt67bfs7V+74radV/zXcqj51V4rei60hOytxz1bEuPNbPAn7z0L4mzcDA3CSxH9qQRql06G6NCGtgTmI156V1/ZhckrN1VUyEZWGUkIwDFiqkpccwW5p4SdRSxs55H2WXWvOSV/HC7LMXxEcs47S3m6BbdqLCkmAMzvqRpXndxrSM2hKHK5lmVI9pICi0oEsMiLIQgEzNe+HsZvZ4zxS1uGdZDe8C1tYcq0NdgdmsCuXEbaw2GMtcm4Pds5XcH8wAs2f3FLD71EgDRous3XAu42XWMIGyhQwzSwXKWmQZVElS6wzIXhVIOYuTFcu2N47GHBUxduajs1YFR19e6wG11NtIB94tzoY2tvneuhltjsUb2ghJd/8S43G/xMeFD2aiY6Uuzk8kJJVAZR+a7drbYu4h891sx5AclUdFUclHgK5BUZpA0wADRYIAuJNyp04qE1INVql6LUhUAafNVqJ6aomlVKLnp6vX3Pvjm1v5t/214Pu1dHVPm3/bUVXVRXtbtSK622JcHMr8z/ACqdvZzAe79f5VdirXigivRRXp9kI6inFg1VirXNft6T1rnZYqy7Oue9bkx3T+lRUuM1JGIIImRyjmKdrNIWzUUV1ht88Uq5WcXk+7fVbo+GbUfA1bYbfu2RluWGUf8AJutl/wDTvB0oR7OmyaVg6mjO3lkt21EjdCjm3vFgmOYXbtpiZJNogzzknC3Ekz1iui1tHBgcOKt6xIYYsTAiSGDiY61n2SkFrM0g/wDR+3otBVu4BaINqYUEH7TZkZtc18kyxeSBa5yxiI0Ne2H3lwaElr6PIjhTFEiAwGUsQFHEeQ1mszZKWXWuDRNOrj9vRditcNgjW7vXhVnILjEx7NqxbmNRxPnfn41wYvflm9myngbzPfI8g5yD4LQ01vU+FNlrUU0Y1zWbquQ5aLv2hvBiL+ly6zL0WcqDyVYX6VW05Wny1u1obkAh3OLsyVGaapFKbLXS5UakKaKkBUUSFODSy04WpZRODT0op4q1FGlUitKoov/Z"/>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GB">
              <a:solidFill>
                <a:prstClr val="white"/>
              </a:solidFill>
            </a:endParaRPr>
          </a:p>
        </p:txBody>
      </p:sp>
    </p:spTree>
    <p:extLst>
      <p:ext uri="{BB962C8B-B14F-4D97-AF65-F5344CB8AC3E}">
        <p14:creationId xmlns:p14="http://schemas.microsoft.com/office/powerpoint/2010/main" val="3403162627"/>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t>The “Silk Road(s)”</a:t>
            </a:r>
            <a:endParaRPr lang="en-GB" b="1" dirty="0"/>
          </a:p>
        </p:txBody>
      </p:sp>
      <p:sp>
        <p:nvSpPr>
          <p:cNvPr id="3" name="Content Placeholder 2"/>
          <p:cNvSpPr>
            <a:spLocks noGrp="1"/>
          </p:cNvSpPr>
          <p:nvPr>
            <p:ph sz="half" idx="1"/>
          </p:nvPr>
        </p:nvSpPr>
        <p:spPr>
          <a:xfrm>
            <a:off x="107504" y="1412776"/>
            <a:ext cx="8928992" cy="3096344"/>
          </a:xfrm>
        </p:spPr>
        <p:txBody>
          <a:bodyPr>
            <a:normAutofit fontScale="92500" lnSpcReduction="10000"/>
          </a:bodyPr>
          <a:lstStyle/>
          <a:p>
            <a:r>
              <a:rPr lang="en-GB" dirty="0"/>
              <a:t>In 126 BC the Emperor Wu </a:t>
            </a:r>
            <a:r>
              <a:rPr lang="en-GB" dirty="0" err="1"/>
              <a:t>Ti</a:t>
            </a:r>
            <a:r>
              <a:rPr lang="en-GB" dirty="0"/>
              <a:t> sends Chang Kian towards the West to arrange an alliance with the Yuezhi against the </a:t>
            </a:r>
            <a:r>
              <a:rPr lang="en-GB" dirty="0" err="1" smtClean="0"/>
              <a:t>Xiongnu</a:t>
            </a:r>
            <a:r>
              <a:rPr lang="en-GB" dirty="0" smtClean="0"/>
              <a:t>.</a:t>
            </a:r>
          </a:p>
          <a:p>
            <a:endParaRPr lang="en-GB" sz="500" dirty="0" smtClean="0"/>
          </a:p>
          <a:p>
            <a:r>
              <a:rPr lang="en-GB" dirty="0" err="1"/>
              <a:t>Maes</a:t>
            </a:r>
            <a:r>
              <a:rPr lang="en-GB" dirty="0"/>
              <a:t> </a:t>
            </a:r>
            <a:r>
              <a:rPr lang="en-GB" dirty="0" err="1" smtClean="0"/>
              <a:t>Titianus</a:t>
            </a:r>
            <a:r>
              <a:rPr lang="en-GB" dirty="0" smtClean="0"/>
              <a:t> travels to Stone Tower (in the </a:t>
            </a:r>
            <a:r>
              <a:rPr lang="en-GB" dirty="0"/>
              <a:t>Pamir mountain </a:t>
            </a:r>
            <a:r>
              <a:rPr lang="en-GB" dirty="0" smtClean="0"/>
              <a:t>range) – recorded by </a:t>
            </a:r>
            <a:r>
              <a:rPr lang="en-GB" dirty="0" err="1" smtClean="0"/>
              <a:t>Marinos</a:t>
            </a:r>
            <a:r>
              <a:rPr lang="en-GB" dirty="0" smtClean="0"/>
              <a:t> of Tyre (whose was utilised by Claudius Ptolemy).</a:t>
            </a:r>
          </a:p>
          <a:p>
            <a:endParaRPr lang="en-GB" sz="500" dirty="0"/>
          </a:p>
          <a:p>
            <a:r>
              <a:rPr lang="en-GB" dirty="0" smtClean="0"/>
              <a:t>Seven months journey on to the capital of the Seres.</a:t>
            </a:r>
          </a:p>
          <a:p>
            <a:endParaRPr lang="en-GB" sz="800" dirty="0"/>
          </a:p>
        </p:txBody>
      </p:sp>
      <p:pic>
        <p:nvPicPr>
          <p:cNvPr id="3074"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292080" y="4459020"/>
            <a:ext cx="3737992" cy="2267516"/>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4" name="Rectangle 3"/>
          <p:cNvSpPr/>
          <p:nvPr/>
        </p:nvSpPr>
        <p:spPr>
          <a:xfrm>
            <a:off x="107504" y="4459019"/>
            <a:ext cx="5184576" cy="2092881"/>
          </a:xfrm>
          <a:prstGeom prst="rect">
            <a:avLst/>
          </a:prstGeom>
        </p:spPr>
        <p:txBody>
          <a:bodyPr wrap="square">
            <a:spAutoFit/>
          </a:bodyPr>
          <a:lstStyle/>
          <a:p>
            <a:r>
              <a:rPr lang="en-GB" sz="2600" dirty="0"/>
              <a:t>“Past its foothills and the town they call the Stone Tower, a very long journey faces merchants travelling by road route from here to the Seres.” – </a:t>
            </a:r>
            <a:r>
              <a:rPr lang="en-GB" sz="2600" b="1" dirty="0" err="1"/>
              <a:t>Ammianus</a:t>
            </a:r>
            <a:r>
              <a:rPr lang="en-GB" sz="2600" b="1" dirty="0"/>
              <a:t> </a:t>
            </a:r>
            <a:r>
              <a:rPr lang="en-GB" sz="2600" b="1" dirty="0" err="1"/>
              <a:t>Marcellinus</a:t>
            </a:r>
            <a:r>
              <a:rPr lang="en-GB" sz="2600" b="1" dirty="0"/>
              <a:t> 23.6.60</a:t>
            </a:r>
            <a:r>
              <a:rPr lang="en-GB" sz="2600" dirty="0"/>
              <a:t>.</a:t>
            </a:r>
          </a:p>
        </p:txBody>
      </p:sp>
    </p:spTree>
    <p:extLst>
      <p:ext uri="{BB962C8B-B14F-4D97-AF65-F5344CB8AC3E}">
        <p14:creationId xmlns:p14="http://schemas.microsoft.com/office/powerpoint/2010/main" val="2038670342"/>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79512" y="44624"/>
            <a:ext cx="8856984" cy="3456384"/>
          </a:xfrm>
        </p:spPr>
        <p:txBody>
          <a:bodyPr>
            <a:normAutofit fontScale="85000" lnSpcReduction="20000"/>
          </a:bodyPr>
          <a:lstStyle/>
          <a:p>
            <a:r>
              <a:rPr lang="en-GB" dirty="0" smtClean="0"/>
              <a:t>Gift giving by Chinese to </a:t>
            </a:r>
            <a:r>
              <a:rPr lang="en-GB" dirty="0" err="1" smtClean="0"/>
              <a:t>Xiongnu</a:t>
            </a:r>
            <a:r>
              <a:rPr lang="en-GB" dirty="0" smtClean="0"/>
              <a:t>.</a:t>
            </a:r>
          </a:p>
          <a:p>
            <a:endParaRPr lang="en-GB" sz="500" dirty="0"/>
          </a:p>
          <a:p>
            <a:r>
              <a:rPr lang="en-GB" dirty="0" smtClean="0"/>
              <a:t>Edges of </a:t>
            </a:r>
            <a:r>
              <a:rPr lang="en-GB" dirty="0" err="1" smtClean="0"/>
              <a:t>Tarim</a:t>
            </a:r>
            <a:r>
              <a:rPr lang="en-GB" dirty="0" smtClean="0"/>
              <a:t> Basin provide outposts – </a:t>
            </a:r>
            <a:r>
              <a:rPr lang="en-GB" dirty="0" err="1" smtClean="0"/>
              <a:t>Taklamakan</a:t>
            </a:r>
            <a:r>
              <a:rPr lang="en-GB" dirty="0" smtClean="0"/>
              <a:t> Desert, Tian Shan mountain range, Kunlun Mountains.</a:t>
            </a:r>
          </a:p>
          <a:p>
            <a:endParaRPr lang="en-GB" sz="500" dirty="0"/>
          </a:p>
          <a:p>
            <a:r>
              <a:rPr lang="en-GB" dirty="0" smtClean="0"/>
              <a:t>Northern route (via oasis of Turfan and Kucha) and southern route (via </a:t>
            </a:r>
            <a:r>
              <a:rPr lang="en-GB" dirty="0" err="1" smtClean="0"/>
              <a:t>Niya</a:t>
            </a:r>
            <a:r>
              <a:rPr lang="en-GB" dirty="0" smtClean="0"/>
              <a:t> and </a:t>
            </a:r>
            <a:r>
              <a:rPr lang="en-GB" dirty="0" err="1" smtClean="0"/>
              <a:t>Khotan</a:t>
            </a:r>
            <a:r>
              <a:rPr lang="en-GB" dirty="0" smtClean="0"/>
              <a:t>) to reach </a:t>
            </a:r>
            <a:r>
              <a:rPr lang="en-GB" dirty="0" err="1" smtClean="0"/>
              <a:t>Kashgar</a:t>
            </a:r>
            <a:r>
              <a:rPr lang="en-GB" dirty="0" smtClean="0"/>
              <a:t>.</a:t>
            </a:r>
          </a:p>
          <a:p>
            <a:endParaRPr lang="en-GB" sz="500" dirty="0"/>
          </a:p>
          <a:p>
            <a:r>
              <a:rPr lang="en-GB" dirty="0" smtClean="0"/>
              <a:t>From </a:t>
            </a:r>
            <a:r>
              <a:rPr lang="en-GB" dirty="0" err="1" smtClean="0"/>
              <a:t>Kashgar</a:t>
            </a:r>
            <a:r>
              <a:rPr lang="en-GB" dirty="0" smtClean="0"/>
              <a:t> to Balkh (Bactra) or Pamir mountains to Samarkand. </a:t>
            </a:r>
          </a:p>
          <a:p>
            <a:endParaRPr lang="en-GB" sz="500" dirty="0"/>
          </a:p>
          <a:p>
            <a:r>
              <a:rPr lang="en-GB" dirty="0" smtClean="0"/>
              <a:t>Importance of </a:t>
            </a:r>
            <a:r>
              <a:rPr lang="en-GB" dirty="0" err="1" smtClean="0"/>
              <a:t>Sogdian</a:t>
            </a:r>
            <a:r>
              <a:rPr lang="en-GB" dirty="0" smtClean="0"/>
              <a:t> middlemen. </a:t>
            </a:r>
            <a:endParaRPr lang="en-GB" dirty="0"/>
          </a:p>
        </p:txBody>
      </p:sp>
      <p:pic>
        <p:nvPicPr>
          <p:cNvPr id="4098"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49012" y="3501008"/>
            <a:ext cx="8887484" cy="3240474"/>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3948101203"/>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t>Sailing East: </a:t>
            </a:r>
            <a:r>
              <a:rPr lang="en-GB" b="1" dirty="0" err="1" smtClean="0"/>
              <a:t>Chry</a:t>
            </a:r>
            <a:r>
              <a:rPr lang="en-GB" b="1" dirty="0" err="1" smtClean="0">
                <a:latin typeface="+mn-lt"/>
              </a:rPr>
              <a:t>s</a:t>
            </a:r>
            <a:r>
              <a:rPr lang="en-GB" b="1" dirty="0" err="1" smtClean="0">
                <a:latin typeface="+mn-lt"/>
                <a:cs typeface="Times New Roman"/>
              </a:rPr>
              <a:t>ê</a:t>
            </a:r>
            <a:r>
              <a:rPr lang="en-GB" b="1" dirty="0" smtClean="0"/>
              <a:t> and </a:t>
            </a:r>
            <a:r>
              <a:rPr lang="en-GB" b="1" dirty="0" err="1" smtClean="0"/>
              <a:t>Argyr</a:t>
            </a:r>
            <a:r>
              <a:rPr lang="en-GB" b="1" dirty="0" err="1" smtClean="0">
                <a:cs typeface="Times New Roman"/>
              </a:rPr>
              <a:t>ê</a:t>
            </a:r>
            <a:endParaRPr lang="en-GB" b="1" dirty="0"/>
          </a:p>
        </p:txBody>
      </p:sp>
      <p:sp>
        <p:nvSpPr>
          <p:cNvPr id="3" name="Content Placeholder 2"/>
          <p:cNvSpPr>
            <a:spLocks noGrp="1"/>
          </p:cNvSpPr>
          <p:nvPr>
            <p:ph sz="half" idx="1"/>
          </p:nvPr>
        </p:nvSpPr>
        <p:spPr>
          <a:xfrm>
            <a:off x="457200" y="1484784"/>
            <a:ext cx="8147248" cy="720081"/>
          </a:xfrm>
        </p:spPr>
        <p:txBody>
          <a:bodyPr>
            <a:normAutofit fontScale="92500" lnSpcReduction="20000"/>
          </a:bodyPr>
          <a:lstStyle/>
          <a:p>
            <a:r>
              <a:rPr lang="el-GR" dirty="0" smtClean="0"/>
              <a:t>Χρυσός</a:t>
            </a:r>
            <a:r>
              <a:rPr lang="en-GB" dirty="0" smtClean="0"/>
              <a:t> “gold” - </a:t>
            </a:r>
            <a:r>
              <a:rPr lang="el-GR" dirty="0" smtClean="0"/>
              <a:t>ἄργυρος</a:t>
            </a:r>
            <a:r>
              <a:rPr lang="en-GB" dirty="0" smtClean="0"/>
              <a:t> “silver”.</a:t>
            </a:r>
            <a:endParaRPr lang="en-GB" dirty="0"/>
          </a:p>
        </p:txBody>
      </p:sp>
      <p:sp>
        <p:nvSpPr>
          <p:cNvPr id="4" name="Content Placeholder 3"/>
          <p:cNvSpPr>
            <a:spLocks noGrp="1"/>
          </p:cNvSpPr>
          <p:nvPr>
            <p:ph sz="half" idx="2"/>
          </p:nvPr>
        </p:nvSpPr>
        <p:spPr>
          <a:xfrm>
            <a:off x="107504" y="1988840"/>
            <a:ext cx="8928992" cy="4869160"/>
          </a:xfrm>
        </p:spPr>
        <p:txBody>
          <a:bodyPr>
            <a:normAutofit fontScale="92500" lnSpcReduction="20000"/>
          </a:bodyPr>
          <a:lstStyle/>
          <a:p>
            <a:pPr marL="0" indent="0">
              <a:buNone/>
            </a:pPr>
            <a:r>
              <a:rPr lang="en-GB" dirty="0" smtClean="0"/>
              <a:t>“…the very big </a:t>
            </a:r>
            <a:r>
              <a:rPr lang="en-GB" i="1" dirty="0" err="1" smtClean="0"/>
              <a:t>kolandioph</a:t>
            </a:r>
            <a:r>
              <a:rPr lang="en-GB" i="1" dirty="0" err="1" smtClean="0">
                <a:cs typeface="Times New Roman"/>
              </a:rPr>
              <a:t>ônta</a:t>
            </a:r>
            <a:r>
              <a:rPr lang="en-GB" i="1" dirty="0" smtClean="0">
                <a:cs typeface="Times New Roman"/>
              </a:rPr>
              <a:t> </a:t>
            </a:r>
            <a:r>
              <a:rPr lang="en-GB" dirty="0" smtClean="0">
                <a:cs typeface="Times New Roman"/>
              </a:rPr>
              <a:t>that sail </a:t>
            </a:r>
            <a:r>
              <a:rPr lang="en-GB" dirty="0">
                <a:cs typeface="Times New Roman"/>
              </a:rPr>
              <a:t>across to </a:t>
            </a:r>
            <a:r>
              <a:rPr lang="en-GB" dirty="0" err="1" smtClean="0">
                <a:cs typeface="Times New Roman"/>
              </a:rPr>
              <a:t>Chrysê</a:t>
            </a:r>
            <a:r>
              <a:rPr lang="en-GB" dirty="0" smtClean="0">
                <a:cs typeface="Times New Roman"/>
              </a:rPr>
              <a:t> and the Ganges region… heading east with the ocean on the right and sailing outside past the remaining parts on the left, you reach the Ganges region and in its vicinity the furthest part of the mainland toward the east, </a:t>
            </a:r>
            <a:r>
              <a:rPr lang="en-GB" dirty="0" err="1" smtClean="0"/>
              <a:t>Chrys</a:t>
            </a:r>
            <a:r>
              <a:rPr lang="en-GB" dirty="0" err="1" smtClean="0">
                <a:cs typeface="Times New Roman"/>
              </a:rPr>
              <a:t>ê</a:t>
            </a:r>
            <a:r>
              <a:rPr lang="en-GB" dirty="0" smtClean="0">
                <a:cs typeface="Times New Roman"/>
              </a:rPr>
              <a:t>… Near this river is an island in the Ocean, the furthest extremity towards the east of the inhabited world, lying under the rising sun itself, called </a:t>
            </a:r>
            <a:r>
              <a:rPr lang="en-GB" dirty="0" err="1" smtClean="0"/>
              <a:t>Chrys</a:t>
            </a:r>
            <a:r>
              <a:rPr lang="en-GB" dirty="0" err="1" smtClean="0">
                <a:cs typeface="Times New Roman"/>
              </a:rPr>
              <a:t>ê</a:t>
            </a:r>
            <a:r>
              <a:rPr lang="en-GB" dirty="0" smtClean="0">
                <a:cs typeface="Times New Roman"/>
              </a:rPr>
              <a:t>. It supplies the finest tortoiseshell… Beyond this region, by now the northern most point, where the sea ends, </a:t>
            </a:r>
            <a:r>
              <a:rPr lang="en-GB" smtClean="0">
                <a:cs typeface="Times New Roman"/>
              </a:rPr>
              <a:t>somewhere on </a:t>
            </a:r>
            <a:r>
              <a:rPr lang="en-GB" dirty="0" smtClean="0">
                <a:cs typeface="Times New Roman"/>
              </a:rPr>
              <a:t>the outer fringe, there is a very great inland city called </a:t>
            </a:r>
            <a:r>
              <a:rPr lang="en-GB" dirty="0" err="1" smtClean="0">
                <a:cs typeface="Times New Roman"/>
              </a:rPr>
              <a:t>Thina</a:t>
            </a:r>
            <a:r>
              <a:rPr lang="en-GB" dirty="0" smtClean="0">
                <a:cs typeface="Times New Roman"/>
              </a:rPr>
              <a:t> from which silk floss, yarn, and cloth are shipped by land via Bactria and via the Ganges River back to </a:t>
            </a:r>
            <a:r>
              <a:rPr lang="en-GB" dirty="0" err="1" smtClean="0">
                <a:cs typeface="Times New Roman"/>
              </a:rPr>
              <a:t>Limyrikê</a:t>
            </a:r>
            <a:r>
              <a:rPr lang="en-GB" dirty="0" smtClean="0">
                <a:cs typeface="Times New Roman"/>
              </a:rPr>
              <a:t>… What lies beyond this area, because of extremes of storm, bitter cold, and difficult terrain and because of the divine power of the gods, has not been explored.” – </a:t>
            </a:r>
            <a:r>
              <a:rPr lang="en-GB" b="1" i="1" dirty="0" smtClean="0">
                <a:cs typeface="Times New Roman"/>
              </a:rPr>
              <a:t>PME </a:t>
            </a:r>
            <a:r>
              <a:rPr lang="en-GB" b="1" dirty="0" smtClean="0">
                <a:cs typeface="Times New Roman"/>
              </a:rPr>
              <a:t>60, 63-64, 66</a:t>
            </a:r>
            <a:r>
              <a:rPr lang="en-GB" dirty="0" smtClean="0">
                <a:cs typeface="Times New Roman"/>
              </a:rPr>
              <a:t>.  </a:t>
            </a:r>
            <a:endParaRPr lang="en-GB" dirty="0"/>
          </a:p>
        </p:txBody>
      </p:sp>
    </p:spTree>
    <p:extLst>
      <p:ext uri="{BB962C8B-B14F-4D97-AF65-F5344CB8AC3E}">
        <p14:creationId xmlns:p14="http://schemas.microsoft.com/office/powerpoint/2010/main" val="3482607679"/>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0" y="116632"/>
            <a:ext cx="4860032" cy="6741368"/>
          </a:xfrm>
        </p:spPr>
        <p:txBody>
          <a:bodyPr>
            <a:normAutofit fontScale="92500"/>
          </a:bodyPr>
          <a:lstStyle/>
          <a:p>
            <a:r>
              <a:rPr lang="en-GB" dirty="0" smtClean="0"/>
              <a:t>Roman finds found at </a:t>
            </a:r>
            <a:r>
              <a:rPr lang="en-GB" dirty="0" err="1" smtClean="0"/>
              <a:t>Oc</a:t>
            </a:r>
            <a:r>
              <a:rPr lang="en-GB" dirty="0" smtClean="0"/>
              <a:t> </a:t>
            </a:r>
            <a:r>
              <a:rPr lang="en-GB" dirty="0" err="1" smtClean="0"/>
              <a:t>Eo</a:t>
            </a:r>
            <a:r>
              <a:rPr lang="en-GB" dirty="0"/>
              <a:t> </a:t>
            </a:r>
            <a:r>
              <a:rPr lang="en-GB" dirty="0" smtClean="0"/>
              <a:t>in Vietnam </a:t>
            </a:r>
            <a:r>
              <a:rPr lang="en-GB" dirty="0"/>
              <a:t>alongside goods from China, Malaysia and </a:t>
            </a:r>
            <a:r>
              <a:rPr lang="en-GB" dirty="0" smtClean="0"/>
              <a:t>Thailand – coins of Antoninus Pius and Marcus Aurelius. </a:t>
            </a:r>
          </a:p>
          <a:p>
            <a:endParaRPr lang="en-GB" sz="500" dirty="0"/>
          </a:p>
          <a:p>
            <a:r>
              <a:rPr lang="en-GB" dirty="0" err="1"/>
              <a:t>Khuan</a:t>
            </a:r>
            <a:r>
              <a:rPr lang="en-GB" dirty="0"/>
              <a:t> </a:t>
            </a:r>
            <a:r>
              <a:rPr lang="en-GB" dirty="0" err="1"/>
              <a:t>Lukpad</a:t>
            </a:r>
            <a:r>
              <a:rPr lang="en-GB" dirty="0"/>
              <a:t> (“bead mound“) in southern Thailand </a:t>
            </a:r>
            <a:r>
              <a:rPr lang="en-GB" dirty="0" smtClean="0"/>
              <a:t>– coins, carnelian motifs, and a lamp?</a:t>
            </a:r>
          </a:p>
          <a:p>
            <a:endParaRPr lang="en-GB" sz="500" dirty="0"/>
          </a:p>
          <a:p>
            <a:r>
              <a:rPr lang="en-GB" dirty="0" smtClean="0"/>
              <a:t>Coin </a:t>
            </a:r>
            <a:r>
              <a:rPr lang="en-GB" dirty="0"/>
              <a:t>of the emperor </a:t>
            </a:r>
            <a:r>
              <a:rPr lang="en-GB" dirty="0" err="1"/>
              <a:t>Victorinus</a:t>
            </a:r>
            <a:r>
              <a:rPr lang="en-GB" dirty="0"/>
              <a:t> (AD 268-70) was found at U-Thong (Thailand</a:t>
            </a:r>
            <a:r>
              <a:rPr lang="en-GB" dirty="0" smtClean="0"/>
              <a:t>).</a:t>
            </a:r>
          </a:p>
          <a:p>
            <a:endParaRPr lang="en-GB" sz="500" dirty="0"/>
          </a:p>
          <a:p>
            <a:r>
              <a:rPr lang="en-GB" dirty="0" smtClean="0"/>
              <a:t>Intaglio </a:t>
            </a:r>
            <a:r>
              <a:rPr lang="en-GB" dirty="0"/>
              <a:t>with Perseus and fragments of Roman blue glassware were found at </a:t>
            </a:r>
            <a:r>
              <a:rPr lang="en-GB" dirty="0" err="1"/>
              <a:t>Khlong</a:t>
            </a:r>
            <a:r>
              <a:rPr lang="en-GB" dirty="0"/>
              <a:t> Thom (Thailand)</a:t>
            </a:r>
          </a:p>
        </p:txBody>
      </p:sp>
      <p:pic>
        <p:nvPicPr>
          <p:cNvPr id="2050" name="Picture 2"/>
          <p:cNvPicPr>
            <a:picLocks noGrp="1" noChangeAspect="1" noChangeArrowheads="1"/>
          </p:cNvPicPr>
          <p:nvPr>
            <p:ph sz="half" idx="2"/>
          </p:nvPr>
        </p:nvPicPr>
        <p:blipFill>
          <a:blip r:embed="rId2">
            <a:extLst>
              <a:ext uri="{28A0092B-C50C-407E-A947-70E740481C1C}">
                <a14:useLocalDpi xmlns:a14="http://schemas.microsoft.com/office/drawing/2010/main" val="0"/>
              </a:ext>
            </a:extLst>
          </a:blip>
          <a:srcRect/>
          <a:stretch>
            <a:fillRect/>
          </a:stretch>
        </p:blipFill>
        <p:spPr bwMode="auto">
          <a:xfrm>
            <a:off x="4932040" y="3429000"/>
            <a:ext cx="4038600" cy="3280106"/>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cxnSp>
        <p:nvCxnSpPr>
          <p:cNvPr id="7" name="Straight Arrow Connector 6"/>
          <p:cNvCxnSpPr/>
          <p:nvPr/>
        </p:nvCxnSpPr>
        <p:spPr>
          <a:xfrm flipV="1">
            <a:off x="5840385" y="4696421"/>
            <a:ext cx="541024" cy="370709"/>
          </a:xfrm>
          <a:prstGeom prst="straightConnector1">
            <a:avLst/>
          </a:prstGeom>
          <a:ln w="34925">
            <a:solidFill>
              <a:srgbClr val="FF0000"/>
            </a:solidFill>
            <a:tailEnd type="arrow"/>
          </a:ln>
        </p:spPr>
        <p:style>
          <a:lnRef idx="1">
            <a:schemeClr val="accent1"/>
          </a:lnRef>
          <a:fillRef idx="0">
            <a:schemeClr val="accent1"/>
          </a:fillRef>
          <a:effectRef idx="0">
            <a:schemeClr val="accent1"/>
          </a:effectRef>
          <a:fontRef idx="minor">
            <a:schemeClr val="tx1"/>
          </a:fontRef>
        </p:style>
      </p:cxnSp>
      <p:sp>
        <p:nvSpPr>
          <p:cNvPr id="13" name="Content Placeholder 2"/>
          <p:cNvSpPr txBox="1">
            <a:spLocks/>
          </p:cNvSpPr>
          <p:nvPr/>
        </p:nvSpPr>
        <p:spPr>
          <a:xfrm>
            <a:off x="5308465" y="5045815"/>
            <a:ext cx="802432" cy="460647"/>
          </a:xfrm>
          <a:prstGeom prst="rect">
            <a:avLst/>
          </a:prstGeom>
        </p:spPr>
        <p:txBody>
          <a:bodyPr vert="horz" lIns="91440" tIns="45720" rIns="91440" bIns="45720" rtlCol="0">
            <a:normAutofit fontScale="70000" lnSpcReduction="20000"/>
          </a:bodyPr>
          <a:lstStyle>
            <a:lvl1pPr marL="342900" indent="-34290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1800" kern="1200">
                <a:solidFill>
                  <a:schemeClr val="tx1"/>
                </a:solidFill>
                <a:latin typeface="+mn-lt"/>
                <a:ea typeface="+mn-ea"/>
                <a:cs typeface="+mn-cs"/>
              </a:defRPr>
            </a:lvl9pPr>
          </a:lstStyle>
          <a:p>
            <a:pPr marL="0" indent="0">
              <a:buFont typeface="Arial" panose="020B0604020202020204" pitchFamily="34" charset="0"/>
              <a:buNone/>
            </a:pPr>
            <a:r>
              <a:rPr lang="en-GB" smtClean="0">
                <a:solidFill>
                  <a:srgbClr val="FF0000"/>
                </a:solidFill>
              </a:rPr>
              <a:t>Oc Eo</a:t>
            </a:r>
            <a:endParaRPr lang="en-GB" dirty="0">
              <a:solidFill>
                <a:srgbClr val="FF0000"/>
              </a:solidFill>
            </a:endParaRPr>
          </a:p>
        </p:txBody>
      </p:sp>
      <p:sp>
        <p:nvSpPr>
          <p:cNvPr id="6" name="Content Placeholder 3"/>
          <p:cNvSpPr txBox="1">
            <a:spLocks/>
          </p:cNvSpPr>
          <p:nvPr/>
        </p:nvSpPr>
        <p:spPr>
          <a:xfrm>
            <a:off x="5436096" y="3068960"/>
            <a:ext cx="3044881" cy="320899"/>
          </a:xfrm>
          <a:prstGeom prst="rect">
            <a:avLst/>
          </a:prstGeom>
        </p:spPr>
        <p:txBody>
          <a:bodyPr vert="horz" lIns="91440" tIns="45720" rIns="91440" bIns="45720" rtlCol="0">
            <a:noAutofit/>
          </a:bodyPr>
          <a:lstStyle>
            <a:lvl1pPr marL="342900" indent="-34290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1800" kern="1200">
                <a:solidFill>
                  <a:schemeClr val="tx1"/>
                </a:solidFill>
                <a:latin typeface="+mn-lt"/>
                <a:ea typeface="+mn-ea"/>
                <a:cs typeface="+mn-cs"/>
              </a:defRPr>
            </a:lvl9pPr>
          </a:lstStyle>
          <a:p>
            <a:pPr marL="0" indent="0" algn="ctr">
              <a:buFont typeface="Arial" panose="020B0604020202020204" pitchFamily="34" charset="0"/>
              <a:buNone/>
            </a:pPr>
            <a:r>
              <a:rPr lang="en-GB" sz="1600" smtClean="0"/>
              <a:t>Maps from Coedès et al 2010</a:t>
            </a:r>
            <a:endParaRPr lang="en-GB" sz="1600" dirty="0"/>
          </a:p>
        </p:txBody>
      </p:sp>
      <p:pic>
        <p:nvPicPr>
          <p:cNvPr id="2" name="Picture 2" descr="C:\Users\m.cobb\AppData\Local\Microsoft\Windows\Temporary Internet Files\Content.Outlook\P08HD1X4\SKMBT_C28014120819261.jpg"/>
          <p:cNvPicPr>
            <a:picLocks noChangeAspect="1" noChangeArrowheads="1"/>
          </p:cNvPicPr>
          <p:nvPr/>
        </p:nvPicPr>
        <p:blipFill rotWithShape="1">
          <a:blip r:embed="rId3">
            <a:extLst>
              <a:ext uri="{28A0092B-C50C-407E-A947-70E740481C1C}">
                <a14:useLocalDpi xmlns:a14="http://schemas.microsoft.com/office/drawing/2010/main" val="0"/>
              </a:ext>
            </a:extLst>
          </a:blip>
          <a:srcRect l="28498" t="60214" r="18147" b="5189"/>
          <a:stretch/>
        </p:blipFill>
        <p:spPr bwMode="auto">
          <a:xfrm rot="16200000">
            <a:off x="5495243" y="-230545"/>
            <a:ext cx="2871543" cy="370990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885291405"/>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55575" y="836712"/>
            <a:ext cx="8880921" cy="5112568"/>
          </a:xfrm>
        </p:spPr>
        <p:txBody>
          <a:bodyPr/>
          <a:lstStyle/>
          <a:p>
            <a:pPr>
              <a:buNone/>
            </a:pPr>
            <a:endParaRPr lang="en-GB" dirty="0" smtClean="0"/>
          </a:p>
          <a:p>
            <a:pPr>
              <a:buNone/>
            </a:pPr>
            <a:endParaRPr lang="en-GB" dirty="0" smtClean="0"/>
          </a:p>
          <a:p>
            <a:pPr>
              <a:buNone/>
            </a:pPr>
            <a:endParaRPr lang="en-GB" dirty="0" smtClean="0"/>
          </a:p>
          <a:p>
            <a:pPr algn="ctr">
              <a:buNone/>
            </a:pPr>
            <a:r>
              <a:rPr lang="en-GB" sz="6000" b="1" dirty="0" smtClean="0"/>
              <a:t>Byzantium and China:</a:t>
            </a:r>
          </a:p>
          <a:p>
            <a:pPr algn="ctr">
              <a:buNone/>
            </a:pPr>
            <a:r>
              <a:rPr lang="en-GB" sz="6000" b="1" dirty="0" smtClean="0"/>
              <a:t>The </a:t>
            </a:r>
            <a:r>
              <a:rPr lang="en-GB" sz="6000" b="1" dirty="0" err="1" smtClean="0"/>
              <a:t>Silkwom</a:t>
            </a:r>
            <a:r>
              <a:rPr lang="en-GB" sz="6000" b="1" dirty="0" smtClean="0"/>
              <a:t> comes West</a:t>
            </a:r>
            <a:endParaRPr lang="en-GB" sz="6000" b="1" dirty="0"/>
          </a:p>
        </p:txBody>
      </p:sp>
      <p:sp>
        <p:nvSpPr>
          <p:cNvPr id="2050" name="AutoShape 2" descr="data:image/jpeg;base64,/9j/4AAQSkZJRgABAQAAAQABAAD/2wCEAAkGBhISERUUExQWFRUWFxcXFxgVGBQYGBcVHRgXFxcXFxwXHSYeGBojGhUYHy8gIycpLC0sFx4xNTAqNSYrLCkBCQoKDgwOGg8PGiwlHyUuLSw0MCwsLywqLDQsLCwsLDAwLCwsLC4sKSovLC00LywsLCwsLCwsLCwsLC0sLCwsLP/AABEIAN4A4wMBIgACEQEDEQH/xAAcAAABBQEBAQAAAAAAAAAAAAAGAAECBQcEAwj/xABIEAACAQIDBQQHBQUGBQMFAAABAhEAAwQSIQUGIjFBE1FhcQcjMkKBkaEUUmJysTOCwdHwQ1NzkrLhJGPC0vGTorMVFjREVP/EABoBAAIDAQEAAAAAAAAAAAAAAAQFAAEDAgb/xAA0EQABAwIEAggGAgIDAAAAAAABAAIDBBESITFBUfAFEyJhcZHR4RQygaGxwTNCI/EVQ1L/2gAMAwEAAhEDEQA/AMWFPNRBp6tUnppp6aoolNKaUUqitMaY05poqKKakdx+cV0LZ5xqDXhZsMxCqCzHkACSfIDU0V7J9HWIYhrzLYABfK0tdKjmRbXi+cdKyklZHm4rRkbn/KEJGkKP7G7mCtE+qe+6iSL1xbPUDS0k3ObD2o+FW1i9ctgFEsWAcoXsEszJYKJc9oYjMZA9w0O6rH9R55ep+yIFKdys4wuwsTc/Z2Lr/ltuf4V3puLtA/8A6tz4gL+pFG2Mxl4pnZrjDLIz33M6aArZuIBJgcjE8q8cTZtAMWU6doRmzclZsom8jzmQKQcxkt0rL4qQ6Afn9haCmZuT+EJn0f7R/wD5n+dv/urnvbmY5OeFvfBCf9M0Z2bVs2y2TD8Kkz2JObKDJJVwoPCR05eIr3wdoMCQChUss2/tCAkXLqyAt4dEUQCdTVfFSDW3kfVWKVh0v5+yzLEYO5bPGjp+ZWX9RXPNanh9q3CAFuXDoSZfOp4nAhblq43sKrGWAGdRNctxbF4ntcPZc85CtZcjXiD2DcUjTUkKASJia0FU7+zfI8/lcmkH9XLN5pB6MsVuhhmGa3dex3dtluWvLtrRKj97WqLau62Jw4zOk2zyuWzntkfmXT5xRDJ2Oyuh3wPZnZVcdf6+NNNIEinInlW6wTA04NRp5qKKU0pqNIVFE8081GKeaiiiTTUjSqK1OKU0qaKipPSqM04qKJ6VORXVs3ZVy+4t2lzMeQH1J7h41RIAuVYBJsFyAUT7M3KaFbEsbStqttRmvuOpC+4v4mgCind/dRbCq1vJevET2soQkGCthW5sD/aNoOk+yerH4M5yi23JLaswd85IUg3DrnysImNFvZgoKGFslZiOFh+u6Yx0eEXf5Ll2X2aEJYUWFOkpLXHHKTfIhuLKsW9JuLxV0Y1RbTIhlrxZhlGYsqDKZZZuXRmdX1zfs3GvI8ruDLELlU8TuUW2G1GW4xUq/CSpVQzHhnLlFUm3d6cPnPZK15sqoWclbZyqB7Ii5cEieNo15UO2Mvdlz9UQ6QMbmrJmV2KKG0nhXM5HsiCtuQhym4JISMw00r1xe0EXS89pRrK3LpJMhgZWx2rj2m0zpqaBcbt29dGVnIToiAIg/dWBVfmo0UpOpQRqh/UI2vbxYMMDmLEEEFLGaD3hsVec/wDtryXfSyvsW74j7r4W1/8AHh9PnQiLZIJjlz8KZrZAB6GY+Gla/DR75rP4h+2SKzvbZc62bzHxvWmPnxWDXU218Oy52F0EyTw4S4TzJMi2hPI9aDcLmzAJ7TcIGhmTAGunOi2/u12Nk3Gu5ihm5KypkZDkIbignn4fCs3xRsIC3hfI8E62VhsTbmCDQz2gpAEXLV63EAAEBXe3MKBOmldeLsWwzNh2Z7cDjUC+o4UkE2yzqJQatbJnWaG8fufFjtbbMWyi4UIgdmRmzIfwjnPShi3cZSCpKkciCQfgRrWbYGvJcxxVvmfHZr2+C0DD3wWL51jTMyHpJbKxWDoW5NBm0ukGuzC3sreqZkJEtlNsDN3MGItOJFwEtB9WeLUSFYfei5I7UC9HvNK3R+W6kP8APMPCr/Zm2Ec+qaW04HypdkCBkYRbvQNPccjSa5khcNfZaRzNdzmujauwMPezZ1Fi4PauWlYW5771k8Vr86yviaENr7BvYZhnAytqrocyOO9WH6UbLtBi3EW4OENxK1vMBKEE57TEqqanUAwxZyR6pd0ZOFlIkoRmt3uIqOFBKXDlZhctiGVCxURNVHK+PvCkkTJO4rM+dNRPtvdcZTew2ZkGr2zrctA6htNHtno4JEUMxTBkjXi4S6SMxmxUaVKKVaLNSNPFMKlFRRQIpqRNKorU8w7j8/8AalmHd+tQFPlqKk8+VICaQYf+a98FhXvOttAWZiAoHU/wqiQBcqAE5BdOxti3MTdFu2JPMk6KijmzHoorRNn7MSzayWp7NoBfKwOJbpJXVLOhypINwiAdZPLhMKmGtdhbhgf2rxPbODlOmk2VbhCyM7AzChjXu+NuvIaSCSuikl2afVgH35PsEgrkWeFM7KZ5HSnLTnnu8dGsEQi11555zbFXCrKysVYFYaFLKNQrLCyR0W2vC6sVAkFxwY3eAYM9Te59mGMg85xDAmNdeyUzyzsTXFt3eIWWK2ipv6h7iwVtEiGFsgDPdPv3uZOggUHs0gzqT11+PnWsNPiF3afn2Wc1RhNm68/dWO0Nu3MRxXmLFSMqgAIoMyABovTkNetV7WdMw1H1qKuQDBOo18R3V6qcqedMA0NFggC4uNyvNwATGo7+XT+dRLmAOg5UsvUf+Kud3t0sTjD6pYQc3bRR4TGp8ADVPe1gxONgra1zjZoVKXOuvPn49aatOseiIKsvcNxipEKMoVyQFYGZYLzIPODQ3vB6Pr+Gtm5IuW1yyQDmGnEYEwgOkkjppQ8dZC84WuWzqWVoxEKp3XuBcXYLcjcQHwBIHwOvOj30gbss1t74uxbtIsWoJlswUkme4zPOswDEEEaGdPA1eYzfnGXbDWLjh0YAElVzGCD7Q5mQNedczQyOla9h01XcMzGxujffPRHno+2OWweZ7pdX9gCfVhSyukmZBgaDp51k9xYYjpP0q+2TvvicPhzYtZQpLEEglgWiY1jp3czVCFkiOtXBE9j3udoTkqmla9jGjZeuFwJeTKqo5s5AA6+bGByUE+FewwtjX17ad1owfDVxB8x8TRJithWLlq2O0vWjbXKwNsvZzjR2XKc65jrJB0jlyFFd2AfcvWLn5bgQ/wCW8EP0rQStdvZZmMt2urDDbYe3l7Vu2tjhW9bYG5bBB4Zb2lIB9XcBBAIEQaIMP6wq9s2z2jBQVPZ27jEKpUZgewuZVUNaYEEKCmoFCWztkYgOFNt8j8DRqsHSZErp7Q8RXnhcdcwt11EMslHRwclxQYh1+o6joRWb4g6+HVasmLfm0R1hL2Y5hIKmAywHVyzBjkbVg7KQbJ1OTMSLjAGk3j3YFwNdsKA4Ge5bQyrpP7aweqTzXmp0IrusYpLydohzTCccFw50Fu8dCWIkJdBXOAFYqwBHdZvcIcMRDu5bKudHOr3dNX0B7RIClJgDJJEBdG64RlhILFZlE+dNFF29+wJzYi2oBBAv21MhGI4bls9bTjUHxjwAkTTOOQSNuEskjMbrFNUhEeNRK09aLJeZpUiaVRWpE01IU5qKkwFH262xjZt5iD2l1VkjQ27DEKoB9x7rQJPsrJ6UP7o7HF26XuAm1ZGdwPeMwlseLtAjzo3uAlTccgFpYkZohgVnQjhhGUaNwW/ZbOwpfVS54B9fRMKSL+5+ihi1IMEKIWDKsiqFTKAU1ZeG6FCjRw4BFtzNUu8O1/sym2pP2hwc7aTYRtSmmnbPoXI9kQg0FWGMxwwtk3SBmBy2lIXW+NSSBplsknURNxjoMoAz645diSSWYySeZJ1JPxriCLFmdB9/ZdVEmHIaldmyNgYjFMRZts8cyICr5sdBV1e9Gm0FUsbakATAuIT8p51rO7+yhhbKWlUFQBJGhLH2mYHnr1B7tK6L9w3GCr7JGYnw6fHz8+kEKTpSTH2ALLZlA3D2ibr54uWis5hBBIIMggjnNeZNHfpS2Alm6l5DHazKxoGAEsD4zqO+TQKRTqCUSsDxulksZjeWlWu6uxvtWJt2SSAxOYjooBYnzgVumF2etsItuUS2pUIIg8oJ0mRB665jM1lXosVhjJyFhkYFwJCE8pPSYitdvXBGq/DnNIulJHGUM2sm/R8YwYtylbxIEzoo948p7h3/ANc659o4FLiMrLmVgQeYEHQjTwpxlLS3P3RGgPf5/pXuziDryEkdw11+h+VKvlNwmJbx0Xz3t7Z3YYi7a14HIE/d5qfkRXBNE/pCsEY1nJntAG5Rpqg+iChnLXs4XY4w48F5eZuF5A4qIpxpT5anbsljArVZhaZ6OcbcvWbwe4GYXFy9oTzK9QpBI4eU9TRE25FjtC4VQzKyzB0JEEgTHLvrPtkbkY4hb1hGVhqrMRbJH4cxBjx6g1qmHxzgWzdt5TC9oSwGVoAlQBDDMeh0FecrCWSF0ThnsE7ps2We3RA21fRfZtK9yXyqC2kTlGp6amJ+XjQXvHirLuvY5mhQGd5zOQABoeUAATzPWt9xN+3lGYrxaASOLwHf8KC8X6LsLdPDnsxzIIOb9wiB8x5V3S19s5iVzPTYh/jAWU7L2k1h8ygEEZXRtVdDzRh1B+mhGoo2FxHtLcQkqczamS4GUul2ZBuW4kyCHU9oQSpnh3n9Gt3DKblpu2tjVtIdR3kSZHiOXdVNu3tbsXyOxW25EsOdtx7F1fFSdR1UsOtMnFk7ccZug2YoXYJAjlHllKAvmDLkLF+0SCzpJJzKVHMEqtwDUZyAB7ybFFi4ChzWbgz2m71Pun8SnQ0aHEFHYMNXPEBPMZSyqV4mgHMnMKr2yAIYhsbs77VYe37RLO1l4EG+ozMFI0i6nFA0Di4OgoeJ5idfbn8IuVglbbfn8rNQakRSZCDBpKabJOvM01TK01RRPFPTRVruxswYjFWrZ9nNmfwReJ/oD865c4NBcdlbWlxACNdhbPNixaQSHaLzkCSLjKzWlAgyUtJccCPaK6a172We5dCrzzEqSFgXcxGZgBBVcly5Ki3Js8SyZr02lb7TiJILDtCJIALBXgiYOS32A1DRJOUmKqtpYzsME9waPdAspoBGZVe7Ed1sW0nvLnSTSVt357n98+SbuswW2CGN6Nri9ehP2NsdnaB+4PeP4mMsT3mqcGkaktskT5ef9aU5a0NaGhKXOLnXK2Dc7f23ftpaee3ACx/eR7yk6TAkj5TRUoKLEljzOYnU9degrFdxcEz46zl91g5nuXU1tZsliY06Ex+k8/Pl515mvhZDJZm+af0chkZd+yzz0k7Ut3xbs21ZrivJ071jKIJzEyOXdXNsD0U3bgD4luyU+4INz4zon1PgK0q1suxabtAi9oQAXIBcwIAnnyEQKrt5MRjeyJwioGHMMZuR+EexPgSa6jrHBghhyHErOSna55kfn3BVe0dtYLZVrsrYlxqLamWJPvXG6cuZ17hTbA9JWFugrfPYvOmaShHSGA0PgfnWQ4svnYvOeTmmZzdZnWa83bX5fpTL/jY3N7RJcd0Ea54PZFhwW9Xd6cDE/abR66OD9BJNeO3tuC1ZNxz2SSRr+0uGNFQAwJ8Ty1gUBejjdQ37gxF0eqtnhB9+4P8ApXmfGB31T77bbOJxTkGbaEpb7soOrfvGTPlQjKGMzYGm9tfREuq3iLG4a6Lj27t18VdNxgBoFA58I5T0J+HWq9ACQIpsmgMjWdOo/wBqkqz3D4f1P+9PmtDRYaJQ4lxudUiixz1nr3fCjj0absG5dN26k2lEpm5O86ET7QAk90x416bk7hZovYlTHNLZHP8AE47u4fPxNtobUtWELMyALoJOUT90EAyfAAx3UprKzFeKLM8U1pKP/sky7kQo9Vu0cWUaCBkPU9SNSO4aDTy7pKjewtotinuTdnKOSLkCgyIRpz+bEjyFWj2RyAPDoyzrHOdQcx/rnSbqerdZ2qYgFwu1WGy8hLMiBM0ExpJ1Enp7v9Gu7s6p8LikRsymFImBJkaajrMkn9412XNqSODSfeYGB8DqT5wP0rJ7SXLQMeBoukCQY8qwzfbYww2MdFEK0Og6AN0HgGkfCtfv7cS1icPaMk3g4zE9dMs+baDu6VRelHd8XsOL6DjsyT42z7XyMH/NR1BIYZQHaOQNWzrGHiEJ7Bx3b4fIeJ7eRSG5MoacOxnQ5XJtGfdur3Vd2bn7MBmV3yAdpmz5wGa3dyMcwCOoDGAuW6wkhQaA93toC1iFL/s2m3c/w34W+U5h4qKOLgFu7c7UFs09oArMr3BCPMArr2ebjIAGIkERqznZhdYb5oWCTE2/DJC2+uzwt5byrlS+uePu3Act1PMOD86HCKPtsWO3wd2CHayxuqwMhgrdjeII0Mwlwx1c0BGjKZ12WO2SEqW2fcb5rzNKnmmolDJxRt6O8DK4i6QdQtgRz9YeOPEKPrQb2fdr9D8q0vdXZKf/AE1c7Fe0djpHO4fsyzJGgBJ59aCrXhsduJARdGzFJfgCV1bWt2yxYM0XGHaCcp7PLLSEyxCK4GcN7HSg3fnEnPasnnat5nH/ADbnrbnyzAfCjhtjhnRUZIcgFCrWWUFlD5UkJOQuPZzQeZmsz3ixfa4q/c+9cc/CdPpFDUYDn+A9vVEVRszxVZTg1GnApsla0T0R2V7S8x9oIoHfBbX9BWoqax30dbSFrGKpMC4hTwzSGX5kR8a2BXry3SbSJ7ncBehoSDDYbJveOusDQ9B/v/Cq3HbWWwGe6YFvLmPObbNCtA5kNI07ietdza3BzEqdR4Ff515YnZ6XAwucashQggDhOpBjmeVAswg9rREkE/LquK7s/BY1c+W1eH3hBPxI4h5GqHG+irDNdDI7Ik8Se18FYmV+M1m207b4XE3ERmUo7KGUlWgEgGV7x+tdmH36x9ttMQ515Plcf+4GnraOZgvDJl38lKnVUTjaVma0Tfzba4TCCzZhHcZEC+5bAhmHdpwg+M9KyJWIBHf4fH4VcYh8RtHEFgMzZRPRVUchqYA/XWrzA7l2bA7XG3Vyj3QSFPgWiW/KomiIAylZhcbuOZ4rKQPqHYmizRl3Ki3b3UvYx4QZUB4rjDhHgPvN4D4xWnbO2DgsCuYKpZRrceCfEydE8loY2n6R7dtezwtsFQIBIyIPyoNT8T8KDNrbev4kzdckdFGijyH8TJ8a4fFPUntdlvDddNkhpx2e07jsjfeP0lCMmG1PVyOEeQPtH80jwrP8bj7l1s9x2du9iTp3DuHgK8CaY0bDTxwizR6oSWd8p7RRl6M9olMYqycrqyn5ZlPzU/OtZv2Ef21VvMA1kvowwJfF5ultSx8zwqB8ST8K13sjSHpOwny1snXR9+qz4qtxOzV/s+HXuBWfLpPgRXKMMBowKaniWSnmfu/vCPE1eJbPL60NekDahw+DfK0PcItqRzEyWIP5QdfGhYS57gwbo98ojaXcFybZ3M7d1uHEMpVRkyqpC65gwgidTOlE6AvbyXQGJTKzLoHkQTHSe7WsN2ZvNicOfVXWA+6TmQ+anSirZnpWuKIu2lbxQlfoZHyplPRTkAAg202KWx1cDiS64J13BQftXZ5sXrlpuaMV84Oh+I1o6w177RhbTQSYWdC8Og+zs0AHWGstIBOhigneLaxxOIe9lCZo0BnkAok9+lEe6N03MFiLXMqSQB/zLbL/AK1T6UfOHGNrnai3ugIC0SOaNM0U2UJcIxzKZRgWbMLd3tLRlbhLqMy2Wg6TJHOsnxVko7KeakqfMGP4UfYS+EzBNJDlYBVZGe9blcoEr2S9OpoX3xtZcZdjkzZx5OA38a5pbteW885ruqALA7nnJUJFKnJ8P1/nSpglySGtg2BtZbWFsW3QMDZtsZj3+1bWdI4B86x5TWni6USwRAP2fD68egFq6xgI6TOg1Ma0vrmh4a0o+hNi4q9GGw2btrdwhrYuMLcWwJFtgYygSRoZlvZFY3etEanWeo/2rR8JiuC6A0+qxJMTrNtGmS7ljLEzPWKzIGqoWFpdc8P2rrSDht3/AKTE06d1Se78vGDU7d4D3aZJcpXzlbTwiPCtd9H+9v2u32d0+uQc/wC8XTi/MOvmD31kt8qRM+VNgMU9q4r23yMpkMDEH+ulCVVM2oZhOuxRNPOYX32X0QWqQINB26u/6YlhbuAJdiBBGVz+HqD4fWjG1dU8tSeg1ryksL4nYXheiZKx7cTSs09KWxRmS+OZ4G8SNV+gI/dFBGG2M7jO0W7c/tLnCp/L1c+Cg1t23rDNZYAL2gVnSVDDMuo0Mie7zrC9o4m47zccue89B3DuHgK9D0dK58WHglFdGxr8dtUR4fefD4e3ks2y+hlmUAMwUBXgkzxSSCOXdMCo25t58S4LABVkIo90EzqfePIT4CqmnmmDYWNOLdAvme8YTpwT01KlNarFKp2LWYxXmKLPR7sUYjEAsJROJu4x7I8iTWcsgjYXHZaxMMjw0I63H2EMPYUkQ9wBm7wupUfUn40YB65WTWvRRFeNmkMri8r1AY1rQ0bKZFY56SN4xiL/AGafs7JZZ+8+mY+WkD499aq13tE1DIsmVcAFl8deFT46x3TWA468WuMzGSzEk95JkmmnRUIxlx1CXdIPLWBo3XPNMKelXokkT86LfRy8Yi4vfbB79UuI38DQhNF3o6MYoEc+zcR36SJ7tRQ9V/C7wRNL/M3xV42BFt0SB2isoY6NOa5lmSDEowBgj2h4ihTe1T2lknrYt/SV/hR3iLSPda4rKzpdAdSeRF0KvDOsALyjoYM0G77JBsf4RHyu3BQdM+7wjalloyhcrTU5NKmaUplrTediwwknsMMOcCCt1GnhY/ITMVmIrSdl3c2BsNrw2nBEAz2V4GNSB7Lmgqz+p70dRHNw7lPDAnthPE1u8CNTq1o8yQATmtsIAERFZpNadshovcU8TrEh9QTdttqyKPaxKcp75rNsXYyO6HmrMvyJH8KlKe04eCurHZafFeRpClFWNrYxADXmFlT9+c5H4bY4j5mB40YXAaoANJ0XCw0HhIrutbIaA1wiynQ3JBb8igZn84jxFdNvatu2Iw9uGXiF26Fa5PLhX2EHwY/iqrxGIa4xd2LMdSzGST41yC493PPou7Nb3/jnm6Idg4yymIspZthy1xF7S8ATqwHAg4U8zmPiK2u1aEch8hXzzszEdnetv910b5MCa+hsNdBGh8v4Ui6WbYtITfo92Jjk+Itaacxyme8GDPfArHd890Hss1y2C1rmRHFbB1171kxPSINbMahdtgLJGnXrp1nwoClqnU7rjNFTwNlbhK+bqeK0bfj0dlc1/CrI1L215jvZO8d6/LurOn5mOVepgnZO3E1IJYXROwuTTSbzmok0prdZKQE1r/oy2V2WENwghrrE6/cXhX58R+NZdsDZ7XryIObMFnu11PwEmt6w9pUQKugUBQPACB9KTdKzWYIxumvR0N3GQ7L2HOvRm6VXbT2omHtNduGFX5k9FHeTVfujvH9tss7AK6uVKrMRzUideRjzBpD1TiwyWyCbue0PDL5q5e3PX4VgW2MAbV65bOhR2XXuB0Pyrf2td1ZP6Udm5MStwD9qsn868J+mWmnRUtpCzj+kF0izFGHcP2g8OsRFeWnjSNRr0aQKcju+Zos9HLj7XqIC27jc/wAMa/OhEUaejYKr37rcktxrqOJhp8lNDVZ/wu8ERS/ytRg69teb21yXBKG5cEkXCqso1GX1WaIHXWKAt+GHaWo5dkCPAMzN3DvoswV3NcF0RbBcsUUTlIXtHMwAJa2QesMOYNCO+7E310jLatAgCADkDGB0HFQNK20tu5MKl14ie9DRpUiKVNknUaPtxHF3DNbPu3Sp8Ev2zbn/ADAGgGaJ/R/i4xDWv7+2yDwuDjtn/MsfGhqtt4j3ZomkdhlF98kQDNmzAQG0BysOMyU5FwCbhtaMwgACKGd78Oi41mM9ndy3hlicrgExOkzNFm1/w6sR2q6gBO0L5QS4EENm0XOeDkDVPvnYF3DpdTXsnNswCPVuS6cwDCsHt8vdoSB9ng8cvRGTtuwjhmhs7XyaWEFr8c5rv+cjh/cC/GuBmJknUnmTz8z30ytrT8+VMw0BKi4lTtaH6fP/AM1228Mow1x2HH2ltFPcMrs/6LVeTrVxjLcYGyw9+/dJ/dS0v8T865ebWHf7rpg18FUxRdu96R72HRbbqLqLopJKuB3TBBHdI+NB9NP9d1VJEyUWeLq45Xxm7DZb9uzvPbxlvMkgroynmp6TGkHoavwRlI8jXztu9vBdwd4XbZ8GU8nXqp/WelbfsHeOzi7edDqIzIeanuPeO415qtojA7E35fwndNUCcWOqsrdmAR0B4T+HoPhy8gKyr0ibl9kxxFhfVsZdQPYb7wj3T9D56afcxYAYn3QSY5wNTXQcMrCDBBBkHUEH9RQ9PUOp34x/tbzQtkbhcvm5cOT3ADnJ/qaVy2o5HN9PpRZv5uW+Gul7YJsudPwNzyt4dx+HMUNbM2Y99wiAlmMAD+tAO+vWRzMkZ1gOS8++JzXYCM0aejTZ4a4bpGltdI+82n+kH51piDrVVuvu+uDsC2DnaczGObGBA8ABQ36Rt72tj7NaJV2ANxgdQp5KsdTzJ7vOvOy3rKizNP0nzCKWAYuShz0gbz/ab2S2fVWiQPxPyZvLSB4edP6N9uizisjmEvDIZ6PMofmSP3qD2NOGin/wzOp6raySfEO63rV9Hhqz/wBLlgm1Yfud1+agj/TVtuHvP9qsZXPrbYAfvZfdf48j4+Yrm9Ko/wCDQ915f9L156mY6Gqa12t07ncJKcuHBZEajTmo16pecUxRzutbKYNm5NduaEgHhEWgSDoeK6TH4TQPZtlmAGpJAA7yeVaVfw2UW8MsHs1QNAniXMTBGol+2aRrFnTnQdU7IN5yRlI3Mu5zXvs3BRn6cAQALGt1jaBENAgdpoEXnOuhoF3mxufGXmHLOQPyjhH0FH4vmzaNxuguXT7Uxbm1bUlmYkm6zPOY+dZVcYkknmaypBd7nHwWlUbMa36qZCHWY8KVeBpUwQF1GvXCYprbq6mGRgw8wZH1FeUTTVCL5KgbZrWsReVlW+kZGXPr0S4wOWADmy3cyEHSLvMcxxYaypzWbhhLoKHQ6A5eOdVlb8NAZoFx5OlVm4m1A9p8O+uXM6j71thF62PGIceIq0xSQ8SHK5cxiFZWGZmJOrZrbXOiqO1bi0FJSwscYztyE8DsbRJx5KzrG4RrNx7biGRipHiD+leSNGv86M97tnC9aGJSSyALdkQzJJW3dYdG4SjfiQ91BYptDJ1jb77pRNH1brbbJw0f71fYpCdn4Yd96/HPnFv+UfGqDNWibq7BTF7MYEDPavMbZJygErbJB8D49QKzqJBGGudpf2XUDC8lo1sgG0kz00ryopxPo/xQYwbIHSb1sfDn51539zXtQHv4VTE8V9dPIAT8a6FREdHBcmCQahD6kLz1Pd0Hn/KrLY+0bwvKbMi4SAuQnUnoR1HhXR/9tWvex2FH5WvN+lujj0cbp20ZsR2iXh7KFQwAPvHjAMxA5dTWNRUxsjLjn9FrBA9zwNPqi/CK4tqbkZ8ozAcs0agfGgRd/wC5gsVdsPN6yjkLqM6LzAB6gAxB7uYo03j2pbsW+K4LReVVipaDHtZV5x8pIrK72x8BmJbaBJnWLFw69TM6mk9FG14cZBke4/pNayUjCGHMd4Ws/bLV+xn0a06Sc3IrGuYeGs+VUm6u6iYYM3vOWIkarbmUTXrET4+VcG5eIstbOGtXXvIrB8zWygAzSU1J0JUf5mom2ptBbSOzk5UEtGpjuHifoPnQ72viJhaTmf8ASJjLXgSnUclUu+O9X2RAVg3GBW2p+GZz4CAB361j+LxT3HZ3JZmMknmTRZtjebC3n7S9hHuNESb7qoAOgCqNAJqrubfw/uYGyPz3L7/9Yp3SRGFtsBvxy9UmqpOtd8wt9fRUUVLJ/vVo+3wdFw2GXppaJPzdjRR6Ot0lun7TdEop4FPJnHNj3gH5ny1KlnETC94sh44TI8NaVZ+jfdJ7X/E3ZUspVE5Eqfef5CB8e6rL0k3E+yZSRmLqVHXSZPyJ1q62xtZMNZa650UaDqzHko8T/OsU27ty7ibxu3DxHQAaBV6KB3UnpmSVU3Xu0HNk1qHMpouqGZKrrg1MVGlU7VoswVQSSQABqSSYAHxr0CR6og3I2dmvG8QMtkAieRunS2D4Ayx7ghorw9h7jBrT5WYqiMw747MtkIeTnDENnEuZVRrXjZwJw9lLNvmWYMwiGu6C7BIIMAi0NDp2zRpV5uzhYzB3VbYVlUDMGnKCzCdFCI4jLAGduFTpSWeW93+XgnMUWEBn1PihrfjHKlhbaHS5AX/AtcCH958z/KgIirXefbAxGIZ1EIIS2O62oyqP4/GqqaZU8eCMA6pbUPxvKiwpU8eNKiFgvNRUmMnuqM0qipdWAxb2biXUPEhBB6eIPmNPImtLXEJctpiLei5C2uYkBZdkhdS6NmgaSrtqIBrLFNEu5u8K2XNq6Stq4RLD+zuD2Lo7o5HvHlQdVEXDGNR+EbSzBhwO0KI7WL7MwUUrEEEjW2RDBujKVyCRwr2YIZwrmg/eXYX2e4Ckmy8m2x5jWCjdzqdCPCtA2lsa5aRCIZcwCBJyjQlQ0nVSeFRpOdVZso1rrFpTb7G+s2nA9mSwPJXUkD1giNBDAZYkLnEhmDe23TfniOeKKmixDCefZZxFGG6GKc4TGWlPuLc7xlnJc8tCvyqm2/u7dwjhWhkYZrdxfZuL0IPfrqOlWW4WJW3iQLhhLytZM/jEf6gKNmIfFibnv5ZoGC7JbHLbzVFibxBgHXr/ACrmT5V0Y/CG1de2x1R2UnvKsRP0rmNEixFwsHXvmnmt33Mw3YYGyr6HJnadIzEvr5BvpWNbC2S1/EW7YE5mUNGsLzY6aRlmtI9J28HY2Rh7ejXRrHS2NI+J08gaU9INMzmQDfNMaK0bXSu2QLvrvIcZiWYH1a8FsfhB9rzY6/IdKogJ/rpUTRZuHuq2IudqyzatEZgffbmEH0J+A60eSyni7gg2h08ltyjjdbArgMArXIV39Y2bSJEgN4Kup+IGpFWmzHtYizmRhcV5BPfPtBh0Y9R00A0ArPfSZt93xBsgwiBZA0kwGP1j5DuFVu5e9Zwl6GJ7F4FwDWOgceI+o+FKHUT5IjLftHNNG1TYpBHbIZLw3q2QcPddOYVuEn7h1X6VQRWqekjYvb2VxFqGCjiI1zWzqrA9QJJ8mrL2sEc+VNKSbrYgd90vq4urkNtE1q0WYKBJJAAHUnQCt52PhFw+Ht2zoLaAMekxLGfOTWcejLYRu3zeYcNrlP8AeHQfISfOK6/SJvUWJw9puAaXCPfPcD90HQ95oKsBqZRA3bMoykLYIjM7fIKp373r+13Qtv8AZW5C/ibq/wDAeHnQoTSNKKaRRtjaGN0CWSSGRxc5KKMt0dim2PtDwrFSbclRkT2Td4iBmJ4EBOrGeQrg3b3fDAX7w9XqUQnL2pX2iT7tpfeb4DU0S3VZyxLgKCDMOMw0SQoHCZOQLzQALlJuEkWolv2G/X0RlNDbtnXb1T4C96ws6IRAQ22zSqaAKCxiUhmh1/s7jkgmufe3bAs4YWVnPdUan2lsZs0t1z3Xl28IHSuy9ctYe2btxYCjKVJkM8ythByQaK1zLoCuUaCKzvaOPe/da5cOZ3Mk/wAB4dAKxhiEj8WwWs8nVsw7lcxpRSipAU0StQNKpkUqii8RT0gaRqKk4NKaaKnUUR7uJvmqgYXEkG2eFGbUAH3Gn3e4nl5ci3H7GS+YUFDyYMFhSSpbMBqxIAaSYfKBmiQcWUUe7mb9qqrYxPsxlW7qYGsK45ldSJGo+tKaqlLSZYtdx+01palrh1cvmi3A7FN21dsYm2WXNmDGNWPMggDi5cQAB6gGZzverde7hXzCWtAwHHutzhwPZbl9PKtI2xtMqMlvPBE5kkvlJBDWwoOa3HDmWSpiR71U+Fa7af1iHK0qc+koGIbPoQ68SgLylXKlViRaaWRhL9jtzoiZ4o3gN3486oM3tC3WtYpeWIQF+kX0hLo+YDfvUPFfGtFx2xrF2262iLal1ORjCLcAgZHYDsWKwDbuKAdIOgNcmG9Hdh2yfaXtXf7q9aCv+7xw48VJpjHVRsZZ18u70S6Sme52S6vRNsYs9zEk6KOzXlqxgsfgMvzqg9IRu/brvaDUHh5xk9yPhHxmjjYe5uLwYK2MYuUtJV7Mgnl96Rp3EcquNobv/aVH2i3ZdwIzDtF056DWOfeeZ76X/FsbUGW9wRbvHmi/h3OhEdrHVYSGrTfRLvBJbCMBENcVusyoYHv0IPwNQ216KGZgcObaLrIZrh1nSOEwI6VDYXo92hhbwu2nsyJBBZ4ZD7Sn1fUdfKiqiop6iEtxC/fxQ8UM0Ml7Kg9I1nLj73cShHkUXX9RQvFbNtzdV8Vai8EW4PZYHNEjiE5QcpMmPL4jK+iK6x//ACE+KtNXT10TYw15sRkpNSSlxc0ZFdvos2mblq7h34lSCoOvCxIZfKdfiar969xWsBrlris8yPet66T3qO/51d7v+jvEYS4biYlASpU+qZgQddRnHUCiLBYTGLPbXrN1SDoLTIfmGIjzFAvqWxzGSFwsdRnn9kayEyRBkgNxuq7Y2yHsYEWrRAulSc3TtGEzI7tAD4Csn23grlq6UuoUYfe6jvHeD3itxe0wXQqsDUnkPORVJtTbVi4JS3bxDWz+2uALYt68jcYnMY91Jk9KqkqnMeTa9+dV3VwNcxrQbWWPnZ9zJnyNk+9lMeGvKiDY26wHHiByAYWmOWF6PfP9mh6D2m5AUU4jEFnzO4a4MuXMAmTMVUGxZM9kOIetugtGoU15XMCxYKATDZiozE5yBLn3y0OJYkkZ0YQFZQxdUucLaIFlOGm5zULbF3zScgC5iylIgnQgSLSj+zHLRp9YNOq6wthndygtwWZixNslQIGY8d4yQmaWRDxHkA127asr2rlUQQFcKubOAQww4HCWOgkSqZZBZiTQHt7eFsSQAMlpJyWwZAnmzHmznqxrGOMynLTnnnPaSYRDPVQ27ttsQ40y20GW2nRV8e9jzJ6mquKeKQps1oaLBKXOLjcp1FTiogVMCu1yoR5U9PFKrVrmipAVAGnzVyqUqcVGaU1FF7oJHPur19gaczyryw6Tqa9biSKiittg72XMOAjjtLMzlJIZD9+0w1tt5UdYLHW8Que02eNW4AbiH772hyYf3luQfeRqygip4fFvbYOjMrDUMpII8iKDmpWvzbkUVFUuZkcwtEtYFQqsWhvvBhEADN2bA8fdlEsQqKV0Ib0wuMY2wrIGUk8JCG2BrllGhVeUua22tiFBjiAqj2Zv2Cf+JQ5jE3rQUOSORuW2HZ3Y7yJq/wAI63V/4Z7dwQB6vMtxVHL1TMGOXQgZnWQIUUHI1zfnHp5o5jmv+Q+qsMFtRljs7rJrl7N/XpIAMBHK4hdCDwlxBETVrht5Lkw1pbh/5Fxc3xtXsjjy1oQ+wGeyyq0yMg9oQWywlzK40KqQVYcCmTEUwJy5HuMsZjkuMoy65fYvSYC2w0BSPWmOQBHdTsetWyOCOzvVYH7TtbXf2tq6o+eXL9a6MPvThDoMRZPncQH5E0A4a/iFnKcoDMObWydSsAJdtocrI0kD3l01r1t7UuXCVOckGOaNOiaAXLTGQXg66QawNC3b8+y7647o3xG3cP8A39mP8S3/ADrlbejCLzxFryVgx+SyaEXxLkhUHEdQCuH5etnlhsxPqTETOYa17C7iIK5yHJGXIzCIdUeezCSAGY9P2ZqhRtGp+/stBObWA+3uilt67bfs7V+74radV/zXcqj51V4rei60hOytxz1bEuPNbPAn7z0L4mzcDA3CSxH9qQRql06G6NCGtgTmI156V1/ZhckrN1VUyEZWGUkIwDFiqkpccwW5p4SdRSxs55H2WXWvOSV/HC7LMXxEcs47S3m6BbdqLCkmAMzvqRpXndxrSM2hKHK5lmVI9pICi0oEsMiLIQgEzNe+HsZvZ4zxS1uGdZDe8C1tYcq0NdgdmsCuXEbaw2GMtcm4Pds5XcH8wAs2f3FLD71EgDRous3XAu42XWMIGyhQwzSwXKWmQZVElS6wzIXhVIOYuTFcu2N47GHBUxduajs1YFR19e6wG11NtIB94tzoY2tvneuhltjsUb2ghJd/8S43G/xMeFD2aiY6Uuzk8kJJVAZR+a7drbYu4h891sx5AclUdFUclHgK5BUZpA0wADRYIAuJNyp04qE1INVql6LUhUAafNVqJ6aomlVKLnp6vX3Pvjm1v5t/214Pu1dHVPm3/bUVXVRXtbtSK622JcHMr8z/ACqdvZzAe79f5VdirXigivRRXp9kI6inFg1VirXNft6T1rnZYqy7Oue9bkx3T+lRUuM1JGIIImRyjmKdrNIWzUUV1ht88Uq5WcXk+7fVbo+GbUfA1bYbfu2RluWGUf8AJutl/wDTvB0oR7OmyaVg6mjO3lkt21EjdCjm3vFgmOYXbtpiZJNogzzknC3Ekz1iui1tHBgcOKt6xIYYsTAiSGDiY61n2SkFrM0g/wDR+3otBVu4BaINqYUEH7TZkZtc18kyxeSBa5yxiI0Ne2H3lwaElr6PIjhTFEiAwGUsQFHEeQ1mszZKWXWuDRNOrj9vRditcNgjW7vXhVnILjEx7NqxbmNRxPnfn41wYvflm9myngbzPfI8g5yD4LQ01vU+FNlrUU0Y1zWbquQ5aLv2hvBiL+ly6zL0WcqDyVYX6VW05Wny1u1obkAh3OLsyVGaapFKbLXS5UakKaKkBUUSFODSy04WpZRODT0op4q1FGlUitKoov/Z"/>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GB">
              <a:solidFill>
                <a:prstClr val="white"/>
              </a:solidFill>
            </a:endParaRPr>
          </a:p>
        </p:txBody>
      </p:sp>
    </p:spTree>
    <p:extLst>
      <p:ext uri="{BB962C8B-B14F-4D97-AF65-F5344CB8AC3E}">
        <p14:creationId xmlns:p14="http://schemas.microsoft.com/office/powerpoint/2010/main" val="664348162"/>
      </p:ext>
    </p:extLst>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Content Placeholder 4"/>
          <p:cNvSpPr>
            <a:spLocks noGrp="1"/>
          </p:cNvSpPr>
          <p:nvPr>
            <p:ph idx="1"/>
          </p:nvPr>
        </p:nvSpPr>
        <p:spPr>
          <a:xfrm>
            <a:off x="0" y="0"/>
            <a:ext cx="9144000" cy="6858000"/>
          </a:xfrm>
        </p:spPr>
        <p:txBody>
          <a:bodyPr>
            <a:normAutofit fontScale="77500" lnSpcReduction="20000"/>
          </a:bodyPr>
          <a:lstStyle/>
          <a:p>
            <a:pPr marL="0" indent="0">
              <a:buNone/>
            </a:pPr>
            <a:r>
              <a:rPr lang="en-GB" dirty="0"/>
              <a:t>“About the same time there came from India certain monks; and when they had satisfied Justinian Augustus that the Romans no longer should buy silk from the Persians, they promised the emperor in an </a:t>
            </a:r>
            <a:r>
              <a:rPr lang="en-GB" dirty="0" smtClean="0"/>
              <a:t>meeting </a:t>
            </a:r>
            <a:r>
              <a:rPr lang="en-GB" dirty="0"/>
              <a:t>that they would </a:t>
            </a:r>
            <a:r>
              <a:rPr lang="en-GB" dirty="0" smtClean="0"/>
              <a:t>deliver </a:t>
            </a:r>
            <a:r>
              <a:rPr lang="en-GB" dirty="0"/>
              <a:t>the materials for making silk so that never should the Romans seek business of this kind from their enemy the Persians, or from any other people </a:t>
            </a:r>
            <a:r>
              <a:rPr lang="en-GB" dirty="0" smtClean="0"/>
              <a:t>at all. </a:t>
            </a:r>
            <a:r>
              <a:rPr lang="en-GB" dirty="0"/>
              <a:t>They said that they were formerly in </a:t>
            </a:r>
            <a:r>
              <a:rPr lang="en-GB" dirty="0" err="1"/>
              <a:t>Serinda</a:t>
            </a:r>
            <a:r>
              <a:rPr lang="en-GB" dirty="0"/>
              <a:t>, which they call the region frequented by the people of the Indies, and there they learned perfectly the art of making silk. Moreover, to the emperor who plied them with many questions as to whether he might have the secret, the monks replied that certain worms were manufacturers of silk, nature itself forcing them to keep always at work; the worms could certainly not be brought here alive, but they could be grown easily and without difficulty; the eggs of single hatchings are innumerable; as soon as they are laid men cover them with dung and keep them warm for as long as it is necessary so that they produce insects. When they had announced these tidings, led on by liberal promises to the emperor to prove the fact, they returned to India. When they had brought the eggs to Byzantium, the method having been learned, as I have said, they changed them by metamorphosis into worms which feed on the leaves of mulberry. Thus began the art of making silk from that time on in the Roman Empire</a:t>
            </a:r>
            <a:r>
              <a:rPr lang="en-GB" dirty="0" smtClean="0"/>
              <a:t>.” – </a:t>
            </a:r>
            <a:r>
              <a:rPr lang="en-GB" b="1" dirty="0" smtClean="0"/>
              <a:t>Procopius </a:t>
            </a:r>
            <a:r>
              <a:rPr lang="en-GB" b="1" i="1" dirty="0" smtClean="0"/>
              <a:t>Gothic Wars </a:t>
            </a:r>
            <a:r>
              <a:rPr lang="en-GB" b="1" dirty="0" smtClean="0"/>
              <a:t>4.17.1</a:t>
            </a:r>
            <a:r>
              <a:rPr lang="en-GB" dirty="0" smtClean="0"/>
              <a:t>.</a:t>
            </a:r>
            <a:endParaRPr lang="en-GB" dirty="0"/>
          </a:p>
        </p:txBody>
      </p:sp>
    </p:spTree>
    <p:extLst>
      <p:ext uri="{BB962C8B-B14F-4D97-AF65-F5344CB8AC3E}">
        <p14:creationId xmlns:p14="http://schemas.microsoft.com/office/powerpoint/2010/main" val="1889768992"/>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t>Bibliography (1)</a:t>
            </a:r>
            <a:endParaRPr lang="en-GB" b="1" dirty="0"/>
          </a:p>
        </p:txBody>
      </p:sp>
      <p:sp>
        <p:nvSpPr>
          <p:cNvPr id="3" name="Content Placeholder 2"/>
          <p:cNvSpPr>
            <a:spLocks noGrp="1"/>
          </p:cNvSpPr>
          <p:nvPr>
            <p:ph idx="1"/>
          </p:nvPr>
        </p:nvSpPr>
        <p:spPr>
          <a:xfrm>
            <a:off x="107504" y="1484784"/>
            <a:ext cx="8928992" cy="5373216"/>
          </a:xfrm>
        </p:spPr>
        <p:txBody>
          <a:bodyPr>
            <a:normAutofit/>
          </a:bodyPr>
          <a:lstStyle/>
          <a:p>
            <a:r>
              <a:rPr lang="en-GB" dirty="0" smtClean="0"/>
              <a:t>Campbell, D. B. 1989. ‘A Chinese Puzzle for the Romans’, </a:t>
            </a:r>
            <a:r>
              <a:rPr lang="en-GB" i="1" dirty="0" err="1" smtClean="0"/>
              <a:t>Historia</a:t>
            </a:r>
            <a:r>
              <a:rPr lang="en-GB" i="1" dirty="0" smtClean="0"/>
              <a:t> </a:t>
            </a:r>
            <a:r>
              <a:rPr lang="en-GB" dirty="0" smtClean="0"/>
              <a:t>38 (3): 371-376.</a:t>
            </a:r>
          </a:p>
          <a:p>
            <a:endParaRPr lang="en-GB" sz="500" dirty="0" smtClean="0"/>
          </a:p>
          <a:p>
            <a:r>
              <a:rPr lang="en-GB" dirty="0" err="1" smtClean="0"/>
              <a:t>Coedès</a:t>
            </a:r>
            <a:r>
              <a:rPr lang="en-GB" dirty="0" smtClean="0"/>
              <a:t> </a:t>
            </a:r>
            <a:r>
              <a:rPr lang="en-GB" dirty="0"/>
              <a:t>et </a:t>
            </a:r>
            <a:r>
              <a:rPr lang="en-GB" dirty="0" smtClean="0"/>
              <a:t>al 2010. </a:t>
            </a:r>
            <a:r>
              <a:rPr lang="en-GB" i="1" dirty="0" smtClean="0"/>
              <a:t>Texts of Greek and Latin Authors on the Far East</a:t>
            </a:r>
            <a:r>
              <a:rPr lang="en-GB" dirty="0" smtClean="0"/>
              <a:t>. </a:t>
            </a:r>
            <a:r>
              <a:rPr lang="en-GB" dirty="0" err="1" smtClean="0"/>
              <a:t>Turnhout</a:t>
            </a:r>
            <a:r>
              <a:rPr lang="en-GB" dirty="0" smtClean="0"/>
              <a:t>: </a:t>
            </a:r>
            <a:r>
              <a:rPr lang="en-GB" dirty="0" err="1" smtClean="0"/>
              <a:t>Brepolis</a:t>
            </a:r>
            <a:r>
              <a:rPr lang="en-GB" dirty="0" smtClean="0"/>
              <a:t>.</a:t>
            </a:r>
          </a:p>
          <a:p>
            <a:endParaRPr lang="en-GB" sz="300" dirty="0"/>
          </a:p>
          <a:p>
            <a:endParaRPr lang="en-GB" sz="500" dirty="0" smtClean="0"/>
          </a:p>
          <a:p>
            <a:r>
              <a:rPr lang="de-DE" dirty="0" smtClean="0"/>
              <a:t>Dubs, H. H. 1957. ‘A Roman City in Ancient China</a:t>
            </a:r>
            <a:r>
              <a:rPr lang="de-DE" dirty="0"/>
              <a:t>’</a:t>
            </a:r>
            <a:r>
              <a:rPr lang="de-DE" dirty="0" smtClean="0"/>
              <a:t>, </a:t>
            </a:r>
            <a:r>
              <a:rPr lang="de-DE" i="1" dirty="0" smtClean="0"/>
              <a:t>Greece &amp; Rome </a:t>
            </a:r>
            <a:r>
              <a:rPr lang="de-DE" dirty="0" smtClean="0"/>
              <a:t>4 (2): 139-148.</a:t>
            </a:r>
          </a:p>
          <a:p>
            <a:endParaRPr lang="de-DE" sz="500" dirty="0" smtClean="0"/>
          </a:p>
          <a:p>
            <a:r>
              <a:rPr lang="de-DE" dirty="0" smtClean="0"/>
              <a:t>Ferguson</a:t>
            </a:r>
            <a:r>
              <a:rPr lang="de-DE" dirty="0"/>
              <a:t>, J. </a:t>
            </a:r>
            <a:r>
              <a:rPr lang="de-DE" dirty="0" smtClean="0"/>
              <a:t>1978. </a:t>
            </a:r>
            <a:r>
              <a:rPr lang="de-DE" dirty="0"/>
              <a:t>‘China and Rome’, </a:t>
            </a:r>
            <a:r>
              <a:rPr lang="de-DE" i="1" dirty="0"/>
              <a:t>Aufstieg und Niedergang der Römischen Welt</a:t>
            </a:r>
            <a:r>
              <a:rPr lang="de-DE" dirty="0"/>
              <a:t> 9 (2): 581-603.</a:t>
            </a:r>
            <a:endParaRPr lang="en-GB" dirty="0" smtClean="0"/>
          </a:p>
          <a:p>
            <a:endParaRPr lang="en-GB" sz="300" dirty="0"/>
          </a:p>
        </p:txBody>
      </p:sp>
    </p:spTree>
    <p:extLst>
      <p:ext uri="{BB962C8B-B14F-4D97-AF65-F5344CB8AC3E}">
        <p14:creationId xmlns:p14="http://schemas.microsoft.com/office/powerpoint/2010/main" val="1363489193"/>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t>Bibliography (2)</a:t>
            </a:r>
            <a:endParaRPr lang="en-GB" b="1" dirty="0"/>
          </a:p>
        </p:txBody>
      </p:sp>
      <p:sp>
        <p:nvSpPr>
          <p:cNvPr id="3" name="Content Placeholder 2"/>
          <p:cNvSpPr>
            <a:spLocks noGrp="1"/>
          </p:cNvSpPr>
          <p:nvPr>
            <p:ph idx="1"/>
          </p:nvPr>
        </p:nvSpPr>
        <p:spPr>
          <a:xfrm>
            <a:off x="0" y="1412776"/>
            <a:ext cx="9144000" cy="5445224"/>
          </a:xfrm>
        </p:spPr>
        <p:txBody>
          <a:bodyPr>
            <a:normAutofit fontScale="92500"/>
          </a:bodyPr>
          <a:lstStyle/>
          <a:p>
            <a:r>
              <a:rPr lang="en-GB" dirty="0"/>
              <a:t>Hill, J. E. 2009. </a:t>
            </a:r>
            <a:r>
              <a:rPr lang="en-GB" i="1" dirty="0"/>
              <a:t>Through the Jade Gate to Rome: A Study of the Silk Route During the Later Han Dynasty 1st to 2nd Centuries CE</a:t>
            </a:r>
            <a:r>
              <a:rPr lang="en-GB" dirty="0"/>
              <a:t>. Charleston: </a:t>
            </a:r>
            <a:r>
              <a:rPr lang="en-GB" dirty="0" err="1"/>
              <a:t>BookSurge</a:t>
            </a:r>
            <a:r>
              <a:rPr lang="en-GB" dirty="0"/>
              <a:t>.</a:t>
            </a:r>
          </a:p>
          <a:p>
            <a:endParaRPr lang="en-GB" sz="500" dirty="0" smtClean="0"/>
          </a:p>
          <a:p>
            <a:r>
              <a:rPr lang="en-GB" dirty="0" smtClean="0"/>
              <a:t>Leslie</a:t>
            </a:r>
            <a:r>
              <a:rPr lang="en-GB" dirty="0"/>
              <a:t>, D. D. and Gardiner, K. H. J. 1996. </a:t>
            </a:r>
            <a:r>
              <a:rPr lang="en-GB" i="1" dirty="0"/>
              <a:t>The Roman Empire in Chinese Sources</a:t>
            </a:r>
            <a:r>
              <a:rPr lang="en-GB" dirty="0"/>
              <a:t>. Rome: </a:t>
            </a:r>
            <a:r>
              <a:rPr lang="en-GB" dirty="0" err="1"/>
              <a:t>Bardi</a:t>
            </a:r>
            <a:r>
              <a:rPr lang="en-GB" dirty="0"/>
              <a:t> </a:t>
            </a:r>
            <a:r>
              <a:rPr lang="en-GB" dirty="0" err="1"/>
              <a:t>Editore</a:t>
            </a:r>
            <a:r>
              <a:rPr lang="en-GB" dirty="0" smtClean="0"/>
              <a:t>.</a:t>
            </a:r>
          </a:p>
          <a:p>
            <a:endParaRPr lang="en-GB" sz="500" dirty="0"/>
          </a:p>
          <a:p>
            <a:r>
              <a:rPr lang="en-GB" dirty="0"/>
              <a:t>Lieberman, S. 1957. ‘Who Were Pliny’s Blue-Eyed Chinese?’, </a:t>
            </a:r>
            <a:r>
              <a:rPr lang="en-GB" i="1" dirty="0"/>
              <a:t>Classical Philology </a:t>
            </a:r>
            <a:r>
              <a:rPr lang="en-GB" dirty="0"/>
              <a:t>52 (3): 174-177.</a:t>
            </a:r>
          </a:p>
          <a:p>
            <a:pPr marL="0" indent="0">
              <a:buNone/>
            </a:pPr>
            <a:endParaRPr lang="en-GB" sz="800" dirty="0" smtClean="0"/>
          </a:p>
          <a:p>
            <a:r>
              <a:rPr lang="en-GB" dirty="0" smtClean="0"/>
              <a:t>McLaughlin</a:t>
            </a:r>
            <a:r>
              <a:rPr lang="en-GB" dirty="0"/>
              <a:t>, R. </a:t>
            </a:r>
            <a:r>
              <a:rPr lang="en-GB" dirty="0" smtClean="0"/>
              <a:t>2010. </a:t>
            </a:r>
            <a:r>
              <a:rPr lang="en-GB" i="1" dirty="0"/>
              <a:t>Rome and the Distance East: Trade Routes to the Ancient Lands of Arabia, India and China</a:t>
            </a:r>
            <a:r>
              <a:rPr lang="en-GB" dirty="0"/>
              <a:t>. London: Continuum. </a:t>
            </a:r>
          </a:p>
        </p:txBody>
      </p:sp>
    </p:spTree>
    <p:extLst>
      <p:ext uri="{BB962C8B-B14F-4D97-AF65-F5344CB8AC3E}">
        <p14:creationId xmlns:p14="http://schemas.microsoft.com/office/powerpoint/2010/main" val="3071385123"/>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t>Bibliography (3)</a:t>
            </a:r>
            <a:endParaRPr lang="en-GB" b="1" dirty="0"/>
          </a:p>
        </p:txBody>
      </p:sp>
      <p:sp>
        <p:nvSpPr>
          <p:cNvPr id="3" name="Content Placeholder 2"/>
          <p:cNvSpPr>
            <a:spLocks noGrp="1"/>
          </p:cNvSpPr>
          <p:nvPr>
            <p:ph idx="1"/>
          </p:nvPr>
        </p:nvSpPr>
        <p:spPr>
          <a:xfrm>
            <a:off x="107504" y="1600200"/>
            <a:ext cx="8928992" cy="5257800"/>
          </a:xfrm>
        </p:spPr>
        <p:txBody>
          <a:bodyPr>
            <a:normAutofit lnSpcReduction="10000"/>
          </a:bodyPr>
          <a:lstStyle/>
          <a:p>
            <a:r>
              <a:rPr lang="de-DE" dirty="0"/>
              <a:t>Raschke, M. G. </a:t>
            </a:r>
            <a:r>
              <a:rPr lang="de-DE" dirty="0" smtClean="0"/>
              <a:t>1978. </a:t>
            </a:r>
            <a:r>
              <a:rPr lang="de-DE" dirty="0"/>
              <a:t>‘New Studies in Roman Commerce with the East’, </a:t>
            </a:r>
            <a:r>
              <a:rPr lang="de-DE" i="1" dirty="0"/>
              <a:t>Aufstieg und Niedergang der Römischen Welt </a:t>
            </a:r>
            <a:r>
              <a:rPr lang="de-DE" dirty="0"/>
              <a:t>9 (2): </a:t>
            </a:r>
            <a:r>
              <a:rPr lang="de-DE" dirty="0" smtClean="0"/>
              <a:t>604-1378.</a:t>
            </a:r>
          </a:p>
          <a:p>
            <a:endParaRPr lang="en-GB" sz="500" dirty="0" smtClean="0"/>
          </a:p>
          <a:p>
            <a:r>
              <a:rPr lang="en-GB" dirty="0" err="1" smtClean="0"/>
              <a:t>Ropp</a:t>
            </a:r>
            <a:r>
              <a:rPr lang="en-GB" dirty="0" smtClean="0"/>
              <a:t>, P. S. 2010. </a:t>
            </a:r>
            <a:r>
              <a:rPr lang="en-GB" i="1" dirty="0" smtClean="0"/>
              <a:t>China in World History</a:t>
            </a:r>
            <a:r>
              <a:rPr lang="en-GB" dirty="0" smtClean="0"/>
              <a:t>. Oxford: Oxford University Press.</a:t>
            </a:r>
          </a:p>
          <a:p>
            <a:endParaRPr lang="en-GB" sz="500" dirty="0" smtClean="0"/>
          </a:p>
          <a:p>
            <a:r>
              <a:rPr lang="en-GB" dirty="0" smtClean="0"/>
              <a:t>Thorley</a:t>
            </a:r>
            <a:r>
              <a:rPr lang="en-GB" dirty="0"/>
              <a:t>, J. </a:t>
            </a:r>
            <a:r>
              <a:rPr lang="en-GB" dirty="0" smtClean="0"/>
              <a:t>1971. </a:t>
            </a:r>
            <a:r>
              <a:rPr lang="en-GB" dirty="0"/>
              <a:t>‘The Silk Trade Between China and the Roman Empire at Its Height, ‘Circa’ A. D. 90-130’, </a:t>
            </a:r>
            <a:r>
              <a:rPr lang="en-GB" i="1" dirty="0"/>
              <a:t>Greece &amp;</a:t>
            </a:r>
            <a:r>
              <a:rPr lang="en-GB" i="1" dirty="0" smtClean="0"/>
              <a:t> </a:t>
            </a:r>
            <a:r>
              <a:rPr lang="en-GB" i="1" dirty="0"/>
              <a:t>Rome </a:t>
            </a:r>
            <a:r>
              <a:rPr lang="en-GB" dirty="0"/>
              <a:t>18 (1): </a:t>
            </a:r>
            <a:r>
              <a:rPr lang="en-GB" dirty="0" smtClean="0"/>
              <a:t>71-80.</a:t>
            </a:r>
          </a:p>
          <a:p>
            <a:endParaRPr lang="en-GB" sz="500" dirty="0"/>
          </a:p>
          <a:p>
            <a:r>
              <a:rPr lang="en-GB" dirty="0" smtClean="0"/>
              <a:t>Wood</a:t>
            </a:r>
            <a:r>
              <a:rPr lang="en-GB" dirty="0"/>
              <a:t>, F. </a:t>
            </a:r>
            <a:r>
              <a:rPr lang="en-GB" dirty="0" smtClean="0"/>
              <a:t>2002. </a:t>
            </a:r>
            <a:r>
              <a:rPr lang="en-GB" i="1" dirty="0"/>
              <a:t>The Silk Road: Two Thousand Years in the Heart of Asia</a:t>
            </a:r>
            <a:r>
              <a:rPr lang="en-GB" dirty="0"/>
              <a:t>. London: The British </a:t>
            </a:r>
            <a:r>
              <a:rPr lang="en-GB" dirty="0" smtClean="0"/>
              <a:t>Library.</a:t>
            </a:r>
            <a:endParaRPr lang="en-GB" dirty="0"/>
          </a:p>
        </p:txBody>
      </p:sp>
    </p:spTree>
    <p:extLst>
      <p:ext uri="{BB962C8B-B14F-4D97-AF65-F5344CB8AC3E}">
        <p14:creationId xmlns:p14="http://schemas.microsoft.com/office/powerpoint/2010/main" val="1110741172"/>
      </p:ext>
    </p:extLst>
  </p:cSld>
  <p:clrMapOvr>
    <a:masterClrMapping/>
  </p:clrMapOvr>
</p:sld>
</file>

<file path=ppt/theme/theme1.xml><?xml version="1.0" encoding="utf-8"?>
<a:theme xmlns:a="http://schemas.openxmlformats.org/drawingml/2006/main" name="1_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1390</TotalTime>
  <Words>3307</Words>
  <Application>Microsoft Office PowerPoint</Application>
  <PresentationFormat>On-screen Show (4:3)</PresentationFormat>
  <Paragraphs>164</Paragraphs>
  <Slides>26</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26</vt:i4>
      </vt:variant>
    </vt:vector>
  </HeadingPairs>
  <TitlesOfParts>
    <vt:vector size="30" baseType="lpstr">
      <vt:lpstr>Arial</vt:lpstr>
      <vt:lpstr>Calibri</vt:lpstr>
      <vt:lpstr>Times New Roman</vt:lpstr>
      <vt:lpstr>1_Office Theme</vt:lpstr>
      <vt:lpstr>West meets East: At the Borders of the Oikoumenē and Beyond   Lecture 19 – Serica and the Roman World  </vt:lpstr>
      <vt:lpstr>Early Knowledge of the Seres</vt:lpstr>
      <vt:lpstr>Location of the Seres</vt:lpstr>
      <vt:lpstr>The Blue-Eyed, Red Headed Seres</vt:lpstr>
      <vt:lpstr>PowerPoint Presentation</vt:lpstr>
      <vt:lpstr>The Silk Worm</vt:lpstr>
      <vt:lpstr>PowerPoint Presentation</vt:lpstr>
      <vt:lpstr>The “Great Wall”?</vt:lpstr>
      <vt:lpstr>Ambassadors</vt:lpstr>
      <vt:lpstr>PowerPoint Presentation</vt:lpstr>
      <vt:lpstr>Chinese Notions of the Romans</vt:lpstr>
      <vt:lpstr>PowerPoint Presentation</vt:lpstr>
      <vt:lpstr>PowerPoint Presentation</vt:lpstr>
      <vt:lpstr>PowerPoint Presentation</vt:lpstr>
      <vt:lpstr>PowerPoint Presentation</vt:lpstr>
      <vt:lpstr>PowerPoint Presentation</vt:lpstr>
      <vt:lpstr>PowerPoint Presentation</vt:lpstr>
      <vt:lpstr>The “Silk Road(s)”</vt:lpstr>
      <vt:lpstr>PowerPoint Presentation</vt:lpstr>
      <vt:lpstr>Sailing East: Chrysê and Argyrê</vt:lpstr>
      <vt:lpstr>PowerPoint Presentation</vt:lpstr>
      <vt:lpstr>PowerPoint Presentation</vt:lpstr>
      <vt:lpstr>PowerPoint Presentation</vt:lpstr>
      <vt:lpstr>Bibliography (1)</vt:lpstr>
      <vt:lpstr>Bibliography (2)</vt:lpstr>
      <vt:lpstr>Bibliography (3)</vt:lpstr>
    </vt:vector>
  </TitlesOfParts>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West meets East: At the Borders of the Oikoumenē and Beyond   Lecture 20 – Serica and the Roman World</dc:title>
  <dc:creator>Matt</dc:creator>
  <cp:lastModifiedBy>Matt</cp:lastModifiedBy>
  <cp:revision>190</cp:revision>
  <dcterms:created xsi:type="dcterms:W3CDTF">2014-12-05T19:13:54Z</dcterms:created>
  <dcterms:modified xsi:type="dcterms:W3CDTF">2017-12-06T11:32:24Z</dcterms:modified>
</cp:coreProperties>
</file>